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0" roundtripDataSignature="AMtx7mgUj6xkp7EjGk2TqcmSEZfIKtDh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e1660647dd_1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e1660647dd_1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e1660647dd_1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e1660647dd_1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e1660647dd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e1660647dd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e1660647dd_1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e1660647dd_1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e1660647d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e1660647d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3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1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13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g1e1660647dd_1_157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" name="Google Shape;63;g1e1660647dd_1_157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Google Shape;64;g1e1660647dd_1_1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g1e1660647dd_1_157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g1e1660647dd_1_157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g1e1660647dd_1_15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oogle Shape;69;g1e1660647dd_1_164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" name="Google Shape;70;g1e1660647dd_1_164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" name="Google Shape;71;g1e1660647dd_1_164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g1e1660647dd_1_16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g1e1660647dd_1_16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" name="Google Shape;75;g1e1660647dd_1_169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" name="Google Shape;76;g1e1660647dd_1_16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" name="Google Shape;77;g1e1660647dd_1_16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8" name="Google Shape;78;g1e1660647dd_1_16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" name="Google Shape;79;g1e1660647dd_1_16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g1e1660647dd_1_176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" name="Google Shape;82;g1e1660647dd_1_176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" name="Google Shape;83;g1e1660647dd_1_17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g1e1660647dd_1_17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5" name="Google Shape;85;g1e1660647dd_1_176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g1e1660647dd_1_176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7" name="Google Shape;87;g1e1660647dd_1_17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1660647dd_1_184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" name="Google Shape;90;g1e1660647dd_1_18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g1e1660647dd_1_18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g1e1660647dd_1_18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" name="Google Shape;94;g1e1660647dd_1_18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5" name="Google Shape;95;g1e1660647dd_1_18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g1e1660647dd_1_19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" name="Google Shape;98;g1e1660647dd_1_192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g1e1660647dd_1_19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1660647dd_1_196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" name="Google Shape;102;g1e1660647dd_1_19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Google Shape;103;g1e1660647dd_1_196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" name="Google Shape;104;g1e1660647dd_1_196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5" name="Google Shape;105;g1e1660647dd_1_19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6" name="Google Shape;106;g1e1660647dd_1_19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Google Shape;108;g1e1660647dd_1_20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" name="Google Shape;109;g1e1660647dd_1_203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0" name="Google Shape;110;g1e1660647dd_1_203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1" name="Google Shape;111;g1e1660647dd_1_20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Google Shape;113;g1e1660647dd_1_20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4" name="Google Shape;114;g1e1660647dd_1_208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5" name="Google Shape;115;g1e1660647dd_1_208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116" name="Google Shape;116;g1e1660647dd_1_208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7" name="Google Shape;117;g1e1660647dd_1_20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1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14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" name="Google Shape;19;p14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e1660647dd_1_2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15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15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1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" name="Google Shape;25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16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" name="Google Shape;28;p16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" name="Google Shape;29;p1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17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" name="Google Shape;35;p17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" name="Google Shape;36;p1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1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19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" name="Google Shape;50;p2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20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20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e1660647dd_1_8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slow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e1660647dd_1_15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9" name="Google Shape;59;g1e1660647dd_1_15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0" name="Google Shape;60;g1e1660647dd_1_15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mvp.umbraco.com/" TargetMode="External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codecab.in/" TargetMode="External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codegarden.umbraco.com/" TargetMode="External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umbraco.com/blog/security-advisory-march-21-2023-patch-is-now-available/" TargetMode="External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our.umbraco.com/download/releases/1130" TargetMode="External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umbraco.com/" TargetMode="External"/><Relationship Id="rId4" Type="http://schemas.openxmlformats.org/officeDocument/2006/relationships/hyperlink" Target="https://marketplace.umbraco.com/package/umbraco.cms.integrations.search.algolia" TargetMode="External"/><Relationship Id="rId5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marketplace.umbraco.com/package/umbraco.cms.integrations.analytics.cookiebot" TargetMode="Externa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4587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tr-TR"/>
              <a:t>Umbraco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tr-TR"/>
              <a:t>April 2023</a:t>
            </a:r>
            <a:endParaRPr/>
          </a:p>
        </p:txBody>
      </p:sp>
      <p:sp>
        <p:nvSpPr>
          <p:cNvPr id="125" name="Google Shape;125;p1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/>
              <a:t>umBristol - @umBristol	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 txBox="1"/>
          <p:nvPr>
            <p:ph type="title"/>
          </p:nvPr>
        </p:nvSpPr>
        <p:spPr>
          <a:xfrm>
            <a:off x="319499" y="553359"/>
            <a:ext cx="3970113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tr-TR"/>
              <a:t>Umbraco acquires Outfield Digital</a:t>
            </a:r>
            <a:endParaRPr/>
          </a:p>
        </p:txBody>
      </p:sp>
      <p:sp>
        <p:nvSpPr>
          <p:cNvPr id="185" name="Google Shape;185;p8"/>
          <p:cNvSpPr txBox="1"/>
          <p:nvPr>
            <p:ph idx="1" type="body"/>
          </p:nvPr>
        </p:nvSpPr>
        <p:spPr>
          <a:xfrm>
            <a:off x="319499" y="1309058"/>
            <a:ext cx="5106389" cy="33436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tr-TR" sz="1600"/>
              <a:t>Umbraco has acquired Outfield Digital, along with Vendr and Konstrukt.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tr-TR" sz="1600"/>
              <a:t>Matt and Lucy Brailsford are now part of the Umbraco HQ Team.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tr-TR" sz="1600"/>
              <a:t>Umbraco is working on how to integrate Vendr and Konstrukt into their commercial offering and they hope to make Vendr available as an Umbraco product sometime later in 2023.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tr-TR" sz="1600"/>
              <a:t>Umbraco will contact the existing Vendr and Konstrukt clients directly about any changes.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16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</a:pPr>
            <a:r>
              <a:t/>
            </a:r>
            <a:endParaRPr/>
          </a:p>
        </p:txBody>
      </p:sp>
      <p:pic>
        <p:nvPicPr>
          <p:cNvPr id="186" name="Google Shape;18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7661" y="1499348"/>
            <a:ext cx="3176840" cy="757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 txBox="1"/>
          <p:nvPr>
            <p:ph type="title"/>
          </p:nvPr>
        </p:nvSpPr>
        <p:spPr>
          <a:xfrm>
            <a:off x="319499" y="553359"/>
            <a:ext cx="3970113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tr-TR"/>
              <a:t>Umbraco MVP submissions</a:t>
            </a:r>
            <a:endParaRPr/>
          </a:p>
        </p:txBody>
      </p:sp>
      <p:sp>
        <p:nvSpPr>
          <p:cNvPr id="192" name="Google Shape;192;p11"/>
          <p:cNvSpPr txBox="1"/>
          <p:nvPr>
            <p:ph idx="1" type="body"/>
          </p:nvPr>
        </p:nvSpPr>
        <p:spPr>
          <a:xfrm>
            <a:off x="319499" y="1309058"/>
            <a:ext cx="5106389" cy="33436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tr-TR" sz="1600"/>
              <a:t>Submissions will remain open until May 1st, 2023.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tr-TR" sz="1600"/>
              <a:t>Sign in with your GitHub account, add your activities and submit your application form.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tr-TR" sz="1600"/>
              <a:t>For details: </a:t>
            </a:r>
            <a:r>
              <a:rPr b="1" lang="tr-TR" sz="1600" u="sng">
                <a:solidFill>
                  <a:schemeClr val="hlink"/>
                </a:solidFill>
                <a:hlinkClick r:id="rId3"/>
              </a:rPr>
              <a:t>https://mvp.umbraco.com/</a:t>
            </a:r>
            <a:r>
              <a:rPr b="1" lang="tr-TR" sz="1600"/>
              <a:t> </a:t>
            </a:r>
            <a:endParaRPr/>
          </a:p>
        </p:txBody>
      </p:sp>
      <p:pic>
        <p:nvPicPr>
          <p:cNvPr id="193" name="Google Shape;19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8668" y="2837330"/>
            <a:ext cx="4416731" cy="2008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g1e1660647dd_1_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000" y="611138"/>
            <a:ext cx="8119992" cy="3921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e1660647dd_1_216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Talks</a:t>
            </a:r>
            <a:endParaRPr/>
          </a:p>
        </p:txBody>
      </p:sp>
      <p:sp>
        <p:nvSpPr>
          <p:cNvPr id="204" name="Google Shape;204;g1e1660647dd_1_216"/>
          <p:cNvSpPr txBox="1"/>
          <p:nvPr>
            <p:ph idx="1" type="body"/>
          </p:nvPr>
        </p:nvSpPr>
        <p:spPr>
          <a:xfrm>
            <a:off x="319500" y="1846800"/>
            <a:ext cx="50907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tr-TR" sz="1600"/>
              <a:t>The new backoffice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tr-TR" sz="1600"/>
              <a:t>Playmaker: Dances with Wolves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tr-TR" sz="1600"/>
              <a:t>Umbraco anywhere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tr-TR" sz="1600"/>
              <a:t>Content recommendations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tr-TR" sz="1600"/>
              <a:t>Sustainability focus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tr-TR" sz="1600"/>
              <a:t>Ultimate upgrade guide from v7/8 to v11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tr-TR" sz="1600"/>
              <a:t>Advanced debugging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tr-TR" sz="1600"/>
              <a:t>GitHub actions</a:t>
            </a:r>
            <a:endParaRPr b="1"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g1e1660647dd_1_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5564" y="158299"/>
            <a:ext cx="3468436" cy="231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g1e1660647dd_1_2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5575" y="2470593"/>
            <a:ext cx="3468425" cy="2601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e1660647dd_1_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Upcoming Events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"/>
          <p:cNvSpPr txBox="1"/>
          <p:nvPr>
            <p:ph type="title"/>
          </p:nvPr>
        </p:nvSpPr>
        <p:spPr>
          <a:xfrm>
            <a:off x="319499" y="553359"/>
            <a:ext cx="39702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tr-TR"/>
              <a:t>CODECABIN23</a:t>
            </a:r>
            <a:endParaRPr/>
          </a:p>
        </p:txBody>
      </p:sp>
      <p:sp>
        <p:nvSpPr>
          <p:cNvPr id="217" name="Google Shape;217;p9"/>
          <p:cNvSpPr txBox="1"/>
          <p:nvPr>
            <p:ph idx="1" type="body"/>
          </p:nvPr>
        </p:nvSpPr>
        <p:spPr>
          <a:xfrm>
            <a:off x="319500" y="1309050"/>
            <a:ext cx="4403700" cy="3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tr-TR" sz="1600"/>
              <a:t>The sixth CODECABIN (an Umbraco unconference) takes place on Fri 8th - Mon 11th Sep 2023.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tr-TR" sz="1600"/>
              <a:t>Application deadline: </a:t>
            </a:r>
            <a:r>
              <a:rPr b="1" lang="tr-TR" sz="1600"/>
              <a:t>Fri 7th Jul 2023</a:t>
            </a:r>
            <a:r>
              <a:rPr b="1" lang="tr-TR" sz="1600"/>
              <a:t>.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tr-TR" sz="1600"/>
              <a:t>Ticket price is £375 (if successful).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tr-TR" sz="1600"/>
              <a:t>20 attendees only.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tr-TR" sz="1600"/>
              <a:t>Organised by community members:</a:t>
            </a:r>
            <a:br>
              <a:rPr b="1" lang="tr-TR" sz="1600"/>
            </a:br>
            <a:r>
              <a:rPr b="1" lang="tr-TR" sz="1600"/>
              <a:t>Matt &amp; Lucy Brailsford, Lee Kelleher, </a:t>
            </a:r>
            <a:br>
              <a:rPr b="1" lang="tr-TR" sz="1600"/>
            </a:br>
            <a:r>
              <a:rPr b="1" lang="tr-TR" sz="1600"/>
              <a:t>Lotte Pitcher and Karl Tynan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tr-TR" sz="1600"/>
              <a:t>For details: </a:t>
            </a:r>
            <a:r>
              <a:rPr b="1" lang="tr-TR" sz="1600" u="sng">
                <a:solidFill>
                  <a:schemeClr val="hlink"/>
                </a:solidFill>
                <a:hlinkClick r:id="rId3"/>
              </a:rPr>
              <a:t>https://codecab.in/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tr-TR" sz="1600"/>
              <a:t>Apply now!</a:t>
            </a:r>
            <a:endParaRPr b="1" sz="16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</a:pPr>
            <a:r>
              <a:t/>
            </a:r>
            <a:endParaRPr/>
          </a:p>
        </p:txBody>
      </p:sp>
      <p:pic>
        <p:nvPicPr>
          <p:cNvPr id="218" name="Google Shape;21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02248" y="1842247"/>
            <a:ext cx="4141752" cy="2103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"/>
          <p:cNvSpPr txBox="1"/>
          <p:nvPr>
            <p:ph type="title"/>
          </p:nvPr>
        </p:nvSpPr>
        <p:spPr>
          <a:xfrm>
            <a:off x="319499" y="553359"/>
            <a:ext cx="3970113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tr-TR"/>
              <a:t>Umbraco Codegarden – 14h – 16th June, 2023</a:t>
            </a:r>
            <a:endParaRPr/>
          </a:p>
        </p:txBody>
      </p:sp>
      <p:sp>
        <p:nvSpPr>
          <p:cNvPr id="224" name="Google Shape;224;p10"/>
          <p:cNvSpPr txBox="1"/>
          <p:nvPr>
            <p:ph idx="1" type="body"/>
          </p:nvPr>
        </p:nvSpPr>
        <p:spPr>
          <a:xfrm>
            <a:off x="319499" y="1309058"/>
            <a:ext cx="5106389" cy="33436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tr-TR" sz="1600"/>
              <a:t>Early bird tickets are available until April 21.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tr-TR" sz="1600"/>
              <a:t>Umbraco Awards 2023 submissions ended on April 14.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tr-TR" sz="1600"/>
              <a:t>For details: </a:t>
            </a:r>
            <a:r>
              <a:rPr b="1" lang="tr-TR" sz="1600" u="sng">
                <a:solidFill>
                  <a:schemeClr val="hlink"/>
                </a:solidFill>
                <a:hlinkClick r:id="rId3"/>
              </a:rPr>
              <a:t>https://codegarden.umbraco.com/</a:t>
            </a:r>
            <a:r>
              <a:rPr b="1" lang="tr-TR" sz="1600"/>
              <a:t> </a:t>
            </a:r>
            <a:endParaRPr/>
          </a:p>
        </p:txBody>
      </p:sp>
      <p:pic>
        <p:nvPicPr>
          <p:cNvPr id="225" name="Google Shape;22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2622177"/>
            <a:ext cx="4284760" cy="2274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e1660647dd_1_292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Welcome to our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online event!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1e1660647dd_1_292"/>
          <p:cNvSpPr txBox="1"/>
          <p:nvPr>
            <p:ph idx="1" type="body"/>
          </p:nvPr>
        </p:nvSpPr>
        <p:spPr>
          <a:xfrm>
            <a:off x="319500" y="1846800"/>
            <a:ext cx="6471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Agenda: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/>
              <a:t>Welcome and the latest news on all things </a:t>
            </a:r>
            <a:r>
              <a:rPr lang="tr-TR" sz="1600"/>
              <a:t>Umbraco</a:t>
            </a:r>
            <a:r>
              <a:rPr lang="tr-TR" sz="1600"/>
              <a:t>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/>
              <a:t>"Catching the Umbraco Spark - a Front-End Developer's Takeaways from the Innovation Conference" by </a:t>
            </a:r>
            <a:r>
              <a:rPr b="1" lang="tr-TR" sz="1600"/>
              <a:t>Louie Richardson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/>
              <a:t>"Performance and Availability Improvements of Umbraco V10+ Websites with Hangfire Jobs" by </a:t>
            </a:r>
            <a:r>
              <a:rPr b="1" lang="tr-TR" sz="1600"/>
              <a:t>Nurhak Kaya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e1660647dd_1_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Latest </a:t>
            </a:r>
            <a:r>
              <a:rPr lang="tr-TR"/>
              <a:t>News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"/>
          <p:cNvSpPr txBox="1"/>
          <p:nvPr>
            <p:ph type="title"/>
          </p:nvPr>
        </p:nvSpPr>
        <p:spPr>
          <a:xfrm>
            <a:off x="319500" y="620594"/>
            <a:ext cx="4487824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tr-TR"/>
              <a:t>Umbraco security patches for 8, 10 and 11</a:t>
            </a:r>
            <a:endParaRPr/>
          </a:p>
        </p:txBody>
      </p:sp>
      <p:sp>
        <p:nvSpPr>
          <p:cNvPr id="142" name="Google Shape;142;p2"/>
          <p:cNvSpPr txBox="1"/>
          <p:nvPr>
            <p:ph idx="1" type="body"/>
          </p:nvPr>
        </p:nvSpPr>
        <p:spPr>
          <a:xfrm>
            <a:off x="319500" y="1477006"/>
            <a:ext cx="5090700" cy="28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tr-TR" sz="1600" u="sng">
                <a:solidFill>
                  <a:schemeClr val="hlink"/>
                </a:solidFill>
                <a:hlinkClick r:id="rId3"/>
              </a:rPr>
              <a:t>Multiple medium-severity security issues </a:t>
            </a:r>
            <a:r>
              <a:rPr b="1" lang="tr-TR" sz="1600"/>
              <a:t>were identified in March.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tr-TR" sz="1600"/>
              <a:t>Umbraco released security patches for v8, v10 and v11 to address these issues. 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tr-TR" sz="1600"/>
              <a:t>Versions affected: Umbraco 8.2+  (8.2.0-8.18.6, 10.0.0-10.4.1 and 11.0.0-11.2.1)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tr-TR" sz="1600"/>
              <a:t>No patches for v9 as the End of Life was Dec 2022 for v9.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tr-TR" sz="1600"/>
              <a:t>V7 websites are not affected.</a:t>
            </a:r>
            <a:endParaRPr b="1" sz="16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</a:pPr>
            <a:r>
              <a:t/>
            </a:r>
            <a:endParaRPr/>
          </a:p>
        </p:txBody>
      </p:sp>
      <p:pic>
        <p:nvPicPr>
          <p:cNvPr id="143" name="Google Shape;14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47275" y="3774450"/>
            <a:ext cx="4150175" cy="113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"/>
          <p:cNvSpPr txBox="1"/>
          <p:nvPr>
            <p:ph type="title"/>
          </p:nvPr>
        </p:nvSpPr>
        <p:spPr>
          <a:xfrm>
            <a:off x="319500" y="620594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tr-TR"/>
              <a:t>Umbraco 11.3.0</a:t>
            </a:r>
            <a:endParaRPr/>
          </a:p>
        </p:txBody>
      </p:sp>
      <p:sp>
        <p:nvSpPr>
          <p:cNvPr id="149" name="Google Shape;149;p3"/>
          <p:cNvSpPr txBox="1"/>
          <p:nvPr>
            <p:ph idx="1" type="body"/>
          </p:nvPr>
        </p:nvSpPr>
        <p:spPr>
          <a:xfrm>
            <a:off x="319500" y="1477006"/>
            <a:ext cx="5090700" cy="28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tr-TR" sz="1600"/>
              <a:t>It was released this month. 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tr-TR" sz="1600"/>
              <a:t>Running on .NET 7 – not LTS.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tr-TR" sz="1600" u="sng">
                <a:solidFill>
                  <a:schemeClr val="hlink"/>
                </a:solidFill>
                <a:hlinkClick r:id="rId3"/>
              </a:rPr>
              <a:t>57 features and improvements</a:t>
            </a:r>
            <a:r>
              <a:rPr b="1" lang="tr-TR" sz="1600"/>
              <a:t>.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tr-TR" sz="1600"/>
              <a:t>New UX and features for managing Culture and Hostnames in the backoffice.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tr-TR" sz="1600"/>
              <a:t>It is possible to sort the domains now by dragging, dropping and saving the changes. </a:t>
            </a:r>
            <a:endParaRPr b="1" sz="16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</a:pPr>
            <a:r>
              <a:t/>
            </a:r>
            <a:endParaRPr/>
          </a:p>
        </p:txBody>
      </p:sp>
      <p:pic>
        <p:nvPicPr>
          <p:cNvPr id="150" name="Google Shape;15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10200" y="1314450"/>
            <a:ext cx="3695939" cy="205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"/>
          <p:cNvSpPr txBox="1"/>
          <p:nvPr>
            <p:ph type="title"/>
          </p:nvPr>
        </p:nvSpPr>
        <p:spPr>
          <a:xfrm>
            <a:off x="319500" y="627318"/>
            <a:ext cx="4017176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tr-TR"/>
              <a:t>Umbraco 11.3.0 and 10.5.0</a:t>
            </a:r>
            <a:endParaRPr/>
          </a:p>
        </p:txBody>
      </p:sp>
      <p:sp>
        <p:nvSpPr>
          <p:cNvPr id="156" name="Google Shape;156;p4"/>
          <p:cNvSpPr txBox="1"/>
          <p:nvPr>
            <p:ph idx="1" type="body"/>
          </p:nvPr>
        </p:nvSpPr>
        <p:spPr>
          <a:xfrm>
            <a:off x="319500" y="1482248"/>
            <a:ext cx="5090700" cy="28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tr-TR" sz="1600"/>
              <a:t>Inline Macros for 11.3.0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tr-TR" sz="1600"/>
              <a:t>When using Macros in a RTE, it is now possible to add them inline. 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tr-TR" sz="1600"/>
              <a:t>V10.5.0 has been released.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tr-TR" sz="1600"/>
              <a:t>Detailed telemetry by default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b="1" lang="tr-TR" sz="1600"/>
              <a:t>The default setting for telemetry has been changed to Detailed instead of Basic.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b="1" lang="tr-TR" sz="1600"/>
              <a:t>This will lead to more installations reporting and more details about how Umbraco CMS is being used.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16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</a:pPr>
            <a:r>
              <a:t/>
            </a:r>
            <a:endParaRPr/>
          </a:p>
        </p:txBody>
      </p:sp>
      <p:pic>
        <p:nvPicPr>
          <p:cNvPr id="157" name="Google Shape;15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3204" y="1268060"/>
            <a:ext cx="3162365" cy="1303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63204" y="2860109"/>
            <a:ext cx="3290352" cy="1428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"/>
          <p:cNvSpPr txBox="1"/>
          <p:nvPr>
            <p:ph type="title"/>
          </p:nvPr>
        </p:nvSpPr>
        <p:spPr>
          <a:xfrm>
            <a:off x="319499" y="553359"/>
            <a:ext cx="3970113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tr-TR"/>
              <a:t>Umbraco 11.3.0 and 10.5.0</a:t>
            </a:r>
            <a:endParaRPr/>
          </a:p>
        </p:txBody>
      </p:sp>
      <p:sp>
        <p:nvSpPr>
          <p:cNvPr id="164" name="Google Shape;164;p5"/>
          <p:cNvSpPr txBox="1"/>
          <p:nvPr>
            <p:ph idx="1" type="body"/>
          </p:nvPr>
        </p:nvSpPr>
        <p:spPr>
          <a:xfrm>
            <a:off x="319499" y="1309058"/>
            <a:ext cx="5106389" cy="33436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tr-TR" sz="1600"/>
              <a:t>Improved indexing of complex Data Types, which should result in a better search experience.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tr-TR" sz="1600"/>
              <a:t>Following Property Editors have been affected.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tr-TR" sz="1600"/>
              <a:t>Block Grid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tr-TR" sz="1600"/>
              <a:t>Block List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tr-TR" sz="1600"/>
              <a:t>Tags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tr-TR" sz="1600"/>
              <a:t>Media Picker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tr-TR" sz="1600"/>
              <a:t>Image Cropper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tr-TR" sz="1600"/>
              <a:t>The content will no longer be indexed as JSON but separate fields as is common for the rest of the Property Editors.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16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</a:pPr>
            <a:r>
              <a:t/>
            </a:r>
            <a:endParaRPr/>
          </a:p>
        </p:txBody>
      </p:sp>
      <p:pic>
        <p:nvPicPr>
          <p:cNvPr id="165" name="Google Shape;16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6270" y="2229002"/>
            <a:ext cx="6037729" cy="1411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"/>
          <p:cNvSpPr txBox="1"/>
          <p:nvPr>
            <p:ph type="title"/>
          </p:nvPr>
        </p:nvSpPr>
        <p:spPr>
          <a:xfrm>
            <a:off x="319499" y="553359"/>
            <a:ext cx="3970113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tr-TR"/>
              <a:t>Umbraco product updates</a:t>
            </a:r>
            <a:endParaRPr/>
          </a:p>
        </p:txBody>
      </p:sp>
      <p:sp>
        <p:nvSpPr>
          <p:cNvPr id="171" name="Google Shape;171;p6"/>
          <p:cNvSpPr txBox="1"/>
          <p:nvPr>
            <p:ph idx="1" type="body"/>
          </p:nvPr>
        </p:nvSpPr>
        <p:spPr>
          <a:xfrm>
            <a:off x="319499" y="1309058"/>
            <a:ext cx="5106389" cy="33436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tr-TR" sz="1600" u="sng">
                <a:solidFill>
                  <a:schemeClr val="hlink"/>
                </a:solidFill>
                <a:hlinkClick r:id="rId3"/>
              </a:rPr>
              <a:t>https://docs.umbraco.com/</a:t>
            </a:r>
            <a:r>
              <a:rPr b="1" lang="tr-TR" sz="1600"/>
              <a:t> to be used to find the release notes for both Umbraco Forms and Deploy.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tr-TR" sz="1600"/>
              <a:t>Umbraco Forms 11.1 and 10.3 are out.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tr-TR" sz="1600"/>
              <a:t>Umbraco Workflow 11.1 and 10.1 are out, too!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tr-TR" sz="1600"/>
              <a:t>New release of </a:t>
            </a:r>
            <a:r>
              <a:rPr b="1" lang="tr-TR" sz="1600" u="sng">
                <a:solidFill>
                  <a:schemeClr val="hlink"/>
                </a:solidFill>
                <a:hlinkClick r:id="rId4"/>
              </a:rPr>
              <a:t>the Algolia integration for Umbraco CMS </a:t>
            </a:r>
            <a:r>
              <a:rPr b="1" lang="tr-TR" sz="1600"/>
              <a:t>with a content indexing component based on the IDataEditor.PropertyIndexValueFactory property from Umbraco CMS.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16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</a:pPr>
            <a:r>
              <a:t/>
            </a:r>
            <a:endParaRPr/>
          </a:p>
        </p:txBody>
      </p:sp>
      <p:pic>
        <p:nvPicPr>
          <p:cNvPr id="172" name="Google Shape;172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25888" y="766482"/>
            <a:ext cx="3238051" cy="2023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"/>
          <p:cNvSpPr txBox="1"/>
          <p:nvPr>
            <p:ph type="title"/>
          </p:nvPr>
        </p:nvSpPr>
        <p:spPr>
          <a:xfrm>
            <a:off x="319499" y="553359"/>
            <a:ext cx="3970113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tr-TR"/>
              <a:t>Umbraco product updates</a:t>
            </a:r>
            <a:endParaRPr/>
          </a:p>
        </p:txBody>
      </p:sp>
      <p:sp>
        <p:nvSpPr>
          <p:cNvPr id="178" name="Google Shape;178;p7"/>
          <p:cNvSpPr txBox="1"/>
          <p:nvPr>
            <p:ph idx="1" type="body"/>
          </p:nvPr>
        </p:nvSpPr>
        <p:spPr>
          <a:xfrm>
            <a:off x="319499" y="1309058"/>
            <a:ext cx="5106389" cy="33436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tr-TR" sz="1600" u="sng">
                <a:solidFill>
                  <a:schemeClr val="hlink"/>
                </a:solidFill>
                <a:hlinkClick r:id="rId3"/>
              </a:rPr>
              <a:t>The Cookiebot integration</a:t>
            </a:r>
            <a:r>
              <a:rPr b="1" lang="tr-TR" sz="1600"/>
              <a:t> is available on Umbraco Marketplace.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tr-TR" sz="1600"/>
              <a:t>A small package providing the ability to load Cookiebot Banner and Declaration scripts into Umbraco sites.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16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</a:pPr>
            <a:r>
              <a:t/>
            </a:r>
            <a:endParaRPr/>
          </a:p>
        </p:txBody>
      </p:sp>
      <p:pic>
        <p:nvPicPr>
          <p:cNvPr id="179" name="Google Shape;17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25888" y="766482"/>
            <a:ext cx="3238051" cy="2023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