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2" d="100"/>
          <a:sy n="72" d="100"/>
        </p:scale>
        <p:origin x="5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E71D8D8-D3EC-46F7-A2CB-900F872C4582}" type="datetimeFigureOut">
              <a:rPr lang="en-US" smtClean="0"/>
              <a:t>1/23/2023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E59359E-C3EA-4D2E-A8A3-1873CCA646D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246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71D8D8-D3EC-46F7-A2CB-900F872C4582}"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9359E-C3EA-4D2E-A8A3-1873CCA646D1}" type="slidenum">
              <a:rPr lang="en-US" smtClean="0"/>
              <a:t>‹#›</a:t>
            </a:fld>
            <a:endParaRPr lang="en-US"/>
          </a:p>
        </p:txBody>
      </p:sp>
    </p:spTree>
    <p:extLst>
      <p:ext uri="{BB962C8B-B14F-4D97-AF65-F5344CB8AC3E}">
        <p14:creationId xmlns:p14="http://schemas.microsoft.com/office/powerpoint/2010/main" val="119715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71D8D8-D3EC-46F7-A2CB-900F872C458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9359E-C3EA-4D2E-A8A3-1873CCA646D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187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71D8D8-D3EC-46F7-A2CB-900F872C458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9359E-C3EA-4D2E-A8A3-1873CCA646D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1374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71D8D8-D3EC-46F7-A2CB-900F872C458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9359E-C3EA-4D2E-A8A3-1873CCA646D1}" type="slidenum">
              <a:rPr lang="en-US" smtClean="0"/>
              <a:t>‹#›</a:t>
            </a:fld>
            <a:endParaRPr lang="en-US"/>
          </a:p>
        </p:txBody>
      </p:sp>
    </p:spTree>
    <p:extLst>
      <p:ext uri="{BB962C8B-B14F-4D97-AF65-F5344CB8AC3E}">
        <p14:creationId xmlns:p14="http://schemas.microsoft.com/office/powerpoint/2010/main" val="1802655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71D8D8-D3EC-46F7-A2CB-900F872C458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9359E-C3EA-4D2E-A8A3-1873CCA646D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9934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71D8D8-D3EC-46F7-A2CB-900F872C458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9359E-C3EA-4D2E-A8A3-1873CCA646D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5724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1D8D8-D3EC-46F7-A2CB-900F872C458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9359E-C3EA-4D2E-A8A3-1873CCA646D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573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1D8D8-D3EC-46F7-A2CB-900F872C458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9359E-C3EA-4D2E-A8A3-1873CCA646D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8954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1D8D8-D3EC-46F7-A2CB-900F872C458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9359E-C3EA-4D2E-A8A3-1873CCA646D1}" type="slidenum">
              <a:rPr lang="en-US" smtClean="0"/>
              <a:t>‹#›</a:t>
            </a:fld>
            <a:endParaRPr lang="en-US"/>
          </a:p>
        </p:txBody>
      </p:sp>
    </p:spTree>
    <p:extLst>
      <p:ext uri="{BB962C8B-B14F-4D97-AF65-F5344CB8AC3E}">
        <p14:creationId xmlns:p14="http://schemas.microsoft.com/office/powerpoint/2010/main" val="3452629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71D8D8-D3EC-46F7-A2CB-900F872C458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9359E-C3EA-4D2E-A8A3-1873CCA646D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8241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71D8D8-D3EC-46F7-A2CB-900F872C4582}"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9359E-C3EA-4D2E-A8A3-1873CCA646D1}"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0197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71D8D8-D3EC-46F7-A2CB-900F872C4582}"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9359E-C3EA-4D2E-A8A3-1873CCA646D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4570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71D8D8-D3EC-46F7-A2CB-900F872C4582}"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9359E-C3EA-4D2E-A8A3-1873CCA646D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78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1D8D8-D3EC-46F7-A2CB-900F872C4582}"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9359E-C3EA-4D2E-A8A3-1873CCA646D1}" type="slidenum">
              <a:rPr lang="en-US" smtClean="0"/>
              <a:t>‹#›</a:t>
            </a:fld>
            <a:endParaRPr lang="en-US"/>
          </a:p>
        </p:txBody>
      </p:sp>
    </p:spTree>
    <p:extLst>
      <p:ext uri="{BB962C8B-B14F-4D97-AF65-F5344CB8AC3E}">
        <p14:creationId xmlns:p14="http://schemas.microsoft.com/office/powerpoint/2010/main" val="286472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71D8D8-D3EC-46F7-A2CB-900F872C4582}"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9359E-C3EA-4D2E-A8A3-1873CCA646D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217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71D8D8-D3EC-46F7-A2CB-900F872C4582}"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9359E-C3EA-4D2E-A8A3-1873CCA646D1}" type="slidenum">
              <a:rPr lang="en-US" smtClean="0"/>
              <a:t>‹#›</a:t>
            </a:fld>
            <a:endParaRPr lang="en-US"/>
          </a:p>
        </p:txBody>
      </p:sp>
    </p:spTree>
    <p:extLst>
      <p:ext uri="{BB962C8B-B14F-4D97-AF65-F5344CB8AC3E}">
        <p14:creationId xmlns:p14="http://schemas.microsoft.com/office/powerpoint/2010/main" val="217324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71D8D8-D3EC-46F7-A2CB-900F872C4582}" type="datetimeFigureOut">
              <a:rPr lang="en-US" smtClean="0"/>
              <a:t>1/23/2023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59359E-C3EA-4D2E-A8A3-1873CCA646D1}" type="slidenum">
              <a:rPr lang="en-US" smtClean="0"/>
              <a:t>‹#›</a:t>
            </a:fld>
            <a:endParaRPr lang="en-US"/>
          </a:p>
        </p:txBody>
      </p:sp>
    </p:spTree>
    <p:extLst>
      <p:ext uri="{BB962C8B-B14F-4D97-AF65-F5344CB8AC3E}">
        <p14:creationId xmlns:p14="http://schemas.microsoft.com/office/powerpoint/2010/main" val="5514822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53B51-F98E-E4C6-D0F7-4C45EF5AA2D7}"/>
              </a:ext>
            </a:extLst>
          </p:cNvPr>
          <p:cNvSpPr>
            <a:spLocks noGrp="1"/>
          </p:cNvSpPr>
          <p:nvPr>
            <p:ph type="ctrTitle"/>
          </p:nvPr>
        </p:nvSpPr>
        <p:spPr>
          <a:xfrm>
            <a:off x="2692398" y="1871131"/>
            <a:ext cx="7075057" cy="1320803"/>
          </a:xfrm>
        </p:spPr>
        <p:txBody>
          <a:bodyPr/>
          <a:lstStyle/>
          <a:p>
            <a:r>
              <a:rPr lang="en-US" dirty="0"/>
              <a:t>ANALISIS NUMERIK</a:t>
            </a:r>
          </a:p>
        </p:txBody>
      </p:sp>
      <p:sp>
        <p:nvSpPr>
          <p:cNvPr id="3" name="Subtitle 2">
            <a:extLst>
              <a:ext uri="{FF2B5EF4-FFF2-40B4-BE49-F238E27FC236}">
                <a16:creationId xmlns:a16="http://schemas.microsoft.com/office/drawing/2014/main" id="{812466BD-2E82-FCBF-CB57-31946742BC75}"/>
              </a:ext>
            </a:extLst>
          </p:cNvPr>
          <p:cNvSpPr>
            <a:spLocks noGrp="1"/>
          </p:cNvSpPr>
          <p:nvPr>
            <p:ph type="subTitle" idx="1"/>
          </p:nvPr>
        </p:nvSpPr>
        <p:spPr/>
        <p:txBody>
          <a:bodyPr>
            <a:normAutofit lnSpcReduction="10000"/>
          </a:bodyPr>
          <a:lstStyle/>
          <a:p>
            <a:r>
              <a:rPr lang="en-US" dirty="0" err="1">
                <a:latin typeface="Adobe Fan Heiti Std B" panose="020B0700000000000000" pitchFamily="34" charset="-128"/>
                <a:ea typeface="Adobe Fan Heiti Std B" panose="020B0700000000000000" pitchFamily="34" charset="-128"/>
              </a:rPr>
              <a:t>Disusun</a:t>
            </a:r>
            <a:r>
              <a:rPr lang="en-US" dirty="0">
                <a:latin typeface="Adobe Fan Heiti Std B" panose="020B0700000000000000" pitchFamily="34" charset="-128"/>
                <a:ea typeface="Adobe Fan Heiti Std B" panose="020B0700000000000000" pitchFamily="34" charset="-128"/>
              </a:rPr>
              <a:t> Oleh: </a:t>
            </a:r>
          </a:p>
          <a:p>
            <a:r>
              <a:rPr lang="en-US" dirty="0">
                <a:latin typeface="Adobe Fan Heiti Std B" panose="020B0700000000000000" pitchFamily="34" charset="-128"/>
                <a:ea typeface="Adobe Fan Heiti Std B" panose="020B0700000000000000" pitchFamily="34" charset="-128"/>
              </a:rPr>
              <a:t> </a:t>
            </a:r>
            <a:r>
              <a:rPr lang="en-US" dirty="0" err="1">
                <a:latin typeface="Adobe Fan Heiti Std B" panose="020B0700000000000000" pitchFamily="34" charset="-128"/>
                <a:ea typeface="Adobe Fan Heiti Std B" panose="020B0700000000000000" pitchFamily="34" charset="-128"/>
              </a:rPr>
              <a:t>Intan</a:t>
            </a:r>
            <a:r>
              <a:rPr lang="en-US" dirty="0">
                <a:latin typeface="Adobe Fan Heiti Std B" panose="020B0700000000000000" pitchFamily="34" charset="-128"/>
                <a:ea typeface="Adobe Fan Heiti Std B" panose="020B0700000000000000" pitchFamily="34" charset="-128"/>
              </a:rPr>
              <a:t> </a:t>
            </a:r>
            <a:r>
              <a:rPr lang="en-US" dirty="0" err="1">
                <a:latin typeface="Adobe Fan Heiti Std B" panose="020B0700000000000000" pitchFamily="34" charset="-128"/>
                <a:ea typeface="Adobe Fan Heiti Std B" panose="020B0700000000000000" pitchFamily="34" charset="-128"/>
              </a:rPr>
              <a:t>Dwi</a:t>
            </a:r>
            <a:r>
              <a:rPr lang="en-US" dirty="0">
                <a:latin typeface="Adobe Fan Heiti Std B" panose="020B0700000000000000" pitchFamily="34" charset="-128"/>
                <a:ea typeface="Adobe Fan Heiti Std B" panose="020B0700000000000000" pitchFamily="34" charset="-128"/>
              </a:rPr>
              <a:t> </a:t>
            </a:r>
            <a:r>
              <a:rPr lang="en-US" dirty="0" err="1">
                <a:latin typeface="Adobe Fan Heiti Std B" panose="020B0700000000000000" pitchFamily="34" charset="-128"/>
                <a:ea typeface="Adobe Fan Heiti Std B" panose="020B0700000000000000" pitchFamily="34" charset="-128"/>
              </a:rPr>
              <a:t>Anggraeini</a:t>
            </a:r>
            <a:r>
              <a:rPr lang="en-US" dirty="0">
                <a:latin typeface="Adobe Fan Heiti Std B" panose="020B0700000000000000" pitchFamily="34" charset="-128"/>
                <a:ea typeface="Adobe Fan Heiti Std B" panose="020B0700000000000000" pitchFamily="34" charset="-128"/>
              </a:rPr>
              <a:t> (220110011)</a:t>
            </a:r>
          </a:p>
          <a:p>
            <a:r>
              <a:rPr lang="en-US" dirty="0" err="1">
                <a:latin typeface="Adobe Fan Heiti Std B" panose="020B0700000000000000" pitchFamily="34" charset="-128"/>
                <a:ea typeface="Adobe Fan Heiti Std B" panose="020B0700000000000000" pitchFamily="34" charset="-128"/>
              </a:rPr>
              <a:t>Nurhalisa</a:t>
            </a:r>
            <a:r>
              <a:rPr lang="en-US" dirty="0">
                <a:latin typeface="Adobe Fan Heiti Std B" panose="020B0700000000000000" pitchFamily="34" charset="-128"/>
                <a:ea typeface="Adobe Fan Heiti Std B" panose="020B0700000000000000" pitchFamily="34" charset="-128"/>
              </a:rPr>
              <a:t> </a:t>
            </a:r>
            <a:r>
              <a:rPr lang="en-US" dirty="0" err="1">
                <a:latin typeface="Adobe Fan Heiti Std B" panose="020B0700000000000000" pitchFamily="34" charset="-128"/>
                <a:ea typeface="Adobe Fan Heiti Std B" panose="020B0700000000000000" pitchFamily="34" charset="-128"/>
              </a:rPr>
              <a:t>Utami</a:t>
            </a:r>
            <a:r>
              <a:rPr lang="en-US" dirty="0">
                <a:latin typeface="Adobe Fan Heiti Std B" panose="020B0700000000000000" pitchFamily="34" charset="-128"/>
                <a:ea typeface="Adobe Fan Heiti Std B" panose="020B0700000000000000" pitchFamily="34" charset="-128"/>
              </a:rPr>
              <a:t> (2201100250)</a:t>
            </a:r>
          </a:p>
        </p:txBody>
      </p:sp>
    </p:spTree>
    <p:extLst>
      <p:ext uri="{BB962C8B-B14F-4D97-AF65-F5344CB8AC3E}">
        <p14:creationId xmlns:p14="http://schemas.microsoft.com/office/powerpoint/2010/main" val="2383829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A6DF5-642F-A718-B5C7-41B6FC9D4D70}"/>
              </a:ext>
            </a:extLst>
          </p:cNvPr>
          <p:cNvSpPr>
            <a:spLocks noGrp="1"/>
          </p:cNvSpPr>
          <p:nvPr>
            <p:ph type="title"/>
          </p:nvPr>
        </p:nvSpPr>
        <p:spPr/>
        <p:txBody>
          <a:bodyPr/>
          <a:lstStyle/>
          <a:p>
            <a:r>
              <a:rPr lang="en-US" b="1" dirty="0" err="1"/>
              <a:t>Materi</a:t>
            </a:r>
            <a:endParaRPr lang="en-US" b="1" dirty="0"/>
          </a:p>
        </p:txBody>
      </p:sp>
      <p:sp>
        <p:nvSpPr>
          <p:cNvPr id="3" name="Content Placeholder 2">
            <a:extLst>
              <a:ext uri="{FF2B5EF4-FFF2-40B4-BE49-F238E27FC236}">
                <a16:creationId xmlns:a16="http://schemas.microsoft.com/office/drawing/2014/main" id="{BA83BDDA-3705-D23B-4C74-6C36F40D1CF9}"/>
              </a:ext>
            </a:extLst>
          </p:cNvPr>
          <p:cNvSpPr>
            <a:spLocks noGrp="1"/>
          </p:cNvSpPr>
          <p:nvPr>
            <p:ph idx="1"/>
          </p:nvPr>
        </p:nvSpPr>
        <p:spPr>
          <a:xfrm>
            <a:off x="1295401" y="2556932"/>
            <a:ext cx="8998526" cy="2195177"/>
          </a:xfrm>
        </p:spPr>
        <p:txBody>
          <a:bodyPr/>
          <a:lstStyle/>
          <a:p>
            <a:r>
              <a:rPr lang="en-US" dirty="0"/>
              <a:t>A. </a:t>
            </a:r>
            <a:r>
              <a:rPr lang="en-US" dirty="0" err="1"/>
              <a:t>Sistem</a:t>
            </a:r>
            <a:r>
              <a:rPr lang="en-US" dirty="0"/>
              <a:t> </a:t>
            </a:r>
            <a:r>
              <a:rPr lang="en-US" dirty="0" err="1"/>
              <a:t>Persamaan</a:t>
            </a:r>
            <a:r>
              <a:rPr lang="en-US" dirty="0"/>
              <a:t> Linear</a:t>
            </a:r>
          </a:p>
          <a:p>
            <a:r>
              <a:rPr lang="en-US" dirty="0"/>
              <a:t>B. </a:t>
            </a:r>
            <a:r>
              <a:rPr lang="en-US" dirty="0" err="1"/>
              <a:t>Eliminasi</a:t>
            </a:r>
            <a:r>
              <a:rPr lang="en-US" dirty="0"/>
              <a:t> Gauss</a:t>
            </a:r>
          </a:p>
          <a:p>
            <a:r>
              <a:rPr lang="en-US" dirty="0"/>
              <a:t>C. </a:t>
            </a:r>
            <a:r>
              <a:rPr lang="en-US" dirty="0" err="1"/>
              <a:t>Eliminasi</a:t>
            </a:r>
            <a:r>
              <a:rPr lang="en-US" dirty="0"/>
              <a:t> Gauss Jordan</a:t>
            </a:r>
          </a:p>
          <a:p>
            <a:pPr marL="0" indent="0">
              <a:buNone/>
            </a:pPr>
            <a:endParaRPr lang="en-US" dirty="0"/>
          </a:p>
        </p:txBody>
      </p:sp>
    </p:spTree>
    <p:extLst>
      <p:ext uri="{BB962C8B-B14F-4D97-AF65-F5344CB8AC3E}">
        <p14:creationId xmlns:p14="http://schemas.microsoft.com/office/powerpoint/2010/main" val="9676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0E5D23-B750-6D6D-50F6-590DEC0DF24E}"/>
              </a:ext>
            </a:extLst>
          </p:cNvPr>
          <p:cNvSpPr txBox="1"/>
          <p:nvPr/>
        </p:nvSpPr>
        <p:spPr>
          <a:xfrm>
            <a:off x="3047999" y="2500316"/>
            <a:ext cx="6220691" cy="595932"/>
          </a:xfrm>
          <a:prstGeom prst="rect">
            <a:avLst/>
          </a:prstGeom>
          <a:noFill/>
        </p:spPr>
        <p:txBody>
          <a:bodyPr wrap="square">
            <a:spAutoFit/>
          </a:bodyPr>
          <a:lstStyle/>
          <a:p>
            <a:pPr marL="457200" indent="457200">
              <a:lnSpc>
                <a:spcPct val="107000"/>
              </a:lnSpc>
              <a:spcAft>
                <a:spcPts val="800"/>
              </a:spcAft>
            </a:pPr>
            <a:r>
              <a:rPr lang="en-US" sz="3200" b="1" i="1" dirty="0">
                <a:latin typeface="Calibri" panose="020F0502020204030204" pitchFamily="34" charset="0"/>
                <a:ea typeface="Times New Roman" panose="02020603050405020304" pitchFamily="18" charset="0"/>
                <a:cs typeface="Times New Roman" panose="02020603050405020304" pitchFamily="18" charset="0"/>
              </a:rPr>
              <a:t>SISTEM PERSAMAAN LINEAR</a:t>
            </a:r>
            <a:endParaRPr lang="en-US" sz="3200" b="1" i="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24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8F92-D311-ACBC-BD41-426B27F8D62F}"/>
              </a:ext>
            </a:extLst>
          </p:cNvPr>
          <p:cNvSpPr>
            <a:spLocks noGrp="1"/>
          </p:cNvSpPr>
          <p:nvPr>
            <p:ph type="title"/>
          </p:nvPr>
        </p:nvSpPr>
        <p:spPr/>
        <p:txBody>
          <a:bodyPr>
            <a:normAutofit/>
          </a:bodyPr>
          <a:lstStyle/>
          <a:p>
            <a:r>
              <a:rPr lang="en-US" sz="2400" b="1" dirty="0" err="1"/>
              <a:t>Pengertian</a:t>
            </a:r>
            <a:r>
              <a:rPr lang="en-US" sz="2400" b="1" dirty="0"/>
              <a:t> </a:t>
            </a:r>
            <a:r>
              <a:rPr lang="en-US" sz="2400" b="1" dirty="0" err="1"/>
              <a:t>Sistem</a:t>
            </a:r>
            <a:r>
              <a:rPr lang="en-US" sz="2400" b="1" dirty="0"/>
              <a:t> </a:t>
            </a:r>
            <a:r>
              <a:rPr lang="en-US" sz="2400" b="1" dirty="0" err="1"/>
              <a:t>Persamaan</a:t>
            </a:r>
            <a:r>
              <a:rPr lang="en-US" sz="2400" b="1" dirty="0"/>
              <a:t> Linear</a:t>
            </a:r>
          </a:p>
        </p:txBody>
      </p:sp>
      <p:sp>
        <p:nvSpPr>
          <p:cNvPr id="3" name="Content Placeholder 2">
            <a:extLst>
              <a:ext uri="{FF2B5EF4-FFF2-40B4-BE49-F238E27FC236}">
                <a16:creationId xmlns:a16="http://schemas.microsoft.com/office/drawing/2014/main" id="{2B3F61B7-E698-281E-A453-5268BB6BDAF3}"/>
              </a:ext>
            </a:extLst>
          </p:cNvPr>
          <p:cNvSpPr>
            <a:spLocks noGrp="1"/>
          </p:cNvSpPr>
          <p:nvPr>
            <p:ph idx="1"/>
          </p:nvPr>
        </p:nvSpPr>
        <p:spPr>
          <a:xfrm>
            <a:off x="1295401" y="2556932"/>
            <a:ext cx="9601196" cy="3437468"/>
          </a:xfrm>
        </p:spPr>
        <p:txBody>
          <a:bodyPr>
            <a:normAutofit fontScale="92500" lnSpcReduction="20000"/>
          </a:bodyPr>
          <a:lstStyle/>
          <a:p>
            <a:pPr marL="0" indent="0">
              <a:buNone/>
            </a:pPr>
            <a:r>
              <a:rPr lang="id-ID" sz="1800" dirty="0">
                <a:effectLst/>
                <a:latin typeface="Calibri" panose="020F0502020204030204" pitchFamily="34" charset="0"/>
                <a:ea typeface="Times New Roman" panose="02020603050405020304" pitchFamily="18" charset="0"/>
                <a:cs typeface="Times New Roman" panose="02020603050405020304" pitchFamily="18" charset="0"/>
              </a:rPr>
              <a:t>Pengertian persamaan Linear merupakan salah satu persamaan dari ilmu aljabar di mana persamaan ini sukunya mengandung konstanta dengan variabel tunggal. Mengapa disebut linear, karena hubungan hubungan matematis ini digambarkan dengan garis lurus dalam sistem koordinat kartesius.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id-ID" sz="1800" dirty="0">
                <a:effectLst/>
                <a:latin typeface="Calibri" panose="020F0502020204030204" pitchFamily="34" charset="0"/>
                <a:ea typeface="Times New Roman" panose="02020603050405020304" pitchFamily="18" charset="0"/>
                <a:cs typeface="Times New Roman" panose="02020603050405020304" pitchFamily="18" charset="0"/>
              </a:rPr>
              <a:t>Sebelum masuk ke pembahasan lebih jauh. Kita bahas lebih dulu mengenai definisi variabel, koefisien, konstanta, dan suku.</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id-ID" sz="1800" dirty="0">
                <a:effectLst/>
                <a:latin typeface="Calibri" panose="020F0502020204030204" pitchFamily="34" charset="0"/>
                <a:ea typeface="Times New Roman" panose="02020603050405020304" pitchFamily="18" charset="0"/>
                <a:cs typeface="Times New Roman" panose="02020603050405020304" pitchFamily="18" charset="0"/>
              </a:rPr>
              <a:t>Koefisien : bilangan yang menjabarkan jumlah variabel yang sejenis. Koefisien ini terletak di depan variabel.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id-ID" sz="1800" dirty="0">
                <a:effectLst/>
                <a:latin typeface="Calibri" panose="020F0502020204030204" pitchFamily="34" charset="0"/>
                <a:ea typeface="Times New Roman" panose="02020603050405020304" pitchFamily="18" charset="0"/>
                <a:cs typeface="Times New Roman" panose="02020603050405020304" pitchFamily="18" charset="0"/>
              </a:rPr>
              <a:t>Variabel : Pengganti bilangan yang belum diketahui nilainya. Variabel biasanya dilambangkan dengan huruf-huruf seperti a,b,c dan yang lain sebagainya.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id-ID" sz="1800" dirty="0">
                <a:effectLst/>
                <a:latin typeface="Calibri" panose="020F0502020204030204" pitchFamily="34" charset="0"/>
                <a:ea typeface="Times New Roman" panose="02020603050405020304" pitchFamily="18" charset="0"/>
                <a:cs typeface="Times New Roman" panose="02020603050405020304" pitchFamily="18" charset="0"/>
              </a:rPr>
              <a:t>Konstanta : Nilai bilangan konstan yang tidak diikuti variabel di belakangnya.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id-ID" sz="1800" dirty="0">
                <a:effectLst/>
                <a:latin typeface="Calibri" panose="020F0502020204030204" pitchFamily="34" charset="0"/>
                <a:ea typeface="Times New Roman" panose="02020603050405020304" pitchFamily="18" charset="0"/>
                <a:cs typeface="Times New Roman" panose="02020603050405020304" pitchFamily="18" charset="0"/>
              </a:rPr>
              <a:t>Suku : Bagian dari suatu persamaan yang terdiri dari variabel, koefisien, dan konstanta.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38218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70043D-26EB-AF47-4AB2-7542F685ED09}"/>
              </a:ext>
            </a:extLst>
          </p:cNvPr>
          <p:cNvSpPr>
            <a:spLocks noGrp="1"/>
          </p:cNvSpPr>
          <p:nvPr>
            <p:ph type="title"/>
          </p:nvPr>
        </p:nvSpPr>
        <p:spPr/>
        <p:txBody>
          <a:bodyPr>
            <a:normAutofit/>
          </a:bodyPr>
          <a:lstStyle/>
          <a:p>
            <a:r>
              <a:rPr lang="en-US" sz="3200" b="1" dirty="0"/>
              <a:t>Sifat </a:t>
            </a:r>
            <a:r>
              <a:rPr lang="en-US" sz="3200" b="1" dirty="0" err="1"/>
              <a:t>Persamaan</a:t>
            </a:r>
            <a:r>
              <a:rPr lang="en-US" sz="3200" b="1" dirty="0"/>
              <a:t> Linear</a:t>
            </a:r>
          </a:p>
        </p:txBody>
      </p:sp>
      <p:sp>
        <p:nvSpPr>
          <p:cNvPr id="5" name="Content Placeholder 4">
            <a:extLst>
              <a:ext uri="{FF2B5EF4-FFF2-40B4-BE49-F238E27FC236}">
                <a16:creationId xmlns:a16="http://schemas.microsoft.com/office/drawing/2014/main" id="{F2BCFF8B-7E85-42F1-BFCC-ED9497160325}"/>
              </a:ext>
            </a:extLst>
          </p:cNvPr>
          <p:cNvSpPr>
            <a:spLocks noGrp="1"/>
          </p:cNvSpPr>
          <p:nvPr>
            <p:ph idx="1"/>
          </p:nvPr>
        </p:nvSpPr>
        <p:spPr/>
        <p:txBody>
          <a:bodyPr/>
          <a:lstStyle/>
          <a:p>
            <a:pPr marL="457200" indent="0" algn="just">
              <a:lnSpc>
                <a:spcPct val="107000"/>
              </a:lnSpc>
              <a:spcAft>
                <a:spcPts val="800"/>
              </a:spcAft>
              <a:buNone/>
            </a:pPr>
            <a:r>
              <a:rPr lang="id-ID"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Ada beberapa sifat-sifat yang dimiliki oleh persamaan linear, yaitu sebagai berikut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ct val="107000"/>
              </a:lnSpc>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 </a:t>
            </a:r>
            <a:r>
              <a:rPr lang="id-ID"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Penjumlahan dan pengurangan bilangan kedua ruas tak akan mengubah persamaan nilai.</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ct val="107000"/>
              </a:lnSpc>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 </a:t>
            </a:r>
            <a:r>
              <a:rPr lang="id-ID"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Perkalian dan pembagian bilangan kedua ruas tidak mengubah nilai persamaan.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ct val="107000"/>
              </a:lnSpc>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 </a:t>
            </a:r>
            <a:r>
              <a:rPr lang="id-ID"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Nilai persamaan tidak berubah jika kedua ruas ditambah atau dikurangi bilangan yang sama.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ct val="107000"/>
              </a:lnSpc>
              <a:spcAft>
                <a:spcPts val="80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 </a:t>
            </a:r>
            <a:r>
              <a:rPr lang="id-ID"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Suatu persamaan jika dipindah ruas maka penjumlahan berubah jadi pengurangan, perkalian </a:t>
            </a: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id-ID"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berubah menjadi pembagian, dan sebaliknya.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146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7B122-5194-F8DB-FA89-11A691E29E7D}"/>
              </a:ext>
            </a:extLst>
          </p:cNvPr>
          <p:cNvSpPr>
            <a:spLocks noGrp="1"/>
          </p:cNvSpPr>
          <p:nvPr>
            <p:ph type="title"/>
          </p:nvPr>
        </p:nvSpPr>
        <p:spPr/>
        <p:txBody>
          <a:bodyPr>
            <a:normAutofit/>
          </a:bodyPr>
          <a:lstStyle/>
          <a:p>
            <a:r>
              <a:rPr lang="en-US" sz="3200" b="1" dirty="0" err="1"/>
              <a:t>Jenis-Jenis</a:t>
            </a:r>
            <a:r>
              <a:rPr lang="en-US" sz="3200" b="1" dirty="0"/>
              <a:t> </a:t>
            </a:r>
            <a:r>
              <a:rPr lang="en-US" sz="3200" b="1" dirty="0" err="1"/>
              <a:t>Persamaan</a:t>
            </a:r>
            <a:r>
              <a:rPr lang="en-US" sz="3200" b="1" dirty="0"/>
              <a:t> Linear</a:t>
            </a:r>
          </a:p>
        </p:txBody>
      </p:sp>
      <p:sp>
        <p:nvSpPr>
          <p:cNvPr id="3" name="Content Placeholder 2">
            <a:extLst>
              <a:ext uri="{FF2B5EF4-FFF2-40B4-BE49-F238E27FC236}">
                <a16:creationId xmlns:a16="http://schemas.microsoft.com/office/drawing/2014/main" id="{4F2E8533-E23B-E241-82D3-881A035E79E2}"/>
              </a:ext>
            </a:extLst>
          </p:cNvPr>
          <p:cNvSpPr>
            <a:spLocks noGrp="1"/>
          </p:cNvSpPr>
          <p:nvPr>
            <p:ph idx="1"/>
          </p:nvPr>
        </p:nvSpPr>
        <p:spPr>
          <a:xfrm>
            <a:off x="1295401" y="2556931"/>
            <a:ext cx="9756912" cy="3486059"/>
          </a:xfrm>
        </p:spPr>
        <p:txBody>
          <a:bodyPr>
            <a:normAutofit/>
          </a:bodyPr>
          <a:lstStyle/>
          <a:p>
            <a:pPr marL="742950" lvl="1" indent="-285750" algn="just">
              <a:lnSpc>
                <a:spcPct val="107000"/>
              </a:lnSpc>
              <a:spcAft>
                <a:spcPts val="800"/>
              </a:spcAft>
              <a:buFont typeface="+mj-lt"/>
              <a:buAutoNum type="arabicPeriod"/>
            </a:pPr>
            <a:r>
              <a:rPr lang="id-ID" sz="16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Persamaan Linear Satu Variabel</a:t>
            </a:r>
            <a:endParaRPr lang="en-US" sz="1100" b="1" dirty="0">
              <a:latin typeface="Calibri" panose="020F0502020204030204" pitchFamily="34" charset="0"/>
              <a:ea typeface="Times New Roman" panose="02020603050405020304" pitchFamily="18" charset="0"/>
              <a:cs typeface="Times New Roman" panose="02020603050405020304" pitchFamily="18" charset="0"/>
            </a:endParaRPr>
          </a:p>
          <a:p>
            <a:pPr marL="457200" lvl="1" indent="0" algn="just">
              <a:lnSpc>
                <a:spcPct val="107000"/>
              </a:lnSpc>
              <a:spcAft>
                <a:spcPts val="800"/>
              </a:spcAft>
              <a:buNone/>
            </a:pPr>
            <a:r>
              <a:rPr lang="id-ID"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Sesuai dengan namanya, persamaan linear satu variabel hanya mengandung satu variabel berpangkat 1 yang berbentuk kalimat terbuka dengan dihubungkan tanda =.</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457200" lvl="1" indent="0" algn="just">
              <a:lnSpc>
                <a:spcPct val="107000"/>
              </a:lnSpc>
              <a:spcAft>
                <a:spcPts val="800"/>
              </a:spcAft>
              <a:buNone/>
            </a:pPr>
            <a:r>
              <a:rPr lang="id-ID"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Kalimat terbuka di sini berarti adalah kalimat yang belum tahu kebenaranya atau bisa jadi benar, bisa jadi juga salah.</a:t>
            </a:r>
            <a:r>
              <a:rPr lang="en-US" sz="1100" dirty="0">
                <a:latin typeface="Calibri" panose="020F0502020204030204" pitchFamily="34" charset="0"/>
                <a:ea typeface="Times New Roman" panose="02020603050405020304" pitchFamily="18" charset="0"/>
                <a:cs typeface="Times New Roman" panose="02020603050405020304" pitchFamily="18" charset="0"/>
              </a:rPr>
              <a:t> </a:t>
            </a:r>
            <a:r>
              <a:rPr lang="id-ID"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Bentuk umum dari Persamaan Linear Satu Variabel adalah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171450" indent="0" algn="just">
              <a:lnSpc>
                <a:spcPct val="107000"/>
              </a:lnSpc>
              <a:spcAft>
                <a:spcPts val="800"/>
              </a:spcAft>
              <a:buNone/>
            </a:pPr>
            <a:r>
              <a:rPr lang="id-ID"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Ax + b = 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171450" indent="0" algn="just">
              <a:lnSpc>
                <a:spcPct val="107000"/>
              </a:lnSpc>
              <a:spcAft>
                <a:spcPts val="800"/>
              </a:spcAft>
              <a:buNone/>
            </a:pPr>
            <a:r>
              <a:rPr lang="id-ID"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Keterangan: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171450" indent="0" algn="just">
              <a:lnSpc>
                <a:spcPct val="107000"/>
              </a:lnSpc>
              <a:spcAft>
                <a:spcPts val="800"/>
              </a:spcAft>
              <a:buNone/>
            </a:pPr>
            <a:r>
              <a:rPr lang="id-ID"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 = koefisien</a:t>
            </a:r>
            <a:r>
              <a:rPr lang="en-US"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p>
          <a:p>
            <a:pPr marL="171450" indent="0" algn="just">
              <a:lnSpc>
                <a:spcPct val="107000"/>
              </a:lnSpc>
              <a:spcAft>
                <a:spcPts val="800"/>
              </a:spcAft>
              <a:buNone/>
            </a:pPr>
            <a:r>
              <a:rPr lang="en-US"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 = </a:t>
            </a:r>
            <a:r>
              <a:rPr lang="en-US" sz="14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Konstanta</a:t>
            </a:r>
            <a:r>
              <a:rPr lang="en-US"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p>
          <a:p>
            <a:pPr marL="171450" indent="0" algn="just">
              <a:lnSpc>
                <a:spcPct val="107000"/>
              </a:lnSpc>
              <a:spcAft>
                <a:spcPts val="800"/>
              </a:spcAft>
              <a:buNone/>
            </a:pPr>
            <a:r>
              <a:rPr lang="en-US"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x = </a:t>
            </a:r>
            <a:r>
              <a:rPr lang="en-US" sz="14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Variabel</a:t>
            </a:r>
            <a:endParaRPr lang="en-US"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6197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6AEB1-082E-8A5D-8C6B-F3102CB02890}"/>
              </a:ext>
            </a:extLst>
          </p:cNvPr>
          <p:cNvSpPr>
            <a:spLocks noGrp="1"/>
          </p:cNvSpPr>
          <p:nvPr>
            <p:ph type="title"/>
          </p:nvPr>
        </p:nvSpPr>
        <p:spPr/>
        <p:txBody>
          <a:bodyPr/>
          <a:lstStyle/>
          <a:p>
            <a:r>
              <a:rPr lang="en-US" sz="4400" b="1" dirty="0" err="1"/>
              <a:t>Jenis-Jenis</a:t>
            </a:r>
            <a:r>
              <a:rPr lang="en-US" sz="4400" b="1" dirty="0"/>
              <a:t> </a:t>
            </a:r>
            <a:r>
              <a:rPr lang="en-US" sz="4400" b="1" dirty="0" err="1"/>
              <a:t>Persamaan</a:t>
            </a:r>
            <a:r>
              <a:rPr lang="en-US" sz="4400" b="1" dirty="0"/>
              <a:t> Linear</a:t>
            </a:r>
            <a:endParaRPr lang="en-US" dirty="0"/>
          </a:p>
        </p:txBody>
      </p:sp>
      <p:sp>
        <p:nvSpPr>
          <p:cNvPr id="3" name="Content Placeholder 2">
            <a:extLst>
              <a:ext uri="{FF2B5EF4-FFF2-40B4-BE49-F238E27FC236}">
                <a16:creationId xmlns:a16="http://schemas.microsoft.com/office/drawing/2014/main" id="{27EA642C-972F-0705-8DCF-17ACD3C59E65}"/>
              </a:ext>
            </a:extLst>
          </p:cNvPr>
          <p:cNvSpPr>
            <a:spLocks noGrp="1"/>
          </p:cNvSpPr>
          <p:nvPr>
            <p:ph idx="1"/>
          </p:nvPr>
        </p:nvSpPr>
        <p:spPr/>
        <p:txBody>
          <a:bodyPr>
            <a:normAutofit fontScale="92500" lnSpcReduction="20000"/>
          </a:bodyPr>
          <a:lstStyle/>
          <a:p>
            <a:pPr marL="457200" algn="just">
              <a:lnSpc>
                <a:spcPct val="107000"/>
              </a:lnSpc>
              <a:spcAft>
                <a:spcPts val="800"/>
              </a:spcAft>
            </a:pPr>
            <a:r>
              <a:rPr lang="id-ID"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 dan b adalah bilangan riil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07000"/>
              </a:lnSpc>
              <a:spcAft>
                <a:spcPts val="800"/>
              </a:spcAft>
            </a:pPr>
            <a:r>
              <a:rPr lang="id-ID"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 dan b bukan nol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07000"/>
              </a:lnSpc>
              <a:spcAft>
                <a:spcPts val="800"/>
              </a:spcAft>
            </a:pPr>
            <a:r>
              <a:rPr lang="id-ID"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Namun, yang perlu digaris bawahi adalah variabel tidak selalu menggunakan lambang x, bisa jadi menggunakan y atau yang lainnya.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07000"/>
              </a:lnSpc>
              <a:spcAft>
                <a:spcPts val="800"/>
              </a:spcAft>
            </a:pPr>
            <a:r>
              <a:rPr lang="id-ID"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Contoh sederhana: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07000"/>
              </a:lnSpc>
              <a:spcAft>
                <a:spcPts val="800"/>
              </a:spcAft>
            </a:pPr>
            <a:r>
              <a:rPr lang="id-ID"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10x + 2 = 22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07000"/>
              </a:lnSpc>
              <a:spcAft>
                <a:spcPts val="800"/>
              </a:spcAft>
            </a:pPr>
            <a:r>
              <a:rPr lang="id-ID"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X = 22-2/10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07000"/>
              </a:lnSpc>
              <a:spcAft>
                <a:spcPts val="800"/>
              </a:spcAft>
            </a:pPr>
            <a:r>
              <a:rPr lang="id-ID"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X = 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07000"/>
              </a:lnSpc>
              <a:spcAft>
                <a:spcPts val="800"/>
              </a:spcAft>
            </a:pPr>
            <a:r>
              <a:rPr lang="id-ID"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Maka nilai dari huruf x adalah 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2854257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52</TotalTime>
  <Words>383</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Adobe Fan Heiti Std B</vt:lpstr>
      <vt:lpstr>Arial</vt:lpstr>
      <vt:lpstr>Calibri</vt:lpstr>
      <vt:lpstr>Garamond</vt:lpstr>
      <vt:lpstr>Symbol</vt:lpstr>
      <vt:lpstr>Organic</vt:lpstr>
      <vt:lpstr>ANALISIS NUMERIK</vt:lpstr>
      <vt:lpstr>Materi</vt:lpstr>
      <vt:lpstr>PowerPoint Presentation</vt:lpstr>
      <vt:lpstr>Pengertian Sistem Persamaan Linear</vt:lpstr>
      <vt:lpstr>Sifat Persamaan Linear</vt:lpstr>
      <vt:lpstr>Jenis-Jenis Persamaan Linear</vt:lpstr>
      <vt:lpstr>Jenis-Jenis Persamaan Linear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NUMERIK</dc:title>
  <dc:creator>lenovo</dc:creator>
  <cp:lastModifiedBy>lenovo</cp:lastModifiedBy>
  <cp:revision>1</cp:revision>
  <dcterms:created xsi:type="dcterms:W3CDTF">2023-01-23T16:19:09Z</dcterms:created>
  <dcterms:modified xsi:type="dcterms:W3CDTF">2023-01-23T17:11:50Z</dcterms:modified>
</cp:coreProperties>
</file>