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9" r:id="rId10"/>
    <p:sldId id="265" r:id="rId11"/>
    <p:sldId id="272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81"/>
  </p:normalViewPr>
  <p:slideViewPr>
    <p:cSldViewPr snapToGrid="0" snapToObjects="1" showGuides="1">
      <p:cViewPr>
        <p:scale>
          <a:sx n="87" d="100"/>
          <a:sy n="87" d="100"/>
        </p:scale>
        <p:origin x="-504" y="-110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116837" cy="33393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G2M Case Study</a:t>
            </a:r>
          </a:p>
          <a:p>
            <a:r>
              <a:rPr lang="en-US" sz="4000" dirty="0"/>
              <a:t>G2M insight for </a:t>
            </a:r>
            <a:r>
              <a:rPr lang="tr-TR" sz="4000" dirty="0" smtClean="0"/>
              <a:t>a </a:t>
            </a:r>
            <a:r>
              <a:rPr lang="en-US" sz="4000" dirty="0" smtClean="0"/>
              <a:t>Cab </a:t>
            </a:r>
            <a:r>
              <a:rPr lang="en-US" sz="4000" dirty="0"/>
              <a:t>Investment firm</a:t>
            </a:r>
          </a:p>
          <a:p>
            <a:endParaRPr lang="tr-TR" sz="4000" dirty="0" smtClean="0"/>
          </a:p>
          <a:p>
            <a:r>
              <a:rPr lang="tr-TR" sz="4000" dirty="0" smtClean="0"/>
              <a:t>- Nuri Tas</a:t>
            </a:r>
            <a:endParaRPr lang="en-US" sz="4000" dirty="0"/>
          </a:p>
          <a:p>
            <a:r>
              <a:rPr lang="en-US" sz="2500" dirty="0" smtClean="0">
                <a:solidFill>
                  <a:srgbClr val="FF6600"/>
                </a:solidFill>
              </a:rPr>
              <a:t>20-</a:t>
            </a:r>
            <a:r>
              <a:rPr lang="tr-TR" sz="2500" dirty="0" smtClean="0">
                <a:solidFill>
                  <a:srgbClr val="FF6600"/>
                </a:solidFill>
              </a:rPr>
              <a:t>August-2022</a:t>
            </a:r>
            <a:endParaRPr lang="en-US" sz="25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7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547194-76B4-9A45-9CA7-F07918211F38}"/>
              </a:ext>
            </a:extLst>
          </p:cNvPr>
          <p:cNvSpPr txBox="1"/>
          <p:nvPr/>
        </p:nvSpPr>
        <p:spPr>
          <a:xfrm>
            <a:off x="9539655" y="1670825"/>
            <a:ext cx="2652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Daily </a:t>
            </a:r>
            <a:r>
              <a:rPr lang="tr-TR" dirty="0" err="1" smtClean="0"/>
              <a:t>max</a:t>
            </a:r>
            <a:r>
              <a:rPr lang="tr-TR" dirty="0" smtClean="0"/>
              <a:t> </a:t>
            </a:r>
            <a:r>
              <a:rPr lang="tr-TR" dirty="0" err="1" smtClean="0"/>
              <a:t>temperature</a:t>
            </a:r>
            <a:r>
              <a:rPr lang="tr-TR" dirty="0" smtClean="0"/>
              <a:t> </a:t>
            </a:r>
          </a:p>
          <a:p>
            <a:r>
              <a:rPr lang="tr-TR" dirty="0" smtClean="0"/>
              <a:t>has a </a:t>
            </a:r>
            <a:r>
              <a:rPr lang="tr-TR" dirty="0" err="1" smtClean="0"/>
              <a:t>clear</a:t>
            </a:r>
            <a:r>
              <a:rPr lang="tr-TR" dirty="0" smtClean="0"/>
              <a:t> </a:t>
            </a:r>
            <a:r>
              <a:rPr lang="tr-TR" dirty="0" err="1" smtClean="0"/>
              <a:t>correlation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taxi</a:t>
            </a:r>
            <a:r>
              <a:rPr lang="tr-TR" dirty="0" smtClean="0"/>
              <a:t> </a:t>
            </a:r>
            <a:r>
              <a:rPr lang="tr-TR" dirty="0" err="1" smtClean="0"/>
              <a:t>rides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As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max</a:t>
            </a:r>
            <a:r>
              <a:rPr lang="tr-TR" dirty="0" smtClean="0"/>
              <a:t> </a:t>
            </a:r>
            <a:r>
              <a:rPr lang="tr-TR" dirty="0" err="1" smtClean="0"/>
              <a:t>temperature</a:t>
            </a:r>
            <a:r>
              <a:rPr lang="tr-TR" dirty="0" smtClean="0"/>
              <a:t> </a:t>
            </a:r>
            <a:r>
              <a:rPr lang="tr-TR" dirty="0" err="1" smtClean="0"/>
              <a:t>goes</a:t>
            </a:r>
            <a:r>
              <a:rPr lang="tr-TR" dirty="0" smtClean="0"/>
              <a:t> </a:t>
            </a:r>
            <a:r>
              <a:rPr lang="tr-TR" dirty="0" err="1" smtClean="0"/>
              <a:t>higher</a:t>
            </a:r>
            <a:r>
              <a:rPr lang="tr-TR" dirty="0" smtClean="0"/>
              <a:t>,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rides</a:t>
            </a:r>
            <a:r>
              <a:rPr lang="tr-TR" dirty="0" smtClean="0"/>
              <a:t> </a:t>
            </a:r>
            <a:r>
              <a:rPr lang="tr-TR" dirty="0" err="1" smtClean="0"/>
              <a:t>follows</a:t>
            </a:r>
            <a:r>
              <a:rPr lang="tr-TR" dirty="0" smtClean="0"/>
              <a:t> a </a:t>
            </a:r>
            <a:r>
              <a:rPr lang="tr-TR" dirty="0" err="1" smtClean="0"/>
              <a:t>similar</a:t>
            </a:r>
            <a:r>
              <a:rPr lang="tr-TR" dirty="0" smtClean="0"/>
              <a:t> trend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72A11D8-7445-6148-8CE7-8E1140D70E28}"/>
              </a:ext>
            </a:extLst>
          </p:cNvPr>
          <p:cNvSpPr/>
          <p:nvPr/>
        </p:nvSpPr>
        <p:spPr>
          <a:xfrm>
            <a:off x="0" y="-12312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Weather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vs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Taxi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Rides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5" y="1600487"/>
            <a:ext cx="9543922" cy="46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1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087AA53-A2BE-554B-AAE4-C6D527006499}"/>
              </a:ext>
            </a:extLst>
          </p:cNvPr>
          <p:cNvSpPr txBox="1"/>
          <p:nvPr/>
        </p:nvSpPr>
        <p:spPr>
          <a:xfrm>
            <a:off x="762000" y="1595021"/>
            <a:ext cx="1143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We</a:t>
            </a:r>
            <a:r>
              <a:rPr lang="tr-TR" sz="1600" dirty="0" smtClean="0"/>
              <a:t> </a:t>
            </a:r>
            <a:r>
              <a:rPr lang="tr-TR" sz="1600" dirty="0" err="1" smtClean="0"/>
              <a:t>finally</a:t>
            </a:r>
            <a:r>
              <a:rPr lang="tr-TR" sz="1600" dirty="0" smtClean="0"/>
              <a:t> </a:t>
            </a:r>
            <a:r>
              <a:rPr lang="tr-TR" sz="1600" dirty="0" err="1" smtClean="0"/>
              <a:t>arrived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following</a:t>
            </a:r>
            <a:r>
              <a:rPr lang="tr-TR" sz="1600" dirty="0" smtClean="0"/>
              <a:t> </a:t>
            </a:r>
            <a:r>
              <a:rPr lang="tr-TR" sz="1600" dirty="0" err="1" smtClean="0"/>
              <a:t>conclusion</a:t>
            </a:r>
            <a:r>
              <a:rPr lang="en-US" sz="1600" dirty="0" smtClean="0"/>
              <a:t>:</a:t>
            </a:r>
            <a:endParaRPr lang="en-US" sz="1600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Customer </a:t>
            </a:r>
            <a:r>
              <a:rPr lang="tr-TR" sz="1600" b="1" dirty="0" err="1" smtClean="0"/>
              <a:t>Flow</a:t>
            </a:r>
            <a:r>
              <a:rPr lang="en-US" sz="1600" b="1" dirty="0" smtClean="0"/>
              <a:t>: </a:t>
            </a:r>
            <a:r>
              <a:rPr lang="en-US" sz="1600" dirty="0"/>
              <a:t>Yellow cab </a:t>
            </a:r>
            <a:r>
              <a:rPr lang="en-US" sz="1600" dirty="0" smtClean="0"/>
              <a:t>has</a:t>
            </a:r>
            <a:r>
              <a:rPr lang="tr-TR" sz="1600" dirty="0" smtClean="0"/>
              <a:t> </a:t>
            </a:r>
            <a:r>
              <a:rPr lang="tr-TR" sz="1600" dirty="0" err="1" smtClean="0"/>
              <a:t>higher</a:t>
            </a:r>
            <a:r>
              <a:rPr lang="tr-TR" sz="1600" dirty="0" smtClean="0"/>
              <a:t> </a:t>
            </a:r>
            <a:r>
              <a:rPr lang="tr-TR" sz="1600" dirty="0" err="1" smtClean="0"/>
              <a:t>customer</a:t>
            </a:r>
            <a:r>
              <a:rPr lang="tr-TR" sz="1600" dirty="0" err="1" smtClean="0"/>
              <a:t>s</a:t>
            </a:r>
            <a:r>
              <a:rPr lang="tr-TR" sz="1600" dirty="0" smtClean="0"/>
              <a:t> </a:t>
            </a:r>
            <a:r>
              <a:rPr lang="tr-TR" sz="1600" dirty="0" err="1" smtClean="0"/>
              <a:t>than</a:t>
            </a:r>
            <a:r>
              <a:rPr lang="tr-TR" sz="1600" dirty="0" smtClean="0"/>
              <a:t> Pink </a:t>
            </a:r>
            <a:r>
              <a:rPr lang="tr-TR" sz="1600" dirty="0" err="1" smtClean="0"/>
              <a:t>Cab</a:t>
            </a:r>
            <a:r>
              <a:rPr lang="tr-TR" sz="1600" dirty="0" smtClean="0"/>
              <a:t> in </a:t>
            </a:r>
            <a:r>
              <a:rPr lang="tr-TR" sz="1600" dirty="0" err="1" smtClean="0"/>
              <a:t>almost</a:t>
            </a:r>
            <a:r>
              <a:rPr lang="tr-TR" sz="1600" dirty="0" smtClean="0"/>
              <a:t> </a:t>
            </a:r>
            <a:r>
              <a:rPr lang="tr-TR" sz="1600" dirty="0" err="1" smtClean="0"/>
              <a:t>all</a:t>
            </a:r>
            <a:r>
              <a:rPr lang="tr-TR" sz="1600" dirty="0" smtClean="0"/>
              <a:t> </a:t>
            </a:r>
            <a:r>
              <a:rPr lang="tr-TR" sz="1600" dirty="0" err="1" smtClean="0"/>
              <a:t>cities</a:t>
            </a:r>
            <a:r>
              <a:rPr lang="tr-TR" sz="1600" dirty="0" smtClean="0"/>
              <a:t>,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all</a:t>
            </a:r>
            <a:r>
              <a:rPr lang="tr-TR" sz="1600" dirty="0" smtClean="0"/>
              <a:t> 5 </a:t>
            </a:r>
            <a:r>
              <a:rPr lang="tr-TR" sz="1600" dirty="0" err="1" smtClean="0"/>
              <a:t>most</a:t>
            </a:r>
            <a:r>
              <a:rPr lang="tr-TR" sz="1600" dirty="0" smtClean="0"/>
              <a:t> </a:t>
            </a:r>
            <a:r>
              <a:rPr lang="tr-TR" sz="1600" dirty="0" err="1" smtClean="0"/>
              <a:t>populous</a:t>
            </a:r>
            <a:r>
              <a:rPr lang="tr-TR" sz="1600" dirty="0" smtClean="0"/>
              <a:t> </a:t>
            </a:r>
            <a:r>
              <a:rPr lang="tr-TR" sz="1600" dirty="0" err="1" smtClean="0"/>
              <a:t>cities</a:t>
            </a:r>
            <a:r>
              <a:rPr lang="en-US" sz="1600" dirty="0" smtClean="0"/>
              <a:t>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err="1" smtClean="0"/>
              <a:t>Monthly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Average</a:t>
            </a:r>
            <a:r>
              <a:rPr lang="tr-TR" sz="1600" b="1" dirty="0" smtClean="0"/>
              <a:t> Profit</a:t>
            </a:r>
            <a:r>
              <a:rPr lang="en-US" sz="1600" b="1" dirty="0" smtClean="0"/>
              <a:t>: </a:t>
            </a:r>
            <a:r>
              <a:rPr lang="tr-TR" sz="1600" dirty="0" err="1" smtClean="0"/>
              <a:t>Yellow</a:t>
            </a:r>
            <a:r>
              <a:rPr lang="tr-TR" sz="1600" dirty="0" smtClean="0"/>
              <a:t> </a:t>
            </a:r>
            <a:r>
              <a:rPr lang="tr-TR" sz="1600" dirty="0" err="1" smtClean="0"/>
              <a:t>Cab</a:t>
            </a:r>
            <a:r>
              <a:rPr lang="tr-TR" sz="1600" dirty="0" smtClean="0"/>
              <a:t> has </a:t>
            </a:r>
            <a:r>
              <a:rPr lang="tr-TR" sz="1600" dirty="0" err="1" smtClean="0"/>
              <a:t>higher</a:t>
            </a:r>
            <a:r>
              <a:rPr lang="tr-TR" sz="1600" dirty="0" smtClean="0"/>
              <a:t> </a:t>
            </a:r>
            <a:r>
              <a:rPr lang="tr-TR" sz="1600" dirty="0" err="1" smtClean="0"/>
              <a:t>monthly</a:t>
            </a:r>
            <a:r>
              <a:rPr lang="tr-TR" sz="1600" dirty="0" smtClean="0"/>
              <a:t> </a:t>
            </a:r>
            <a:r>
              <a:rPr lang="tr-TR" sz="1600" dirty="0" err="1" smtClean="0"/>
              <a:t>average</a:t>
            </a:r>
            <a:r>
              <a:rPr lang="tr-TR" sz="1600" dirty="0" smtClean="0"/>
              <a:t> </a:t>
            </a:r>
            <a:r>
              <a:rPr lang="tr-TR" sz="1600" dirty="0" err="1" smtClean="0"/>
              <a:t>profit</a:t>
            </a:r>
            <a:r>
              <a:rPr lang="tr-TR" sz="1600" dirty="0" smtClean="0"/>
              <a:t> </a:t>
            </a:r>
            <a:r>
              <a:rPr lang="tr-TR" sz="1600" dirty="0" err="1" smtClean="0"/>
              <a:t>thank</a:t>
            </a:r>
            <a:r>
              <a:rPr lang="tr-TR" sz="1600" dirty="0" smtClean="0"/>
              <a:t> Pink </a:t>
            </a:r>
            <a:r>
              <a:rPr lang="tr-TR" sz="1600" dirty="0" err="1" smtClean="0"/>
              <a:t>Cab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vast</a:t>
            </a:r>
            <a:r>
              <a:rPr lang="tr-TR" sz="1600" dirty="0" smtClean="0"/>
              <a:t> </a:t>
            </a:r>
            <a:r>
              <a:rPr lang="tr-TR" sz="1600" dirty="0" err="1" smtClean="0"/>
              <a:t>majority</a:t>
            </a:r>
            <a:r>
              <a:rPr lang="tr-TR" sz="1600" dirty="0" smtClean="0"/>
              <a:t> of time </a:t>
            </a:r>
            <a:r>
              <a:rPr lang="tr-TR" sz="1600" dirty="0" err="1" smtClean="0"/>
              <a:t>and</a:t>
            </a:r>
            <a:r>
              <a:rPr lang="tr-TR" sz="1600" dirty="0" smtClean="0"/>
              <a:t> it is </a:t>
            </a:r>
            <a:r>
              <a:rPr lang="tr-TR" sz="1600" dirty="0" err="1" smtClean="0"/>
              <a:t>more</a:t>
            </a:r>
            <a:r>
              <a:rPr lang="tr-TR" sz="1600" dirty="0" smtClean="0"/>
              <a:t> </a:t>
            </a:r>
            <a:r>
              <a:rPr lang="tr-TR" sz="1600" dirty="0" err="1" smtClean="0"/>
              <a:t>persistent</a:t>
            </a:r>
            <a:r>
              <a:rPr lang="tr-TR" sz="1600" dirty="0" smtClean="0"/>
              <a:t> </a:t>
            </a:r>
            <a:r>
              <a:rPr lang="tr-TR" sz="1600" dirty="0" err="1" smtClean="0"/>
              <a:t>agains</a:t>
            </a:r>
            <a:r>
              <a:rPr lang="tr-TR" sz="1600" dirty="0" smtClean="0"/>
              <a:t> </a:t>
            </a:r>
            <a:r>
              <a:rPr lang="tr-TR" sz="1600" dirty="0" err="1" smtClean="0"/>
              <a:t>pushback</a:t>
            </a:r>
            <a:r>
              <a:rPr lang="tr-TR" sz="1600" dirty="0" smtClean="0"/>
              <a:t> </a:t>
            </a:r>
            <a:r>
              <a:rPr lang="tr-TR" sz="1600" dirty="0" err="1" smtClean="0"/>
              <a:t>and</a:t>
            </a:r>
            <a:r>
              <a:rPr lang="tr-TR" sz="1600" dirty="0" smtClean="0"/>
              <a:t> has </a:t>
            </a:r>
            <a:r>
              <a:rPr lang="tr-TR" sz="1600" dirty="0" err="1" smtClean="0"/>
              <a:t>less</a:t>
            </a:r>
            <a:r>
              <a:rPr lang="tr-TR" sz="1600" dirty="0" smtClean="0"/>
              <a:t> </a:t>
            </a:r>
            <a:r>
              <a:rPr lang="tr-TR" sz="1600" dirty="0" err="1" smtClean="0"/>
              <a:t>fluctuations</a:t>
            </a:r>
            <a:r>
              <a:rPr lang="tr-TR" sz="1600" dirty="0" smtClean="0"/>
              <a:t> </a:t>
            </a:r>
            <a:r>
              <a:rPr lang="tr-TR" sz="1600" dirty="0" err="1" smtClean="0"/>
              <a:t>compared</a:t>
            </a:r>
            <a:r>
              <a:rPr lang="tr-TR" sz="1600" dirty="0" smtClean="0"/>
              <a:t> </a:t>
            </a:r>
            <a:r>
              <a:rPr lang="tr-TR" sz="1600" dirty="0" err="1" smtClean="0"/>
              <a:t>to</a:t>
            </a:r>
            <a:r>
              <a:rPr lang="tr-TR" sz="1600" dirty="0" smtClean="0"/>
              <a:t> Pink </a:t>
            </a:r>
            <a:r>
              <a:rPr lang="tr-TR" sz="1600" dirty="0" err="1" smtClean="0"/>
              <a:t>Cab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err="1" smtClean="0"/>
              <a:t>Popularity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Among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Ages</a:t>
            </a:r>
            <a:r>
              <a:rPr lang="en-US" sz="1600" b="1" dirty="0" smtClean="0"/>
              <a:t> </a:t>
            </a:r>
            <a:r>
              <a:rPr lang="en-US" sz="1600" b="1" dirty="0"/>
              <a:t>: </a:t>
            </a:r>
            <a:r>
              <a:rPr lang="en-US" sz="1600" dirty="0"/>
              <a:t>Yellow cab </a:t>
            </a:r>
            <a:r>
              <a:rPr lang="tr-TR" sz="1600" dirty="0" err="1" smtClean="0"/>
              <a:t>more</a:t>
            </a:r>
            <a:r>
              <a:rPr lang="tr-TR" sz="1600" dirty="0" smtClean="0"/>
              <a:t> popular </a:t>
            </a:r>
            <a:r>
              <a:rPr lang="tr-TR" sz="1600" dirty="0" err="1" smtClean="0"/>
              <a:t>than</a:t>
            </a:r>
            <a:r>
              <a:rPr lang="tr-TR" sz="1600" dirty="0" smtClean="0"/>
              <a:t> Pink </a:t>
            </a:r>
            <a:r>
              <a:rPr lang="tr-TR" sz="1600" dirty="0" err="1" smtClean="0"/>
              <a:t>Cab</a:t>
            </a:r>
            <a:r>
              <a:rPr lang="tr-TR" sz="1600" dirty="0" smtClean="0"/>
              <a:t> in </a:t>
            </a:r>
            <a:r>
              <a:rPr lang="tr-TR" sz="1600" dirty="0" err="1" smtClean="0"/>
              <a:t>all</a:t>
            </a:r>
            <a:r>
              <a:rPr lang="tr-TR" sz="1600" dirty="0" smtClean="0"/>
              <a:t> </a:t>
            </a:r>
            <a:r>
              <a:rPr lang="tr-TR" sz="1600" dirty="0" err="1" smtClean="0"/>
              <a:t>distinct</a:t>
            </a:r>
            <a:r>
              <a:rPr lang="tr-TR" sz="1600" dirty="0" smtClean="0"/>
              <a:t> </a:t>
            </a:r>
            <a:r>
              <a:rPr lang="tr-TR" sz="1600" dirty="0" err="1" smtClean="0"/>
              <a:t>ages</a:t>
            </a:r>
            <a:r>
              <a:rPr lang="tr-TR" sz="1600" dirty="0" smtClean="0"/>
              <a:t> </a:t>
            </a:r>
            <a:r>
              <a:rPr lang="tr-TR" sz="1600" dirty="0" err="1" smtClean="0"/>
              <a:t>from</a:t>
            </a:r>
            <a:r>
              <a:rPr lang="tr-TR" sz="1600" dirty="0" smtClean="0"/>
              <a:t> 18 </a:t>
            </a:r>
            <a:r>
              <a:rPr lang="tr-TR" sz="1600" dirty="0" err="1" smtClean="0"/>
              <a:t>to</a:t>
            </a:r>
            <a:r>
              <a:rPr lang="tr-TR" sz="1600" dirty="0" smtClean="0"/>
              <a:t> 60,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we</a:t>
            </a:r>
            <a:r>
              <a:rPr lang="tr-TR" sz="1600" dirty="0" smtClean="0"/>
              <a:t> </a:t>
            </a:r>
            <a:r>
              <a:rPr lang="tr-TR" sz="1600" dirty="0" err="1" smtClean="0"/>
              <a:t>even</a:t>
            </a:r>
            <a:r>
              <a:rPr lang="tr-TR" sz="1600" dirty="0" smtClean="0"/>
              <a:t> </a:t>
            </a:r>
            <a:r>
              <a:rPr lang="tr-TR" sz="1600" dirty="0" err="1" smtClean="0"/>
              <a:t>found</a:t>
            </a:r>
            <a:r>
              <a:rPr lang="tr-TR" sz="1600" dirty="0" smtClean="0"/>
              <a:t> </a:t>
            </a:r>
            <a:r>
              <a:rPr lang="tr-TR" sz="1600" dirty="0" err="1" smtClean="0"/>
              <a:t>that</a:t>
            </a:r>
            <a:r>
              <a:rPr lang="tr-TR" sz="1600" dirty="0" smtClean="0"/>
              <a:t> it is </a:t>
            </a:r>
            <a:r>
              <a:rPr lang="tr-TR" sz="1600" dirty="0" err="1" smtClean="0"/>
              <a:t>still</a:t>
            </a:r>
            <a:r>
              <a:rPr lang="tr-TR" sz="1600" dirty="0" smtClean="0"/>
              <a:t> popular </a:t>
            </a:r>
            <a:r>
              <a:rPr lang="tr-TR" sz="1600" dirty="0" err="1" smtClean="0"/>
              <a:t>among</a:t>
            </a:r>
            <a:r>
              <a:rPr lang="tr-TR" sz="1600" dirty="0" smtClean="0"/>
              <a:t> 60+ </a:t>
            </a:r>
            <a:r>
              <a:rPr lang="tr-TR" sz="1600" dirty="0" err="1" smtClean="0"/>
              <a:t>groups</a:t>
            </a:r>
            <a:r>
              <a:rPr lang="tr-TR" sz="1600" dirty="0" smtClean="0"/>
              <a:t> as </a:t>
            </a:r>
            <a:r>
              <a:rPr lang="tr-TR" sz="1600" dirty="0" err="1" smtClean="0"/>
              <a:t>muc</a:t>
            </a:r>
            <a:r>
              <a:rPr lang="tr-TR" sz="1600" dirty="0" err="1" smtClean="0"/>
              <a:t>h</a:t>
            </a:r>
            <a:r>
              <a:rPr lang="tr-TR" sz="1600" dirty="0" smtClean="0"/>
              <a:t> as in</a:t>
            </a:r>
            <a:r>
              <a:rPr lang="en-US" sz="1600" dirty="0" smtClean="0"/>
              <a:t> </a:t>
            </a:r>
            <a:r>
              <a:rPr lang="en-US" sz="1600" dirty="0"/>
              <a:t>18-25 age group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smtClean="0"/>
              <a:t>User </a:t>
            </a:r>
            <a:r>
              <a:rPr lang="tr-TR" sz="1600" b="1" dirty="0" err="1" smtClean="0"/>
              <a:t>Numbers</a:t>
            </a:r>
            <a:r>
              <a:rPr lang="en-US" sz="1600" b="1" dirty="0" smtClean="0"/>
              <a:t>:</a:t>
            </a:r>
            <a:r>
              <a:rPr lang="tr-TR" sz="1600" b="1" dirty="0" smtClean="0"/>
              <a:t> </a:t>
            </a:r>
            <a:r>
              <a:rPr lang="en-US" sz="1600" b="1" dirty="0"/>
              <a:t>: </a:t>
            </a:r>
            <a:r>
              <a:rPr lang="en-US" sz="1600" dirty="0"/>
              <a:t>Yellow cab </a:t>
            </a:r>
            <a:r>
              <a:rPr lang="tr-TR" sz="1600" dirty="0" smtClean="0"/>
              <a:t>had </a:t>
            </a:r>
            <a:r>
              <a:rPr lang="tr-TR" sz="1600" dirty="0" err="1" smtClean="0"/>
              <a:t>always</a:t>
            </a:r>
            <a:r>
              <a:rPr lang="tr-TR" sz="1600" dirty="0" smtClean="0"/>
              <a:t> </a:t>
            </a:r>
            <a:r>
              <a:rPr lang="tr-TR" sz="1600" dirty="0" err="1" smtClean="0"/>
              <a:t>reached</a:t>
            </a:r>
            <a:r>
              <a:rPr lang="tr-TR" sz="1600" dirty="0" smtClean="0"/>
              <a:t> </a:t>
            </a:r>
            <a:r>
              <a:rPr lang="tr-TR" sz="1600" dirty="0" err="1" smtClean="0"/>
              <a:t>more</a:t>
            </a:r>
            <a:r>
              <a:rPr lang="tr-TR" sz="1600" dirty="0" smtClean="0"/>
              <a:t> </a:t>
            </a:r>
            <a:r>
              <a:rPr lang="tr-TR" sz="1600" dirty="0" err="1" smtClean="0"/>
              <a:t>customers</a:t>
            </a:r>
            <a:r>
              <a:rPr lang="tr-TR" sz="1600" dirty="0" smtClean="0"/>
              <a:t>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never</a:t>
            </a:r>
            <a:r>
              <a:rPr lang="tr-TR" sz="1600" dirty="0" smtClean="0"/>
              <a:t> </a:t>
            </a:r>
            <a:r>
              <a:rPr lang="tr-TR" sz="1600" dirty="0" err="1" smtClean="0"/>
              <a:t>felt</a:t>
            </a:r>
            <a:r>
              <a:rPr lang="tr-TR" sz="1600" dirty="0" smtClean="0"/>
              <a:t> </a:t>
            </a:r>
            <a:r>
              <a:rPr lang="tr-TR" sz="1600" dirty="0" err="1" smtClean="0"/>
              <a:t>under</a:t>
            </a:r>
            <a:r>
              <a:rPr lang="tr-TR" sz="1600" dirty="0" smtClean="0"/>
              <a:t> 160,000 in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customer</a:t>
            </a:r>
            <a:r>
              <a:rPr lang="tr-TR" sz="1600" dirty="0" smtClean="0"/>
              <a:t> </a:t>
            </a:r>
            <a:r>
              <a:rPr lang="tr-TR" sz="1600" dirty="0" err="1" smtClean="0"/>
              <a:t>numbers</a:t>
            </a:r>
            <a:r>
              <a:rPr lang="tr-TR" sz="1600" dirty="0"/>
              <a:t> </a:t>
            </a:r>
            <a:r>
              <a:rPr lang="tr-TR" sz="1600" dirty="0" err="1" smtClean="0"/>
              <a:t>while</a:t>
            </a:r>
            <a:r>
              <a:rPr lang="tr-TR" sz="1600" dirty="0" smtClean="0"/>
              <a:t> Pink </a:t>
            </a:r>
            <a:r>
              <a:rPr lang="tr-TR" sz="1600" dirty="0" err="1" smtClean="0"/>
              <a:t>Cab</a:t>
            </a:r>
            <a:r>
              <a:rPr lang="tr-TR" sz="1600" dirty="0" smtClean="0"/>
              <a:t> has </a:t>
            </a:r>
            <a:r>
              <a:rPr lang="tr-TR" sz="1600" dirty="0" err="1" smtClean="0"/>
              <a:t>never</a:t>
            </a:r>
            <a:r>
              <a:rPr lang="tr-TR" sz="1600" dirty="0" smtClean="0"/>
              <a:t> </a:t>
            </a:r>
            <a:r>
              <a:rPr lang="tr-TR" sz="1600" dirty="0" err="1" smtClean="0"/>
              <a:t>reached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number</a:t>
            </a:r>
            <a:r>
              <a:rPr lang="tr-TR" sz="1600" dirty="0" smtClean="0"/>
              <a:t> 140,000</a:t>
            </a:r>
            <a:endParaRPr lang="tr-TR" sz="1600" dirty="0" smtClean="0"/>
          </a:p>
          <a:p>
            <a:endParaRPr lang="en-US" sz="1600" dirty="0" smtClean="0"/>
          </a:p>
          <a:p>
            <a:r>
              <a:rPr lang="tr-TR" sz="1600" b="1" dirty="0" err="1" smtClean="0"/>
              <a:t>Based</a:t>
            </a:r>
            <a:r>
              <a:rPr lang="tr-TR" sz="1600" b="1" dirty="0" smtClean="0"/>
              <a:t> on </a:t>
            </a:r>
            <a:r>
              <a:rPr lang="tr-TR" sz="1600" b="1" dirty="0" err="1" smtClean="0"/>
              <a:t>all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the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point</a:t>
            </a:r>
            <a:r>
              <a:rPr lang="tr-TR" sz="1600" b="1" dirty="0" err="1" smtClean="0"/>
              <a:t>s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we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made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above</a:t>
            </a:r>
            <a:r>
              <a:rPr lang="en-US" sz="1600" b="1" dirty="0" smtClean="0"/>
              <a:t> </a:t>
            </a:r>
            <a:r>
              <a:rPr lang="en-US" sz="1600" b="1" dirty="0"/>
              <a:t>, we will </a:t>
            </a:r>
            <a:r>
              <a:rPr lang="en-US" sz="1600" b="1" dirty="0" smtClean="0"/>
              <a:t>recommend</a:t>
            </a:r>
            <a:r>
              <a:rPr lang="tr-TR" sz="1600" b="1" dirty="0" smtClean="0"/>
              <a:t> XYZ </a:t>
            </a:r>
            <a:r>
              <a:rPr lang="tr-TR" sz="1600" b="1" dirty="0" err="1" smtClean="0"/>
              <a:t>to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invest</a:t>
            </a:r>
            <a:r>
              <a:rPr lang="tr-TR" sz="1600" b="1" dirty="0" smtClean="0"/>
              <a:t> in</a:t>
            </a:r>
            <a:r>
              <a:rPr lang="en-US" sz="1600" b="1" dirty="0" smtClean="0"/>
              <a:t> </a:t>
            </a:r>
            <a:r>
              <a:rPr lang="en-US" sz="1600" b="1" dirty="0"/>
              <a:t>Yellow </a:t>
            </a:r>
            <a:r>
              <a:rPr lang="en-US" sz="1600" b="1" dirty="0" smtClean="0"/>
              <a:t>ca</a:t>
            </a:r>
            <a:r>
              <a:rPr lang="tr-TR" sz="1600" b="1" dirty="0" smtClean="0"/>
              <a:t>b</a:t>
            </a:r>
            <a:r>
              <a:rPr lang="en-US" sz="1600" b="1" dirty="0" smtClean="0"/>
              <a:t>.</a:t>
            </a:r>
            <a:endParaRPr lang="en-US" sz="1600" b="1" dirty="0"/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    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4447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480" y="2601119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C08CB0-2E68-164C-9080-887E2D20B522}"/>
              </a:ext>
            </a:extLst>
          </p:cNvPr>
          <p:cNvSpPr/>
          <p:nvPr/>
        </p:nvSpPr>
        <p:spPr>
          <a:xfrm>
            <a:off x="0" y="0"/>
            <a:ext cx="587248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067532E-7508-4245-8E91-38CA363A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6109624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r>
              <a:rPr lang="tr-TR" sz="1800" dirty="0" err="1" smtClean="0"/>
              <a:t>After</a:t>
            </a:r>
            <a:r>
              <a:rPr lang="tr-TR" sz="1800" dirty="0" smtClean="0"/>
              <a:t> a </a:t>
            </a:r>
            <a:r>
              <a:rPr lang="tr-TR" sz="1800" dirty="0" err="1" smtClean="0"/>
              <a:t>sharp</a:t>
            </a:r>
            <a:r>
              <a:rPr lang="tr-TR" sz="1800" dirty="0" smtClean="0"/>
              <a:t> </a:t>
            </a:r>
            <a:r>
              <a:rPr lang="tr-TR" sz="1800" dirty="0" err="1" smtClean="0"/>
              <a:t>increase</a:t>
            </a:r>
            <a:r>
              <a:rPr lang="tr-TR" sz="1800" dirty="0" smtClean="0"/>
              <a:t> in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Cab</a:t>
            </a:r>
            <a:r>
              <a:rPr lang="tr-TR" sz="1800" dirty="0" smtClean="0"/>
              <a:t> </a:t>
            </a:r>
            <a:r>
              <a:rPr lang="tr-TR" sz="1800" dirty="0" err="1" smtClean="0"/>
              <a:t>Industry</a:t>
            </a:r>
            <a:r>
              <a:rPr lang="tr-TR" sz="1800" dirty="0" smtClean="0"/>
              <a:t> in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recent</a:t>
            </a:r>
            <a:r>
              <a:rPr lang="tr-TR" sz="1800" dirty="0" smtClean="0"/>
              <a:t> </a:t>
            </a:r>
            <a:r>
              <a:rPr lang="tr-TR" sz="1800" dirty="0" err="1" smtClean="0"/>
              <a:t>years</a:t>
            </a:r>
            <a:r>
              <a:rPr lang="tr-TR" sz="1800" dirty="0" smtClean="0"/>
              <a:t> </a:t>
            </a:r>
            <a:r>
              <a:rPr lang="tr-TR" sz="1800" dirty="0" err="1" smtClean="0"/>
              <a:t>and</a:t>
            </a:r>
            <a:r>
              <a:rPr lang="tr-TR" sz="1800" dirty="0" smtClean="0"/>
              <a:t> a </a:t>
            </a:r>
            <a:r>
              <a:rPr lang="tr-TR" sz="1800" dirty="0" err="1" smtClean="0"/>
              <a:t>flow</a:t>
            </a:r>
            <a:r>
              <a:rPr lang="tr-TR" sz="1800" dirty="0" smtClean="0"/>
              <a:t> of </a:t>
            </a:r>
            <a:r>
              <a:rPr lang="tr-TR" sz="1800" dirty="0" err="1" smtClean="0"/>
              <a:t>large</a:t>
            </a:r>
            <a:r>
              <a:rPr lang="tr-TR" sz="1800" dirty="0" smtClean="0"/>
              <a:t> </a:t>
            </a:r>
            <a:r>
              <a:rPr lang="tr-TR" sz="1800" dirty="0" err="1" smtClean="0"/>
              <a:t>players</a:t>
            </a:r>
            <a:r>
              <a:rPr lang="tr-TR" sz="1800" dirty="0" smtClean="0"/>
              <a:t> </a:t>
            </a:r>
            <a:r>
              <a:rPr lang="tr-TR" sz="1800" dirty="0" err="1" smtClean="0"/>
              <a:t>to</a:t>
            </a:r>
            <a:r>
              <a:rPr lang="tr-TR" sz="1800" dirty="0" smtClean="0"/>
              <a:t>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industry</a:t>
            </a:r>
            <a:r>
              <a:rPr lang="tr-TR" sz="1800" dirty="0" smtClean="0"/>
              <a:t>, XYZ, a </a:t>
            </a:r>
            <a:r>
              <a:rPr lang="tr-TR" sz="1800" dirty="0" err="1" smtClean="0"/>
              <a:t>private</a:t>
            </a:r>
            <a:r>
              <a:rPr lang="tr-TR" sz="1800" dirty="0" smtClean="0"/>
              <a:t> </a:t>
            </a:r>
            <a:r>
              <a:rPr lang="tr-TR" sz="1800" dirty="0" err="1" smtClean="0"/>
              <a:t>equity</a:t>
            </a:r>
            <a:r>
              <a:rPr lang="tr-TR" sz="1800" dirty="0" smtClean="0"/>
              <a:t> </a:t>
            </a:r>
            <a:r>
              <a:rPr lang="tr-TR" sz="1800" dirty="0" err="1" smtClean="0"/>
              <a:t>firm</a:t>
            </a:r>
            <a:r>
              <a:rPr lang="tr-TR" sz="1800" dirty="0" smtClean="0"/>
              <a:t> in </a:t>
            </a:r>
            <a:r>
              <a:rPr lang="tr-TR" sz="1800" dirty="0" err="1" smtClean="0"/>
              <a:t>the</a:t>
            </a:r>
            <a:r>
              <a:rPr lang="tr-TR" sz="1800" dirty="0" smtClean="0"/>
              <a:t> US, is </a:t>
            </a:r>
            <a:r>
              <a:rPr lang="tr-TR" sz="1800" dirty="0" err="1" smtClean="0"/>
              <a:t>planning</a:t>
            </a:r>
            <a:r>
              <a:rPr lang="tr-TR" sz="1800" dirty="0" smtClean="0"/>
              <a:t> </a:t>
            </a:r>
            <a:r>
              <a:rPr lang="tr-TR" sz="1800" dirty="0" err="1" smtClean="0"/>
              <a:t>to</a:t>
            </a:r>
            <a:r>
              <a:rPr lang="tr-TR" sz="1800" dirty="0" smtClean="0"/>
              <a:t> do a </a:t>
            </a:r>
            <a:r>
              <a:rPr lang="tr-TR" sz="1800" dirty="0" err="1" smtClean="0"/>
              <a:t>large</a:t>
            </a:r>
            <a:r>
              <a:rPr lang="tr-TR" sz="1800" dirty="0" smtClean="0"/>
              <a:t> </a:t>
            </a:r>
            <a:r>
              <a:rPr lang="tr-TR" sz="1800" dirty="0" err="1" smtClean="0"/>
              <a:t>investment</a:t>
            </a:r>
            <a:r>
              <a:rPr lang="tr-TR" sz="1800" dirty="0" smtClean="0"/>
              <a:t> in </a:t>
            </a:r>
            <a:r>
              <a:rPr lang="tr-TR" sz="1800" dirty="0" err="1" smtClean="0"/>
              <a:t>Cab</a:t>
            </a:r>
            <a:r>
              <a:rPr lang="tr-TR" sz="1800" dirty="0" smtClean="0"/>
              <a:t> </a:t>
            </a:r>
            <a:r>
              <a:rPr lang="tr-TR" sz="1800" dirty="0" err="1" smtClean="0"/>
              <a:t>industry</a:t>
            </a:r>
            <a:r>
              <a:rPr lang="tr-TR" sz="1800" dirty="0" smtClean="0"/>
              <a:t>  in US.</a:t>
            </a:r>
            <a:endParaRPr lang="tr-TR" sz="1800" dirty="0"/>
          </a:p>
          <a:p>
            <a:endParaRPr lang="en-US" sz="1800" dirty="0"/>
          </a:p>
          <a:p>
            <a:r>
              <a:rPr lang="tr-TR" sz="1800" dirty="0" err="1" smtClean="0"/>
              <a:t>Goal</a:t>
            </a:r>
            <a:r>
              <a:rPr lang="tr-TR" sz="1800" dirty="0" smtClean="0"/>
              <a:t>: Guide XYZ </a:t>
            </a:r>
            <a:r>
              <a:rPr lang="tr-TR" sz="1800" dirty="0" err="1" smtClean="0"/>
              <a:t>with</a:t>
            </a:r>
            <a:r>
              <a:rPr lang="tr-TR" sz="1800" dirty="0" smtClean="0"/>
              <a:t> data-</a:t>
            </a:r>
            <a:r>
              <a:rPr lang="tr-TR" sz="1800" dirty="0" err="1" smtClean="0"/>
              <a:t>driven</a:t>
            </a:r>
            <a:r>
              <a:rPr lang="tr-TR" sz="1800" dirty="0" smtClean="0"/>
              <a:t> </a:t>
            </a:r>
            <a:r>
              <a:rPr lang="tr-TR" sz="1800" dirty="0" err="1" smtClean="0"/>
              <a:t>stories</a:t>
            </a:r>
            <a:r>
              <a:rPr lang="tr-TR" sz="1800" dirty="0" smtClean="0"/>
              <a:t> </a:t>
            </a:r>
            <a:r>
              <a:rPr lang="tr-TR" sz="1800" dirty="0" err="1" smtClean="0"/>
              <a:t>to</a:t>
            </a:r>
            <a:r>
              <a:rPr lang="tr-TR" sz="1800" dirty="0" smtClean="0"/>
              <a:t> </a:t>
            </a:r>
            <a:r>
              <a:rPr lang="tr-TR" sz="1800" dirty="0" err="1" smtClean="0"/>
              <a:t>discover</a:t>
            </a:r>
            <a:r>
              <a:rPr lang="tr-TR" sz="1800" dirty="0" smtClean="0"/>
              <a:t>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right</a:t>
            </a:r>
            <a:r>
              <a:rPr lang="tr-TR" sz="1800" dirty="0" smtClean="0"/>
              <a:t> </a:t>
            </a:r>
            <a:r>
              <a:rPr lang="tr-TR" sz="1800" dirty="0" err="1" smtClean="0"/>
              <a:t>firm</a:t>
            </a:r>
            <a:r>
              <a:rPr lang="tr-TR" sz="1800" dirty="0" smtClean="0"/>
              <a:t> </a:t>
            </a:r>
            <a:r>
              <a:rPr lang="tr-TR" sz="1800" dirty="0" err="1" smtClean="0"/>
              <a:t>they</a:t>
            </a:r>
            <a:r>
              <a:rPr lang="tr-TR" sz="1800" dirty="0" smtClean="0"/>
              <a:t> </a:t>
            </a:r>
            <a:r>
              <a:rPr lang="tr-TR" sz="1800" dirty="0" err="1" smtClean="0"/>
              <a:t>should</a:t>
            </a:r>
            <a:r>
              <a:rPr lang="tr-TR" sz="1800" dirty="0" smtClean="0"/>
              <a:t> </a:t>
            </a:r>
            <a:r>
              <a:rPr lang="tr-TR" sz="1800" dirty="0" err="1" smtClean="0"/>
              <a:t>invest</a:t>
            </a:r>
            <a:r>
              <a:rPr lang="tr-TR" sz="1800" dirty="0" smtClean="0"/>
              <a:t> in.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analysis has been divided into four parts: </a:t>
            </a:r>
          </a:p>
          <a:p>
            <a:r>
              <a:rPr lang="en-US" sz="1800" dirty="0"/>
              <a:t>Data Understanding </a:t>
            </a:r>
          </a:p>
          <a:p>
            <a:r>
              <a:rPr lang="en-US" sz="1800" dirty="0"/>
              <a:t>Forecasting profit and number of rides for each cab type </a:t>
            </a:r>
          </a:p>
          <a:p>
            <a:r>
              <a:rPr lang="en-US" sz="1800" dirty="0"/>
              <a:t>Finding the most profitable Cab company </a:t>
            </a:r>
          </a:p>
          <a:p>
            <a:r>
              <a:rPr lang="en-US" sz="1800" dirty="0"/>
              <a:t>Recommendations for investment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–G2M(cab industry) case study</a:t>
            </a:r>
          </a:p>
        </p:txBody>
      </p:sp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BEE7A3-F2C2-8145-B852-24B96B83A958}"/>
              </a:ext>
            </a:extLst>
          </p:cNvPr>
          <p:cNvSpPr txBox="1"/>
          <p:nvPr/>
        </p:nvSpPr>
        <p:spPr>
          <a:xfrm>
            <a:off x="802907" y="1371600"/>
            <a:ext cx="763061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15 </a:t>
            </a:r>
            <a:r>
              <a:rPr lang="tr-TR" dirty="0" err="1" smtClean="0"/>
              <a:t>features</a:t>
            </a:r>
            <a:r>
              <a:rPr lang="tr-TR" dirty="0" smtClean="0"/>
              <a:t> (1 </a:t>
            </a:r>
            <a:r>
              <a:rPr lang="tr-TR" dirty="0" err="1" smtClean="0"/>
              <a:t>additional</a:t>
            </a:r>
            <a:r>
              <a:rPr lang="tr-TR" dirty="0" smtClean="0"/>
              <a:t> </a:t>
            </a:r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weather_df</a:t>
            </a:r>
            <a:r>
              <a:rPr lang="tr-TR" dirty="0" smtClean="0"/>
              <a:t> 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The</a:t>
            </a:r>
            <a:r>
              <a:rPr lang="tr-TR" dirty="0" smtClean="0"/>
              <a:t> time </a:t>
            </a:r>
            <a:r>
              <a:rPr lang="tr-TR" dirty="0" err="1" smtClean="0"/>
              <a:t>range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master</a:t>
            </a:r>
            <a:r>
              <a:rPr lang="tr-TR" dirty="0" smtClean="0"/>
              <a:t> data is:</a:t>
            </a:r>
          </a:p>
          <a:p>
            <a:r>
              <a:rPr lang="en-US" dirty="0" smtClean="0"/>
              <a:t> </a:t>
            </a:r>
            <a:r>
              <a:rPr lang="en-US" dirty="0"/>
              <a:t>2016-01-31 to 2018-12-31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359,392 </a:t>
            </a:r>
            <a:r>
              <a:rPr lang="tr-TR" dirty="0" err="1" smtClean="0"/>
              <a:t>rows</a:t>
            </a:r>
            <a:r>
              <a:rPr lang="tr-TR" dirty="0" smtClean="0"/>
              <a:t> in </a:t>
            </a:r>
            <a:r>
              <a:rPr lang="tr-TR" dirty="0" err="1" smtClean="0"/>
              <a:t>master</a:t>
            </a:r>
            <a:r>
              <a:rPr lang="tr-TR" dirty="0" smtClean="0"/>
              <a:t> </a:t>
            </a:r>
            <a:r>
              <a:rPr lang="tr-TR" dirty="0" err="1" smtClean="0"/>
              <a:t>dataframe</a:t>
            </a:r>
            <a:endParaRPr lang="en-US" dirty="0"/>
          </a:p>
          <a:p>
            <a:endParaRPr lang="en-US" dirty="0"/>
          </a:p>
          <a:p>
            <a:endParaRPr lang="tr-TR" dirty="0" smtClean="0"/>
          </a:p>
          <a:p>
            <a:endParaRPr lang="en-US" dirty="0"/>
          </a:p>
          <a:p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/>
              <a:t>a</a:t>
            </a:r>
            <a:r>
              <a:rPr lang="en-US" b="1" dirty="0" err="1" smtClean="0"/>
              <a:t>ssumptions</a:t>
            </a:r>
            <a:r>
              <a:rPr lang="en-US" b="1" dirty="0" smtClean="0"/>
              <a:t>:</a:t>
            </a:r>
            <a:endParaRPr lang="tr-TR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profit</a:t>
            </a:r>
            <a:r>
              <a:rPr lang="tr-TR" dirty="0" smtClean="0"/>
              <a:t> </a:t>
            </a:r>
            <a:r>
              <a:rPr lang="tr-TR" dirty="0" err="1" smtClean="0"/>
              <a:t>column</a:t>
            </a:r>
            <a:r>
              <a:rPr lang="tr-TR" dirty="0" smtClean="0"/>
              <a:t> in </a:t>
            </a:r>
            <a:r>
              <a:rPr lang="tr-TR" dirty="0" err="1" smtClean="0"/>
              <a:t>master</a:t>
            </a:r>
            <a:r>
              <a:rPr lang="tr-TR" dirty="0" smtClean="0"/>
              <a:t> </a:t>
            </a:r>
            <a:r>
              <a:rPr lang="tr-TR" dirty="0" err="1" smtClean="0"/>
              <a:t>dataframe</a:t>
            </a:r>
            <a:r>
              <a:rPr lang="tr-TR" dirty="0" smtClean="0"/>
              <a:t> is </a:t>
            </a:r>
            <a:r>
              <a:rPr lang="tr-TR" dirty="0" err="1" smtClean="0"/>
              <a:t>calculated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taking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difference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Price_Charged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Cost_of_Trip</a:t>
            </a:r>
            <a:endParaRPr lang="tr-TR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 ID dataset contains more Transaction IDs than cab data, </a:t>
            </a:r>
            <a:endParaRPr lang="tr-TR" dirty="0" smtClean="0"/>
          </a:p>
          <a:p>
            <a:r>
              <a:rPr lang="en-US" dirty="0" smtClean="0"/>
              <a:t>so </a:t>
            </a:r>
            <a:r>
              <a:rPr lang="en-US" dirty="0"/>
              <a:t>the extra ID’s are cut from Transaction ID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C3DD4A4E-B1CE-1A4E-8298-CB1425F09C06}"/>
              </a:ext>
            </a:extLst>
          </p:cNvPr>
          <p:cNvGrpSpPr/>
          <p:nvPr/>
        </p:nvGrpSpPr>
        <p:grpSpPr>
          <a:xfrm>
            <a:off x="6154175" y="1513203"/>
            <a:ext cx="5458236" cy="2730646"/>
            <a:chOff x="5766898" y="1858363"/>
            <a:chExt cx="5838900" cy="362739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F1A85269-51DF-5F48-8AD1-E5FDB72A8EA3}"/>
                </a:ext>
              </a:extLst>
            </p:cNvPr>
            <p:cNvGrpSpPr/>
            <p:nvPr/>
          </p:nvGrpSpPr>
          <p:grpSpPr>
            <a:xfrm>
              <a:off x="5766898" y="1858363"/>
              <a:ext cx="4630515" cy="3627390"/>
              <a:chOff x="1932933" y="3452991"/>
              <a:chExt cx="4630515" cy="410141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xmlns="" id="{C0570A45-712A-FC4A-9402-2A4A4E723192}"/>
                  </a:ext>
                </a:extLst>
              </p:cNvPr>
              <p:cNvGrpSpPr/>
              <p:nvPr/>
            </p:nvGrpSpPr>
            <p:grpSpPr>
              <a:xfrm>
                <a:off x="1932933" y="3452991"/>
                <a:ext cx="4630515" cy="1532723"/>
                <a:chOff x="1932933" y="4026102"/>
                <a:chExt cx="4630515" cy="1532723"/>
              </a:xfrm>
            </p:grpSpPr>
            <p:sp>
              <p:nvSpPr>
                <p:cNvPr id="6" name="Freeform 86">
                  <a:extLst>
                    <a:ext uri="{FF2B5EF4-FFF2-40B4-BE49-F238E27FC236}">
                      <a16:creationId xmlns:a16="http://schemas.microsoft.com/office/drawing/2014/main" xmlns="" id="{25FB5E9C-5F16-7840-91D4-0CA515F11B0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61385" y="4026102"/>
                  <a:ext cx="662857" cy="926447"/>
                </a:xfrm>
                <a:custGeom>
                  <a:avLst/>
                  <a:gdLst>
                    <a:gd name="T0" fmla="*/ 97 w 472"/>
                    <a:gd name="T1" fmla="*/ 512 h 612"/>
                    <a:gd name="T2" fmla="*/ 97 w 472"/>
                    <a:gd name="T3" fmla="*/ 483 h 612"/>
                    <a:gd name="T4" fmla="*/ 390 w 472"/>
                    <a:gd name="T5" fmla="*/ 497 h 612"/>
                    <a:gd name="T6" fmla="*/ 375 w 472"/>
                    <a:gd name="T7" fmla="*/ 435 h 612"/>
                    <a:gd name="T8" fmla="*/ 82 w 472"/>
                    <a:gd name="T9" fmla="*/ 421 h 612"/>
                    <a:gd name="T10" fmla="*/ 375 w 472"/>
                    <a:gd name="T11" fmla="*/ 406 h 612"/>
                    <a:gd name="T12" fmla="*/ 375 w 472"/>
                    <a:gd name="T13" fmla="*/ 435 h 612"/>
                    <a:gd name="T14" fmla="*/ 97 w 472"/>
                    <a:gd name="T15" fmla="*/ 359 h 612"/>
                    <a:gd name="T16" fmla="*/ 97 w 472"/>
                    <a:gd name="T17" fmla="*/ 330 h 612"/>
                    <a:gd name="T18" fmla="*/ 390 w 472"/>
                    <a:gd name="T19" fmla="*/ 344 h 612"/>
                    <a:gd name="T20" fmla="*/ 375 w 472"/>
                    <a:gd name="T21" fmla="*/ 282 h 612"/>
                    <a:gd name="T22" fmla="*/ 82 w 472"/>
                    <a:gd name="T23" fmla="*/ 268 h 612"/>
                    <a:gd name="T24" fmla="*/ 375 w 472"/>
                    <a:gd name="T25" fmla="*/ 254 h 612"/>
                    <a:gd name="T26" fmla="*/ 375 w 472"/>
                    <a:gd name="T27" fmla="*/ 282 h 612"/>
                    <a:gd name="T28" fmla="*/ 97 w 472"/>
                    <a:gd name="T29" fmla="*/ 206 h 612"/>
                    <a:gd name="T30" fmla="*/ 97 w 472"/>
                    <a:gd name="T31" fmla="*/ 177 h 612"/>
                    <a:gd name="T32" fmla="*/ 260 w 472"/>
                    <a:gd name="T33" fmla="*/ 191 h 612"/>
                    <a:gd name="T34" fmla="*/ 246 w 472"/>
                    <a:gd name="T35" fmla="*/ 129 h 612"/>
                    <a:gd name="T36" fmla="*/ 82 w 472"/>
                    <a:gd name="T37" fmla="*/ 115 h 612"/>
                    <a:gd name="T38" fmla="*/ 246 w 472"/>
                    <a:gd name="T39" fmla="*/ 101 h 612"/>
                    <a:gd name="T40" fmla="*/ 246 w 472"/>
                    <a:gd name="T41" fmla="*/ 129 h 612"/>
                    <a:gd name="T42" fmla="*/ 0 w 472"/>
                    <a:gd name="T43" fmla="*/ 585 h 612"/>
                    <a:gd name="T44" fmla="*/ 27 w 472"/>
                    <a:gd name="T45" fmla="*/ 0 h 612"/>
                    <a:gd name="T46" fmla="*/ 346 w 472"/>
                    <a:gd name="T47" fmla="*/ 22 h 612"/>
                    <a:gd name="T48" fmla="*/ 472 w 472"/>
                    <a:gd name="T49" fmla="*/ 179 h 612"/>
                    <a:gd name="T50" fmla="*/ 445 w 472"/>
                    <a:gd name="T51" fmla="*/ 612 h 612"/>
                    <a:gd name="T52" fmla="*/ 75 w 472"/>
                    <a:gd name="T53" fmla="*/ 35 h 612"/>
                    <a:gd name="T54" fmla="*/ 35 w 472"/>
                    <a:gd name="T55" fmla="*/ 537 h 612"/>
                    <a:gd name="T56" fmla="*/ 397 w 472"/>
                    <a:gd name="T57" fmla="*/ 578 h 612"/>
                    <a:gd name="T58" fmla="*/ 437 w 472"/>
                    <a:gd name="T59" fmla="*/ 201 h 612"/>
                    <a:gd name="T60" fmla="*/ 332 w 472"/>
                    <a:gd name="T61" fmla="*/ 161 h 612"/>
                    <a:gd name="T62" fmla="*/ 304 w 472"/>
                    <a:gd name="T63" fmla="*/ 75 h 612"/>
                    <a:gd name="T64" fmla="*/ 75 w 472"/>
                    <a:gd name="T65" fmla="*/ 35 h 6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72" h="612">
                      <a:moveTo>
                        <a:pt x="375" y="512"/>
                      </a:moveTo>
                      <a:cubicBezTo>
                        <a:pt x="97" y="512"/>
                        <a:pt x="97" y="512"/>
                        <a:pt x="97" y="512"/>
                      </a:cubicBezTo>
                      <a:cubicBezTo>
                        <a:pt x="89" y="512"/>
                        <a:pt x="82" y="505"/>
                        <a:pt x="82" y="497"/>
                      </a:cubicBezTo>
                      <a:cubicBezTo>
                        <a:pt x="82" y="489"/>
                        <a:pt x="89" y="483"/>
                        <a:pt x="97" y="483"/>
                      </a:cubicBezTo>
                      <a:cubicBezTo>
                        <a:pt x="375" y="483"/>
                        <a:pt x="375" y="483"/>
                        <a:pt x="375" y="483"/>
                      </a:cubicBezTo>
                      <a:cubicBezTo>
                        <a:pt x="383" y="483"/>
                        <a:pt x="390" y="489"/>
                        <a:pt x="390" y="497"/>
                      </a:cubicBezTo>
                      <a:cubicBezTo>
                        <a:pt x="390" y="505"/>
                        <a:pt x="383" y="512"/>
                        <a:pt x="375" y="512"/>
                      </a:cubicBezTo>
                      <a:close/>
                      <a:moveTo>
                        <a:pt x="375" y="435"/>
                      </a:moveTo>
                      <a:cubicBezTo>
                        <a:pt x="97" y="435"/>
                        <a:pt x="97" y="435"/>
                        <a:pt x="97" y="435"/>
                      </a:cubicBezTo>
                      <a:cubicBezTo>
                        <a:pt x="89" y="435"/>
                        <a:pt x="82" y="429"/>
                        <a:pt x="82" y="421"/>
                      </a:cubicBezTo>
                      <a:cubicBezTo>
                        <a:pt x="82" y="413"/>
                        <a:pt x="89" y="406"/>
                        <a:pt x="97" y="406"/>
                      </a:cubicBezTo>
                      <a:cubicBezTo>
                        <a:pt x="375" y="406"/>
                        <a:pt x="375" y="406"/>
                        <a:pt x="375" y="406"/>
                      </a:cubicBezTo>
                      <a:cubicBezTo>
                        <a:pt x="383" y="406"/>
                        <a:pt x="390" y="413"/>
                        <a:pt x="390" y="421"/>
                      </a:cubicBezTo>
                      <a:cubicBezTo>
                        <a:pt x="390" y="429"/>
                        <a:pt x="383" y="435"/>
                        <a:pt x="375" y="435"/>
                      </a:cubicBezTo>
                      <a:close/>
                      <a:moveTo>
                        <a:pt x="375" y="359"/>
                      </a:moveTo>
                      <a:cubicBezTo>
                        <a:pt x="97" y="359"/>
                        <a:pt x="97" y="359"/>
                        <a:pt x="97" y="359"/>
                      </a:cubicBezTo>
                      <a:cubicBezTo>
                        <a:pt x="89" y="359"/>
                        <a:pt x="82" y="352"/>
                        <a:pt x="82" y="344"/>
                      </a:cubicBezTo>
                      <a:cubicBezTo>
                        <a:pt x="82" y="336"/>
                        <a:pt x="89" y="330"/>
                        <a:pt x="97" y="330"/>
                      </a:cubicBezTo>
                      <a:cubicBezTo>
                        <a:pt x="375" y="330"/>
                        <a:pt x="375" y="330"/>
                        <a:pt x="375" y="330"/>
                      </a:cubicBezTo>
                      <a:cubicBezTo>
                        <a:pt x="383" y="330"/>
                        <a:pt x="390" y="336"/>
                        <a:pt x="390" y="344"/>
                      </a:cubicBezTo>
                      <a:cubicBezTo>
                        <a:pt x="390" y="352"/>
                        <a:pt x="383" y="359"/>
                        <a:pt x="375" y="359"/>
                      </a:cubicBezTo>
                      <a:close/>
                      <a:moveTo>
                        <a:pt x="375" y="282"/>
                      </a:moveTo>
                      <a:cubicBezTo>
                        <a:pt x="97" y="282"/>
                        <a:pt x="97" y="282"/>
                        <a:pt x="97" y="282"/>
                      </a:cubicBezTo>
                      <a:cubicBezTo>
                        <a:pt x="89" y="282"/>
                        <a:pt x="82" y="276"/>
                        <a:pt x="82" y="268"/>
                      </a:cubicBezTo>
                      <a:cubicBezTo>
                        <a:pt x="82" y="260"/>
                        <a:pt x="89" y="254"/>
                        <a:pt x="97" y="254"/>
                      </a:cubicBezTo>
                      <a:cubicBezTo>
                        <a:pt x="375" y="254"/>
                        <a:pt x="375" y="254"/>
                        <a:pt x="375" y="254"/>
                      </a:cubicBezTo>
                      <a:cubicBezTo>
                        <a:pt x="383" y="254"/>
                        <a:pt x="390" y="260"/>
                        <a:pt x="390" y="268"/>
                      </a:cubicBezTo>
                      <a:cubicBezTo>
                        <a:pt x="390" y="276"/>
                        <a:pt x="383" y="282"/>
                        <a:pt x="375" y="282"/>
                      </a:cubicBezTo>
                      <a:close/>
                      <a:moveTo>
                        <a:pt x="246" y="206"/>
                      </a:moveTo>
                      <a:cubicBezTo>
                        <a:pt x="97" y="206"/>
                        <a:pt x="97" y="206"/>
                        <a:pt x="97" y="206"/>
                      </a:cubicBezTo>
                      <a:cubicBezTo>
                        <a:pt x="89" y="206"/>
                        <a:pt x="82" y="199"/>
                        <a:pt x="82" y="191"/>
                      </a:cubicBezTo>
                      <a:cubicBezTo>
                        <a:pt x="82" y="183"/>
                        <a:pt x="89" y="177"/>
                        <a:pt x="97" y="177"/>
                      </a:cubicBezTo>
                      <a:cubicBezTo>
                        <a:pt x="246" y="177"/>
                        <a:pt x="246" y="177"/>
                        <a:pt x="246" y="177"/>
                      </a:cubicBezTo>
                      <a:cubicBezTo>
                        <a:pt x="254" y="177"/>
                        <a:pt x="260" y="183"/>
                        <a:pt x="260" y="191"/>
                      </a:cubicBezTo>
                      <a:cubicBezTo>
                        <a:pt x="260" y="199"/>
                        <a:pt x="254" y="206"/>
                        <a:pt x="246" y="206"/>
                      </a:cubicBezTo>
                      <a:close/>
                      <a:moveTo>
                        <a:pt x="246" y="129"/>
                      </a:moveTo>
                      <a:cubicBezTo>
                        <a:pt x="97" y="129"/>
                        <a:pt x="97" y="129"/>
                        <a:pt x="97" y="129"/>
                      </a:cubicBezTo>
                      <a:cubicBezTo>
                        <a:pt x="89" y="129"/>
                        <a:pt x="82" y="123"/>
                        <a:pt x="82" y="115"/>
                      </a:cubicBezTo>
                      <a:cubicBezTo>
                        <a:pt x="82" y="107"/>
                        <a:pt x="89" y="101"/>
                        <a:pt x="97" y="101"/>
                      </a:cubicBezTo>
                      <a:cubicBezTo>
                        <a:pt x="246" y="101"/>
                        <a:pt x="246" y="101"/>
                        <a:pt x="246" y="101"/>
                      </a:cubicBezTo>
                      <a:cubicBezTo>
                        <a:pt x="254" y="101"/>
                        <a:pt x="260" y="107"/>
                        <a:pt x="260" y="115"/>
                      </a:cubicBezTo>
                      <a:cubicBezTo>
                        <a:pt x="260" y="123"/>
                        <a:pt x="254" y="129"/>
                        <a:pt x="246" y="129"/>
                      </a:cubicBezTo>
                      <a:close/>
                      <a:moveTo>
                        <a:pt x="27" y="612"/>
                      </a:moveTo>
                      <a:cubicBezTo>
                        <a:pt x="12" y="612"/>
                        <a:pt x="0" y="600"/>
                        <a:pt x="0" y="585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293" y="0"/>
                        <a:pt x="293" y="0"/>
                        <a:pt x="293" y="0"/>
                      </a:cubicBezTo>
                      <a:cubicBezTo>
                        <a:pt x="310" y="0"/>
                        <a:pt x="334" y="10"/>
                        <a:pt x="346" y="22"/>
                      </a:cubicBezTo>
                      <a:cubicBezTo>
                        <a:pt x="450" y="126"/>
                        <a:pt x="450" y="126"/>
                        <a:pt x="450" y="126"/>
                      </a:cubicBezTo>
                      <a:cubicBezTo>
                        <a:pt x="462" y="138"/>
                        <a:pt x="472" y="162"/>
                        <a:pt x="472" y="179"/>
                      </a:cubicBezTo>
                      <a:cubicBezTo>
                        <a:pt x="472" y="585"/>
                        <a:pt x="472" y="585"/>
                        <a:pt x="472" y="585"/>
                      </a:cubicBezTo>
                      <a:cubicBezTo>
                        <a:pt x="472" y="600"/>
                        <a:pt x="460" y="612"/>
                        <a:pt x="445" y="612"/>
                      </a:cubicBezTo>
                      <a:lnTo>
                        <a:pt x="27" y="612"/>
                      </a:lnTo>
                      <a:close/>
                      <a:moveTo>
                        <a:pt x="75" y="35"/>
                      </a:moveTo>
                      <a:cubicBezTo>
                        <a:pt x="53" y="35"/>
                        <a:pt x="35" y="53"/>
                        <a:pt x="35" y="75"/>
                      </a:cubicBezTo>
                      <a:cubicBezTo>
                        <a:pt x="35" y="537"/>
                        <a:pt x="35" y="537"/>
                        <a:pt x="35" y="537"/>
                      </a:cubicBezTo>
                      <a:cubicBezTo>
                        <a:pt x="35" y="560"/>
                        <a:pt x="53" y="578"/>
                        <a:pt x="75" y="578"/>
                      </a:cubicBezTo>
                      <a:cubicBezTo>
                        <a:pt x="397" y="578"/>
                        <a:pt x="397" y="578"/>
                        <a:pt x="397" y="578"/>
                      </a:cubicBezTo>
                      <a:cubicBezTo>
                        <a:pt x="419" y="578"/>
                        <a:pt x="437" y="560"/>
                        <a:pt x="437" y="537"/>
                      </a:cubicBezTo>
                      <a:cubicBezTo>
                        <a:pt x="437" y="201"/>
                        <a:pt x="437" y="201"/>
                        <a:pt x="437" y="201"/>
                      </a:cubicBezTo>
                      <a:cubicBezTo>
                        <a:pt x="437" y="179"/>
                        <a:pt x="419" y="161"/>
                        <a:pt x="397" y="161"/>
                      </a:cubicBezTo>
                      <a:cubicBezTo>
                        <a:pt x="332" y="161"/>
                        <a:pt x="332" y="161"/>
                        <a:pt x="332" y="161"/>
                      </a:cubicBezTo>
                      <a:cubicBezTo>
                        <a:pt x="317" y="161"/>
                        <a:pt x="304" y="149"/>
                        <a:pt x="304" y="134"/>
                      </a:cubicBezTo>
                      <a:cubicBezTo>
                        <a:pt x="304" y="75"/>
                        <a:pt x="304" y="75"/>
                        <a:pt x="304" y="75"/>
                      </a:cubicBezTo>
                      <a:cubicBezTo>
                        <a:pt x="304" y="53"/>
                        <a:pt x="286" y="35"/>
                        <a:pt x="264" y="35"/>
                      </a:cubicBezTo>
                      <a:lnTo>
                        <a:pt x="75" y="3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8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id="{CE17AD06-A64A-D646-AFEE-C6362DD5F738}"/>
                    </a:ext>
                  </a:extLst>
                </p:cNvPr>
                <p:cNvSpPr txBox="1"/>
                <p:nvPr/>
              </p:nvSpPr>
              <p:spPr>
                <a:xfrm>
                  <a:off x="1932933" y="5073250"/>
                  <a:ext cx="1121326" cy="416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Cab_Data.csv 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xmlns="" id="{4A0D3DAE-96EE-934F-9AF0-0620F641D805}"/>
                    </a:ext>
                  </a:extLst>
                </p:cNvPr>
                <p:cNvSpPr txBox="1"/>
                <p:nvPr/>
              </p:nvSpPr>
              <p:spPr>
                <a:xfrm>
                  <a:off x="3097359" y="5212301"/>
                  <a:ext cx="12640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Customer_ID.csv 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xmlns="" id="{47AD77A3-4610-5746-A31C-60C6F70B1C43}"/>
                    </a:ext>
                  </a:extLst>
                </p:cNvPr>
                <p:cNvSpPr txBox="1"/>
                <p:nvPr/>
              </p:nvSpPr>
              <p:spPr>
                <a:xfrm>
                  <a:off x="4525356" y="5212302"/>
                  <a:ext cx="13763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Transaction_ID.csv 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xmlns="" id="{EB3521C2-5790-E344-BD1C-0D4FC1CF26FD}"/>
                    </a:ext>
                  </a:extLst>
                </p:cNvPr>
                <p:cNvSpPr txBox="1"/>
                <p:nvPr/>
              </p:nvSpPr>
              <p:spPr>
                <a:xfrm>
                  <a:off x="5812967" y="5142774"/>
                  <a:ext cx="750481" cy="416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City.csv</a:t>
                  </a: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xmlns="" id="{4D6DE20A-0E01-EE4B-8044-8894936D4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4242" y="4379438"/>
                <a:ext cx="1826170" cy="15113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xmlns="" id="{A431A592-54E9-AD42-9CA5-EC9F54EC6F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58570" y="4455645"/>
                <a:ext cx="782456" cy="12564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xmlns="" id="{5ECA411C-EB3C-BF4E-8B97-C5C9F4789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9359" y="4367355"/>
                <a:ext cx="827805" cy="1334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xmlns="" id="{0B23A854-A3FF-3E4C-A3DC-825DBDF208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1033" y="4457496"/>
                <a:ext cx="0" cy="1167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2194446E-F265-1F4C-A70C-A6364F7F2A13}"/>
                  </a:ext>
                </a:extLst>
              </p:cNvPr>
              <p:cNvSpPr txBox="1"/>
              <p:nvPr/>
            </p:nvSpPr>
            <p:spPr>
              <a:xfrm>
                <a:off x="4381330" y="6722303"/>
                <a:ext cx="956378" cy="832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err="1" smtClean="0"/>
                  <a:t>master</a:t>
                </a:r>
                <a:r>
                  <a:rPr lang="en-US" sz="1200" dirty="0" smtClean="0"/>
                  <a:t>data</a:t>
                </a:r>
                <a:endParaRPr lang="en-US" sz="1200" dirty="0"/>
              </a:p>
              <a:p>
                <a:endParaRPr lang="en-US" dirty="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D91ACCB9-E39C-BD40-B428-6A71DF137BDF}"/>
                </a:ext>
              </a:extLst>
            </p:cNvPr>
            <p:cNvSpPr txBox="1"/>
            <p:nvPr/>
          </p:nvSpPr>
          <p:spPr>
            <a:xfrm>
              <a:off x="10397413" y="2887013"/>
              <a:ext cx="1208385" cy="367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err="1"/>
                <a:t>w</a:t>
              </a:r>
              <a:r>
                <a:rPr lang="tr-TR" sz="1200" dirty="0" err="1" smtClean="0"/>
                <a:t>eather_df</a:t>
              </a:r>
              <a:r>
                <a:rPr lang="en-US" sz="1200" dirty="0" smtClean="0"/>
                <a:t>.csv</a:t>
              </a:r>
              <a:endParaRPr lang="en-US" sz="12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EB5BEC63-E17B-CB43-89A7-6F8377D71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53669" y="2641586"/>
              <a:ext cx="1768702" cy="1328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xmlns="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Data Exploration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334" y="1566034"/>
            <a:ext cx="6223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761" y="1506020"/>
            <a:ext cx="6223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591" y="1564802"/>
            <a:ext cx="6223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187" y="1566034"/>
            <a:ext cx="6223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699" y="3047955"/>
            <a:ext cx="6223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29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xmlns="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Overview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of Data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7" y="1383912"/>
            <a:ext cx="4111072" cy="332901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48" y="1445532"/>
            <a:ext cx="6036814" cy="275848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4563208"/>
            <a:ext cx="10404230" cy="229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1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B714281-3974-8549-B509-9AD67893AA9A}"/>
              </a:ext>
            </a:extLst>
          </p:cNvPr>
          <p:cNvSpPr/>
          <p:nvPr/>
        </p:nvSpPr>
        <p:spPr>
          <a:xfrm>
            <a:off x="0" y="-12312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Season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and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Trend </a:t>
            </a:r>
            <a:r>
              <a:rPr lang="en-US" sz="4400" b="1" dirty="0" smtClean="0">
                <a:solidFill>
                  <a:schemeClr val="accent2"/>
                </a:solidFill>
                <a:latin typeface="+mj-lt"/>
              </a:rPr>
              <a:t>Analysis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in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Customer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Numbers</a:t>
            </a:r>
            <a:endParaRPr lang="en-US" sz="44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8" y="1464004"/>
            <a:ext cx="11075508" cy="539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7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9C2959-59DB-F748-9A93-E5DF86BCF6D2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Weekly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and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Monthly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Average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Profit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8" y="1383912"/>
            <a:ext cx="11614638" cy="275726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9" y="4039771"/>
            <a:ext cx="11746522" cy="28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7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C618E71-57DB-5240-87DD-E7F49B7B67CC}"/>
              </a:ext>
            </a:extLst>
          </p:cNvPr>
          <p:cNvSpPr/>
          <p:nvPr/>
        </p:nvSpPr>
        <p:spPr>
          <a:xfrm>
            <a:off x="7055666" y="1373852"/>
            <a:ext cx="742860" cy="316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79C901E-0FA4-9841-8F38-143DE1BCD3B3}"/>
              </a:ext>
            </a:extLst>
          </p:cNvPr>
          <p:cNvSpPr/>
          <p:nvPr/>
        </p:nvSpPr>
        <p:spPr>
          <a:xfrm>
            <a:off x="0" y="-16865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2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200" b="1" dirty="0" err="1" smtClean="0">
                <a:solidFill>
                  <a:schemeClr val="accent2"/>
                </a:solidFill>
                <a:latin typeface="+mj-lt"/>
              </a:rPr>
              <a:t>Companys</a:t>
            </a:r>
            <a:r>
              <a:rPr lang="tr-TR" sz="4200" b="1" dirty="0" smtClean="0">
                <a:solidFill>
                  <a:schemeClr val="accent2"/>
                </a:solidFill>
                <a:latin typeface="+mj-lt"/>
              </a:rPr>
              <a:t>’ </a:t>
            </a:r>
            <a:r>
              <a:rPr lang="tr-TR" sz="4200" b="1" dirty="0" err="1" smtClean="0">
                <a:solidFill>
                  <a:schemeClr val="accent2"/>
                </a:solidFill>
                <a:latin typeface="+mj-lt"/>
              </a:rPr>
              <a:t>Performance</a:t>
            </a:r>
            <a:r>
              <a:rPr lang="tr-TR" sz="4200" b="1" dirty="0" smtClean="0">
                <a:solidFill>
                  <a:schemeClr val="accent2"/>
                </a:solidFill>
                <a:latin typeface="+mj-lt"/>
              </a:rPr>
              <a:t> in </a:t>
            </a:r>
            <a:r>
              <a:rPr lang="tr-TR" sz="4200" b="1" dirty="0" err="1" smtClean="0">
                <a:solidFill>
                  <a:schemeClr val="accent2"/>
                </a:solidFill>
                <a:latin typeface="+mj-lt"/>
              </a:rPr>
              <a:t>each</a:t>
            </a:r>
            <a:r>
              <a:rPr lang="tr-TR" sz="4200" b="1" dirty="0" smtClean="0">
                <a:solidFill>
                  <a:schemeClr val="accent2"/>
                </a:solidFill>
                <a:latin typeface="+mj-lt"/>
              </a:rPr>
              <a:t> City</a:t>
            </a:r>
            <a:endParaRPr lang="en-US" sz="42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" y="1367047"/>
            <a:ext cx="7499839" cy="535702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69" y="3300505"/>
            <a:ext cx="5671039" cy="3224614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7183313" y="1517250"/>
            <a:ext cx="509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Heatmap</a:t>
            </a:r>
            <a:r>
              <a:rPr lang="tr-TR" dirty="0" smtClean="0"/>
              <a:t> </a:t>
            </a:r>
            <a:r>
              <a:rPr lang="tr-TR" dirty="0" err="1" smtClean="0"/>
              <a:t>shows</a:t>
            </a:r>
            <a:r>
              <a:rPr lang="tr-TR" dirty="0" smtClean="0"/>
              <a:t> us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city</a:t>
            </a:r>
            <a:r>
              <a:rPr lang="tr-TR" dirty="0" smtClean="0"/>
              <a:t> </a:t>
            </a:r>
            <a:r>
              <a:rPr lang="tr-TR" dirty="0" err="1" smtClean="0"/>
              <a:t>population</a:t>
            </a:r>
            <a:r>
              <a:rPr lang="tr-TR" dirty="0" smtClean="0"/>
              <a:t> is </a:t>
            </a:r>
            <a:r>
              <a:rPr lang="tr-TR" dirty="0" err="1" smtClean="0"/>
              <a:t>one</a:t>
            </a:r>
            <a:r>
              <a:rPr lang="tr-TR" dirty="0" smtClean="0"/>
              <a:t> of</a:t>
            </a:r>
          </a:p>
          <a:p>
            <a:r>
              <a:rPr lang="tr-TR" dirty="0" err="1"/>
              <a:t>m</a:t>
            </a:r>
            <a:r>
              <a:rPr lang="tr-TR" dirty="0" err="1" smtClean="0"/>
              <a:t>ost</a:t>
            </a:r>
            <a:r>
              <a:rPr lang="tr-TR" dirty="0" smtClean="0"/>
              <a:t> </a:t>
            </a:r>
            <a:r>
              <a:rPr lang="tr-TR" dirty="0" err="1" smtClean="0"/>
              <a:t>positively</a:t>
            </a:r>
            <a:r>
              <a:rPr lang="tr-TR" dirty="0" smtClean="0"/>
              <a:t> </a:t>
            </a:r>
            <a:r>
              <a:rPr lang="tr-TR" dirty="0" err="1" smtClean="0"/>
              <a:t>correlated</a:t>
            </a:r>
            <a:r>
              <a:rPr lang="tr-TR" dirty="0" smtClean="0"/>
              <a:t> </a:t>
            </a:r>
            <a:r>
              <a:rPr lang="tr-TR" dirty="0" err="1" smtClean="0"/>
              <a:t>factor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profit</a:t>
            </a:r>
            <a:r>
              <a:rPr lang="tr-TR" dirty="0" smtClean="0"/>
              <a:t>,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</a:p>
          <a:p>
            <a:r>
              <a:rPr lang="tr-TR" dirty="0" err="1"/>
              <a:t>t</a:t>
            </a:r>
            <a:r>
              <a:rPr lang="tr-TR" dirty="0" err="1" smtClean="0"/>
              <a:t>he</a:t>
            </a:r>
            <a:r>
              <a:rPr lang="tr-TR" dirty="0" smtClean="0"/>
              <a:t> </a:t>
            </a:r>
            <a:r>
              <a:rPr lang="tr-TR" dirty="0" err="1" smtClean="0"/>
              <a:t>graph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left</a:t>
            </a:r>
            <a:r>
              <a:rPr lang="tr-TR" dirty="0" smtClean="0"/>
              <a:t> </a:t>
            </a:r>
            <a:r>
              <a:rPr lang="tr-TR" dirty="0" err="1" smtClean="0"/>
              <a:t>hand</a:t>
            </a:r>
            <a:r>
              <a:rPr lang="tr-TR" dirty="0" smtClean="0"/>
              <a:t> </a:t>
            </a:r>
            <a:r>
              <a:rPr lang="tr-TR" dirty="0" err="1" smtClean="0"/>
              <a:t>side</a:t>
            </a:r>
            <a:r>
              <a:rPr lang="tr-TR" dirty="0" smtClean="0"/>
              <a:t> </a:t>
            </a:r>
            <a:r>
              <a:rPr lang="tr-TR" dirty="0" err="1" smtClean="0"/>
              <a:t>shows</a:t>
            </a:r>
            <a:r>
              <a:rPr lang="tr-TR" dirty="0" smtClean="0"/>
              <a:t> </a:t>
            </a:r>
            <a:r>
              <a:rPr lang="tr-TR" dirty="0" err="1" smtClean="0"/>
              <a:t>city</a:t>
            </a:r>
            <a:r>
              <a:rPr lang="tr-TR" dirty="0" smtClean="0"/>
              <a:t> </a:t>
            </a:r>
            <a:r>
              <a:rPr lang="tr-TR" dirty="0" err="1" smtClean="0"/>
              <a:t>vs</a:t>
            </a:r>
            <a:r>
              <a:rPr lang="tr-TR" dirty="0" smtClean="0"/>
              <a:t> </a:t>
            </a:r>
          </a:p>
          <a:p>
            <a:r>
              <a:rPr lang="tr-TR" dirty="0" err="1"/>
              <a:t>c</a:t>
            </a:r>
            <a:r>
              <a:rPr lang="tr-TR" dirty="0" err="1" smtClean="0"/>
              <a:t>ompany</a:t>
            </a:r>
            <a:r>
              <a:rPr lang="tr-TR" dirty="0" smtClean="0"/>
              <a:t> </a:t>
            </a:r>
            <a:r>
              <a:rPr lang="tr-TR" dirty="0" err="1" smtClean="0"/>
              <a:t>ordered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respect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cities</a:t>
            </a:r>
            <a:r>
              <a:rPr lang="tr-TR" dirty="0" smtClean="0"/>
              <a:t>’ </a:t>
            </a:r>
            <a:r>
              <a:rPr lang="tr-TR" dirty="0" err="1" smtClean="0"/>
              <a:t>populations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9180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ED7758-9668-C549-8B57-C20E9108591A}"/>
              </a:ext>
            </a:extLst>
          </p:cNvPr>
          <p:cNvSpPr/>
          <p:nvPr/>
        </p:nvSpPr>
        <p:spPr>
          <a:xfrm>
            <a:off x="-6531" y="-12312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300" b="1" dirty="0">
                <a:solidFill>
                  <a:schemeClr val="accent2"/>
                </a:solidFill>
                <a:latin typeface="+mj-lt"/>
              </a:rPr>
              <a:t>       </a:t>
            </a:r>
            <a:r>
              <a:rPr lang="tr-TR" sz="4300" b="1" dirty="0" err="1" smtClean="0">
                <a:solidFill>
                  <a:schemeClr val="accent2"/>
                </a:solidFill>
                <a:latin typeface="+mj-lt"/>
              </a:rPr>
              <a:t>Popularity</a:t>
            </a:r>
            <a:r>
              <a:rPr lang="tr-TR" sz="4300" b="1" dirty="0" smtClean="0">
                <a:solidFill>
                  <a:schemeClr val="accent2"/>
                </a:solidFill>
                <a:latin typeface="+mj-lt"/>
              </a:rPr>
              <a:t> of </a:t>
            </a:r>
            <a:r>
              <a:rPr lang="tr-TR" sz="4300" b="1" dirty="0" err="1" smtClean="0">
                <a:solidFill>
                  <a:schemeClr val="accent2"/>
                </a:solidFill>
                <a:latin typeface="+mj-lt"/>
              </a:rPr>
              <a:t>Companies</a:t>
            </a:r>
            <a:r>
              <a:rPr lang="tr-TR" sz="43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300" b="1" dirty="0" err="1" smtClean="0">
                <a:solidFill>
                  <a:schemeClr val="accent2"/>
                </a:solidFill>
                <a:latin typeface="+mj-lt"/>
              </a:rPr>
              <a:t>across</a:t>
            </a:r>
            <a:r>
              <a:rPr lang="tr-TR" sz="43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300" b="1" dirty="0" err="1" smtClean="0">
                <a:solidFill>
                  <a:schemeClr val="accent2"/>
                </a:solidFill>
                <a:latin typeface="+mj-lt"/>
              </a:rPr>
              <a:t>all</a:t>
            </a:r>
            <a:r>
              <a:rPr lang="tr-TR" sz="43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300" b="1" dirty="0" err="1" smtClean="0">
                <a:solidFill>
                  <a:schemeClr val="accent2"/>
                </a:solidFill>
                <a:latin typeface="+mj-lt"/>
              </a:rPr>
              <a:t>Ages</a:t>
            </a:r>
            <a:endParaRPr lang="en-US" sz="43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6778870" y="1842555"/>
            <a:ext cx="5064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Yellow</a:t>
            </a:r>
            <a:r>
              <a:rPr lang="tr-TR" dirty="0" smtClean="0"/>
              <a:t> </a:t>
            </a:r>
            <a:r>
              <a:rPr lang="tr-TR" dirty="0" err="1" smtClean="0"/>
              <a:t>Cab</a:t>
            </a:r>
            <a:r>
              <a:rPr lang="tr-TR" dirty="0" smtClean="0"/>
              <a:t> </a:t>
            </a:r>
            <a:r>
              <a:rPr lang="tr-TR" dirty="0" err="1" smtClean="0"/>
              <a:t>attracted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customers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Pink </a:t>
            </a:r>
            <a:r>
              <a:rPr lang="tr-TR" dirty="0" err="1" smtClean="0"/>
              <a:t>Cab</a:t>
            </a:r>
            <a:r>
              <a:rPr lang="tr-TR" dirty="0" smtClean="0"/>
              <a:t> in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age</a:t>
            </a:r>
            <a:r>
              <a:rPr lang="tr-TR" dirty="0" smtClean="0"/>
              <a:t> </a:t>
            </a:r>
            <a:r>
              <a:rPr lang="tr-TR" dirty="0" err="1" smtClean="0"/>
              <a:t>groups</a:t>
            </a:r>
            <a:r>
              <a:rPr lang="tr-TR" dirty="0" smtClean="0"/>
              <a:t>,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in 5 </a:t>
            </a:r>
            <a:r>
              <a:rPr lang="tr-TR" dirty="0" err="1" smtClean="0"/>
              <a:t>age</a:t>
            </a:r>
            <a:r>
              <a:rPr lang="tr-TR" dirty="0" smtClean="0"/>
              <a:t> </a:t>
            </a:r>
            <a:r>
              <a:rPr lang="tr-TR" dirty="0" err="1" smtClean="0"/>
              <a:t>segments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" y="1371600"/>
            <a:ext cx="6266654" cy="532294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23" y="2664069"/>
            <a:ext cx="5569131" cy="403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8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0930E44-842B-1C4A-8E15-743CEE6E3FD1}"/>
              </a:ext>
            </a:extLst>
          </p:cNvPr>
          <p:cNvSpPr txBox="1"/>
          <p:nvPr/>
        </p:nvSpPr>
        <p:spPr>
          <a:xfrm>
            <a:off x="9310815" y="1574213"/>
            <a:ext cx="27505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Customers </a:t>
            </a:r>
            <a:r>
              <a:rPr lang="tr-TR" sz="1600" dirty="0" err="1" smtClean="0"/>
              <a:t>always</a:t>
            </a:r>
            <a:r>
              <a:rPr lang="tr-TR" sz="1600" dirty="0" smtClean="0"/>
              <a:t> </a:t>
            </a:r>
            <a:r>
              <a:rPr lang="tr-TR" sz="1600" dirty="0" err="1" smtClean="0"/>
              <a:t>prefered</a:t>
            </a:r>
            <a:r>
              <a:rPr lang="tr-TR" sz="1600" dirty="0" smtClean="0"/>
              <a:t> </a:t>
            </a:r>
            <a:r>
              <a:rPr lang="tr-TR" sz="1600" dirty="0" err="1" smtClean="0"/>
              <a:t>more</a:t>
            </a:r>
            <a:r>
              <a:rPr lang="tr-TR" sz="1600" dirty="0" smtClean="0"/>
              <a:t> </a:t>
            </a:r>
            <a:r>
              <a:rPr lang="tr-TR" sz="1600" dirty="0" err="1" smtClean="0"/>
              <a:t>Yellow</a:t>
            </a:r>
            <a:r>
              <a:rPr lang="tr-TR" sz="1600" dirty="0" smtClean="0"/>
              <a:t> </a:t>
            </a:r>
            <a:r>
              <a:rPr lang="tr-TR" sz="1600" dirty="0" err="1" smtClean="0"/>
              <a:t>Cab</a:t>
            </a:r>
            <a:r>
              <a:rPr lang="tr-TR" sz="1600" dirty="0" smtClean="0"/>
              <a:t> </a:t>
            </a:r>
            <a:r>
              <a:rPr lang="tr-TR" sz="1600" dirty="0" err="1" smtClean="0"/>
              <a:t>over</a:t>
            </a:r>
            <a:r>
              <a:rPr lang="tr-TR" sz="1600" dirty="0" smtClean="0"/>
              <a:t> Pink </a:t>
            </a:r>
            <a:r>
              <a:rPr lang="tr-TR" sz="1600" dirty="0" err="1" smtClean="0"/>
              <a:t>cab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whole</a:t>
            </a:r>
            <a:r>
              <a:rPr lang="tr-TR" sz="1600" dirty="0" smtClean="0"/>
              <a:t> time </a:t>
            </a:r>
            <a:r>
              <a:rPr lang="tr-TR" sz="1600" dirty="0" err="1" smtClean="0"/>
              <a:t>range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Additionally</a:t>
            </a:r>
            <a:r>
              <a:rPr lang="tr-TR" sz="1600" dirty="0" smtClean="0"/>
              <a:t>, </a:t>
            </a:r>
            <a:r>
              <a:rPr lang="tr-TR" sz="1600" dirty="0" err="1" smtClean="0"/>
              <a:t>Yellow</a:t>
            </a:r>
            <a:r>
              <a:rPr lang="tr-TR" sz="1600" dirty="0" smtClean="0"/>
              <a:t> </a:t>
            </a:r>
            <a:r>
              <a:rPr lang="tr-TR" sz="1600" dirty="0" err="1" smtClean="0"/>
              <a:t>Cab</a:t>
            </a:r>
            <a:r>
              <a:rPr lang="tr-TR" sz="1600" dirty="0" smtClean="0"/>
              <a:t> </a:t>
            </a:r>
            <a:r>
              <a:rPr lang="tr-TR" sz="1600" dirty="0" err="1" smtClean="0"/>
              <a:t>experienced</a:t>
            </a:r>
            <a:r>
              <a:rPr lang="tr-TR" sz="1600" dirty="0" smtClean="0"/>
              <a:t> </a:t>
            </a:r>
            <a:r>
              <a:rPr lang="tr-TR" sz="1600" dirty="0" err="1" smtClean="0"/>
              <a:t>less</a:t>
            </a:r>
            <a:r>
              <a:rPr lang="tr-TR" sz="1600" dirty="0" smtClean="0"/>
              <a:t> </a:t>
            </a:r>
            <a:r>
              <a:rPr lang="tr-TR" sz="1600" dirty="0" err="1" smtClean="0"/>
              <a:t>fluctuations</a:t>
            </a:r>
            <a:r>
              <a:rPr lang="tr-TR" sz="1600" dirty="0" smtClean="0"/>
              <a:t> </a:t>
            </a:r>
            <a:r>
              <a:rPr lang="tr-TR" sz="1600" dirty="0" err="1" smtClean="0"/>
              <a:t>while</a:t>
            </a:r>
            <a:r>
              <a:rPr lang="tr-TR" sz="1600" dirty="0" smtClean="0"/>
              <a:t> Pink </a:t>
            </a:r>
            <a:r>
              <a:rPr lang="tr-TR" sz="1600" dirty="0" err="1" smtClean="0"/>
              <a:t>Cab</a:t>
            </a:r>
            <a:r>
              <a:rPr lang="tr-TR" sz="1600" dirty="0" smtClean="0"/>
              <a:t> </a:t>
            </a:r>
            <a:r>
              <a:rPr lang="tr-TR" sz="1600" dirty="0" err="1" smtClean="0"/>
              <a:t>went</a:t>
            </a:r>
            <a:r>
              <a:rPr lang="tr-TR" sz="1600" dirty="0" smtClean="0"/>
              <a:t> </a:t>
            </a:r>
            <a:r>
              <a:rPr lang="tr-TR" sz="1600" dirty="0" err="1" smtClean="0"/>
              <a:t>through</a:t>
            </a:r>
            <a:r>
              <a:rPr lang="tr-TR" sz="1600" dirty="0" smtClean="0"/>
              <a:t> </a:t>
            </a:r>
            <a:r>
              <a:rPr lang="tr-TR" sz="1600" dirty="0" err="1" smtClean="0"/>
              <a:t>sharp</a:t>
            </a:r>
            <a:r>
              <a:rPr lang="tr-TR" sz="1600" dirty="0" smtClean="0"/>
              <a:t> </a:t>
            </a:r>
            <a:r>
              <a:rPr lang="tr-TR" sz="1600" dirty="0" err="1" smtClean="0"/>
              <a:t>up</a:t>
            </a:r>
            <a:r>
              <a:rPr lang="tr-TR" sz="1600" dirty="0" smtClean="0"/>
              <a:t>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downs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Yellow</a:t>
            </a:r>
            <a:r>
              <a:rPr lang="tr-TR" sz="1600" dirty="0" smtClean="0"/>
              <a:t> </a:t>
            </a:r>
            <a:r>
              <a:rPr lang="tr-TR" sz="1600" dirty="0" err="1" smtClean="0"/>
              <a:t>Cab’s</a:t>
            </a:r>
            <a:r>
              <a:rPr lang="tr-TR" sz="1600" dirty="0"/>
              <a:t> </a:t>
            </a:r>
            <a:r>
              <a:rPr lang="tr-TR" sz="1600" dirty="0" err="1" smtClean="0"/>
              <a:t>monthly</a:t>
            </a:r>
            <a:r>
              <a:rPr lang="tr-TR" sz="1600" dirty="0" smtClean="0"/>
              <a:t> </a:t>
            </a:r>
            <a:r>
              <a:rPr lang="tr-TR" sz="1600" dirty="0" err="1" smtClean="0"/>
              <a:t>average</a:t>
            </a:r>
            <a:r>
              <a:rPr lang="tr-TR" sz="1600" dirty="0" smtClean="0"/>
              <a:t> </a:t>
            </a:r>
            <a:r>
              <a:rPr lang="tr-TR" sz="1600" dirty="0" err="1" smtClean="0"/>
              <a:t>user</a:t>
            </a:r>
            <a:r>
              <a:rPr lang="tr-TR" sz="1600" dirty="0" smtClean="0"/>
              <a:t> </a:t>
            </a:r>
            <a:r>
              <a:rPr lang="tr-TR" sz="1600" dirty="0" err="1" smtClean="0"/>
              <a:t>numbers</a:t>
            </a:r>
            <a:r>
              <a:rPr lang="tr-TR" sz="1600" dirty="0" smtClean="0"/>
              <a:t> </a:t>
            </a:r>
            <a:r>
              <a:rPr lang="tr-TR" sz="1600" dirty="0" err="1" smtClean="0"/>
              <a:t>never</a:t>
            </a:r>
            <a:r>
              <a:rPr lang="tr-TR" sz="1600" dirty="0" smtClean="0"/>
              <a:t> </a:t>
            </a:r>
            <a:r>
              <a:rPr lang="tr-TR" sz="1600" dirty="0" err="1" smtClean="0"/>
              <a:t>felt</a:t>
            </a:r>
            <a:r>
              <a:rPr lang="tr-TR" sz="1600" dirty="0" smtClean="0"/>
              <a:t> </a:t>
            </a:r>
            <a:r>
              <a:rPr lang="tr-TR" sz="1600" dirty="0" err="1" smtClean="0"/>
              <a:t>under</a:t>
            </a:r>
            <a:r>
              <a:rPr lang="tr-TR" sz="1600" dirty="0" smtClean="0"/>
              <a:t> 160,000 </a:t>
            </a:r>
            <a:r>
              <a:rPr lang="tr-TR" sz="1600" dirty="0" err="1" smtClean="0"/>
              <a:t>while</a:t>
            </a:r>
            <a:r>
              <a:rPr lang="tr-TR" sz="1600" dirty="0" smtClean="0"/>
              <a:t> Pink </a:t>
            </a:r>
            <a:r>
              <a:rPr lang="tr-TR" sz="1600" dirty="0" err="1" smtClean="0"/>
              <a:t>Cab</a:t>
            </a:r>
            <a:r>
              <a:rPr lang="tr-TR" sz="1600" dirty="0" smtClean="0"/>
              <a:t> </a:t>
            </a:r>
            <a:r>
              <a:rPr lang="tr-TR" sz="1600" dirty="0" err="1" smtClean="0"/>
              <a:t>never</a:t>
            </a:r>
            <a:r>
              <a:rPr lang="tr-TR" sz="1600" dirty="0" smtClean="0"/>
              <a:t> </a:t>
            </a:r>
            <a:r>
              <a:rPr lang="tr-TR" sz="1600" dirty="0" err="1" smtClean="0"/>
              <a:t>saw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number</a:t>
            </a:r>
            <a:r>
              <a:rPr lang="tr-TR" sz="1600" dirty="0" smtClean="0"/>
              <a:t> 140,000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  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86FFC35-F427-364C-BA92-634BB6B2B5AC}"/>
              </a:ext>
            </a:extLst>
          </p:cNvPr>
          <p:cNvSpPr/>
          <p:nvPr/>
        </p:nvSpPr>
        <p:spPr>
          <a:xfrm>
            <a:off x="4903852" y="5927907"/>
            <a:ext cx="46250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EE2ADCB-2F26-A940-B4CA-11022847FAA2}"/>
              </a:ext>
            </a:extLst>
          </p:cNvPr>
          <p:cNvSpPr/>
          <p:nvPr/>
        </p:nvSpPr>
        <p:spPr>
          <a:xfrm>
            <a:off x="0" y="-13733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Monthly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Average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User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Numbers</a:t>
            </a:r>
            <a:endParaRPr lang="en-US" sz="44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26" y="1414160"/>
            <a:ext cx="9193651" cy="46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531</Words>
  <Application>Microsoft Office PowerPoint</Application>
  <PresentationFormat>Özel</PresentationFormat>
  <Paragraphs>75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Office Theme</vt:lpstr>
      <vt:lpstr>PowerPoint Sunusu</vt:lpstr>
      <vt:lpstr>Background –G2M(cab industry) case study</vt:lpstr>
      <vt:lpstr>Data Exploration</vt:lpstr>
      <vt:lpstr>Profit Analysis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surya prakash tripathi</dc:creator>
  <cp:lastModifiedBy>Lenovo</cp:lastModifiedBy>
  <cp:revision>159</cp:revision>
  <cp:lastPrinted>2019-08-24T08:13:50Z</cp:lastPrinted>
  <dcterms:created xsi:type="dcterms:W3CDTF">2019-08-19T15:39:24Z</dcterms:created>
  <dcterms:modified xsi:type="dcterms:W3CDTF">2022-08-21T15:49:50Z</dcterms:modified>
</cp:coreProperties>
</file>