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9007CA4E-18D8-4897-91B4-9DA603AD2ACB}" type="datetimeFigureOut">
              <a:rPr lang="es-ES" smtClean="0"/>
              <a:t>21/09/2022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332444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007CA4E-18D8-4897-91B4-9DA603AD2ACB}" type="datetimeFigureOut">
              <a:rPr lang="es-ES" smtClean="0"/>
              <a:t>21/09/2022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330627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007CA4E-18D8-4897-91B4-9DA603AD2ACB}" type="datetimeFigureOut">
              <a:rPr lang="es-ES" smtClean="0"/>
              <a:t>21/09/2022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124873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007CA4E-18D8-4897-91B4-9DA603AD2ACB}" type="datetimeFigureOut">
              <a:rPr lang="es-ES" smtClean="0"/>
              <a:t>21/09/2022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236676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007CA4E-18D8-4897-91B4-9DA603AD2ACB}" type="datetimeFigureOut">
              <a:rPr lang="es-ES" smtClean="0"/>
              <a:t>21/09/2022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88667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007CA4E-18D8-4897-91B4-9DA603AD2ACB}" type="datetimeFigureOut">
              <a:rPr lang="es-ES" smtClean="0"/>
              <a:t>21/09/2022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193222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9007CA4E-18D8-4897-91B4-9DA603AD2ACB}" type="datetimeFigureOut">
              <a:rPr lang="es-ES" smtClean="0"/>
              <a:t>21/09/2022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25690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9007CA4E-18D8-4897-91B4-9DA603AD2ACB}" type="datetimeFigureOut">
              <a:rPr lang="es-ES" smtClean="0"/>
              <a:t>21/09/2022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225968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007CA4E-18D8-4897-91B4-9DA603AD2ACB}" type="datetimeFigureOut">
              <a:rPr lang="es-ES" smtClean="0"/>
              <a:t>21/09/2022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191310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007CA4E-18D8-4897-91B4-9DA603AD2ACB}" type="datetimeFigureOut">
              <a:rPr lang="es-ES" smtClean="0"/>
              <a:t>21/09/2022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365148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007CA4E-18D8-4897-91B4-9DA603AD2ACB}" type="datetimeFigureOut">
              <a:rPr lang="es-ES" smtClean="0"/>
              <a:t>21/09/2022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03ED837-36C1-4C70-86C5-4CED14D1E186}" type="slidenum">
              <a:rPr lang="es-ES" smtClean="0"/>
              <a:t>‹Nº›</a:t>
            </a:fld>
            <a:endParaRPr lang="es-ES"/>
          </a:p>
        </p:txBody>
      </p:sp>
    </p:spTree>
    <p:extLst>
      <p:ext uri="{BB962C8B-B14F-4D97-AF65-F5344CB8AC3E}">
        <p14:creationId xmlns:p14="http://schemas.microsoft.com/office/powerpoint/2010/main" val="142255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7CA4E-18D8-4897-91B4-9DA603AD2ACB}" type="datetimeFigureOut">
              <a:rPr lang="es-ES" smtClean="0"/>
              <a:t>21/09/2022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ED837-36C1-4C70-86C5-4CED14D1E186}" type="slidenum">
              <a:rPr lang="es-ES" smtClean="0"/>
              <a:t>‹Nº›</a:t>
            </a:fld>
            <a:endParaRPr lang="es-ES"/>
          </a:p>
        </p:txBody>
      </p:sp>
    </p:spTree>
    <p:extLst>
      <p:ext uri="{BB962C8B-B14F-4D97-AF65-F5344CB8AC3E}">
        <p14:creationId xmlns:p14="http://schemas.microsoft.com/office/powerpoint/2010/main" val="3797718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3331532" y="673053"/>
            <a:ext cx="5485898" cy="4887086"/>
          </a:xfrm>
          <a:prstGeom prst="rect">
            <a:avLst/>
          </a:prstGeom>
        </p:spPr>
      </p:pic>
      <p:sp>
        <p:nvSpPr>
          <p:cNvPr id="3" name="Subtítulo 2"/>
          <p:cNvSpPr>
            <a:spLocks noGrp="1"/>
          </p:cNvSpPr>
          <p:nvPr>
            <p:ph type="subTitle" idx="1"/>
          </p:nvPr>
        </p:nvSpPr>
        <p:spPr>
          <a:xfrm>
            <a:off x="1381842" y="2778602"/>
            <a:ext cx="9144000" cy="1655762"/>
          </a:xfrm>
        </p:spPr>
        <p:txBody>
          <a:bodyPr>
            <a:normAutofit/>
          </a:bodyPr>
          <a:lstStyle/>
          <a:p>
            <a:r>
              <a:rPr lang="es-ES" sz="2800" dirty="0" smtClean="0">
                <a:solidFill>
                  <a:schemeClr val="tx1">
                    <a:lumMod val="65000"/>
                    <a:lumOff val="35000"/>
                  </a:schemeClr>
                </a:solidFill>
              </a:rPr>
              <a:t>Bienvenid@s a Nukiro Masajes</a:t>
            </a:r>
            <a:endParaRPr lang="es-ES" sz="2800" dirty="0">
              <a:solidFill>
                <a:schemeClr val="tx1">
                  <a:lumMod val="65000"/>
                  <a:lumOff val="35000"/>
                </a:schemeClr>
              </a:solidFill>
            </a:endParaRPr>
          </a:p>
        </p:txBody>
      </p:sp>
      <p:sp>
        <p:nvSpPr>
          <p:cNvPr id="5" name="Subtítulo 2"/>
          <p:cNvSpPr txBox="1">
            <a:spLocks/>
          </p:cNvSpPr>
          <p:nvPr/>
        </p:nvSpPr>
        <p:spPr>
          <a:xfrm>
            <a:off x="1422843" y="615286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3"/>
          <a:stretch>
            <a:fillRect/>
          </a:stretch>
        </p:blipFill>
        <p:spPr>
          <a:xfrm>
            <a:off x="581046" y="184931"/>
            <a:ext cx="1157451" cy="757604"/>
          </a:xfrm>
          <a:prstGeom prst="rect">
            <a:avLst/>
          </a:prstGeom>
        </p:spPr>
      </p:pic>
    </p:spTree>
    <p:extLst>
      <p:ext uri="{BB962C8B-B14F-4D97-AF65-F5344CB8AC3E}">
        <p14:creationId xmlns:p14="http://schemas.microsoft.com/office/powerpoint/2010/main" val="626177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955597" y="2479933"/>
            <a:ext cx="8924755" cy="7870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dirty="0" smtClean="0">
                <a:solidFill>
                  <a:schemeClr val="tx1">
                    <a:lumMod val="65000"/>
                    <a:lumOff val="35000"/>
                  </a:schemeClr>
                </a:solidFill>
              </a:rPr>
              <a:t>Parte de mi filosofía es que </a:t>
            </a:r>
            <a:r>
              <a:rPr lang="es-ES" sz="2000" i="1" dirty="0" smtClean="0">
                <a:solidFill>
                  <a:schemeClr val="tx1">
                    <a:lumMod val="65000"/>
                    <a:lumOff val="35000"/>
                  </a:schemeClr>
                </a:solidFill>
              </a:rPr>
              <a:t>menos es más</a:t>
            </a:r>
            <a:r>
              <a:rPr lang="es-ES" sz="2000" dirty="0" smtClean="0">
                <a:solidFill>
                  <a:schemeClr val="tx1">
                    <a:lumMod val="65000"/>
                    <a:lumOff val="35000"/>
                  </a:schemeClr>
                </a:solidFill>
              </a:rPr>
              <a:t>. Quería que fuera un proyecto sencillo, limpio y agradable visualmente. Espero que os guste.</a:t>
            </a:r>
            <a:endParaRPr lang="es-ES" sz="2000" dirty="0">
              <a:solidFill>
                <a:schemeClr val="tx1">
                  <a:lumMod val="65000"/>
                  <a:lumOff val="35000"/>
                </a:schemeClr>
              </a:solidFill>
            </a:endParaRPr>
          </a:p>
          <a:p>
            <a:pPr algn="l"/>
            <a:endParaRPr lang="es-ES" sz="2000" dirty="0">
              <a:solidFill>
                <a:schemeClr val="tx1">
                  <a:lumMod val="65000"/>
                  <a:lumOff val="35000"/>
                </a:schemeClr>
              </a:solidFill>
            </a:endParaRPr>
          </a:p>
          <a:p>
            <a:pPr algn="l"/>
            <a:endParaRPr lang="es-ES" sz="2000" u="sng" dirty="0" smtClean="0">
              <a:solidFill>
                <a:schemeClr val="tx1">
                  <a:lumMod val="65000"/>
                  <a:lumOff val="35000"/>
                </a:schemeClr>
              </a:solidFill>
            </a:endParaRPr>
          </a:p>
          <a:p>
            <a:pPr algn="l"/>
            <a:endParaRPr lang="es-ES" sz="2000" dirty="0">
              <a:solidFill>
                <a:schemeClr val="tx1">
                  <a:lumMod val="65000"/>
                  <a:lumOff val="35000"/>
                </a:schemeClr>
              </a:solidFill>
            </a:endParaRPr>
          </a:p>
        </p:txBody>
      </p:sp>
      <p:sp>
        <p:nvSpPr>
          <p:cNvPr id="10" name="Subtítulo 2"/>
          <p:cNvSpPr txBox="1">
            <a:spLocks/>
          </p:cNvSpPr>
          <p:nvPr/>
        </p:nvSpPr>
        <p:spPr>
          <a:xfrm>
            <a:off x="2422909" y="4368850"/>
            <a:ext cx="6930097"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Tree>
    <p:extLst>
      <p:ext uri="{BB962C8B-B14F-4D97-AF65-F5344CB8AC3E}">
        <p14:creationId xmlns:p14="http://schemas.microsoft.com/office/powerpoint/2010/main" val="809019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472267"/>
            <a:ext cx="9144000" cy="1655762"/>
          </a:xfrm>
        </p:spPr>
        <p:txBody>
          <a:bodyPr>
            <a:normAutofit/>
          </a:bodyPr>
          <a:lstStyle/>
          <a:p>
            <a:r>
              <a:rPr lang="es-ES" sz="2800" b="1" i="1" dirty="0" smtClean="0">
                <a:solidFill>
                  <a:schemeClr val="tx1">
                    <a:lumMod val="65000"/>
                    <a:lumOff val="35000"/>
                  </a:schemeClr>
                </a:solidFill>
              </a:rPr>
              <a:t>PAGINAS DEL PROYECTO</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642088" y="1312249"/>
            <a:ext cx="8924755" cy="7870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dirty="0" smtClean="0">
                <a:solidFill>
                  <a:schemeClr val="tx1">
                    <a:lumMod val="65000"/>
                    <a:lumOff val="35000"/>
                  </a:schemeClr>
                </a:solidFill>
              </a:rPr>
              <a:t>Estas son las páginas del proyecto que el usuario puede ver en la app:</a:t>
            </a:r>
          </a:p>
          <a:p>
            <a:pPr algn="l"/>
            <a:endParaRPr lang="es-ES" sz="2000" dirty="0">
              <a:solidFill>
                <a:schemeClr val="tx1">
                  <a:lumMod val="65000"/>
                  <a:lumOff val="35000"/>
                </a:schemeClr>
              </a:solidFill>
            </a:endParaRPr>
          </a:p>
          <a:p>
            <a:pPr algn="l"/>
            <a:endParaRPr lang="es-ES" sz="2000" dirty="0" smtClean="0">
              <a:solidFill>
                <a:schemeClr val="tx1">
                  <a:lumMod val="65000"/>
                  <a:lumOff val="35000"/>
                </a:schemeClr>
              </a:solidFill>
            </a:endParaRPr>
          </a:p>
          <a:p>
            <a:pPr algn="l"/>
            <a:endParaRPr lang="es-ES" sz="2000" dirty="0">
              <a:solidFill>
                <a:schemeClr val="tx1">
                  <a:lumMod val="65000"/>
                  <a:lumOff val="35000"/>
                </a:schemeClr>
              </a:solidFill>
            </a:endParaRPr>
          </a:p>
        </p:txBody>
      </p:sp>
      <p:sp>
        <p:nvSpPr>
          <p:cNvPr id="10" name="Subtítulo 2"/>
          <p:cNvSpPr txBox="1">
            <a:spLocks/>
          </p:cNvSpPr>
          <p:nvPr/>
        </p:nvSpPr>
        <p:spPr>
          <a:xfrm>
            <a:off x="2422909" y="4368850"/>
            <a:ext cx="6930097"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4" name="Imagen 3"/>
          <p:cNvPicPr>
            <a:picLocks noChangeAspect="1"/>
          </p:cNvPicPr>
          <p:nvPr/>
        </p:nvPicPr>
        <p:blipFill>
          <a:blip r:embed="rId3"/>
          <a:stretch>
            <a:fillRect/>
          </a:stretch>
        </p:blipFill>
        <p:spPr>
          <a:xfrm>
            <a:off x="1243256" y="2128029"/>
            <a:ext cx="9503173" cy="3598255"/>
          </a:xfrm>
          <a:prstGeom prst="rect">
            <a:avLst/>
          </a:prstGeom>
        </p:spPr>
      </p:pic>
    </p:spTree>
    <p:extLst>
      <p:ext uri="{BB962C8B-B14F-4D97-AF65-F5344CB8AC3E}">
        <p14:creationId xmlns:p14="http://schemas.microsoft.com/office/powerpoint/2010/main" val="562005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472267"/>
            <a:ext cx="9144000" cy="1655762"/>
          </a:xfrm>
        </p:spPr>
        <p:txBody>
          <a:bodyPr>
            <a:normAutofit/>
          </a:bodyPr>
          <a:lstStyle/>
          <a:p>
            <a:r>
              <a:rPr lang="es-ES" sz="2800" b="1" i="1" dirty="0" smtClean="0">
                <a:solidFill>
                  <a:schemeClr val="tx1">
                    <a:lumMod val="65000"/>
                    <a:lumOff val="35000"/>
                  </a:schemeClr>
                </a:solidFill>
              </a:rPr>
              <a:t>APP.JXS</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10" name="Subtítulo 2"/>
          <p:cNvSpPr txBox="1">
            <a:spLocks/>
          </p:cNvSpPr>
          <p:nvPr/>
        </p:nvSpPr>
        <p:spPr>
          <a:xfrm>
            <a:off x="2422909" y="4368850"/>
            <a:ext cx="6930097"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2" name="Imagen 1"/>
          <p:cNvPicPr>
            <a:picLocks noChangeAspect="1"/>
          </p:cNvPicPr>
          <p:nvPr/>
        </p:nvPicPr>
        <p:blipFill>
          <a:blip r:embed="rId3"/>
          <a:stretch>
            <a:fillRect/>
          </a:stretch>
        </p:blipFill>
        <p:spPr>
          <a:xfrm>
            <a:off x="2806442" y="1092188"/>
            <a:ext cx="6376802" cy="5086803"/>
          </a:xfrm>
          <a:prstGeom prst="rect">
            <a:avLst/>
          </a:prstGeom>
        </p:spPr>
      </p:pic>
    </p:spTree>
    <p:extLst>
      <p:ext uri="{BB962C8B-B14F-4D97-AF65-F5344CB8AC3E}">
        <p14:creationId xmlns:p14="http://schemas.microsoft.com/office/powerpoint/2010/main" val="2375815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576771"/>
            <a:ext cx="9144000" cy="1655762"/>
          </a:xfrm>
        </p:spPr>
        <p:txBody>
          <a:bodyPr>
            <a:normAutofit/>
          </a:bodyPr>
          <a:lstStyle/>
          <a:p>
            <a:r>
              <a:rPr lang="es-ES" sz="2800" b="1" i="1" dirty="0" smtClean="0">
                <a:solidFill>
                  <a:schemeClr val="tx1">
                    <a:lumMod val="65000"/>
                    <a:lumOff val="35000"/>
                  </a:schemeClr>
                </a:solidFill>
              </a:rPr>
              <a:t>MODELO CITAS</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10" name="Subtítulo 2"/>
          <p:cNvSpPr txBox="1">
            <a:spLocks/>
          </p:cNvSpPr>
          <p:nvPr/>
        </p:nvSpPr>
        <p:spPr>
          <a:xfrm>
            <a:off x="2422909" y="4368850"/>
            <a:ext cx="6930097"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4" name="Imagen 3"/>
          <p:cNvPicPr>
            <a:picLocks noChangeAspect="1"/>
          </p:cNvPicPr>
          <p:nvPr/>
        </p:nvPicPr>
        <p:blipFill>
          <a:blip r:embed="rId3"/>
          <a:stretch>
            <a:fillRect/>
          </a:stretch>
        </p:blipFill>
        <p:spPr>
          <a:xfrm>
            <a:off x="3317966" y="1797370"/>
            <a:ext cx="5690507" cy="3529826"/>
          </a:xfrm>
          <a:prstGeom prst="rect">
            <a:avLst/>
          </a:prstGeom>
        </p:spPr>
      </p:pic>
    </p:spTree>
    <p:extLst>
      <p:ext uri="{BB962C8B-B14F-4D97-AF65-F5344CB8AC3E}">
        <p14:creationId xmlns:p14="http://schemas.microsoft.com/office/powerpoint/2010/main" val="2243898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576771"/>
            <a:ext cx="9144000" cy="1655762"/>
          </a:xfrm>
        </p:spPr>
        <p:txBody>
          <a:bodyPr>
            <a:normAutofit/>
          </a:bodyPr>
          <a:lstStyle/>
          <a:p>
            <a:r>
              <a:rPr lang="es-ES" sz="2800" b="1" i="1" dirty="0" smtClean="0">
                <a:solidFill>
                  <a:schemeClr val="tx1">
                    <a:lumMod val="65000"/>
                    <a:lumOff val="35000"/>
                  </a:schemeClr>
                </a:solidFill>
              </a:rPr>
              <a:t>PRIVILEGIOS DE LA APP</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10" name="Subtítulo 2"/>
          <p:cNvSpPr txBox="1">
            <a:spLocks/>
          </p:cNvSpPr>
          <p:nvPr/>
        </p:nvSpPr>
        <p:spPr>
          <a:xfrm>
            <a:off x="2422909" y="4368850"/>
            <a:ext cx="6930097"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2" name="Imagen 1"/>
          <p:cNvPicPr>
            <a:picLocks noChangeAspect="1"/>
          </p:cNvPicPr>
          <p:nvPr/>
        </p:nvPicPr>
        <p:blipFill>
          <a:blip r:embed="rId3"/>
          <a:stretch>
            <a:fillRect/>
          </a:stretch>
        </p:blipFill>
        <p:spPr>
          <a:xfrm>
            <a:off x="2692250" y="2325192"/>
            <a:ext cx="6660756" cy="3763327"/>
          </a:xfrm>
          <a:prstGeom prst="rect">
            <a:avLst/>
          </a:prstGeom>
        </p:spPr>
      </p:pic>
      <p:sp>
        <p:nvSpPr>
          <p:cNvPr id="11" name="Subtítulo 2"/>
          <p:cNvSpPr txBox="1">
            <a:spLocks/>
          </p:cNvSpPr>
          <p:nvPr/>
        </p:nvSpPr>
        <p:spPr>
          <a:xfrm>
            <a:off x="1064372" y="1334375"/>
            <a:ext cx="1059736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dirty="0" smtClean="0">
                <a:solidFill>
                  <a:schemeClr val="tx1">
                    <a:lumMod val="65000"/>
                    <a:lumOff val="35000"/>
                  </a:schemeClr>
                </a:solidFill>
              </a:rPr>
              <a:t>El siguiente código muestra cómo sólo yo con mi</a:t>
            </a:r>
            <a:r>
              <a:rPr lang="es-ES" sz="2000" i="1" dirty="0" smtClean="0">
                <a:solidFill>
                  <a:schemeClr val="tx1">
                    <a:lumMod val="65000"/>
                    <a:lumOff val="35000"/>
                  </a:schemeClr>
                </a:solidFill>
              </a:rPr>
              <a:t> Id </a:t>
            </a:r>
            <a:r>
              <a:rPr lang="es-ES" sz="2000" dirty="0" smtClean="0">
                <a:solidFill>
                  <a:schemeClr val="tx1">
                    <a:lumMod val="65000"/>
                    <a:lumOff val="35000"/>
                  </a:schemeClr>
                </a:solidFill>
              </a:rPr>
              <a:t>puedo tener acceso a todas las citas para verlas, editarlas y borrarlas si es necesario. El resto de los usuarios sólo pueden ver las suyas propias.</a:t>
            </a:r>
            <a:endParaRPr lang="es-ES" sz="2000" b="1" i="1" dirty="0">
              <a:solidFill>
                <a:schemeClr val="tx1">
                  <a:lumMod val="65000"/>
                  <a:lumOff val="35000"/>
                </a:schemeClr>
              </a:solidFill>
            </a:endParaRPr>
          </a:p>
        </p:txBody>
      </p:sp>
    </p:spTree>
    <p:extLst>
      <p:ext uri="{BB962C8B-B14F-4D97-AF65-F5344CB8AC3E}">
        <p14:creationId xmlns:p14="http://schemas.microsoft.com/office/powerpoint/2010/main" val="1560049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59771" y="923519"/>
            <a:ext cx="9144000" cy="1655762"/>
          </a:xfrm>
        </p:spPr>
        <p:txBody>
          <a:bodyPr>
            <a:normAutofit/>
          </a:bodyPr>
          <a:lstStyle/>
          <a:p>
            <a:r>
              <a:rPr lang="es-ES" sz="2800" b="1" i="1" dirty="0" smtClean="0">
                <a:solidFill>
                  <a:schemeClr val="tx1">
                    <a:lumMod val="65000"/>
                    <a:lumOff val="35000"/>
                  </a:schemeClr>
                </a:solidFill>
              </a:rPr>
              <a:t>EN UN FUTURO NO MUY LEJANO…</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10" name="Subtítulo 2"/>
          <p:cNvSpPr txBox="1">
            <a:spLocks/>
          </p:cNvSpPr>
          <p:nvPr/>
        </p:nvSpPr>
        <p:spPr>
          <a:xfrm>
            <a:off x="2422909" y="4368850"/>
            <a:ext cx="6930097"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
        <p:nvSpPr>
          <p:cNvPr id="9" name="Subtítulo 2"/>
          <p:cNvSpPr txBox="1">
            <a:spLocks/>
          </p:cNvSpPr>
          <p:nvPr/>
        </p:nvSpPr>
        <p:spPr>
          <a:xfrm>
            <a:off x="1639704" y="2438649"/>
            <a:ext cx="9463724"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dirty="0" smtClean="0">
                <a:solidFill>
                  <a:schemeClr val="tx1">
                    <a:lumMod val="65000"/>
                    <a:lumOff val="35000"/>
                  </a:schemeClr>
                </a:solidFill>
              </a:rPr>
              <a:t>El resultado es acorde a mis conocimientos actuales. Lo siguiente que me gustaría hacer para dar un paso más en la programación es crear un calendario donde pueda visualizarse la disponibilidad para que resulte más fácil reservar citas de masajes para quien lo desee y añadir funciones para recuperación o cambio de contraseña entre otras cosas.</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Tree>
    <p:extLst>
      <p:ext uri="{BB962C8B-B14F-4D97-AF65-F5344CB8AC3E}">
        <p14:creationId xmlns:p14="http://schemas.microsoft.com/office/powerpoint/2010/main" val="2059076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59771" y="884330"/>
            <a:ext cx="9144000" cy="1655762"/>
          </a:xfrm>
        </p:spPr>
        <p:txBody>
          <a:bodyPr>
            <a:normAutofit/>
          </a:bodyPr>
          <a:lstStyle/>
          <a:p>
            <a:r>
              <a:rPr lang="es-ES" sz="2800" b="1" i="1" dirty="0" smtClean="0">
                <a:solidFill>
                  <a:schemeClr val="tx1">
                    <a:lumMod val="65000"/>
                    <a:lumOff val="35000"/>
                  </a:schemeClr>
                </a:solidFill>
              </a:rPr>
              <a:t>AGRADECIMIENTO</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10" name="Subtítulo 2"/>
          <p:cNvSpPr txBox="1">
            <a:spLocks/>
          </p:cNvSpPr>
          <p:nvPr/>
        </p:nvSpPr>
        <p:spPr>
          <a:xfrm>
            <a:off x="2422909" y="4368850"/>
            <a:ext cx="6930097"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
        <p:nvSpPr>
          <p:cNvPr id="12" name="Subtítulo 2"/>
          <p:cNvSpPr txBox="1">
            <a:spLocks/>
          </p:cNvSpPr>
          <p:nvPr/>
        </p:nvSpPr>
        <p:spPr>
          <a:xfrm>
            <a:off x="1639704" y="2030340"/>
            <a:ext cx="9463724"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dirty="0" smtClean="0">
                <a:solidFill>
                  <a:schemeClr val="tx1">
                    <a:lumMod val="65000"/>
                    <a:lumOff val="35000"/>
                  </a:schemeClr>
                </a:solidFill>
              </a:rPr>
              <a:t>Mi proyecto no hubiera sido posible sin la ayuda de mi profesor Antonio que siempre ha estado en los momentos más difíciles y el apoyo durante todo el Bootcamp de mis compañeros de clase que han sido clave para seguir hasta el final. </a:t>
            </a:r>
          </a:p>
          <a:p>
            <a:r>
              <a:rPr lang="es-ES" sz="2000" dirty="0" smtClean="0">
                <a:solidFill>
                  <a:schemeClr val="tx1">
                    <a:lumMod val="65000"/>
                    <a:lumOff val="35000"/>
                  </a:schemeClr>
                </a:solidFill>
              </a:rPr>
              <a:t>Agradecimiento, por supuesto a mi profesor Alberto por toda la caña que nos ha metido y el aprendizaje que me llevo de esta experiencia y por supuesto a las personas que no forman parte de la escuela, pero sí de nuestras vidas personales porque ellos también son los que nos impulsan a seguir y conseguir las metas que nos proponemos.</a:t>
            </a:r>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
        <p:nvSpPr>
          <p:cNvPr id="8" name="Subtítulo 2"/>
          <p:cNvSpPr txBox="1">
            <a:spLocks/>
          </p:cNvSpPr>
          <p:nvPr/>
        </p:nvSpPr>
        <p:spPr>
          <a:xfrm>
            <a:off x="750865" y="4689020"/>
            <a:ext cx="9463724" cy="1261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dirty="0" smtClean="0">
                <a:solidFill>
                  <a:schemeClr val="tx1">
                    <a:lumMod val="65000"/>
                    <a:lumOff val="35000"/>
                  </a:schemeClr>
                </a:solidFill>
              </a:rPr>
              <a:t>GRACIAS</a:t>
            </a:r>
            <a:endParaRPr lang="es-ES" sz="2800" dirty="0">
              <a:solidFill>
                <a:schemeClr val="tx1">
                  <a:lumMod val="65000"/>
                  <a:lumOff val="35000"/>
                </a:schemeClr>
              </a:solidFill>
            </a:endParaRPr>
          </a:p>
        </p:txBody>
      </p:sp>
      <p:pic>
        <p:nvPicPr>
          <p:cNvPr id="2" name="Imagen 1"/>
          <p:cNvPicPr>
            <a:picLocks noChangeAspect="1"/>
          </p:cNvPicPr>
          <p:nvPr/>
        </p:nvPicPr>
        <p:blipFill>
          <a:blip r:embed="rId3"/>
          <a:stretch>
            <a:fillRect/>
          </a:stretch>
        </p:blipFill>
        <p:spPr>
          <a:xfrm>
            <a:off x="5992996" y="4723634"/>
            <a:ext cx="287129" cy="275837"/>
          </a:xfrm>
          <a:prstGeom prst="rect">
            <a:avLst/>
          </a:prstGeom>
        </p:spPr>
      </p:pic>
    </p:spTree>
    <p:extLst>
      <p:ext uri="{BB962C8B-B14F-4D97-AF65-F5344CB8AC3E}">
        <p14:creationId xmlns:p14="http://schemas.microsoft.com/office/powerpoint/2010/main" val="2219964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81046" y="184931"/>
            <a:ext cx="1157451" cy="757604"/>
          </a:xfrm>
          <a:prstGeom prst="rect">
            <a:avLst/>
          </a:prstGeom>
        </p:spPr>
      </p:pic>
      <p:sp>
        <p:nvSpPr>
          <p:cNvPr id="3" name="Subtítulo 2"/>
          <p:cNvSpPr>
            <a:spLocks noGrp="1"/>
          </p:cNvSpPr>
          <p:nvPr>
            <p:ph type="subTitle" idx="1"/>
          </p:nvPr>
        </p:nvSpPr>
        <p:spPr>
          <a:xfrm>
            <a:off x="6742444" y="1754765"/>
            <a:ext cx="4244424" cy="4257294"/>
          </a:xfrm>
        </p:spPr>
        <p:txBody>
          <a:bodyPr>
            <a:normAutofit/>
          </a:bodyPr>
          <a:lstStyle/>
          <a:p>
            <a:pPr algn="l"/>
            <a:r>
              <a:rPr lang="es-ES" dirty="0" smtClean="0">
                <a:solidFill>
                  <a:schemeClr val="tx1">
                    <a:lumMod val="65000"/>
                    <a:lumOff val="35000"/>
                  </a:schemeClr>
                </a:solidFill>
              </a:rPr>
              <a:t>Hola a todos, soy Nuria Clemente, osteópata de profesión y para mí este proyecto ha supuesto la fusión entre la osteopatía y terapias holísticas con la programación, por lo que me hizo mucha ilusión tenerlo como proyecto final del Bootcamp Full </a:t>
            </a:r>
            <a:r>
              <a:rPr lang="es-ES" dirty="0" err="1" smtClean="0">
                <a:solidFill>
                  <a:schemeClr val="tx1">
                    <a:lumMod val="65000"/>
                    <a:lumOff val="35000"/>
                  </a:schemeClr>
                </a:solidFill>
              </a:rPr>
              <a:t>Stack</a:t>
            </a:r>
            <a:r>
              <a:rPr lang="es-ES" dirty="0" smtClean="0">
                <a:solidFill>
                  <a:schemeClr val="tx1">
                    <a:lumMod val="65000"/>
                    <a:lumOff val="35000"/>
                  </a:schemeClr>
                </a:solidFill>
              </a:rPr>
              <a:t> </a:t>
            </a:r>
            <a:r>
              <a:rPr lang="es-ES" dirty="0" err="1" smtClean="0">
                <a:solidFill>
                  <a:schemeClr val="tx1">
                    <a:lumMod val="65000"/>
                    <a:lumOff val="35000"/>
                  </a:schemeClr>
                </a:solidFill>
              </a:rPr>
              <a:t>Developer</a:t>
            </a:r>
            <a:r>
              <a:rPr lang="es-ES" dirty="0" smtClean="0">
                <a:solidFill>
                  <a:schemeClr val="tx1">
                    <a:lumMod val="65000"/>
                    <a:lumOff val="35000"/>
                  </a:schemeClr>
                </a:solidFill>
              </a:rPr>
              <a:t> en </a:t>
            </a:r>
            <a:r>
              <a:rPr lang="es-ES" dirty="0" err="1" smtClean="0">
                <a:solidFill>
                  <a:schemeClr val="tx1">
                    <a:lumMod val="65000"/>
                    <a:lumOff val="35000"/>
                  </a:schemeClr>
                </a:solidFill>
              </a:rPr>
              <a:t>Neoland</a:t>
            </a:r>
            <a:r>
              <a:rPr lang="es-ES" dirty="0" smtClean="0">
                <a:solidFill>
                  <a:schemeClr val="tx1">
                    <a:lumMod val="65000"/>
                    <a:lumOff val="35000"/>
                  </a:schemeClr>
                </a:solidFill>
              </a:rPr>
              <a:t>.</a:t>
            </a:r>
            <a:endParaRPr lang="es-ES"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3"/>
          <a:stretch>
            <a:fillRect/>
          </a:stretch>
        </p:blipFill>
        <p:spPr>
          <a:xfrm>
            <a:off x="1159772" y="1123891"/>
            <a:ext cx="4824246" cy="4629795"/>
          </a:xfrm>
          <a:prstGeom prst="rect">
            <a:avLst/>
          </a:prstGeom>
        </p:spPr>
      </p:pic>
    </p:spTree>
    <p:extLst>
      <p:ext uri="{BB962C8B-B14F-4D97-AF65-F5344CB8AC3E}">
        <p14:creationId xmlns:p14="http://schemas.microsoft.com/office/powerpoint/2010/main" val="1544763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942535"/>
            <a:ext cx="9144000" cy="1655762"/>
          </a:xfrm>
        </p:spPr>
        <p:txBody>
          <a:bodyPr>
            <a:normAutofit/>
          </a:bodyPr>
          <a:lstStyle/>
          <a:p>
            <a:r>
              <a:rPr lang="es-ES" sz="2800" b="1" i="1" dirty="0" smtClean="0">
                <a:solidFill>
                  <a:schemeClr val="tx1">
                    <a:lumMod val="65000"/>
                    <a:lumOff val="35000"/>
                  </a:schemeClr>
                </a:solidFill>
              </a:rPr>
              <a:t>Nukiro Masajes App</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738497" y="1991520"/>
            <a:ext cx="8924755" cy="37465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u="sng" dirty="0">
                <a:solidFill>
                  <a:schemeClr val="tx1">
                    <a:lumMod val="65000"/>
                    <a:lumOff val="35000"/>
                  </a:schemeClr>
                </a:solidFill>
              </a:rPr>
              <a:t>Nukiro App </a:t>
            </a:r>
            <a:r>
              <a:rPr lang="es-ES" sz="2000" dirty="0">
                <a:solidFill>
                  <a:schemeClr val="tx1">
                    <a:lumMod val="65000"/>
                    <a:lumOff val="35000"/>
                  </a:schemeClr>
                </a:solidFill>
              </a:rPr>
              <a:t>es una aplicación para que los pacientes puedan gestionarse sus propias </a:t>
            </a:r>
            <a:endParaRPr lang="es-ES" sz="2000" dirty="0" smtClean="0">
              <a:solidFill>
                <a:schemeClr val="tx1">
                  <a:lumMod val="65000"/>
                  <a:lumOff val="35000"/>
                </a:schemeClr>
              </a:solidFill>
            </a:endParaRPr>
          </a:p>
          <a:p>
            <a:r>
              <a:rPr lang="es-ES" sz="2000" dirty="0" smtClean="0">
                <a:solidFill>
                  <a:schemeClr val="tx1">
                    <a:lumMod val="65000"/>
                    <a:lumOff val="35000"/>
                  </a:schemeClr>
                </a:solidFill>
              </a:rPr>
              <a:t>citas creándolas, </a:t>
            </a:r>
            <a:r>
              <a:rPr lang="es-ES" sz="2000" dirty="0">
                <a:solidFill>
                  <a:schemeClr val="tx1">
                    <a:lumMod val="65000"/>
                    <a:lumOff val="35000"/>
                  </a:schemeClr>
                </a:solidFill>
              </a:rPr>
              <a:t>editándolas o </a:t>
            </a:r>
            <a:r>
              <a:rPr lang="es-ES" sz="2000" dirty="0" smtClean="0">
                <a:solidFill>
                  <a:schemeClr val="tx1">
                    <a:lumMod val="65000"/>
                    <a:lumOff val="35000"/>
                  </a:schemeClr>
                </a:solidFill>
              </a:rPr>
              <a:t>borrándolas </a:t>
            </a:r>
            <a:r>
              <a:rPr lang="es-ES" sz="2000" dirty="0">
                <a:solidFill>
                  <a:schemeClr val="tx1">
                    <a:lumMod val="65000"/>
                    <a:lumOff val="35000"/>
                  </a:schemeClr>
                </a:solidFill>
              </a:rPr>
              <a:t>si es necesario. </a:t>
            </a:r>
            <a:endParaRPr lang="es-ES" sz="2000" dirty="0" smtClean="0">
              <a:solidFill>
                <a:schemeClr val="tx1">
                  <a:lumMod val="65000"/>
                  <a:lumOff val="35000"/>
                </a:schemeClr>
              </a:solidFill>
            </a:endParaRPr>
          </a:p>
          <a:p>
            <a:endParaRPr lang="es-ES" sz="2000" dirty="0">
              <a:solidFill>
                <a:schemeClr val="tx1">
                  <a:lumMod val="65000"/>
                  <a:lumOff val="35000"/>
                </a:schemeClr>
              </a:solidFill>
            </a:endParaRPr>
          </a:p>
          <a:p>
            <a:r>
              <a:rPr lang="es-ES" sz="2000" dirty="0" smtClean="0">
                <a:solidFill>
                  <a:schemeClr val="tx1">
                    <a:lumMod val="65000"/>
                    <a:lumOff val="35000"/>
                  </a:schemeClr>
                </a:solidFill>
              </a:rPr>
              <a:t>Nunca había estudiado programación. Esta ha sido mi primera toma de contacto con HTML, CSS, JavaScript, Node y React, por lo que ha sido un auténtico reto enfrentarme a este proyecto. </a:t>
            </a:r>
          </a:p>
          <a:p>
            <a:endParaRPr lang="es-ES" sz="2000" dirty="0" smtClean="0">
              <a:solidFill>
                <a:schemeClr val="tx1">
                  <a:lumMod val="65000"/>
                  <a:lumOff val="35000"/>
                </a:schemeClr>
              </a:solidFill>
            </a:endParaRPr>
          </a:p>
          <a:p>
            <a:r>
              <a:rPr lang="es-ES" sz="2000" dirty="0" smtClean="0">
                <a:solidFill>
                  <a:schemeClr val="tx1">
                    <a:lumMod val="65000"/>
                    <a:lumOff val="35000"/>
                  </a:schemeClr>
                </a:solidFill>
              </a:rPr>
              <a:t>Nada como salir de tu zona de confort para ver hasta dónde puedes llegar…</a:t>
            </a:r>
          </a:p>
          <a:p>
            <a:endParaRPr lang="es-ES" sz="2800" dirty="0">
              <a:solidFill>
                <a:schemeClr val="tx1">
                  <a:lumMod val="65000"/>
                  <a:lumOff val="35000"/>
                </a:schemeClr>
              </a:solidFill>
            </a:endParaRPr>
          </a:p>
        </p:txBody>
      </p:sp>
      <p:pic>
        <p:nvPicPr>
          <p:cNvPr id="2" name="Imagen 1"/>
          <p:cNvPicPr>
            <a:picLocks noChangeAspect="1"/>
          </p:cNvPicPr>
          <p:nvPr/>
        </p:nvPicPr>
        <p:blipFill>
          <a:blip r:embed="rId3"/>
          <a:stretch>
            <a:fillRect/>
          </a:stretch>
        </p:blipFill>
        <p:spPr>
          <a:xfrm rot="955562">
            <a:off x="5340756" y="4951778"/>
            <a:ext cx="591231" cy="522635"/>
          </a:xfrm>
          <a:prstGeom prst="rect">
            <a:avLst/>
          </a:prstGeom>
        </p:spPr>
      </p:pic>
      <p:pic>
        <p:nvPicPr>
          <p:cNvPr id="4" name="Imagen 3"/>
          <p:cNvPicPr>
            <a:picLocks noChangeAspect="1"/>
          </p:cNvPicPr>
          <p:nvPr/>
        </p:nvPicPr>
        <p:blipFill>
          <a:blip r:embed="rId4"/>
          <a:stretch>
            <a:fillRect/>
          </a:stretch>
        </p:blipFill>
        <p:spPr>
          <a:xfrm>
            <a:off x="9639206" y="2317329"/>
            <a:ext cx="575447" cy="547146"/>
          </a:xfrm>
          <a:prstGeom prst="rect">
            <a:avLst/>
          </a:prstGeom>
        </p:spPr>
      </p:pic>
      <p:pic>
        <p:nvPicPr>
          <p:cNvPr id="9" name="Imagen 8"/>
          <p:cNvPicPr>
            <a:picLocks noChangeAspect="1"/>
          </p:cNvPicPr>
          <p:nvPr/>
        </p:nvPicPr>
        <p:blipFill>
          <a:blip r:embed="rId3"/>
          <a:stretch>
            <a:fillRect/>
          </a:stretch>
        </p:blipFill>
        <p:spPr>
          <a:xfrm rot="955562">
            <a:off x="5905259" y="4951777"/>
            <a:ext cx="591231" cy="522635"/>
          </a:xfrm>
          <a:prstGeom prst="rect">
            <a:avLst/>
          </a:prstGeom>
        </p:spPr>
      </p:pic>
    </p:spTree>
    <p:extLst>
      <p:ext uri="{BB962C8B-B14F-4D97-AF65-F5344CB8AC3E}">
        <p14:creationId xmlns:p14="http://schemas.microsoft.com/office/powerpoint/2010/main" val="64174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942535"/>
            <a:ext cx="9144000" cy="1655762"/>
          </a:xfrm>
        </p:spPr>
        <p:txBody>
          <a:bodyPr>
            <a:normAutofit/>
          </a:bodyPr>
          <a:lstStyle/>
          <a:p>
            <a:r>
              <a:rPr lang="es-ES" sz="2800" b="1" i="1" dirty="0" smtClean="0">
                <a:solidFill>
                  <a:schemeClr val="tx1">
                    <a:lumMod val="65000"/>
                    <a:lumOff val="35000"/>
                  </a:schemeClr>
                </a:solidFill>
              </a:rPr>
              <a:t>Tecnologías utilizadas</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738497" y="1991520"/>
            <a:ext cx="8924755" cy="7870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dirty="0" smtClean="0">
                <a:solidFill>
                  <a:schemeClr val="tx1">
                    <a:lumMod val="65000"/>
                    <a:lumOff val="35000"/>
                  </a:schemeClr>
                </a:solidFill>
              </a:rPr>
              <a:t>Para los que no estéis familiarizados con la programación las herramientas que se han utilizado para el proyecto son las siguientes: </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
        <p:nvSpPr>
          <p:cNvPr id="11" name="Subtítulo 2"/>
          <p:cNvSpPr txBox="1">
            <a:spLocks/>
          </p:cNvSpPr>
          <p:nvPr/>
        </p:nvSpPr>
        <p:spPr>
          <a:xfrm>
            <a:off x="4441371" y="3355901"/>
            <a:ext cx="2812475" cy="13177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sz="2000" dirty="0" smtClean="0">
                <a:solidFill>
                  <a:schemeClr val="tx1">
                    <a:lumMod val="65000"/>
                    <a:lumOff val="35000"/>
                  </a:schemeClr>
                </a:solidFill>
              </a:rPr>
              <a:t>Visual Studio Code</a:t>
            </a:r>
          </a:p>
          <a:p>
            <a:pPr marL="342900" indent="-342900" algn="l">
              <a:buFont typeface="Arial" panose="020B0604020202020204" pitchFamily="34" charset="0"/>
              <a:buChar char="•"/>
            </a:pPr>
            <a:r>
              <a:rPr lang="es-ES" sz="2000" dirty="0" smtClean="0">
                <a:solidFill>
                  <a:schemeClr val="tx1">
                    <a:lumMod val="65000"/>
                    <a:lumOff val="35000"/>
                  </a:schemeClr>
                </a:solidFill>
              </a:rPr>
              <a:t>Insomnia</a:t>
            </a:r>
          </a:p>
          <a:p>
            <a:pPr marL="342900" indent="-342900" algn="l">
              <a:buFont typeface="Arial" panose="020B0604020202020204" pitchFamily="34" charset="0"/>
              <a:buChar char="•"/>
            </a:pPr>
            <a:r>
              <a:rPr lang="es-ES" sz="2000" dirty="0" smtClean="0">
                <a:solidFill>
                  <a:schemeClr val="tx1">
                    <a:lumMod val="65000"/>
                    <a:lumOff val="35000"/>
                  </a:schemeClr>
                </a:solidFill>
              </a:rPr>
              <a:t>MongoDB</a:t>
            </a:r>
          </a:p>
          <a:p>
            <a:pPr algn="l"/>
            <a:endParaRPr lang="es-ES" sz="2000" dirty="0" smtClean="0">
              <a:solidFill>
                <a:schemeClr val="tx1">
                  <a:lumMod val="65000"/>
                  <a:lumOff val="35000"/>
                </a:schemeClr>
              </a:solidFill>
            </a:endParaRPr>
          </a:p>
          <a:p>
            <a:pPr algn="l"/>
            <a:r>
              <a:rPr lang="es-ES" sz="2000" dirty="0" smtClean="0">
                <a:solidFill>
                  <a:schemeClr val="tx1">
                    <a:lumMod val="65000"/>
                    <a:lumOff val="35000"/>
                  </a:schemeClr>
                </a:solidFill>
              </a:rPr>
              <a:t>                                                            </a:t>
            </a:r>
          </a:p>
          <a:p>
            <a:pPr algn="l"/>
            <a:endParaRPr lang="es-ES" sz="2000" i="1" dirty="0" smtClean="0">
              <a:solidFill>
                <a:schemeClr val="tx1">
                  <a:lumMod val="65000"/>
                  <a:lumOff val="35000"/>
                </a:schemeClr>
              </a:solidFill>
            </a:endParaRPr>
          </a:p>
          <a:p>
            <a:pPr algn="l"/>
            <a:endParaRPr lang="es-ES" sz="2800" dirty="0">
              <a:solidFill>
                <a:schemeClr val="tx1">
                  <a:lumMod val="65000"/>
                  <a:lumOff val="35000"/>
                </a:schemeClr>
              </a:solidFill>
            </a:endParaRPr>
          </a:p>
        </p:txBody>
      </p:sp>
      <p:pic>
        <p:nvPicPr>
          <p:cNvPr id="6" name="Imagen 5"/>
          <p:cNvPicPr>
            <a:picLocks noChangeAspect="1"/>
          </p:cNvPicPr>
          <p:nvPr/>
        </p:nvPicPr>
        <p:blipFill>
          <a:blip r:embed="rId3"/>
          <a:stretch>
            <a:fillRect/>
          </a:stretch>
        </p:blipFill>
        <p:spPr>
          <a:xfrm rot="732566">
            <a:off x="7031857" y="3830077"/>
            <a:ext cx="702580" cy="577602"/>
          </a:xfrm>
          <a:prstGeom prst="rect">
            <a:avLst/>
          </a:prstGeom>
        </p:spPr>
      </p:pic>
    </p:spTree>
    <p:extLst>
      <p:ext uri="{BB962C8B-B14F-4D97-AF65-F5344CB8AC3E}">
        <p14:creationId xmlns:p14="http://schemas.microsoft.com/office/powerpoint/2010/main" val="706001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437106"/>
            <a:ext cx="9144000" cy="2666621"/>
          </a:xfrm>
        </p:spPr>
        <p:txBody>
          <a:bodyPr>
            <a:normAutofit/>
          </a:bodyPr>
          <a:lstStyle/>
          <a:p>
            <a:r>
              <a:rPr lang="es-ES" sz="2800" b="1" i="1" dirty="0" smtClean="0">
                <a:solidFill>
                  <a:schemeClr val="tx1">
                    <a:lumMod val="65000"/>
                    <a:lumOff val="35000"/>
                  </a:schemeClr>
                </a:solidFill>
              </a:rPr>
              <a:t>Tecnologías utilizadas</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738497" y="1411621"/>
            <a:ext cx="8924755" cy="12676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b="1" dirty="0" smtClean="0">
                <a:solidFill>
                  <a:schemeClr val="tx1">
                    <a:lumMod val="65000"/>
                    <a:lumOff val="35000"/>
                  </a:schemeClr>
                </a:solidFill>
              </a:rPr>
              <a:t>Visual Studio Code:</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
        <p:nvSpPr>
          <p:cNvPr id="9" name="Subtítulo 2"/>
          <p:cNvSpPr txBox="1">
            <a:spLocks/>
          </p:cNvSpPr>
          <p:nvPr/>
        </p:nvSpPr>
        <p:spPr>
          <a:xfrm>
            <a:off x="1738496" y="1928723"/>
            <a:ext cx="8924755" cy="1585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dirty="0" smtClean="0">
                <a:solidFill>
                  <a:schemeClr val="tx1">
                    <a:lumMod val="65000"/>
                    <a:lumOff val="35000"/>
                  </a:schemeClr>
                </a:solidFill>
              </a:rPr>
              <a:t>VS es un editor de código que permite trabajar con diferentes lenguajes de programación. Ofrece servicios integrales que facilitan desarrollar el software de manera mucho más sencilla.</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4" name="Imagen 3"/>
          <p:cNvPicPr>
            <a:picLocks noChangeAspect="1"/>
          </p:cNvPicPr>
          <p:nvPr/>
        </p:nvPicPr>
        <p:blipFill>
          <a:blip r:embed="rId3"/>
          <a:stretch>
            <a:fillRect/>
          </a:stretch>
        </p:blipFill>
        <p:spPr>
          <a:xfrm>
            <a:off x="2743203" y="3235355"/>
            <a:ext cx="6433828" cy="2471591"/>
          </a:xfrm>
          <a:prstGeom prst="rect">
            <a:avLst/>
          </a:prstGeom>
        </p:spPr>
      </p:pic>
    </p:spTree>
    <p:extLst>
      <p:ext uri="{BB962C8B-B14F-4D97-AF65-F5344CB8AC3E}">
        <p14:creationId xmlns:p14="http://schemas.microsoft.com/office/powerpoint/2010/main" val="811556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655149"/>
            <a:ext cx="9144000" cy="1655762"/>
          </a:xfrm>
        </p:spPr>
        <p:txBody>
          <a:bodyPr>
            <a:normAutofit/>
          </a:bodyPr>
          <a:lstStyle/>
          <a:p>
            <a:r>
              <a:rPr lang="es-ES" sz="2800" b="1" i="1" dirty="0" smtClean="0">
                <a:solidFill>
                  <a:schemeClr val="tx1">
                    <a:lumMod val="65000"/>
                    <a:lumOff val="35000"/>
                  </a:schemeClr>
                </a:solidFill>
              </a:rPr>
              <a:t>Tecnologías utilizadas</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766943" y="2121268"/>
            <a:ext cx="8924755" cy="7870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b="1" dirty="0" smtClean="0">
                <a:solidFill>
                  <a:schemeClr val="tx1">
                    <a:lumMod val="65000"/>
                    <a:lumOff val="35000"/>
                  </a:schemeClr>
                </a:solidFill>
              </a:rPr>
              <a:t>Insomnia:</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
        <p:nvSpPr>
          <p:cNvPr id="9" name="Subtítulo 2"/>
          <p:cNvSpPr txBox="1">
            <a:spLocks/>
          </p:cNvSpPr>
          <p:nvPr/>
        </p:nvSpPr>
        <p:spPr>
          <a:xfrm>
            <a:off x="1738497" y="2873989"/>
            <a:ext cx="8924755" cy="9842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dirty="0" smtClean="0">
                <a:solidFill>
                  <a:schemeClr val="tx1">
                    <a:lumMod val="65000"/>
                    <a:lumOff val="35000"/>
                  </a:schemeClr>
                </a:solidFill>
              </a:rPr>
              <a:t>Para entender </a:t>
            </a:r>
            <a:r>
              <a:rPr lang="es-ES" sz="2000" i="1" dirty="0" smtClean="0">
                <a:solidFill>
                  <a:schemeClr val="tx1">
                    <a:lumMod val="65000"/>
                    <a:lumOff val="35000"/>
                  </a:schemeClr>
                </a:solidFill>
              </a:rPr>
              <a:t>Insomnia</a:t>
            </a:r>
            <a:r>
              <a:rPr lang="es-ES" sz="2000" dirty="0" smtClean="0">
                <a:solidFill>
                  <a:schemeClr val="tx1">
                    <a:lumMod val="65000"/>
                    <a:lumOff val="35000"/>
                  </a:schemeClr>
                </a:solidFill>
              </a:rPr>
              <a:t> antes habría que saber qué es una API == Conjunto de protocolos y definiciones que se usan para integrar y desarrollar el software de las apps. </a:t>
            </a:r>
            <a:r>
              <a:rPr lang="es-ES" sz="2000" i="1" dirty="0" smtClean="0">
                <a:solidFill>
                  <a:schemeClr val="tx1">
                    <a:lumMod val="65000"/>
                    <a:lumOff val="35000"/>
                  </a:schemeClr>
                </a:solidFill>
              </a:rPr>
              <a:t>Insomnia</a:t>
            </a:r>
            <a:r>
              <a:rPr lang="es-ES" sz="2000" dirty="0" smtClean="0">
                <a:solidFill>
                  <a:schemeClr val="tx1">
                    <a:lumMod val="65000"/>
                    <a:lumOff val="35000"/>
                  </a:schemeClr>
                </a:solidFill>
              </a:rPr>
              <a:t> es donde se anida toda esa información. </a:t>
            </a:r>
          </a:p>
          <a:p>
            <a:endParaRPr lang="es-ES" sz="2000" i="1" u="sng" dirty="0" smtClean="0">
              <a:solidFill>
                <a:schemeClr val="tx1">
                  <a:lumMod val="65000"/>
                  <a:lumOff val="35000"/>
                </a:schemeClr>
              </a:solidFill>
            </a:endParaRPr>
          </a:p>
          <a:p>
            <a:endParaRPr lang="es-ES" sz="2800" dirty="0">
              <a:solidFill>
                <a:schemeClr val="tx1">
                  <a:lumMod val="65000"/>
                  <a:lumOff val="35000"/>
                </a:schemeClr>
              </a:solidFill>
            </a:endParaRPr>
          </a:p>
        </p:txBody>
      </p:sp>
    </p:spTree>
    <p:extLst>
      <p:ext uri="{BB962C8B-B14F-4D97-AF65-F5344CB8AC3E}">
        <p14:creationId xmlns:p14="http://schemas.microsoft.com/office/powerpoint/2010/main" val="1183824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485330"/>
            <a:ext cx="9144000" cy="1655762"/>
          </a:xfrm>
        </p:spPr>
        <p:txBody>
          <a:bodyPr>
            <a:normAutofit/>
          </a:bodyPr>
          <a:lstStyle/>
          <a:p>
            <a:r>
              <a:rPr lang="es-ES" sz="2800" b="1" i="1" dirty="0" smtClean="0">
                <a:solidFill>
                  <a:schemeClr val="tx1">
                    <a:lumMod val="65000"/>
                    <a:lumOff val="35000"/>
                  </a:schemeClr>
                </a:solidFill>
              </a:rPr>
              <a:t>Tecnologías utilizadas</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738497" y="1286118"/>
            <a:ext cx="8924755" cy="7870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b="1" dirty="0" smtClean="0">
                <a:solidFill>
                  <a:schemeClr val="tx1">
                    <a:lumMod val="65000"/>
                    <a:lumOff val="35000"/>
                  </a:schemeClr>
                </a:solidFill>
              </a:rPr>
              <a:t>Insomnia (ejemplo):</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2" name="Imagen 1"/>
          <p:cNvPicPr>
            <a:picLocks noChangeAspect="1"/>
          </p:cNvPicPr>
          <p:nvPr/>
        </p:nvPicPr>
        <p:blipFill>
          <a:blip r:embed="rId3"/>
          <a:stretch>
            <a:fillRect/>
          </a:stretch>
        </p:blipFill>
        <p:spPr>
          <a:xfrm>
            <a:off x="2545402" y="1907137"/>
            <a:ext cx="6782836" cy="2755198"/>
          </a:xfrm>
          <a:prstGeom prst="rect">
            <a:avLst/>
          </a:prstGeom>
        </p:spPr>
      </p:pic>
      <p:sp>
        <p:nvSpPr>
          <p:cNvPr id="10" name="Subtítulo 2"/>
          <p:cNvSpPr txBox="1">
            <a:spLocks/>
          </p:cNvSpPr>
          <p:nvPr/>
        </p:nvSpPr>
        <p:spPr>
          <a:xfrm>
            <a:off x="1278761" y="4642163"/>
            <a:ext cx="9504587" cy="26357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sz="1800" u="sng" dirty="0" smtClean="0">
              <a:solidFill>
                <a:schemeClr val="tx1">
                  <a:lumMod val="65000"/>
                  <a:lumOff val="35000"/>
                </a:schemeClr>
              </a:solidFill>
            </a:endParaRPr>
          </a:p>
          <a:p>
            <a:r>
              <a:rPr lang="es-ES" sz="1800" dirty="0" smtClean="0">
                <a:solidFill>
                  <a:schemeClr val="tx1">
                    <a:lumMod val="65000"/>
                    <a:lumOff val="35000"/>
                  </a:schemeClr>
                </a:solidFill>
              </a:rPr>
              <a:t>Si la información de las citas de masajes es: </a:t>
            </a:r>
            <a:r>
              <a:rPr lang="es-ES" sz="1800" dirty="0">
                <a:solidFill>
                  <a:schemeClr val="tx1">
                    <a:lumMod val="65000"/>
                    <a:lumOff val="35000"/>
                  </a:schemeClr>
                </a:solidFill>
              </a:rPr>
              <a:t>n</a:t>
            </a:r>
            <a:r>
              <a:rPr lang="es-ES" sz="1800" dirty="0" smtClean="0">
                <a:solidFill>
                  <a:schemeClr val="tx1">
                    <a:lumMod val="65000"/>
                    <a:lumOff val="35000"/>
                  </a:schemeClr>
                </a:solidFill>
              </a:rPr>
              <a:t>ombre, fecha, hora y dirección</a:t>
            </a:r>
          </a:p>
          <a:p>
            <a:r>
              <a:rPr lang="es-ES" sz="1800" dirty="0" smtClean="0">
                <a:solidFill>
                  <a:schemeClr val="tx1">
                    <a:lumMod val="65000"/>
                    <a:lumOff val="35000"/>
                  </a:schemeClr>
                </a:solidFill>
              </a:rPr>
              <a:t>En </a:t>
            </a:r>
            <a:r>
              <a:rPr lang="es-ES" sz="1800" i="1" dirty="0" smtClean="0">
                <a:solidFill>
                  <a:schemeClr val="tx1">
                    <a:lumMod val="65000"/>
                    <a:lumOff val="35000"/>
                  </a:schemeClr>
                </a:solidFill>
              </a:rPr>
              <a:t>Visual Studio </a:t>
            </a:r>
            <a:r>
              <a:rPr lang="es-ES" sz="1800" dirty="0" smtClean="0">
                <a:solidFill>
                  <a:schemeClr val="tx1">
                    <a:lumMod val="65000"/>
                    <a:lumOff val="35000"/>
                  </a:schemeClr>
                </a:solidFill>
              </a:rPr>
              <a:t>que estará mi API pondré los campos y en </a:t>
            </a:r>
            <a:r>
              <a:rPr lang="es-ES" sz="1800" i="1" dirty="0" smtClean="0">
                <a:solidFill>
                  <a:schemeClr val="tx1">
                    <a:lumMod val="65000"/>
                    <a:lumOff val="35000"/>
                  </a:schemeClr>
                </a:solidFill>
              </a:rPr>
              <a:t>Insomnia</a:t>
            </a:r>
            <a:r>
              <a:rPr lang="es-ES" sz="1800" dirty="0" smtClean="0">
                <a:solidFill>
                  <a:schemeClr val="tx1">
                    <a:lumMod val="65000"/>
                    <a:lumOff val="35000"/>
                  </a:schemeClr>
                </a:solidFill>
              </a:rPr>
              <a:t> el detalle de la info. La creación, editación y eliminación.</a:t>
            </a:r>
          </a:p>
          <a:p>
            <a:endParaRPr lang="es-ES" sz="1800" i="1" u="sng" dirty="0" smtClean="0">
              <a:solidFill>
                <a:schemeClr val="tx1">
                  <a:lumMod val="65000"/>
                  <a:lumOff val="35000"/>
                </a:schemeClr>
              </a:solidFill>
            </a:endParaRPr>
          </a:p>
          <a:p>
            <a:endParaRPr lang="es-ES" sz="1800" dirty="0">
              <a:solidFill>
                <a:schemeClr val="tx1">
                  <a:lumMod val="65000"/>
                  <a:lumOff val="35000"/>
                </a:schemeClr>
              </a:solidFill>
            </a:endParaRPr>
          </a:p>
        </p:txBody>
      </p:sp>
    </p:spTree>
    <p:extLst>
      <p:ext uri="{BB962C8B-B14F-4D97-AF65-F5344CB8AC3E}">
        <p14:creationId xmlns:p14="http://schemas.microsoft.com/office/powerpoint/2010/main" val="272394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472267"/>
            <a:ext cx="9144000" cy="1655762"/>
          </a:xfrm>
        </p:spPr>
        <p:txBody>
          <a:bodyPr>
            <a:normAutofit/>
          </a:bodyPr>
          <a:lstStyle/>
          <a:p>
            <a:r>
              <a:rPr lang="es-ES" sz="2800" b="1" i="1" dirty="0" smtClean="0">
                <a:solidFill>
                  <a:schemeClr val="tx1">
                    <a:lumMod val="65000"/>
                    <a:lumOff val="35000"/>
                  </a:schemeClr>
                </a:solidFill>
              </a:rPr>
              <a:t>Tecnologías utilizadas</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738497" y="1155497"/>
            <a:ext cx="8924755" cy="7870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b="1" dirty="0" smtClean="0">
                <a:solidFill>
                  <a:schemeClr val="tx1">
                    <a:lumMod val="65000"/>
                    <a:lumOff val="35000"/>
                  </a:schemeClr>
                </a:solidFill>
              </a:rPr>
              <a:t>MongoDB:</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sp>
        <p:nvSpPr>
          <p:cNvPr id="9" name="Subtítulo 2"/>
          <p:cNvSpPr txBox="1">
            <a:spLocks/>
          </p:cNvSpPr>
          <p:nvPr/>
        </p:nvSpPr>
        <p:spPr>
          <a:xfrm>
            <a:off x="1738496" y="1667480"/>
            <a:ext cx="8924755" cy="9842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dirty="0" smtClean="0">
                <a:solidFill>
                  <a:schemeClr val="tx1">
                    <a:lumMod val="65000"/>
                    <a:lumOff val="35000"/>
                  </a:schemeClr>
                </a:solidFill>
              </a:rPr>
              <a:t>MongoDB es una base de datos </a:t>
            </a:r>
            <a:r>
              <a:rPr lang="es-ES" sz="2000" dirty="0" err="1" smtClean="0">
                <a:solidFill>
                  <a:schemeClr val="tx1">
                    <a:lumMod val="65000"/>
                    <a:lumOff val="35000"/>
                  </a:schemeClr>
                </a:solidFill>
              </a:rPr>
              <a:t>NoSQL</a:t>
            </a:r>
            <a:r>
              <a:rPr lang="es-ES" sz="2000" dirty="0" smtClean="0">
                <a:solidFill>
                  <a:schemeClr val="tx1">
                    <a:lumMod val="65000"/>
                    <a:lumOff val="35000"/>
                  </a:schemeClr>
                </a:solidFill>
              </a:rPr>
              <a:t> (</a:t>
            </a:r>
            <a:r>
              <a:rPr lang="es-ES" sz="2000" dirty="0" err="1" smtClean="0">
                <a:solidFill>
                  <a:schemeClr val="tx1">
                    <a:lumMod val="65000"/>
                    <a:lumOff val="35000"/>
                  </a:schemeClr>
                </a:solidFill>
              </a:rPr>
              <a:t>not</a:t>
            </a:r>
            <a:r>
              <a:rPr lang="es-ES" sz="2000" dirty="0" smtClean="0">
                <a:solidFill>
                  <a:schemeClr val="tx1">
                    <a:lumMod val="65000"/>
                    <a:lumOff val="35000"/>
                  </a:schemeClr>
                </a:solidFill>
              </a:rPr>
              <a:t> </a:t>
            </a:r>
            <a:r>
              <a:rPr lang="es-ES" sz="2000" dirty="0" err="1" smtClean="0">
                <a:solidFill>
                  <a:schemeClr val="tx1">
                    <a:lumMod val="65000"/>
                    <a:lumOff val="35000"/>
                  </a:schemeClr>
                </a:solidFill>
              </a:rPr>
              <a:t>only</a:t>
            </a:r>
            <a:r>
              <a:rPr lang="es-ES" sz="2000" dirty="0" smtClean="0">
                <a:solidFill>
                  <a:schemeClr val="tx1">
                    <a:lumMod val="65000"/>
                    <a:lumOff val="35000"/>
                  </a:schemeClr>
                </a:solidFill>
              </a:rPr>
              <a:t> SQL) que almacena toda la información que hemos metido a través de Insomnia en este caso. </a:t>
            </a:r>
          </a:p>
          <a:p>
            <a:pPr algn="l"/>
            <a:r>
              <a:rPr lang="es-ES" sz="2000" dirty="0" smtClean="0">
                <a:solidFill>
                  <a:schemeClr val="tx1">
                    <a:lumMod val="65000"/>
                    <a:lumOff val="35000"/>
                  </a:schemeClr>
                </a:solidFill>
              </a:rPr>
              <a:t>Una vez que el usuario mete sus datos; </a:t>
            </a:r>
            <a:r>
              <a:rPr lang="es-ES" sz="2000" dirty="0" err="1" smtClean="0">
                <a:solidFill>
                  <a:schemeClr val="tx1">
                    <a:lumMod val="65000"/>
                    <a:lumOff val="35000"/>
                  </a:schemeClr>
                </a:solidFill>
              </a:rPr>
              <a:t>login</a:t>
            </a:r>
            <a:r>
              <a:rPr lang="es-ES" sz="2000" dirty="0" smtClean="0">
                <a:solidFill>
                  <a:schemeClr val="tx1">
                    <a:lumMod val="65000"/>
                    <a:lumOff val="35000"/>
                  </a:schemeClr>
                </a:solidFill>
              </a:rPr>
              <a:t>, citas, etc. Toda esa información es guardada aquí:</a:t>
            </a:r>
          </a:p>
          <a:p>
            <a:endParaRPr lang="es-ES" sz="2000" i="1" u="sng"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11" name="Imagen 10"/>
          <p:cNvPicPr>
            <a:picLocks noChangeAspect="1"/>
          </p:cNvPicPr>
          <p:nvPr/>
        </p:nvPicPr>
        <p:blipFill>
          <a:blip r:embed="rId3"/>
          <a:stretch>
            <a:fillRect/>
          </a:stretch>
        </p:blipFill>
        <p:spPr>
          <a:xfrm>
            <a:off x="2899218" y="3338506"/>
            <a:ext cx="6191250" cy="2628900"/>
          </a:xfrm>
          <a:prstGeom prst="rect">
            <a:avLst/>
          </a:prstGeom>
        </p:spPr>
      </p:pic>
    </p:spTree>
    <p:extLst>
      <p:ext uri="{BB962C8B-B14F-4D97-AF65-F5344CB8AC3E}">
        <p14:creationId xmlns:p14="http://schemas.microsoft.com/office/powerpoint/2010/main" val="3392071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4372" y="472267"/>
            <a:ext cx="9144000" cy="1655762"/>
          </a:xfrm>
        </p:spPr>
        <p:txBody>
          <a:bodyPr>
            <a:normAutofit/>
          </a:bodyPr>
          <a:lstStyle/>
          <a:p>
            <a:r>
              <a:rPr lang="es-ES" sz="2800" b="1" i="1" dirty="0" smtClean="0">
                <a:solidFill>
                  <a:schemeClr val="tx1">
                    <a:lumMod val="65000"/>
                    <a:lumOff val="35000"/>
                  </a:schemeClr>
                </a:solidFill>
              </a:rPr>
              <a:t>Retos del proyecto</a:t>
            </a:r>
            <a:endParaRPr lang="es-ES" sz="2800" b="1" i="1" dirty="0">
              <a:solidFill>
                <a:schemeClr val="tx1">
                  <a:lumMod val="65000"/>
                  <a:lumOff val="35000"/>
                </a:schemeClr>
              </a:solidFill>
            </a:endParaRPr>
          </a:p>
        </p:txBody>
      </p:sp>
      <p:sp>
        <p:nvSpPr>
          <p:cNvPr id="5" name="Subtítulo 2"/>
          <p:cNvSpPr txBox="1">
            <a:spLocks/>
          </p:cNvSpPr>
          <p:nvPr/>
        </p:nvSpPr>
        <p:spPr>
          <a:xfrm>
            <a:off x="1422843" y="627043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2000" i="1" dirty="0" smtClean="0">
                <a:solidFill>
                  <a:schemeClr val="tx1">
                    <a:lumMod val="65000"/>
                    <a:lumOff val="35000"/>
                  </a:schemeClr>
                </a:solidFill>
              </a:rPr>
              <a:t>Tu cuerpo es el lugar donde vas a vivir siempre, ¡cuídalo!</a:t>
            </a:r>
            <a:endParaRPr lang="es-ES" sz="2000" i="1" dirty="0">
              <a:solidFill>
                <a:schemeClr val="tx1">
                  <a:lumMod val="65000"/>
                  <a:lumOff val="35000"/>
                </a:schemeClr>
              </a:solidFill>
            </a:endParaRPr>
          </a:p>
        </p:txBody>
      </p:sp>
      <p:pic>
        <p:nvPicPr>
          <p:cNvPr id="7" name="Imagen 6"/>
          <p:cNvPicPr>
            <a:picLocks noChangeAspect="1"/>
          </p:cNvPicPr>
          <p:nvPr/>
        </p:nvPicPr>
        <p:blipFill>
          <a:blip r:embed="rId2"/>
          <a:stretch>
            <a:fillRect/>
          </a:stretch>
        </p:blipFill>
        <p:spPr>
          <a:xfrm>
            <a:off x="581046" y="184931"/>
            <a:ext cx="1157451" cy="757604"/>
          </a:xfrm>
          <a:prstGeom prst="rect">
            <a:avLst/>
          </a:prstGeom>
        </p:spPr>
      </p:pic>
      <p:sp>
        <p:nvSpPr>
          <p:cNvPr id="8" name="Subtítulo 2"/>
          <p:cNvSpPr txBox="1">
            <a:spLocks/>
          </p:cNvSpPr>
          <p:nvPr/>
        </p:nvSpPr>
        <p:spPr>
          <a:xfrm>
            <a:off x="1642088" y="1469005"/>
            <a:ext cx="8924755" cy="7870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000" dirty="0" smtClean="0">
                <a:solidFill>
                  <a:schemeClr val="tx1">
                    <a:lumMod val="65000"/>
                    <a:lumOff val="35000"/>
                  </a:schemeClr>
                </a:solidFill>
              </a:rPr>
              <a:t>Realizar mi proyecto de manera individual me ha ayudado a darme cuenta de los avances que he dado en este tiempo. </a:t>
            </a:r>
          </a:p>
          <a:p>
            <a:pPr algn="l"/>
            <a:r>
              <a:rPr lang="es-ES" sz="2000" dirty="0" smtClean="0">
                <a:solidFill>
                  <a:schemeClr val="tx1">
                    <a:lumMod val="65000"/>
                    <a:lumOff val="35000"/>
                  </a:schemeClr>
                </a:solidFill>
              </a:rPr>
              <a:t>Empezar con cero conocimiento a poder hacer una página web teniendo, en cuenta lo compleja que es la programación, me motiva a seguir aprendiendo e interiorizando conocimientos.</a:t>
            </a:r>
          </a:p>
          <a:p>
            <a:pPr algn="l"/>
            <a:endParaRPr lang="es-ES" sz="2000" dirty="0">
              <a:solidFill>
                <a:schemeClr val="tx1">
                  <a:lumMod val="65000"/>
                  <a:lumOff val="35000"/>
                </a:schemeClr>
              </a:solidFill>
            </a:endParaRPr>
          </a:p>
          <a:p>
            <a:pPr algn="l"/>
            <a:r>
              <a:rPr lang="es-ES" sz="2000" dirty="0" smtClean="0">
                <a:solidFill>
                  <a:schemeClr val="tx1">
                    <a:lumMod val="65000"/>
                    <a:lumOff val="35000"/>
                  </a:schemeClr>
                </a:solidFill>
              </a:rPr>
              <a:t>La parte de React que es una fusión entre HTML y JavaScritp ha sido la más compleja y difícil de llevar a cabo, es el paso de lo que imaginas a plasmarlo en código. </a:t>
            </a:r>
          </a:p>
          <a:p>
            <a:endParaRPr lang="es-ES" sz="2000" i="1" dirty="0" smtClean="0">
              <a:solidFill>
                <a:schemeClr val="tx1">
                  <a:lumMod val="65000"/>
                  <a:lumOff val="35000"/>
                </a:schemeClr>
              </a:solidFill>
            </a:endParaRPr>
          </a:p>
          <a:p>
            <a:endParaRPr lang="es-ES" sz="2800" dirty="0">
              <a:solidFill>
                <a:schemeClr val="tx1">
                  <a:lumMod val="65000"/>
                  <a:lumOff val="35000"/>
                </a:schemeClr>
              </a:solidFill>
            </a:endParaRPr>
          </a:p>
        </p:txBody>
      </p:sp>
      <p:pic>
        <p:nvPicPr>
          <p:cNvPr id="2" name="Imagen 1"/>
          <p:cNvPicPr>
            <a:picLocks noChangeAspect="1"/>
          </p:cNvPicPr>
          <p:nvPr/>
        </p:nvPicPr>
        <p:blipFill>
          <a:blip r:embed="rId3"/>
          <a:stretch>
            <a:fillRect/>
          </a:stretch>
        </p:blipFill>
        <p:spPr>
          <a:xfrm rot="440467">
            <a:off x="9863898" y="4031632"/>
            <a:ext cx="1092980" cy="1245762"/>
          </a:xfrm>
          <a:prstGeom prst="rect">
            <a:avLst/>
          </a:prstGeom>
        </p:spPr>
      </p:pic>
    </p:spTree>
    <p:extLst>
      <p:ext uri="{BB962C8B-B14F-4D97-AF65-F5344CB8AC3E}">
        <p14:creationId xmlns:p14="http://schemas.microsoft.com/office/powerpoint/2010/main" val="3297870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922</Words>
  <Application>Microsoft Office PowerPoint</Application>
  <PresentationFormat>Panorámica</PresentationFormat>
  <Paragraphs>67</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cnogalesm@gmail.com</dc:creator>
  <cp:lastModifiedBy>cnogalesm@gmail.com</cp:lastModifiedBy>
  <cp:revision>34</cp:revision>
  <dcterms:created xsi:type="dcterms:W3CDTF">2022-09-21T08:36:27Z</dcterms:created>
  <dcterms:modified xsi:type="dcterms:W3CDTF">2022-09-21T15:39:47Z</dcterms:modified>
</cp:coreProperties>
</file>