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1" r:id="rId5"/>
    <p:sldId id="262" r:id="rId6"/>
    <p:sldId id="263" r:id="rId7"/>
    <p:sldId id="272" r:id="rId8"/>
    <p:sldId id="275" r:id="rId9"/>
    <p:sldId id="276" r:id="rId10"/>
    <p:sldId id="279" r:id="rId11"/>
    <p:sldId id="273" r:id="rId12"/>
    <p:sldId id="280" r:id="rId13"/>
    <p:sldId id="281" r:id="rId14"/>
    <p:sldId id="282" r:id="rId15"/>
    <p:sldId id="288" r:id="rId16"/>
    <p:sldId id="265" r:id="rId17"/>
    <p:sldId id="267" r:id="rId18"/>
    <p:sldId id="268" r:id="rId19"/>
    <p:sldId id="269" r:id="rId20"/>
    <p:sldId id="285" r:id="rId21"/>
    <p:sldId id="278" r:id="rId22"/>
    <p:sldId id="259" r:id="rId23"/>
    <p:sldId id="277" r:id="rId24"/>
    <p:sldId id="283" r:id="rId25"/>
    <p:sldId id="284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768" y="77"/>
      </p:cViewPr>
      <p:guideLst/>
    </p:cSldViewPr>
  </p:slideViewPr>
  <p:outlineViewPr>
    <p:cViewPr>
      <p:scale>
        <a:sx n="33" d="100"/>
        <a:sy n="33" d="100"/>
      </p:scale>
      <p:origin x="0" y="-11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8EAD-5A25-4C20-AA2A-0B9390CD5C7C}" type="datetimeFigureOut">
              <a:rPr lang="en-GB" smtClean="0"/>
              <a:t>26/01/2020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CBF8F-BD90-40C0-B7D4-0BF0721405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8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CBF8F-BD90-40C0-B7D4-0BF0721405E8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629BDF-F3CF-49EC-B8B4-AC5200A978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0963460"/>
              </p:ext>
            </p:extLst>
          </p:nvPr>
        </p:nvGraphicFramePr>
        <p:xfrm>
          <a:off x="0" y="-46355"/>
          <a:ext cx="12192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65344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34083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99294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892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n-US" sz="16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question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Research question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Expected 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3481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90BEFC-6F9B-4152-B96F-70843B51D5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225" y="1486346"/>
            <a:ext cx="10442575" cy="48013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91803-78E6-4BE7-8B45-D3422156F2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594163"/>
            <a:ext cx="10442575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sz="4000" dirty="0"/>
              <a:t>CLICK TO EDIT MASTER TITLE STYLE</a:t>
            </a:r>
            <a:endParaRPr lang="ca-ES" sz="4000" dirty="0"/>
          </a:p>
        </p:txBody>
      </p:sp>
    </p:spTree>
    <p:extLst>
      <p:ext uri="{BB962C8B-B14F-4D97-AF65-F5344CB8AC3E}">
        <p14:creationId xmlns:p14="http://schemas.microsoft.com/office/powerpoint/2010/main" val="14044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90BEFC-6F9B-4152-B96F-70843B51D5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225" y="1486346"/>
            <a:ext cx="10442575" cy="48013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91803-78E6-4BE7-8B45-D3422156F2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594163"/>
            <a:ext cx="10442575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sz="4000" dirty="0"/>
              <a:t>CLICK TO EDIT MASTER TITLE STYLE</a:t>
            </a:r>
            <a:endParaRPr lang="ca-E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E1801A-2409-4A67-B935-E7780A7A6D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094272"/>
              </p:ext>
            </p:extLst>
          </p:nvPr>
        </p:nvGraphicFramePr>
        <p:xfrm>
          <a:off x="0" y="-46355"/>
          <a:ext cx="12192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65344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34083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99294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892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n-US" sz="16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question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Research question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Expected 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ques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90BEFC-6F9B-4152-B96F-70843B51D5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225" y="1486346"/>
            <a:ext cx="10442575" cy="48013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91803-78E6-4BE7-8B45-D3422156F2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594163"/>
            <a:ext cx="10442575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sz="4000" dirty="0"/>
              <a:t>CLICK TO EDIT MASTER TITLE STYLE</a:t>
            </a:r>
            <a:endParaRPr lang="ca-E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E1801A-2409-4A67-B935-E7780A7A6D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48888912"/>
              </p:ext>
            </p:extLst>
          </p:nvPr>
        </p:nvGraphicFramePr>
        <p:xfrm>
          <a:off x="0" y="-46355"/>
          <a:ext cx="12192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65344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34083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99294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892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question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bg1"/>
                          </a:solidFill>
                        </a:rPr>
                        <a:t>Research question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Expected 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0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cted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90BEFC-6F9B-4152-B96F-70843B51D5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225" y="1486346"/>
            <a:ext cx="10442575" cy="48013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91803-78E6-4BE7-8B45-D3422156F2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594163"/>
            <a:ext cx="10442575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sz="4000" dirty="0"/>
              <a:t>CLICK TO EDIT MASTER TITLE STYLE</a:t>
            </a:r>
            <a:endParaRPr lang="ca-E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B61A21-DD96-40B5-959A-A4E2D018B8D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14913944"/>
              </p:ext>
            </p:extLst>
          </p:nvPr>
        </p:nvGraphicFramePr>
        <p:xfrm>
          <a:off x="0" y="-46355"/>
          <a:ext cx="12192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653447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34083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99294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8928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600" b="1" kern="1200" noProof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question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accent2"/>
                          </a:solidFill>
                        </a:rPr>
                        <a:t>Research question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solidFill>
                            <a:schemeClr val="bg1"/>
                          </a:solidFill>
                        </a:rPr>
                        <a:t>Expected 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592B5F-42CB-417F-ABC7-C70D323712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800" y="0"/>
            <a:ext cx="76962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DD9AF5-9851-4F13-A759-C2AF1E1993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02588E-B60E-4C81-8307-772B4A8C8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3" y="654797"/>
            <a:ext cx="10442575" cy="7017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DDAB9D-A74A-4120-9456-A36F47A7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943100"/>
            <a:ext cx="10442576" cy="307777"/>
          </a:xfrm>
        </p:spPr>
        <p:txBody>
          <a:bodyPr>
            <a:spAutoFit/>
          </a:bodyPr>
          <a:lstStyle>
            <a:lvl1pPr marL="355600" indent="-355600">
              <a:buClr>
                <a:schemeClr val="accent5"/>
              </a:buClr>
              <a:buFont typeface="+mj-lt"/>
              <a:buAutoNum type="arabicPeriod"/>
              <a:tabLst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2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1B4810-3A0E-4BB4-9046-889B052D4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800" y="0"/>
            <a:ext cx="76962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DD9AF5-9851-4F13-A759-C2AF1E1993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056FCB-4207-464E-9815-34BEE145F4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4713" y="2228503"/>
            <a:ext cx="5526087" cy="6924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5000" b="1" spc="100" baseline="0">
                <a:solidFill>
                  <a:schemeClr val="accent6"/>
                </a:solidFill>
                <a:latin typeface="Lato Light" panose="020F0302020204030203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28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B7120-A3CF-4CED-A47C-C87722E8E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0A2C6-0CE7-4E10-909C-66730DDE80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4713" y="2228503"/>
            <a:ext cx="6132374" cy="6924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5000" b="1" spc="100" baseline="0">
                <a:solidFill>
                  <a:schemeClr val="accent6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SUBSECTION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43FF7-BC4B-4941-8767-2A6C64365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3508" y="0"/>
            <a:ext cx="7698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67F90-B2A9-4351-B995-CAFBC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7F1A622-18F1-4E01-B208-18DED5A456E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225" y="1486346"/>
            <a:ext cx="10442575" cy="48013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F733AE-94D2-4DB7-9309-02D97F3424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5" y="594163"/>
            <a:ext cx="10442575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sz="4000" dirty="0"/>
              <a:t>CLICK TO EDIT MASTER TITLE STYLE</a:t>
            </a:r>
            <a:endParaRPr lang="ca-ES" sz="4000" dirty="0"/>
          </a:p>
        </p:txBody>
      </p:sp>
    </p:spTree>
    <p:extLst>
      <p:ext uri="{BB962C8B-B14F-4D97-AF65-F5344CB8AC3E}">
        <p14:creationId xmlns:p14="http://schemas.microsoft.com/office/powerpoint/2010/main" val="413450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7C5652-B8E1-4D55-89D5-5C2C6A990E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689" y="654797"/>
            <a:ext cx="10515599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7405B6-2BED-409D-8B3A-EAEF1FE9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55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98863-BAE4-499D-947F-BE01BD1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5E2D-561C-47FD-AA81-0DB27077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CC3B-C1C6-4AAF-ABAF-C44B3963E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F7DD9AF5-9851-4F13-A759-C2AF1E1993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3" r:id="rId2"/>
    <p:sldLayoutId id="2147483674" r:id="rId3"/>
    <p:sldLayoutId id="2147483670" r:id="rId4"/>
    <p:sldLayoutId id="2147483661" r:id="rId5"/>
    <p:sldLayoutId id="2147483660" r:id="rId6"/>
    <p:sldLayoutId id="2147483666" r:id="rId7"/>
    <p:sldLayoutId id="2147483668" r:id="rId8"/>
    <p:sldLayoutId id="214748365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B9733-FCC7-45CC-8BAE-258BF785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1071010"/>
            <a:ext cx="10515599" cy="590931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Measuring the degree of library dependency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358379B-4CC0-49C8-B4D1-DF02E95756EF}"/>
              </a:ext>
            </a:extLst>
          </p:cNvPr>
          <p:cNvSpPr txBox="1">
            <a:spLocks/>
          </p:cNvSpPr>
          <p:nvPr/>
        </p:nvSpPr>
        <p:spPr>
          <a:xfrm>
            <a:off x="838195" y="2506746"/>
            <a:ext cx="10515599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+mn-lt"/>
              </a:rPr>
              <a:t>Núria Bruch Tàrrega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07B055AA-CD61-4A2A-BD51-054963116517}"/>
              </a:ext>
            </a:extLst>
          </p:cNvPr>
          <p:cNvSpPr txBox="1">
            <a:spLocks/>
          </p:cNvSpPr>
          <p:nvPr/>
        </p:nvSpPr>
        <p:spPr>
          <a:xfrm>
            <a:off x="838196" y="3330791"/>
            <a:ext cx="10515599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+mn-lt"/>
              </a:rPr>
              <a:t>January 2020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6533057-5374-4EE7-837B-F7BAF91E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30115"/>
              </p:ext>
            </p:extLst>
          </p:nvPr>
        </p:nvGraphicFramePr>
        <p:xfrm>
          <a:off x="2952744" y="4118487"/>
          <a:ext cx="62865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2699">
                  <a:extLst>
                    <a:ext uri="{9D8B030D-6E8A-4147-A177-3AD203B41FA5}">
                      <a16:colId xmlns:a16="http://schemas.microsoft.com/office/drawing/2014/main" val="1634121828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357276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Academic 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dr. Ana Oprescu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Host 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Lodewijk Bergmans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Host Organization: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Software Improvement Group (SIG)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5540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48F5C070-D5BA-4B70-A25D-1709248D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5" y="5412850"/>
            <a:ext cx="2730731" cy="1112520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0621936-C642-4C56-B0FD-13FA1BB8C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1" b="29185"/>
          <a:stretch/>
        </p:blipFill>
        <p:spPr>
          <a:xfrm>
            <a:off x="8925310" y="5494419"/>
            <a:ext cx="2428484" cy="9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5708-BD77-4F5C-B926-50F909BE2C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2817441"/>
            <a:ext cx="10442575" cy="480131"/>
          </a:xfrm>
        </p:spPr>
        <p:txBody>
          <a:bodyPr/>
          <a:lstStyle/>
          <a:p>
            <a:r>
              <a:rPr lang="en-GB" dirty="0"/>
              <a:t>Which metrics are used to measure dependency in a project?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B88E790-0D3C-4A36-8870-0739AF3A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594163"/>
            <a:ext cx="10442575" cy="1327234"/>
          </a:xfrm>
        </p:spPr>
        <p:txBody>
          <a:bodyPr>
            <a:normAutofit/>
          </a:bodyPr>
          <a:lstStyle/>
          <a:p>
            <a:r>
              <a:rPr lang="en-US" dirty="0"/>
              <a:t>How can we measure the degree of library dependency?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20ED41-03F7-46D0-9B17-5438514065B1}"/>
              </a:ext>
            </a:extLst>
          </p:cNvPr>
          <p:cNvGrpSpPr/>
          <p:nvPr/>
        </p:nvGrpSpPr>
        <p:grpSpPr>
          <a:xfrm>
            <a:off x="2824223" y="3929718"/>
            <a:ext cx="5136974" cy="480131"/>
            <a:chOff x="1620456" y="3348797"/>
            <a:chExt cx="5114894" cy="480131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4B512B5-43C5-43A1-9E51-E40F7CB52042}"/>
                </a:ext>
              </a:extLst>
            </p:cNvPr>
            <p:cNvSpPr/>
            <p:nvPr/>
          </p:nvSpPr>
          <p:spPr>
            <a:xfrm>
              <a:off x="1620456" y="3409456"/>
              <a:ext cx="1400536" cy="3588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A86E711-FFB3-4AE1-B0BC-14C8B7C9A555}"/>
                </a:ext>
              </a:extLst>
            </p:cNvPr>
            <p:cNvSpPr txBox="1">
              <a:spLocks/>
            </p:cNvSpPr>
            <p:nvPr/>
          </p:nvSpPr>
          <p:spPr>
            <a:xfrm>
              <a:off x="3505401" y="3348797"/>
              <a:ext cx="3229949" cy="48013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Coupling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5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904B6-9B7E-4CE3-9325-6DD6AE3C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33937-C5FD-415E-93C7-00728944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4" y="1536005"/>
            <a:ext cx="2925762" cy="1384995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0414B0D-9CFA-409C-B3E4-8E493CB8AEF4}"/>
              </a:ext>
            </a:extLst>
          </p:cNvPr>
          <p:cNvSpPr txBox="1">
            <a:spLocks/>
          </p:cNvSpPr>
          <p:nvPr/>
        </p:nvSpPr>
        <p:spPr>
          <a:xfrm>
            <a:off x="4332288" y="1432130"/>
            <a:ext cx="5526087" cy="1592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100" baseline="0">
                <a:solidFill>
                  <a:schemeClr val="accent6"/>
                </a:solidFill>
                <a:latin typeface="Lato Light" panose="020F0302020204030203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1500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024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EACD-6A07-47EA-B0E8-CF1A7CC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667001"/>
            <a:ext cx="9172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1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EACD-6A07-47EA-B0E8-CF1A7CC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667001"/>
            <a:ext cx="9172575" cy="234315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3F7CDEF9-5582-4C57-A9FA-3B202D0B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594163"/>
            <a:ext cx="10442575" cy="1327234"/>
          </a:xfrm>
        </p:spPr>
        <p:txBody>
          <a:bodyPr>
            <a:normAutofit/>
          </a:bodyPr>
          <a:lstStyle/>
          <a:p>
            <a:r>
              <a:rPr lang="en-US" dirty="0"/>
              <a:t>How can we measure the effort needed to replace a library?</a:t>
            </a:r>
          </a:p>
        </p:txBody>
      </p:sp>
    </p:spTree>
    <p:extLst>
      <p:ext uri="{BB962C8B-B14F-4D97-AF65-F5344CB8AC3E}">
        <p14:creationId xmlns:p14="http://schemas.microsoft.com/office/powerpoint/2010/main" val="114508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555AAE-2246-471D-B1C5-454E02FE12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2826797"/>
            <a:ext cx="10442575" cy="480131"/>
          </a:xfrm>
        </p:spPr>
        <p:txBody>
          <a:bodyPr/>
          <a:lstStyle/>
          <a:p>
            <a:r>
              <a:rPr lang="en-US" dirty="0"/>
              <a:t>How do we measure effort?			</a:t>
            </a:r>
            <a:r>
              <a:rPr lang="en-US" b="1" dirty="0"/>
              <a:t>COCOMO II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DA3EDA1-9CD0-4270-8BC7-E98DBE94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594163"/>
            <a:ext cx="10442575" cy="1327234"/>
          </a:xfrm>
        </p:spPr>
        <p:txBody>
          <a:bodyPr>
            <a:normAutofit/>
          </a:bodyPr>
          <a:lstStyle/>
          <a:p>
            <a:r>
              <a:rPr lang="en-US" dirty="0"/>
              <a:t>How can we measure the effort needed to replace a library?</a:t>
            </a:r>
          </a:p>
        </p:txBody>
      </p:sp>
    </p:spTree>
    <p:extLst>
      <p:ext uri="{BB962C8B-B14F-4D97-AF65-F5344CB8AC3E}">
        <p14:creationId xmlns:p14="http://schemas.microsoft.com/office/powerpoint/2010/main" val="259464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555AAE-2246-471D-B1C5-454E02FE12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2826797"/>
            <a:ext cx="10442575" cy="480131"/>
          </a:xfrm>
        </p:spPr>
        <p:txBody>
          <a:bodyPr/>
          <a:lstStyle/>
          <a:p>
            <a:r>
              <a:rPr lang="en-US" dirty="0"/>
              <a:t>How do we measure effort?			</a:t>
            </a:r>
            <a:r>
              <a:rPr lang="en-US" b="1" dirty="0"/>
              <a:t>COCOMO II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3EA27-8BF2-43C8-B97C-A5975E4B7AA1}"/>
              </a:ext>
            </a:extLst>
          </p:cNvPr>
          <p:cNvSpPr txBox="1">
            <a:spLocks/>
          </p:cNvSpPr>
          <p:nvPr/>
        </p:nvSpPr>
        <p:spPr>
          <a:xfrm>
            <a:off x="911225" y="4354930"/>
            <a:ext cx="10442575" cy="10515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COCHCOMO		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		</a:t>
            </a:r>
            <a:r>
              <a:rPr lang="en-US" sz="3200" dirty="0">
                <a:cs typeface="Times New Roman" panose="02020603050405020304" pitchFamily="18" charset="0"/>
                <a:sym typeface="Wingdings" panose="05000000000000000000" pitchFamily="2" charset="2"/>
              </a:rPr>
              <a:t>Effort to change code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DA3EDA1-9CD0-4270-8BC7-E98DBE94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594163"/>
            <a:ext cx="10442575" cy="1327234"/>
          </a:xfrm>
        </p:spPr>
        <p:txBody>
          <a:bodyPr>
            <a:normAutofit/>
          </a:bodyPr>
          <a:lstStyle/>
          <a:p>
            <a:r>
              <a:rPr lang="en-US" dirty="0"/>
              <a:t>How can we measure the effort needed to replace a library?</a:t>
            </a:r>
          </a:p>
        </p:txBody>
      </p:sp>
    </p:spTree>
    <p:extLst>
      <p:ext uri="{BB962C8B-B14F-4D97-AF65-F5344CB8AC3E}">
        <p14:creationId xmlns:p14="http://schemas.microsoft.com/office/powerpoint/2010/main" val="368067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8C974-099E-41EC-90FD-6799742F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9D982-BA79-4F86-AB8E-C1786AE1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3" y="2228503"/>
            <a:ext cx="5526087" cy="692497"/>
          </a:xfrm>
        </p:spPr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18367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04E9E-C4DF-41D8-9340-8FC7182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5428-D96B-4380-9ADA-13A8BAF476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838771"/>
            <a:ext cx="10442575" cy="15122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Coupling between a project and the libraries it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to estimate the effort needed to replace a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8233E-9BA3-499A-B08B-80C8C741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 </a:t>
            </a:r>
            <a:r>
              <a:rPr lang="en-US" dirty="0"/>
              <a:t>Set of metrics</a:t>
            </a:r>
          </a:p>
        </p:txBody>
      </p:sp>
    </p:spTree>
    <p:extLst>
      <p:ext uri="{BB962C8B-B14F-4D97-AF65-F5344CB8AC3E}">
        <p14:creationId xmlns:p14="http://schemas.microsoft.com/office/powerpoint/2010/main" val="163288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04E9E-C4DF-41D8-9340-8FC7182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5428-D96B-4380-9ADA-13A8BAF476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838771"/>
            <a:ext cx="10442575" cy="15122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Coupling between a project and the libraries it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to estimate the effort needed to replace a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8233E-9BA3-499A-B08B-80C8C741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 </a:t>
            </a:r>
            <a:r>
              <a:rPr lang="en-US" dirty="0"/>
              <a:t>Set of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CF32D3-5470-44B0-BC96-D04703DD13FC}"/>
              </a:ext>
            </a:extLst>
          </p:cNvPr>
          <p:cNvSpPr txBox="1">
            <a:spLocks/>
          </p:cNvSpPr>
          <p:nvPr/>
        </p:nvSpPr>
        <p:spPr>
          <a:xfrm>
            <a:off x="911225" y="4211870"/>
            <a:ext cx="10442575" cy="15122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/>
              <a:t>Formal definition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Validation criteria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46AE2-2E03-47E1-B55A-8103218FBCF1}"/>
              </a:ext>
            </a:extLst>
          </p:cNvPr>
          <p:cNvSpPr/>
          <p:nvPr/>
        </p:nvSpPr>
        <p:spPr>
          <a:xfrm flipV="1">
            <a:off x="911225" y="3738562"/>
            <a:ext cx="10442575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58AB0-F443-4609-8C8E-E71B60BC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53DC-3F0D-473F-BBA6-7FCA26E08A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486346"/>
            <a:ext cx="10442575" cy="9961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Prototype to calculate the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A0C1A2-8D7E-45AE-8214-529EE387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 </a:t>
            </a:r>
            <a:r>
              <a:rPr lang="en-US" dirty="0"/>
              <a:t>Proof-of-Concept</a:t>
            </a:r>
          </a:p>
        </p:txBody>
      </p:sp>
    </p:spTree>
    <p:extLst>
      <p:ext uri="{BB962C8B-B14F-4D97-AF65-F5344CB8AC3E}">
        <p14:creationId xmlns:p14="http://schemas.microsoft.com/office/powerpoint/2010/main" val="37519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860A-B20A-4EFE-9802-4A0FF2B5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8E2B-6AAF-441B-B4E9-B1ECB04B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943100"/>
            <a:ext cx="10442576" cy="355917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800" dirty="0"/>
              <a:t>Introduction</a:t>
            </a:r>
            <a:endParaRPr lang="en-US" sz="3600" dirty="0"/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800" dirty="0"/>
              <a:t>Research Question 1</a:t>
            </a: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800" dirty="0"/>
              <a:t>Research Question 2</a:t>
            </a:r>
          </a:p>
          <a:p>
            <a:pPr>
              <a:lnSpc>
                <a:spcPct val="150000"/>
              </a:lnSpc>
              <a:spcBef>
                <a:spcPts val="2500"/>
              </a:spcBef>
            </a:pPr>
            <a:r>
              <a:rPr lang="en-US" sz="2800" dirty="0"/>
              <a:t>Expected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6FE7-7A8A-479F-A8B0-CB203E2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58AB0-F443-4609-8C8E-E71B60BC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53DC-3F0D-473F-BBA6-7FCA26E08A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486346"/>
            <a:ext cx="10442575" cy="15122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Prototype to calculate the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Call-level dependency graph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A0C1A2-8D7E-45AE-8214-529EE387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 </a:t>
            </a:r>
            <a:r>
              <a:rPr lang="en-US" dirty="0"/>
              <a:t>Proof-of-Concept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3AD68-9490-43D0-A586-E11D9F8E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3244407"/>
            <a:ext cx="6829335" cy="33315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2B8BD-3262-42FC-8E6C-B1A6682BA7E7}"/>
              </a:ext>
            </a:extLst>
          </p:cNvPr>
          <p:cNvSpPr txBox="1">
            <a:spLocks/>
          </p:cNvSpPr>
          <p:nvPr/>
        </p:nvSpPr>
        <p:spPr>
          <a:xfrm>
            <a:off x="7870785" y="3797734"/>
            <a:ext cx="3483016" cy="19902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J. Hejderup, M. Beller,</a:t>
            </a:r>
          </a:p>
          <a:p>
            <a:r>
              <a:rPr lang="en-US" sz="2000" dirty="0"/>
              <a:t>    G. Gousios (2018)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J. Hejderup, A. van Deursen,</a:t>
            </a:r>
          </a:p>
          <a:p>
            <a:r>
              <a:rPr lang="en-US" sz="2000" dirty="0"/>
              <a:t>    G. Gousios (2018)</a:t>
            </a:r>
          </a:p>
        </p:txBody>
      </p:sp>
    </p:spTree>
    <p:extLst>
      <p:ext uri="{BB962C8B-B14F-4D97-AF65-F5344CB8AC3E}">
        <p14:creationId xmlns:p14="http://schemas.microsoft.com/office/powerpoint/2010/main" val="5360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C7D17-3C19-4502-8534-7533E401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67C4-03F2-4C31-8D8C-FC04AD16C9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9086" y="2088229"/>
            <a:ext cx="7781362" cy="996170"/>
          </a:xfrm>
        </p:spPr>
        <p:txBody>
          <a:bodyPr/>
          <a:lstStyle/>
          <a:p>
            <a:r>
              <a:rPr lang="en-US" dirty="0"/>
              <a:t>Metrics					Theoretically</a:t>
            </a:r>
          </a:p>
          <a:p>
            <a:r>
              <a:rPr lang="en-US" dirty="0"/>
              <a:t>Validation					Empirically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66FFD0-F491-4DBD-B5C4-EEED4D48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 </a:t>
            </a:r>
            <a:r>
              <a:rPr lang="en-US" dirty="0"/>
              <a:t>Evaluation and validation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A86C44-B43F-4550-95F5-CC18B5EDBDC7}"/>
              </a:ext>
            </a:extLst>
          </p:cNvPr>
          <p:cNvSpPr/>
          <p:nvPr/>
        </p:nvSpPr>
        <p:spPr>
          <a:xfrm>
            <a:off x="5306994" y="2281031"/>
            <a:ext cx="1423686" cy="610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4E42A-3E45-4B36-8E98-0EA4A4362A8A}"/>
              </a:ext>
            </a:extLst>
          </p:cNvPr>
          <p:cNvSpPr txBox="1">
            <a:spLocks/>
          </p:cNvSpPr>
          <p:nvPr/>
        </p:nvSpPr>
        <p:spPr>
          <a:xfrm>
            <a:off x="911224" y="3932134"/>
            <a:ext cx="10442575" cy="21857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Mathematical Properties of Measures for Coupling</a:t>
            </a:r>
          </a:p>
          <a:p>
            <a:pPr lvl="1"/>
            <a:r>
              <a:rPr lang="en-GB" dirty="0"/>
              <a:t>	Srinivasan et al. 2014</a:t>
            </a:r>
          </a:p>
          <a:p>
            <a:pPr lvl="1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Validation criteria for metrics</a:t>
            </a:r>
          </a:p>
          <a:p>
            <a:pPr lvl="1"/>
            <a:r>
              <a:rPr lang="en-GB" dirty="0"/>
              <a:t>	Meneely et al. 2013</a:t>
            </a:r>
          </a:p>
        </p:txBody>
      </p:sp>
    </p:spTree>
    <p:extLst>
      <p:ext uri="{BB962C8B-B14F-4D97-AF65-F5344CB8AC3E}">
        <p14:creationId xmlns:p14="http://schemas.microsoft.com/office/powerpoint/2010/main" val="303069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B9733-FCC7-45CC-8BAE-258BF785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1071010"/>
            <a:ext cx="10515599" cy="590931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Measuring the degree of library dependency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358379B-4CC0-49C8-B4D1-DF02E95756EF}"/>
              </a:ext>
            </a:extLst>
          </p:cNvPr>
          <p:cNvSpPr txBox="1">
            <a:spLocks/>
          </p:cNvSpPr>
          <p:nvPr/>
        </p:nvSpPr>
        <p:spPr>
          <a:xfrm>
            <a:off x="838195" y="2506746"/>
            <a:ext cx="10515599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latin typeface="+mn-lt"/>
              </a:rPr>
              <a:t>Núria Bruch Tàrrega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07B055AA-CD61-4A2A-BD51-054963116517}"/>
              </a:ext>
            </a:extLst>
          </p:cNvPr>
          <p:cNvSpPr txBox="1">
            <a:spLocks/>
          </p:cNvSpPr>
          <p:nvPr/>
        </p:nvSpPr>
        <p:spPr>
          <a:xfrm>
            <a:off x="838196" y="3330791"/>
            <a:ext cx="10515599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+mn-lt"/>
              </a:rPr>
              <a:t>January 2020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6533057-5374-4EE7-837B-F7BAF91E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16257"/>
              </p:ext>
            </p:extLst>
          </p:nvPr>
        </p:nvGraphicFramePr>
        <p:xfrm>
          <a:off x="2952744" y="4118487"/>
          <a:ext cx="62865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2699">
                  <a:extLst>
                    <a:ext uri="{9D8B030D-6E8A-4147-A177-3AD203B41FA5}">
                      <a16:colId xmlns:a16="http://schemas.microsoft.com/office/drawing/2014/main" val="1634121828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357276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Academic 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dr. Ana Oprescu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Host 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Lodewijk Bergmans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1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Host Organization: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Software Improvement Group (SIG)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75540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48F5C070-D5BA-4B70-A25D-1709248D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5" y="5412850"/>
            <a:ext cx="2730731" cy="1112520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0621936-C642-4C56-B0FD-13FA1BB8C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1" b="29185"/>
          <a:stretch/>
        </p:blipFill>
        <p:spPr>
          <a:xfrm>
            <a:off x="8925310" y="5494419"/>
            <a:ext cx="2428484" cy="9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DF1BD-DDD8-4E29-A373-80B311BB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12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89C50-C5F0-4B0A-88FC-D82B03A8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66A1-7923-4FCB-8E18-DB02DECFC4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2" y="2331776"/>
            <a:ext cx="10442575" cy="2194447"/>
          </a:xfrm>
        </p:spPr>
        <p:txBody>
          <a:bodyPr/>
          <a:lstStyle/>
          <a:p>
            <a:r>
              <a:rPr lang="en-US" sz="3200" b="1" dirty="0"/>
              <a:t>Technical Action Research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Controlled experiments 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dirty="0"/>
              <a:t> 	Coupling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Case study 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dirty="0"/>
              <a:t> 	Effort measurement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F64B3A-CA23-4338-8F91-F98BC3AA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403460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7A5FB-0445-4BFC-B8A8-0F01A328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43E0-3C27-4FA5-A674-DC3804E26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752564"/>
            <a:ext cx="10442575" cy="39641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the metric depend on the two projects being developed by the same team?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the metric consider inheritance?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the metric consider indirect coupling?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which direction does the metric measure coupling?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FFB36A-9EB2-4D02-8390-407C4588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applicable coupling metrics</a:t>
            </a:r>
          </a:p>
        </p:txBody>
      </p:sp>
    </p:spTree>
    <p:extLst>
      <p:ext uri="{BB962C8B-B14F-4D97-AF65-F5344CB8AC3E}">
        <p14:creationId xmlns:p14="http://schemas.microsoft.com/office/powerpoint/2010/main" val="702817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881D5-0C01-4FC4-B2A4-F1DB3BC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1271-50D7-40C1-8A8E-0BD2A8B44A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486346"/>
            <a:ext cx="10442575" cy="34948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RFC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cs typeface="Times New Roman" panose="02020603050405020304" pitchFamily="18" charset="0"/>
              </a:rPr>
              <a:t>Response for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Considers transitivity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Both inheritance and non-inheritance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ICP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b="1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Information-flow-based coupling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Sum inheritance and non-inheritance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C92FA-C408-4819-B83F-096F4427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applicable metrics</a:t>
            </a:r>
          </a:p>
        </p:txBody>
      </p:sp>
    </p:spTree>
    <p:extLst>
      <p:ext uri="{BB962C8B-B14F-4D97-AF65-F5344CB8AC3E}">
        <p14:creationId xmlns:p14="http://schemas.microsoft.com/office/powerpoint/2010/main" val="66195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64988-594E-45D7-B853-0F7ADB71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27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1AC359-7D93-4CF7-B7EF-26131E6C44AB}"/>
              </a:ext>
            </a:extLst>
          </p:cNvPr>
          <p:cNvGrpSpPr/>
          <p:nvPr/>
        </p:nvGrpSpPr>
        <p:grpSpPr>
          <a:xfrm>
            <a:off x="685800" y="2372795"/>
            <a:ext cx="10820400" cy="2112409"/>
            <a:chOff x="685800" y="1943098"/>
            <a:chExt cx="10820400" cy="211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28F16C-10CB-4D26-8604-02EB46A7E524}"/>
                </a:ext>
              </a:extLst>
            </p:cNvPr>
            <p:cNvSpPr/>
            <p:nvPr/>
          </p:nvSpPr>
          <p:spPr>
            <a:xfrm>
              <a:off x="685800" y="1943098"/>
              <a:ext cx="2714625" cy="15906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D()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694776-E9F9-4011-AC86-B752E2F7CEF8}"/>
                </a:ext>
              </a:extLst>
            </p:cNvPr>
            <p:cNvSpPr/>
            <p:nvPr/>
          </p:nvSpPr>
          <p:spPr>
            <a:xfrm>
              <a:off x="4738687" y="1943098"/>
              <a:ext cx="2714625" cy="15906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B()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C()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F825F8-56EA-4245-A45A-FB44BB3A59DF}"/>
                </a:ext>
              </a:extLst>
            </p:cNvPr>
            <p:cNvSpPr/>
            <p:nvPr/>
          </p:nvSpPr>
          <p:spPr>
            <a:xfrm>
              <a:off x="8791575" y="1943099"/>
              <a:ext cx="2714625" cy="1590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A()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22BAA6-A9DD-4499-AC57-7C2E806CB292}"/>
                </a:ext>
              </a:extLst>
            </p:cNvPr>
            <p:cNvCxnSpPr/>
            <p:nvPr/>
          </p:nvCxnSpPr>
          <p:spPr>
            <a:xfrm flipH="1" flipV="1">
              <a:off x="6324600" y="2447925"/>
              <a:ext cx="3505200" cy="2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2D1A8A-5C6B-4C88-8009-D0932F91A0E3}"/>
                </a:ext>
              </a:extLst>
            </p:cNvPr>
            <p:cNvCxnSpPr/>
            <p:nvPr/>
          </p:nvCxnSpPr>
          <p:spPr>
            <a:xfrm flipH="1" flipV="1">
              <a:off x="2305050" y="2738435"/>
              <a:ext cx="3495675" cy="25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43D64B-05AB-46F8-B3CF-05CEAC8BD3B5}"/>
                </a:ext>
              </a:extLst>
            </p:cNvPr>
            <p:cNvSpPr txBox="1"/>
            <p:nvPr/>
          </p:nvSpPr>
          <p:spPr>
            <a:xfrm>
              <a:off x="9880324" y="3686175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982427-5EFD-47DE-89FB-C7DFA2918989}"/>
                </a:ext>
              </a:extLst>
            </p:cNvPr>
            <p:cNvSpPr txBox="1"/>
            <p:nvPr/>
          </p:nvSpPr>
          <p:spPr>
            <a:xfrm>
              <a:off x="5781674" y="3686175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2AB33C-1279-47F4-BD84-CC2E670C3C9D}"/>
                </a:ext>
              </a:extLst>
            </p:cNvPr>
            <p:cNvSpPr txBox="1"/>
            <p:nvPr/>
          </p:nvSpPr>
          <p:spPr>
            <a:xfrm>
              <a:off x="1728787" y="3671884"/>
              <a:ext cx="628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D5EBDB-181E-410E-B479-1A03B873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7CC53-8678-463E-B8BE-5D6E8A713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86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68F70-7BF5-4AC2-B196-F5D964E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7D6317-1CD1-4945-B0EA-E96C6D2F9A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Library vulnerabilities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Library versions adoption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557E7F4-2996-45AE-809B-99F87650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221369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68F70-7BF5-4AC2-B196-F5D964E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7D6317-1CD1-4945-B0EA-E96C6D2F9A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486346"/>
            <a:ext cx="10442575" cy="9961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model Software ecosystems?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557E7F4-2996-45AE-809B-99F87650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70744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68F70-7BF5-4AC2-B196-F5D964E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7D6317-1CD1-4945-B0EA-E96C6D2F9A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225" y="1486346"/>
            <a:ext cx="10442575" cy="9961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model Software ecosystems?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557E7F4-2996-45AE-809B-99F87650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Dependency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E3965-3974-455B-B596-9D919E40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4" y="3203910"/>
            <a:ext cx="9172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904B6-9B7E-4CE3-9325-6DD6AE3C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33937-C5FD-415E-93C7-00728944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14" y="1536005"/>
            <a:ext cx="2925762" cy="1384995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0414B0D-9CFA-409C-B3E4-8E493CB8AEF4}"/>
              </a:ext>
            </a:extLst>
          </p:cNvPr>
          <p:cNvSpPr txBox="1">
            <a:spLocks/>
          </p:cNvSpPr>
          <p:nvPr/>
        </p:nvSpPr>
        <p:spPr>
          <a:xfrm>
            <a:off x="4332288" y="1432130"/>
            <a:ext cx="5526087" cy="1592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100" baseline="0">
                <a:solidFill>
                  <a:schemeClr val="accent6"/>
                </a:solidFill>
                <a:latin typeface="Lato Light" panose="020F0302020204030203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1500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49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EACD-6A07-47EA-B0E8-CF1A7CC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667001"/>
            <a:ext cx="9172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84AF6-9A16-4536-B899-E9955285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AF5-9851-4F13-A759-C2AF1E199340}" type="slidenum">
              <a:rPr lang="en-GB" smtClean="0"/>
              <a:t>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EAA82D-1164-4A5A-90F8-DB0AAD67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594163"/>
            <a:ext cx="10442575" cy="1327234"/>
          </a:xfrm>
        </p:spPr>
        <p:txBody>
          <a:bodyPr>
            <a:normAutofit/>
          </a:bodyPr>
          <a:lstStyle/>
          <a:p>
            <a:r>
              <a:rPr lang="en-US" dirty="0"/>
              <a:t>How can we measure the degree of library dependency?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EACD-6A07-47EA-B0E8-CF1A7CC4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667001"/>
            <a:ext cx="9172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3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">
      <a:dk1>
        <a:srgbClr val="32414F"/>
      </a:dk1>
      <a:lt1>
        <a:srgbClr val="FFFFFF"/>
      </a:lt1>
      <a:dk2>
        <a:srgbClr val="32414F"/>
      </a:dk2>
      <a:lt2>
        <a:srgbClr val="F5F6F9"/>
      </a:lt2>
      <a:accent1>
        <a:srgbClr val="00AFB1"/>
      </a:accent1>
      <a:accent2>
        <a:srgbClr val="B0D9DB"/>
      </a:accent2>
      <a:accent3>
        <a:srgbClr val="C3D8DB"/>
      </a:accent3>
      <a:accent4>
        <a:srgbClr val="EAEBED"/>
      </a:accent4>
      <a:accent5>
        <a:srgbClr val="2F6E9A"/>
      </a:accent5>
      <a:accent6>
        <a:srgbClr val="154464"/>
      </a:accent6>
      <a:hlink>
        <a:srgbClr val="00AFB1"/>
      </a:hlink>
      <a:folHlink>
        <a:srgbClr val="2F6E9A"/>
      </a:folHlink>
    </a:clrScheme>
    <a:fontScheme name="Custom 1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476</Words>
  <Application>Microsoft Office PowerPoint</Application>
  <PresentationFormat>Widescreen</PresentationFormat>
  <Paragraphs>135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Lato</vt:lpstr>
      <vt:lpstr>Lato Light</vt:lpstr>
      <vt:lpstr>Lato Medium</vt:lpstr>
      <vt:lpstr>Times New Roman</vt:lpstr>
      <vt:lpstr>Wingdings</vt:lpstr>
      <vt:lpstr>Office Theme</vt:lpstr>
      <vt:lpstr>Measuring the degree of library dependency</vt:lpstr>
      <vt:lpstr>Outline</vt:lpstr>
      <vt:lpstr>Introduction</vt:lpstr>
      <vt:lpstr>Dependency Management</vt:lpstr>
      <vt:lpstr>Dependency Management</vt:lpstr>
      <vt:lpstr>Dependency Management</vt:lpstr>
      <vt:lpstr>Research Question</vt:lpstr>
      <vt:lpstr>PowerPoint Presentation</vt:lpstr>
      <vt:lpstr>How can we measure the degree of library dependency?</vt:lpstr>
      <vt:lpstr>How can we measure the degree of library dependency?</vt:lpstr>
      <vt:lpstr>Research Question</vt:lpstr>
      <vt:lpstr>PowerPoint Presentation</vt:lpstr>
      <vt:lpstr>How can we measure the effort needed to replace a library?</vt:lpstr>
      <vt:lpstr>How can we measure the effort needed to replace a library?</vt:lpstr>
      <vt:lpstr>How can we measure the effort needed to replace a library?</vt:lpstr>
      <vt:lpstr>Expected results</vt:lpstr>
      <vt:lpstr>1. Set of metrics</vt:lpstr>
      <vt:lpstr>1. Set of metrics</vt:lpstr>
      <vt:lpstr>2. Proof-of-Concept</vt:lpstr>
      <vt:lpstr>2. Proof-of-Concept</vt:lpstr>
      <vt:lpstr>3. Evaluation and validation</vt:lpstr>
      <vt:lpstr>Measuring the degree of library dependency</vt:lpstr>
      <vt:lpstr>PowerPoint Presentation</vt:lpstr>
      <vt:lpstr>Research Method</vt:lpstr>
      <vt:lpstr>Choosing applicable coupling metrics</vt:lpstr>
      <vt:lpstr>Some applicable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Nuria Bruch</dc:creator>
  <cp:lastModifiedBy>usuario</cp:lastModifiedBy>
  <cp:revision>217</cp:revision>
  <dcterms:created xsi:type="dcterms:W3CDTF">2019-06-29T10:50:51Z</dcterms:created>
  <dcterms:modified xsi:type="dcterms:W3CDTF">2020-01-27T13:07:17Z</dcterms:modified>
</cp:coreProperties>
</file>