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96" r:id="rId3"/>
    <p:sldId id="297" r:id="rId4"/>
    <p:sldId id="314" r:id="rId5"/>
    <p:sldId id="316" r:id="rId6"/>
    <p:sldId id="317" r:id="rId7"/>
    <p:sldId id="325" r:id="rId8"/>
    <p:sldId id="326" r:id="rId9"/>
    <p:sldId id="321" r:id="rId10"/>
    <p:sldId id="327" r:id="rId11"/>
    <p:sldId id="32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57AF5EF-2D2C-46C0-9253-DFB3FB464235}">
          <p14:sldIdLst>
            <p14:sldId id="256"/>
            <p14:sldId id="296"/>
            <p14:sldId id="297"/>
            <p14:sldId id="314"/>
            <p14:sldId id="316"/>
            <p14:sldId id="317"/>
            <p14:sldId id="325"/>
            <p14:sldId id="326"/>
            <p14:sldId id="321"/>
            <p14:sldId id="327"/>
            <p14:sldId id="328"/>
          </p14:sldIdLst>
        </p14:section>
        <p14:section name="Sección sin título" id="{9D61BBAC-79B6-428B-85CB-8421213A89E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F1D6-995E-4A6F-9914-507B54D26760}" type="datetimeFigureOut">
              <a:rPr lang="es-ES" smtClean="0"/>
              <a:t>12/05/2024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8633-FC23-4A9D-8869-2FA24D47A8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3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97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4330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CD207E-8BBC-07A8-D3E6-84D23DFB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s-ES" dirty="0"/>
              <a:t>TEMA 6.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8601-FF4A-8D87-3287-F6DD75E1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s-ES" dirty="0"/>
              <a:t>PROGRAMACIÓN EN BASES DE DATOS.</a:t>
            </a:r>
          </a:p>
          <a:p>
            <a:r>
              <a:rPr lang="es-ES" dirty="0"/>
              <a:t>SESIÓN 4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rama azul abstracta con números">
            <a:extLst>
              <a:ext uri="{FF2B5EF4-FFF2-40B4-BE49-F238E27FC236}">
                <a16:creationId xmlns:a16="http://schemas.microsoft.com/office/drawing/2014/main" id="{B10E7C1B-89E9-5C6F-B62D-0D7775E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04" r="2" b="29754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118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772119"/>
          </a:xfrm>
        </p:spPr>
        <p:txBody>
          <a:bodyPr/>
          <a:lstStyle/>
          <a:p>
            <a:pPr algn="just"/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8 </a:t>
            </a:r>
            <a:r>
              <a:rPr lang="es-ES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para insertar en una tabla números los números del 1 al 10. El procedimiento se hace en la base de datos prueba. Muestra la tabla al finalizar.</a:t>
            </a: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15700E-6A2D-F5D5-5F29-3C47E9DB2F92}"/>
              </a:ext>
            </a:extLst>
          </p:cNvPr>
          <p:cNvSpPr txBox="1"/>
          <p:nvPr/>
        </p:nvSpPr>
        <p:spPr>
          <a:xfrm>
            <a:off x="1066586" y="2346395"/>
            <a:ext cx="9591582" cy="378565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ejemplo8_while()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INT);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&lt;=10 DO			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(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   		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=i+1;    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42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196458" y="2266545"/>
            <a:ext cx="5700802" cy="347787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ejemplo9_repeat(OUT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VARCHAR(100))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 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aux INT;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‘;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MAX(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INTO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</a:t>
            </a: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420555"/>
            <a:ext cx="9643566" cy="84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9 </a:t>
            </a:r>
            <a:r>
              <a:rPr lang="es-ES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que devuelve en una variable de texto los números de contrato pares de la base de datos alquileres.</a:t>
            </a: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46128F-847A-D3B6-FC55-DB95D8BA6A66}"/>
              </a:ext>
            </a:extLst>
          </p:cNvPr>
          <p:cNvSpPr/>
          <p:nvPr/>
        </p:nvSpPr>
        <p:spPr>
          <a:xfrm>
            <a:off x="5897259" y="2266545"/>
            <a:ext cx="6294741" cy="347787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i%2=0 THEN	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SELECT count(*) INTO aux FROM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WHERE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  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aux=1 THEN		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set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,' ',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 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=i+1; 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ncontratos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 REPEAT; 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83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C54B-5D1D-C178-85B7-251D36D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7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B8ACA-37BA-2AD3-B552-1E58BCCA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Después de haber visto las estructuras condicionales, vamos a ver ahora las estructuras de control de flujo o repetitivas:</a:t>
            </a:r>
            <a:endParaRPr lang="es-ES" dirty="0">
              <a:latin typeface="Calibri"/>
              <a:cs typeface="Calibri"/>
              <a:sym typeface="Calibri"/>
            </a:endParaRPr>
          </a:p>
          <a:p>
            <a:pPr lvl="1"/>
            <a:r>
              <a:rPr lang="es-ES" sz="2100" b="1" dirty="0" err="1"/>
              <a:t>Loop</a:t>
            </a:r>
            <a:endParaRPr lang="es-ES" sz="2100" b="1" dirty="0"/>
          </a:p>
          <a:p>
            <a:pPr lvl="1"/>
            <a:r>
              <a:rPr lang="es-ES" sz="2100" b="1" dirty="0" err="1">
                <a:latin typeface="Calibri"/>
                <a:cs typeface="Calibri"/>
                <a:sym typeface="Calibri"/>
              </a:rPr>
              <a:t>While</a:t>
            </a:r>
            <a:endParaRPr lang="es-ES" sz="2100" b="1" dirty="0">
              <a:latin typeface="Calibri"/>
              <a:cs typeface="Calibri"/>
              <a:sym typeface="Calibri"/>
            </a:endParaRPr>
          </a:p>
          <a:p>
            <a:pPr lvl="1"/>
            <a:r>
              <a:rPr lang="es-ES" sz="2100" b="1" dirty="0" err="1"/>
              <a:t>Repeat</a:t>
            </a:r>
            <a:endParaRPr lang="es-ES" sz="2100" b="1" dirty="0"/>
          </a:p>
          <a:p>
            <a:pPr lvl="1"/>
            <a:endParaRPr lang="es-ES" b="1" dirty="0">
              <a:latin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45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74276"/>
            <a:ext cx="5271572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Bucle </a:t>
            </a:r>
            <a:r>
              <a:rPr lang="es-ES" sz="24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lang="es-ES" dirty="0"/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es un bucle que no tiene ninguna condición de salida.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quiere salir de un bucle LOOP, hay que usar dentro de él una instrucción 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LEAVE.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sintaxis para la instrucción LOOP es: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D147B5-7014-AB3D-74ED-F20C84CD1C41}"/>
              </a:ext>
            </a:extLst>
          </p:cNvPr>
          <p:cNvSpPr txBox="1"/>
          <p:nvPr/>
        </p:nvSpPr>
        <p:spPr>
          <a:xfrm>
            <a:off x="1590675" y="4323727"/>
            <a:ext cx="2752726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[etiqueta:]LOOP    </a:t>
            </a:r>
            <a:endParaRPr lang="es-ES" dirty="0"/>
          </a:p>
          <a:p>
            <a:pPr algn="just"/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instrucciones;</a:t>
            </a:r>
            <a:endParaRPr lang="es-ES" dirty="0"/>
          </a:p>
          <a:p>
            <a:pPr algn="just"/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LOOP [etiqueta];</a:t>
            </a:r>
            <a:r>
              <a:rPr lang="es-E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algn="just">
              <a:buNone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4856DB2-F122-ACC1-ED95-39652B87F736}"/>
              </a:ext>
            </a:extLst>
          </p:cNvPr>
          <p:cNvSpPr txBox="1">
            <a:spLocks/>
          </p:cNvSpPr>
          <p:nvPr/>
        </p:nvSpPr>
        <p:spPr>
          <a:xfrm>
            <a:off x="6229350" y="1574276"/>
            <a:ext cx="5538271" cy="34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etiqueta es una marca que sirve para que se pueda saltar al comienzo o al final del bucle con las instrucciones LEAVE o ITERATE. La etiqueta que hay al principio y al final del bucle debe ser la misma.</a:t>
            </a:r>
            <a:endParaRPr lang="es-ES" dirty="0"/>
          </a:p>
          <a:p>
            <a:pPr algn="just"/>
            <a:r>
              <a:rPr lang="es-E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RECOMENDABLE USAR LOOP. SE DEBEN USAR LOS BUCLES WHILE O REPEAT.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68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772119"/>
          </a:xfrm>
        </p:spPr>
        <p:txBody>
          <a:bodyPr/>
          <a:lstStyle/>
          <a:p>
            <a:pPr algn="just"/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8 </a:t>
            </a:r>
            <a:r>
              <a:rPr lang="es-ES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para insertar en una tabla números los números del 1 al 10. El procedimiento se hace en la base de datos prueba. Muestra la tabla al finalizar.</a:t>
            </a: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15700E-6A2D-F5D5-5F29-3C47E9DB2F92}"/>
              </a:ext>
            </a:extLst>
          </p:cNvPr>
          <p:cNvSpPr txBox="1"/>
          <p:nvPr/>
        </p:nvSpPr>
        <p:spPr>
          <a:xfrm>
            <a:off x="1066586" y="2346395"/>
            <a:ext cx="9591582" cy="42473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ejemplo8_loop()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int);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=1;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etiq1: loop	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(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   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=i+1;    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&gt;10 then		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leave etiq1;	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loop etiq1;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1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784486" y="2266544"/>
            <a:ext cx="5409838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ejemplo9_loop(OUT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VARCHAR(100))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 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ncontrato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 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aux INT;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‘;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max(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INTO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ncontrato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420555"/>
            <a:ext cx="9643566" cy="84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9 </a:t>
            </a:r>
            <a:r>
              <a:rPr lang="es-ES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que devuelve en una variable de texto los números de contrato pares de la base de datos alquileres.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C11BE2-B8B9-6D76-5676-FFC48DF39C35}"/>
              </a:ext>
            </a:extLst>
          </p:cNvPr>
          <p:cNvSpPr txBox="1"/>
          <p:nvPr/>
        </p:nvSpPr>
        <p:spPr>
          <a:xfrm>
            <a:off x="6312675" y="2266544"/>
            <a:ext cx="5269361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etiq1: LOOP	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		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LEAVE etiq1;	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ELSEIF i%2=0 then		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count(*) INTO aux FROM 	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		IF aux=1 THEN			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,' ',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	END IF;	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	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=i+1;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LOOP etiq1; 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423C295-D4E6-9E20-29C6-5000D27A274E}"/>
              </a:ext>
            </a:extLst>
          </p:cNvPr>
          <p:cNvSpPr/>
          <p:nvPr/>
        </p:nvSpPr>
        <p:spPr>
          <a:xfrm>
            <a:off x="691079" y="2266545"/>
            <a:ext cx="11009308" cy="429228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2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74276"/>
            <a:ext cx="10215044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Bucle </a:t>
            </a:r>
            <a:r>
              <a:rPr lang="es-ES" sz="24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implementar una estructura repetitiva del tipo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repetir…hasta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estructura repetitiva se empieza ejecutando las instrucciones que están dentro de REPEAT y, al final, se analiza si se cumple la condición indicada en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 la condición es verdadera, se sale del bucle y, si es falsa, se vuelve al comienzo del bucle. 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sintaxis de REPEAT es: </a:t>
            </a:r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D147B5-7014-AB3D-74ED-F20C84CD1C41}"/>
              </a:ext>
            </a:extLst>
          </p:cNvPr>
          <p:cNvSpPr txBox="1"/>
          <p:nvPr/>
        </p:nvSpPr>
        <p:spPr>
          <a:xfrm>
            <a:off x="4533899" y="4052618"/>
            <a:ext cx="4200525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lang="en-US" dirty="0"/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lang="en-US" dirty="0"/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REPEAT;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723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3053A-A964-FCDC-C3BB-66E5818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68EB7-BF50-F32D-954D-DD15ED62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772119"/>
          </a:xfrm>
        </p:spPr>
        <p:txBody>
          <a:bodyPr/>
          <a:lstStyle/>
          <a:p>
            <a:pPr algn="just"/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8 </a:t>
            </a:r>
            <a:r>
              <a:rPr lang="es-ES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para insertar en una tabla números los números del 1 al 10. El procedimiento se hace en la base de datos prueba. Muestra la tabla al finalizar.</a:t>
            </a: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15700E-6A2D-F5D5-5F29-3C47E9DB2F92}"/>
              </a:ext>
            </a:extLst>
          </p:cNvPr>
          <p:cNvSpPr txBox="1"/>
          <p:nvPr/>
        </p:nvSpPr>
        <p:spPr>
          <a:xfrm>
            <a:off x="1066586" y="2346395"/>
            <a:ext cx="9591582" cy="378565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ejemplo8_repeat()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INT);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		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(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   	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=i+1;    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&gt;10 END REPEAT;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626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2F78A-45C9-A9CD-D050-E13F598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8F578D-2B63-80BF-E8F5-50443D31623B}"/>
              </a:ext>
            </a:extLst>
          </p:cNvPr>
          <p:cNvSpPr txBox="1"/>
          <p:nvPr/>
        </p:nvSpPr>
        <p:spPr>
          <a:xfrm>
            <a:off x="196458" y="2266545"/>
            <a:ext cx="5700802" cy="347787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ejemplo9_repeat(OUT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VARCHAR(100))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INT; 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aux INT;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‘;</a:t>
            </a: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MAX(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INTO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</a:t>
            </a:r>
          </a:p>
          <a:p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055FD31-77FB-07C3-2F4E-3A331FF33EEF}"/>
              </a:ext>
            </a:extLst>
          </p:cNvPr>
          <p:cNvSpPr txBox="1">
            <a:spLocks/>
          </p:cNvSpPr>
          <p:nvPr/>
        </p:nvSpPr>
        <p:spPr>
          <a:xfrm>
            <a:off x="784485" y="1420555"/>
            <a:ext cx="9643566" cy="84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9 </a:t>
            </a:r>
            <a:r>
              <a:rPr lang="es-ES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s-E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que devuelve en una variable de texto los números de contrato pares de la base de datos alquileres.</a:t>
            </a: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46128F-847A-D3B6-FC55-DB95D8BA6A66}"/>
              </a:ext>
            </a:extLst>
          </p:cNvPr>
          <p:cNvSpPr/>
          <p:nvPr/>
        </p:nvSpPr>
        <p:spPr>
          <a:xfrm>
            <a:off x="5897259" y="2266545"/>
            <a:ext cx="6294741" cy="347787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i%2=0 THEN	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SELECT count(*) INTO aux FROM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WHERE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  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aux=1 THEN		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set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,' ',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IF; 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	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=i+1; 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ncontratos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 REPEAT; 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613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2EBC-C182-359B-EC13-75F87D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2A45-6C59-2D2F-28B9-B60D7776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74276"/>
            <a:ext cx="10215044" cy="4330291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Bucle </a:t>
            </a:r>
            <a:r>
              <a:rPr lang="es-ES" sz="24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bucle, se evalúa inicialmente una condición y, si esta se cumple, se ejecutan las instrucciones que hay dentro del bucle. </a:t>
            </a:r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llega al final del bucle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(END WHILE) se vuelve al principio del bucle para evaluar la condición del WHILE, repitiéndose el proceso anterior si la condición se cumple. 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la condición del WHILE no se cumpla, se produce la salida del bucle.</a:t>
            </a:r>
            <a:endParaRPr lang="es-ES" dirty="0"/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sintaxis de WHILE es:</a:t>
            </a:r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D147B5-7014-AB3D-74ED-F20C84CD1C41}"/>
              </a:ext>
            </a:extLst>
          </p:cNvPr>
          <p:cNvSpPr txBox="1"/>
          <p:nvPr/>
        </p:nvSpPr>
        <p:spPr>
          <a:xfrm>
            <a:off x="5476874" y="4586018"/>
            <a:ext cx="420052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</a:t>
            </a:r>
            <a:endParaRPr lang="en-US" dirty="0"/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lang="en-US" dirty="0"/>
          </a:p>
          <a:p>
            <a:pPr algn="just"/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WHILE;</a:t>
            </a: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127181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5"/>
      </a:lt2>
      <a:accent1>
        <a:srgbClr val="31B86F"/>
      </a:accent1>
      <a:accent2>
        <a:srgbClr val="36B1A2"/>
      </a:accent2>
      <a:accent3>
        <a:srgbClr val="22ADE6"/>
      </a:accent3>
      <a:accent4>
        <a:srgbClr val="4E7BEB"/>
      </a:accent4>
      <a:accent5>
        <a:srgbClr val="7E6EEE"/>
      </a:accent5>
      <a:accent6>
        <a:srgbClr val="A34EEB"/>
      </a:accent6>
      <a:hlink>
        <a:srgbClr val="AE698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1127</Words>
  <Application>Microsoft Office PowerPoint</Application>
  <PresentationFormat>Panorámica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Grandview</vt:lpstr>
      <vt:lpstr>Wingdings</vt:lpstr>
      <vt:lpstr>CosineVTI</vt:lpstr>
      <vt:lpstr>TEMA 6.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6.</dc:title>
  <dc:creator>Nuria Celis Nieto</dc:creator>
  <cp:lastModifiedBy>Nuria Celis Nieto</cp:lastModifiedBy>
  <cp:revision>9</cp:revision>
  <dcterms:created xsi:type="dcterms:W3CDTF">2023-04-25T08:31:38Z</dcterms:created>
  <dcterms:modified xsi:type="dcterms:W3CDTF">2024-05-12T15:59:07Z</dcterms:modified>
</cp:coreProperties>
</file>