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96" r:id="rId3"/>
    <p:sldId id="297" r:id="rId4"/>
    <p:sldId id="314" r:id="rId5"/>
    <p:sldId id="319" r:id="rId6"/>
    <p:sldId id="320" r:id="rId7"/>
    <p:sldId id="315" r:id="rId8"/>
    <p:sldId id="321" r:id="rId9"/>
    <p:sldId id="322" r:id="rId10"/>
    <p:sldId id="323" r:id="rId11"/>
    <p:sldId id="32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96"/>
            <p14:sldId id="297"/>
            <p14:sldId id="314"/>
            <p14:sldId id="319"/>
            <p14:sldId id="320"/>
            <p14:sldId id="315"/>
            <p14:sldId id="321"/>
            <p14:sldId id="322"/>
            <p14:sldId id="323"/>
            <p14:sldId id="324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6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809787" y="2194558"/>
            <a:ext cx="995139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UPDATE ON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k INT;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BOOLEAN;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OLD.ffin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NULL AND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NEW.ffin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 THEN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UPDATE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alquilado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=false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NEW.kfin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 THEN	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NEW.kfin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END IF;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25000" cy="878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que, al hacer la modificación de un contrato correspondiente a la finalización de un contrato, se establezca que el coche pasa a estar disponible y que los kilómetros del coche sean los kilómetros finales del coche en el contrato.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B082E-2AE1-01E1-8EFC-C38C448C9894}"/>
              </a:ext>
            </a:extLst>
          </p:cNvPr>
          <p:cNvSpPr txBox="1">
            <a:spLocks/>
          </p:cNvSpPr>
          <p:nvPr/>
        </p:nvSpPr>
        <p:spPr>
          <a:xfrm>
            <a:off x="452477" y="5397312"/>
            <a:ext cx="10308706" cy="136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comprobar si es una modificación por una entrega, se verifica si la fecha final contenía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 ha cargado un valor de fecha en el contrato. Sólo se asignan kilómetros al coche cuando se haya cargado un nuevo valor en el contrato.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7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809787" y="3517519"/>
            <a:ext cx="995139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auditarC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DELETE ON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 BEGIN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usuario,dia,hora,instruccion,dni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VALUES (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current_user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curtime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(),'delete',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OLD.dni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25000" cy="211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Suponiendo que se tiene una tabla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las columnas usuario,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hora, instrucción,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realiza un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tal que, al eliminar algún cliente en la tabla clientes, añada una fila en la tabla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auditoriaCLIENTES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indicando quien y cuando hizo la eliminación y que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cliente se eliminó. En la columna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almacena el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cliente eliminado. En la columna instrucción se carga la instrucción auditada (INSERT, UPDATE o DELETE).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4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cs typeface="Arial"/>
                <a:sym typeface="Arial"/>
              </a:rPr>
              <a:t>5.- TRIGGERS</a:t>
            </a:r>
            <a:endParaRPr lang="es-ES" sz="3600" b="1" dirty="0"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s-E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disparador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rutina (conjunto de sentencias) que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lanza a ejecución automáticamente cuando 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produce un </a:t>
            </a:r>
            <a:r>
              <a:rPr lang="es-E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s-E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actualización de datos sobre una tabla (INSERT, UPDATE, DELETE). 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se debe desencadenar en una clasificación de una liga de f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tbol cuando se </a:t>
            </a:r>
            <a:r>
              <a:rPr lang="es-ES" sz="20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resultado de un partido?.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PARTIDOS				TABLA CLASIFICACIÓN</a:t>
            </a:r>
            <a:endParaRPr lang="es-ES" dirty="0"/>
          </a:p>
          <a:p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2F6F516-2522-B749-FB3B-3FA736E3C7F4}"/>
              </a:ext>
            </a:extLst>
          </p:cNvPr>
          <p:cNvGrpSpPr/>
          <p:nvPr/>
        </p:nvGrpSpPr>
        <p:grpSpPr>
          <a:xfrm>
            <a:off x="691079" y="4144768"/>
            <a:ext cx="7860585" cy="2830911"/>
            <a:chOff x="489789" y="3288734"/>
            <a:chExt cx="7860585" cy="2830911"/>
          </a:xfrm>
        </p:grpSpPr>
        <p:pic>
          <p:nvPicPr>
            <p:cNvPr id="5" name="Google Shape;101;p14">
              <a:extLst>
                <a:ext uri="{FF2B5EF4-FFF2-40B4-BE49-F238E27FC236}">
                  <a16:creationId xmlns:a16="http://schemas.microsoft.com/office/drawing/2014/main" id="{A256CDCC-6A56-9EF0-1F56-B52E666C998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9789" y="3554250"/>
              <a:ext cx="28580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2;p14">
              <a:extLst>
                <a:ext uri="{FF2B5EF4-FFF2-40B4-BE49-F238E27FC236}">
                  <a16:creationId xmlns:a16="http://schemas.microsoft.com/office/drawing/2014/main" id="{F8F954A5-9564-EB82-070B-85B49F6EA4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7277" y="4581128"/>
              <a:ext cx="2858076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3;p14">
              <a:extLst>
                <a:ext uri="{FF2B5EF4-FFF2-40B4-BE49-F238E27FC236}">
                  <a16:creationId xmlns:a16="http://schemas.microsoft.com/office/drawing/2014/main" id="{E7663110-790B-B2EE-3489-7F2BFB09DFBE}"/>
                </a:ext>
              </a:extLst>
            </p:cNvPr>
            <p:cNvSpPr/>
            <p:nvPr/>
          </p:nvSpPr>
          <p:spPr>
            <a:xfrm>
              <a:off x="2555776" y="4068600"/>
              <a:ext cx="216024" cy="5125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104;p14">
              <a:extLst>
                <a:ext uri="{FF2B5EF4-FFF2-40B4-BE49-F238E27FC236}">
                  <a16:creationId xmlns:a16="http://schemas.microsoft.com/office/drawing/2014/main" id="{8516E852-C991-8709-C321-B60DEDA1174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76056" y="3554250"/>
              <a:ext cx="3274318" cy="504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05;p14">
              <a:extLst>
                <a:ext uri="{FF2B5EF4-FFF2-40B4-BE49-F238E27FC236}">
                  <a16:creationId xmlns:a16="http://schemas.microsoft.com/office/drawing/2014/main" id="{9FEEE458-54BF-36F5-8239-0C4A9E9D4676}"/>
                </a:ext>
              </a:extLst>
            </p:cNvPr>
            <p:cNvCxnSpPr/>
            <p:nvPr/>
          </p:nvCxnSpPr>
          <p:spPr>
            <a:xfrm>
              <a:off x="3491880" y="3838971"/>
              <a:ext cx="14401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10" name="Google Shape;106;p14">
              <a:extLst>
                <a:ext uri="{FF2B5EF4-FFF2-40B4-BE49-F238E27FC236}">
                  <a16:creationId xmlns:a16="http://schemas.microsoft.com/office/drawing/2014/main" id="{A1D2A99D-8643-61FE-9F1F-2522F21406BD}"/>
                </a:ext>
              </a:extLst>
            </p:cNvPr>
            <p:cNvSpPr/>
            <p:nvPr/>
          </p:nvSpPr>
          <p:spPr>
            <a:xfrm>
              <a:off x="3635896" y="4766195"/>
              <a:ext cx="1296144" cy="17087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07;p14">
              <a:extLst>
                <a:ext uri="{FF2B5EF4-FFF2-40B4-BE49-F238E27FC236}">
                  <a16:creationId xmlns:a16="http://schemas.microsoft.com/office/drawing/2014/main" id="{2F03A043-3B0F-A662-1732-F7291DFCD49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92925" y="4485207"/>
              <a:ext cx="3199085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8;p14">
              <a:extLst>
                <a:ext uri="{FF2B5EF4-FFF2-40B4-BE49-F238E27FC236}">
                  <a16:creationId xmlns:a16="http://schemas.microsoft.com/office/drawing/2014/main" id="{A8CDC363-D48B-AB59-696B-03A95F48E952}"/>
                </a:ext>
              </a:extLst>
            </p:cNvPr>
            <p:cNvSpPr txBox="1"/>
            <p:nvPr/>
          </p:nvSpPr>
          <p:spPr>
            <a:xfrm>
              <a:off x="3491880" y="3288734"/>
              <a:ext cx="144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actual de tablas</a:t>
              </a:r>
              <a:endParaRPr/>
            </a:p>
          </p:txBody>
        </p:sp>
        <p:sp>
          <p:nvSpPr>
            <p:cNvPr id="13" name="Google Shape;109;p14">
              <a:extLst>
                <a:ext uri="{FF2B5EF4-FFF2-40B4-BE49-F238E27FC236}">
                  <a16:creationId xmlns:a16="http://schemas.microsoft.com/office/drawing/2014/main" id="{5164699F-0E99-6CC5-CBEA-ABBB2B38CF9C}"/>
                </a:ext>
              </a:extLst>
            </p:cNvPr>
            <p:cNvSpPr txBox="1"/>
            <p:nvPr/>
          </p:nvSpPr>
          <p:spPr>
            <a:xfrm>
              <a:off x="946832" y="4059075"/>
              <a:ext cx="144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Marca un gol el equipo TEX</a:t>
              </a:r>
              <a:endParaRPr dirty="0"/>
            </a:p>
          </p:txBody>
        </p:sp>
        <p:sp>
          <p:nvSpPr>
            <p:cNvPr id="14" name="Google Shape;110;p14">
              <a:extLst>
                <a:ext uri="{FF2B5EF4-FFF2-40B4-BE49-F238E27FC236}">
                  <a16:creationId xmlns:a16="http://schemas.microsoft.com/office/drawing/2014/main" id="{76C8408F-E9A0-44D5-A6E3-A29A173CECF1}"/>
                </a:ext>
              </a:extLst>
            </p:cNvPr>
            <p:cNvSpPr txBox="1"/>
            <p:nvPr/>
          </p:nvSpPr>
          <p:spPr>
            <a:xfrm>
              <a:off x="3491880" y="4223597"/>
              <a:ext cx="14401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 trigger modifica pg, pe, gf y puntos del equipo TEX</a:t>
              </a:r>
              <a:endParaRPr/>
            </a:p>
          </p:txBody>
        </p:sp>
        <p:sp>
          <p:nvSpPr>
            <p:cNvPr id="15" name="Google Shape;111;p14">
              <a:extLst>
                <a:ext uri="{FF2B5EF4-FFF2-40B4-BE49-F238E27FC236}">
                  <a16:creationId xmlns:a16="http://schemas.microsoft.com/office/drawing/2014/main" id="{ACF86CB4-7F9C-EB8C-F224-C99A625AA133}"/>
                </a:ext>
              </a:extLst>
            </p:cNvPr>
            <p:cNvSpPr/>
            <p:nvPr/>
          </p:nvSpPr>
          <p:spPr>
            <a:xfrm rot="795338">
              <a:off x="3599892" y="5169120"/>
              <a:ext cx="1224136" cy="17086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2;p14">
              <a:extLst>
                <a:ext uri="{FF2B5EF4-FFF2-40B4-BE49-F238E27FC236}">
                  <a16:creationId xmlns:a16="http://schemas.microsoft.com/office/drawing/2014/main" id="{53A695EB-5E7B-EEB4-45D4-3DDBD1C8305E}"/>
                </a:ext>
              </a:extLst>
            </p:cNvPr>
            <p:cNvSpPr txBox="1"/>
            <p:nvPr/>
          </p:nvSpPr>
          <p:spPr>
            <a:xfrm>
              <a:off x="4271512" y="5473314"/>
              <a:ext cx="19566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mismo trigger debería modificar pe, gc y puntos del equipo TPZ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4999" cy="4330291"/>
          </a:xfrm>
        </p:spPr>
        <p:txBody>
          <a:bodyPr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para crear un </a:t>
            </a:r>
            <a:r>
              <a:rPr lang="es-ES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nombreTrigger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momento_disparo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evento    ON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nombreTabla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sentencias;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 </a:t>
            </a:r>
            <a:r>
              <a:rPr lang="es-ES" sz="180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INSERT, UPDATE, DELETE. Es una acción realizada sobre una tabla que va a desencadenar la realización automática de otras acciones sobre otras tablas.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s-ES" sz="18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Momento_disparo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si las sentencias se ejecutan antes que el evento que lanza al </a:t>
            </a:r>
            <a:r>
              <a:rPr lang="es-ES" sz="1800" b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(BEFORE) </a:t>
            </a:r>
            <a:r>
              <a:rPr lang="es-E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después </a:t>
            </a:r>
            <a:r>
              <a:rPr lang="es-E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(AFTER). </a:t>
            </a:r>
            <a:r>
              <a:rPr lang="es-E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muchos casos puede dar igual usar BEFORE o AFTER.</a:t>
            </a:r>
            <a:r>
              <a:rPr lang="es-E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s-E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debe usar BEFORE </a:t>
            </a:r>
            <a:r>
              <a:rPr lang="es-ES" sz="180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trata de validarse que se puede efectuar el evento. Por ejemplo, al insertar un contrato de alquiler de un coche, debería lanzarse un </a:t>
            </a:r>
            <a:r>
              <a:rPr lang="es-ES" sz="180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comprobase si está disponible para alquilar, si no lo está, el </a:t>
            </a:r>
            <a:r>
              <a:rPr lang="es-ES" sz="180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debería abortar el evento.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s-ES" sz="1800"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ROW </a:t>
            </a:r>
            <a:r>
              <a:rPr lang="es-E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que el </a:t>
            </a:r>
            <a:r>
              <a:rPr lang="es-ES" sz="1800" b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s-E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lanza por cada fila afectada por el evento.</a:t>
            </a:r>
            <a:endParaRPr lang="es-ES" sz="1800" b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8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250959"/>
            <a:ext cx="5818396" cy="794734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6" y="1217408"/>
            <a:ext cx="6320901" cy="4914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s-ES" sz="1700" b="1" dirty="0">
                <a:latin typeface="Calibri"/>
                <a:ea typeface="Calibri"/>
                <a:cs typeface="Calibri"/>
                <a:sym typeface="Calibri"/>
              </a:rPr>
              <a:t>LOS OPERADORES  NEW y OLD</a:t>
            </a:r>
            <a:endParaRPr lang="es-ES" sz="17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endParaRPr lang="es-ES" sz="1700" b="1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000"/>
            </a:pP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Dentro de las sentencias que se ejecutarán al dispararse el </a:t>
            </a:r>
            <a:r>
              <a:rPr lang="es-ES" sz="1700" dirty="0" err="1">
                <a:latin typeface="Calibri"/>
                <a:ea typeface="Calibri"/>
                <a:cs typeface="Calibri"/>
                <a:sym typeface="Arial"/>
              </a:rPr>
              <a:t>trigger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, se pueden usar los operadores </a:t>
            </a:r>
            <a:r>
              <a:rPr lang="es-ES" sz="1700" b="1" dirty="0">
                <a:latin typeface="Calibri"/>
                <a:ea typeface="Calibri"/>
                <a:cs typeface="Calibri"/>
                <a:sym typeface="Arial"/>
              </a:rPr>
              <a:t>OLD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 y </a:t>
            </a:r>
            <a:r>
              <a:rPr lang="es-ES" sz="1700" b="1" dirty="0">
                <a:latin typeface="Calibri"/>
                <a:ea typeface="Calibri"/>
                <a:cs typeface="Calibri"/>
                <a:sym typeface="Arial"/>
              </a:rPr>
              <a:t>NEW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. Estos operadores sirven para hacer referencia a las columnas de las filas afectadas por un evento dentro del </a:t>
            </a:r>
            <a:r>
              <a:rPr lang="es-ES" sz="1700" dirty="0" err="1">
                <a:latin typeface="Calibri"/>
                <a:ea typeface="Calibri"/>
                <a:cs typeface="Calibri"/>
                <a:sym typeface="Arial"/>
              </a:rPr>
              <a:t>trigger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.</a:t>
            </a:r>
            <a:endParaRPr lang="es-E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000"/>
            </a:pPr>
            <a:endParaRPr lang="es-ES" sz="1700" dirty="0">
              <a:latin typeface="Calibri"/>
              <a:ea typeface="Calibri"/>
              <a:cs typeface="Calibri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000"/>
            </a:pP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El operador </a:t>
            </a:r>
            <a:r>
              <a:rPr lang="es-ES" sz="1700" b="1" dirty="0">
                <a:latin typeface="Calibri"/>
                <a:ea typeface="Calibri"/>
                <a:cs typeface="Calibri"/>
                <a:sym typeface="Arial"/>
              </a:rPr>
              <a:t>NEW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 sirve para hacer referencia al nuevo valor de una columna sobre la que se produce un evento y se usa como </a:t>
            </a:r>
            <a:r>
              <a:rPr lang="es-ES" sz="1700" dirty="0" err="1">
                <a:latin typeface="Calibri"/>
                <a:ea typeface="Calibri"/>
                <a:cs typeface="Calibri"/>
                <a:sym typeface="Arial"/>
              </a:rPr>
              <a:t>NEW.nombreColumna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. </a:t>
            </a:r>
            <a:endParaRPr lang="es-E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000"/>
            </a:pPr>
            <a:endParaRPr lang="es-ES" sz="1700" dirty="0">
              <a:latin typeface="Calibri"/>
              <a:ea typeface="Calibri"/>
              <a:cs typeface="Calibri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ts val="2000"/>
            </a:pP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El operador </a:t>
            </a:r>
            <a:r>
              <a:rPr lang="es-ES" sz="1700" b="1" dirty="0">
                <a:latin typeface="Calibri"/>
                <a:ea typeface="Calibri"/>
                <a:cs typeface="Calibri"/>
                <a:sym typeface="Arial"/>
              </a:rPr>
              <a:t>OLD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 sirve para hacer referencia al anterior valor de una columna sobre la que se produce un evento y se usa en la forma </a:t>
            </a:r>
            <a:r>
              <a:rPr lang="es-ES" sz="1700" dirty="0" err="1">
                <a:latin typeface="Calibri"/>
                <a:ea typeface="Calibri"/>
                <a:cs typeface="Calibri"/>
                <a:sym typeface="Arial"/>
              </a:rPr>
              <a:t>OLD.nombreColumna</a:t>
            </a:r>
            <a:r>
              <a:rPr lang="es-ES" sz="1700" dirty="0">
                <a:latin typeface="Calibri"/>
                <a:ea typeface="Calibri"/>
                <a:cs typeface="Calibri"/>
                <a:sym typeface="Arial"/>
              </a:rPr>
              <a:t>. </a:t>
            </a:r>
            <a:endParaRPr lang="es-E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</a:pPr>
            <a:endParaRPr lang="es-ES" sz="1700" b="1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</a:pPr>
            <a:endParaRPr lang="es-ES" sz="17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es-ES" sz="17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863CD1-C856-A5B1-091F-53A7A413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67" y="3124803"/>
            <a:ext cx="5459717" cy="26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250959"/>
            <a:ext cx="5818396" cy="794734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6" y="1217408"/>
            <a:ext cx="10742219" cy="4914641"/>
          </a:xfrm>
        </p:spPr>
        <p:txBody>
          <a:bodyPr>
            <a:norm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Restricciones</a:t>
            </a:r>
            <a:endParaRPr lang="es-ES" sz="12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2000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Nunca puede haber dos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responder a un mismo evento sobre una misma tabla en el mismo momento de disparo (veremos después que es esto).</a:t>
            </a:r>
            <a:endParaRPr lang="es-ES" sz="1200" dirty="0"/>
          </a:p>
          <a:p>
            <a:pPr marL="412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SzPts val="2000"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SzPts val="2000"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2000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permite usar sentencias que devuelvan filas de resultados. Si que se permiten sentencias SELECT que devuelvan una fila y carguen lo devuelto en variables (SELECT  …  INTO … FROM)</a:t>
            </a:r>
            <a:endParaRPr lang="es-ES" sz="1200" dirty="0"/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</a:pPr>
            <a:endParaRPr lang="es-ES" sz="1700" b="1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</a:pPr>
            <a:endParaRPr lang="es-ES" sz="17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87465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9CC9B9-7314-10CE-EA3E-5C2C916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3" y="225766"/>
            <a:ext cx="5398648" cy="60389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5.- TRIGGERS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8C410-890C-EB6B-2095-1E2BDD71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41" y="1001377"/>
            <a:ext cx="5900364" cy="5142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LOS OPERADORES  NEW y OLD</a:t>
            </a:r>
          </a:p>
          <a:p>
            <a:pPr>
              <a:lnSpc>
                <a:spcPct val="100000"/>
              </a:lnSpc>
            </a:pPr>
            <a:r>
              <a:rPr lang="es-ES" dirty="0"/>
              <a:t>Supongamos que tenemos este contrato y que tenemos un </a:t>
            </a:r>
            <a:r>
              <a:rPr lang="es-ES" dirty="0" err="1"/>
              <a:t>trigger</a:t>
            </a:r>
            <a:r>
              <a:rPr lang="es-ES" dirty="0"/>
              <a:t> sobre los eventos UPDATE de contratos.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Y que ejecutamos: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highlight>
                  <a:srgbClr val="FFFF00"/>
                </a:highlight>
              </a:rPr>
              <a:t>UPDATE contratos SET </a:t>
            </a:r>
            <a:r>
              <a:rPr lang="es-ES" dirty="0" err="1">
                <a:highlight>
                  <a:srgbClr val="FFFF00"/>
                </a:highlight>
              </a:rPr>
              <a:t>fini</a:t>
            </a:r>
            <a:r>
              <a:rPr lang="es-ES" dirty="0">
                <a:highlight>
                  <a:srgbClr val="FFFF00"/>
                </a:highlight>
              </a:rPr>
              <a:t>=</a:t>
            </a:r>
            <a:r>
              <a:rPr lang="es-ES" dirty="0" err="1">
                <a:highlight>
                  <a:srgbClr val="FFFF00"/>
                </a:highlight>
              </a:rPr>
              <a:t>adddate</a:t>
            </a:r>
            <a:r>
              <a:rPr lang="es-ES" dirty="0">
                <a:highlight>
                  <a:srgbClr val="FFFF00"/>
                </a:highlight>
              </a:rPr>
              <a:t>(</a:t>
            </a:r>
            <a:r>
              <a:rPr lang="es-ES" dirty="0" err="1">
                <a:highlight>
                  <a:srgbClr val="FFFF00"/>
                </a:highlight>
              </a:rPr>
              <a:t>fini,interval</a:t>
            </a:r>
            <a:r>
              <a:rPr lang="es-ES" dirty="0">
                <a:highlight>
                  <a:srgbClr val="FFFF00"/>
                </a:highlight>
              </a:rPr>
              <a:t> 1 </a:t>
            </a:r>
            <a:r>
              <a:rPr lang="es-ES" dirty="0" err="1">
                <a:highlight>
                  <a:srgbClr val="FFFF00"/>
                </a:highlight>
              </a:rPr>
              <a:t>week</a:t>
            </a:r>
            <a:r>
              <a:rPr lang="es-ES" dirty="0">
                <a:highlight>
                  <a:srgbClr val="FFFF00"/>
                </a:highlight>
              </a:rPr>
              <a:t>), </a:t>
            </a:r>
            <a:r>
              <a:rPr lang="es-ES" dirty="0" err="1">
                <a:highlight>
                  <a:srgbClr val="FFFF00"/>
                </a:highlight>
              </a:rPr>
              <a:t>ffin</a:t>
            </a:r>
            <a:r>
              <a:rPr lang="es-ES" dirty="0">
                <a:highlight>
                  <a:srgbClr val="FFFF00"/>
                </a:highlight>
              </a:rPr>
              <a:t>=‘2017-05-23’, </a:t>
            </a:r>
            <a:r>
              <a:rPr lang="es-ES" dirty="0" err="1">
                <a:highlight>
                  <a:srgbClr val="FFFF00"/>
                </a:highlight>
              </a:rPr>
              <a:t>kfin</a:t>
            </a:r>
            <a:r>
              <a:rPr lang="es-ES" dirty="0">
                <a:highlight>
                  <a:srgbClr val="FFFF00"/>
                </a:highlight>
              </a:rPr>
              <a:t>=27200 </a:t>
            </a:r>
            <a:r>
              <a:rPr lang="es-ES" dirty="0" err="1">
                <a:highlight>
                  <a:srgbClr val="FFFF00"/>
                </a:highlight>
              </a:rPr>
              <a:t>where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numcontrato</a:t>
            </a:r>
            <a:r>
              <a:rPr lang="es-ES" dirty="0">
                <a:highlight>
                  <a:srgbClr val="FFFF00"/>
                </a:highlight>
              </a:rPr>
              <a:t>=77;</a:t>
            </a:r>
          </a:p>
          <a:p>
            <a:pPr>
              <a:lnSpc>
                <a:spcPct val="100000"/>
              </a:lnSpc>
            </a:pPr>
            <a:r>
              <a:rPr lang="es-ES" dirty="0"/>
              <a:t>Estos serían los valores OLD y NEW de contratos mientras se está ejecutando el </a:t>
            </a:r>
            <a:r>
              <a:rPr lang="es-ES" dirty="0" err="1"/>
              <a:t>trigger</a:t>
            </a:r>
            <a:r>
              <a:rPr lang="es-ES" dirty="0"/>
              <a:t>:</a:t>
            </a:r>
          </a:p>
          <a:p>
            <a:pPr>
              <a:lnSpc>
                <a:spcPct val="100000"/>
              </a:lnSpc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7C2237-0191-4741-5C8A-31BFA5A2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82" y="3614580"/>
            <a:ext cx="4505237" cy="22578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E73FB6-B7BF-EFC2-13F1-CD913BB8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9" y="2449727"/>
            <a:ext cx="6179479" cy="7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809787" y="2194558"/>
            <a:ext cx="995139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alquilar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INSERT ON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 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UPDATE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alquilado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=true WHERE matricula=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08706" cy="69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que, tras añadir un nuevo contrato de alquiler de un coche, actualiza el estado de alquilado de ese coche.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B082E-2AE1-01E1-8EFC-C38C448C9894}"/>
              </a:ext>
            </a:extLst>
          </p:cNvPr>
          <p:cNvSpPr txBox="1">
            <a:spLocks/>
          </p:cNvSpPr>
          <p:nvPr/>
        </p:nvSpPr>
        <p:spPr>
          <a:xfrm>
            <a:off x="622985" y="4046009"/>
            <a:ext cx="10308706" cy="224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 hace referencia a la nueva matricula afectada por el evento (INSERTAR en la tabla CONTRATOS). Por tanto hace referencia a la matricula insertada en el nuevo contrato.</a:t>
            </a:r>
            <a:endParaRPr lang="es-ES" dirty="0"/>
          </a:p>
          <a:p>
            <a:pPr>
              <a:spcBef>
                <a:spcPts val="0"/>
              </a:spcBef>
            </a:pPr>
            <a:endParaRPr lang="es-E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momento de disparo podría ser también BEFORE.</a:t>
            </a:r>
            <a:endParaRPr lang="es-ES" dirty="0"/>
          </a:p>
          <a:p>
            <a:pPr>
              <a:spcBef>
                <a:spcPts val="0"/>
              </a:spcBef>
            </a:pPr>
            <a:endParaRPr lang="es-E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PRUEBA: Inserta un nuevo contrato en contratos y comprueba que el estado de alquilado del coche cambia.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39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809787" y="2194558"/>
            <a:ext cx="995139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alquilar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INSERT ON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k INT;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obtenemos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kilómetros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coche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contratar</a:t>
            </a:r>
            <a:endParaRPr lang="en-US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k FROM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asignamos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kilómetros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nuevo valor que se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endParaRPr lang="en-US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UPDATE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alquilado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=true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08706" cy="69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 el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para que se asigne a los kilómetros iniciales del contrato insertado los kilómetros que tiene el coche contratado.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B082E-2AE1-01E1-8EFC-C38C448C9894}"/>
              </a:ext>
            </a:extLst>
          </p:cNvPr>
          <p:cNvSpPr txBox="1">
            <a:spLocks/>
          </p:cNvSpPr>
          <p:nvPr/>
        </p:nvSpPr>
        <p:spPr>
          <a:xfrm>
            <a:off x="622985" y="4930385"/>
            <a:ext cx="10308706" cy="136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momento de ejecución del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tiene que ser BEFORE (antes que se modifique). Si pusiéramos AFTER, no tendría efecto SET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=k, puesto que ya se habría insertado el contrato.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5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5" y="43700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5.- TRIGGERS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809787" y="2194558"/>
            <a:ext cx="9951396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TRIGGER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alquilar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INSERT ON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ROW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k INT;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BOOLEAN; 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alquilado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k,a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a=true THEN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=null;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NEW.kini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=k;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alquilado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=true WHERE matricula=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0308706" cy="69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 el </a:t>
            </a:r>
            <a:r>
              <a:rPr lang="es-ES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para que, además de lo que realizaba, compruebe si el coche a contratar se puede alquilar, es decir, no está alquilado. Si está alquilado, se debe evitar que se haga el contrato.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B082E-2AE1-01E1-8EFC-C38C448C9894}"/>
              </a:ext>
            </a:extLst>
          </p:cNvPr>
          <p:cNvSpPr txBox="1">
            <a:spLocks/>
          </p:cNvSpPr>
          <p:nvPr/>
        </p:nvSpPr>
        <p:spPr>
          <a:xfrm>
            <a:off x="452477" y="5397312"/>
            <a:ext cx="10308706" cy="136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poner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new.matricula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se actualiza ya que no se admiten nulos en la columna matrícula de contratos. Entonces, se produce un error de ejecución y se aborta el proceso, se sale del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8881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1288</Words>
  <Application>Microsoft Office PowerPoint</Application>
  <PresentationFormat>Panorámica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Grandview</vt:lpstr>
      <vt:lpstr>Wingdings</vt:lpstr>
      <vt:lpstr>CosineVTI</vt:lpstr>
      <vt:lpstr>TEMA 6.</vt:lpstr>
      <vt:lpstr>5.- TRIGGERS</vt:lpstr>
      <vt:lpstr>5.- TRIGGERS</vt:lpstr>
      <vt:lpstr>5.- TRIGGERS</vt:lpstr>
      <vt:lpstr>5.- TRIGGERS</vt:lpstr>
      <vt:lpstr>5.- TRIGGERS</vt:lpstr>
      <vt:lpstr>5.- TRIGGERS</vt:lpstr>
      <vt:lpstr>5.- TRIGGERS</vt:lpstr>
      <vt:lpstr>5.- TRIGGERS</vt:lpstr>
      <vt:lpstr>5.- TRIGGERS</vt:lpstr>
      <vt:lpstr>5.- TRIGGERS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10</cp:revision>
  <dcterms:created xsi:type="dcterms:W3CDTF">2023-04-25T08:31:38Z</dcterms:created>
  <dcterms:modified xsi:type="dcterms:W3CDTF">2024-04-01T18:01:29Z</dcterms:modified>
</cp:coreProperties>
</file>