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ev.mysql.com/doc/refman/5.5/en/error-messages-serve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rotWithShape="0" algn="ctr" dir="5400000" dist="50800">
              <a:srgbClr val="E1EFD8"/>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s-ES" sz="3200" u="none" cap="none" strike="noStrike">
                <a:solidFill>
                  <a:schemeClr val="dk1"/>
                </a:solidFill>
                <a:latin typeface="Calibri"/>
                <a:ea typeface="Calibri"/>
                <a:cs typeface="Calibri"/>
                <a:sym typeface="Calibri"/>
              </a:rPr>
              <a:t>Unidad 8</a:t>
            </a:r>
            <a:r>
              <a:rPr b="0" i="0" lang="es-ES"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1" i="0" lang="es-ES" sz="3200" u="none" cap="none" strike="noStrike">
                <a:solidFill>
                  <a:schemeClr val="dk1"/>
                </a:solidFill>
                <a:latin typeface="Calibri"/>
                <a:ea typeface="Calibri"/>
                <a:cs typeface="Calibri"/>
                <a:sym typeface="Calibri"/>
              </a:rPr>
              <a:t>Programación de bases de datos</a:t>
            </a:r>
            <a:endParaRPr/>
          </a:p>
          <a:p>
            <a:pPr indent="0" lvl="0" marL="0" marR="0" rtl="0" algn="ctr">
              <a:spcBef>
                <a:spcPts val="0"/>
              </a:spcBef>
              <a:spcAft>
                <a:spcPts val="0"/>
              </a:spcAft>
              <a:buNone/>
            </a:pPr>
            <a:r>
              <a:rPr b="1" i="0" lang="es-ES" sz="3200" u="none" cap="none" strike="noStrike">
                <a:solidFill>
                  <a:schemeClr val="dk1"/>
                </a:solidFill>
                <a:latin typeface="Calibri"/>
                <a:ea typeface="Calibri"/>
                <a:cs typeface="Calibri"/>
                <a:sym typeface="Calibri"/>
              </a:rPr>
              <a:t>Sesión 8</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fmla="val 16667" name="adj"/>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3600" u="none" cap="none" strike="noStrike">
                <a:solidFill>
                  <a:schemeClr val="dk1"/>
                </a:solidFill>
                <a:latin typeface="Calibri"/>
                <a:ea typeface="Calibri"/>
                <a:cs typeface="Calibri"/>
                <a:sym typeface="Calibri"/>
              </a:rPr>
              <a:t>Bases de Datos</a:t>
            </a:r>
            <a:endParaRPr b="1" i="0" sz="3200" u="none" cap="none" strike="noStrike">
              <a:solidFill>
                <a:schemeClr val="dk1"/>
              </a:solidFill>
              <a:latin typeface="Calibri"/>
              <a:ea typeface="Calibri"/>
              <a:cs typeface="Calibri"/>
              <a:sym typeface="Calibri"/>
            </a:endParaRPr>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7.- Manipuladores de error</a:t>
            </a:r>
            <a:endParaRPr/>
          </a:p>
        </p:txBody>
      </p:sp>
      <p:sp>
        <p:nvSpPr>
          <p:cNvPr id="186" name="Google Shape;186;p2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7" name="Google Shape;187;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88" name="Google Shape;188;p22"/>
          <p:cNvSpPr txBox="1"/>
          <p:nvPr/>
        </p:nvSpPr>
        <p:spPr>
          <a:xfrm>
            <a:off x="576263" y="1196975"/>
            <a:ext cx="7991475"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400" u="none" cap="none" strike="noStrike">
                <a:solidFill>
                  <a:schemeClr val="dk1"/>
                </a:solidFill>
                <a:latin typeface="Calibri"/>
                <a:ea typeface="Calibri"/>
                <a:cs typeface="Calibri"/>
                <a:sym typeface="Calibri"/>
              </a:rPr>
              <a:t>Como funciona un handler o manipulador de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Los HANDLER o manipuladores de error son invocados al producirse  un error o una condición de error que hayamos declarado con anterioridad</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Existen tres métodos de definir o declarar un handler:</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ourier New"/>
              <a:buChar char="o"/>
            </a:pPr>
            <a:r>
              <a:rPr b="0" i="0" lang="es-ES" sz="1800" u="none" cap="none" strike="noStrike">
                <a:solidFill>
                  <a:schemeClr val="dk1"/>
                </a:solidFill>
                <a:latin typeface="Calibri"/>
                <a:ea typeface="Calibri"/>
                <a:cs typeface="Calibri"/>
                <a:sym typeface="Calibri"/>
              </a:rPr>
              <a:t>Con </a:t>
            </a:r>
            <a:r>
              <a:rPr b="1" i="0" lang="es-ES" sz="1800" u="none" cap="none" strike="noStrike">
                <a:solidFill>
                  <a:schemeClr val="dk1"/>
                </a:solidFill>
                <a:latin typeface="Calibri"/>
                <a:ea typeface="Calibri"/>
                <a:cs typeface="Calibri"/>
                <a:sym typeface="Calibri"/>
              </a:rPr>
              <a:t>código de error </a:t>
            </a:r>
            <a:r>
              <a:rPr b="0" i="0" lang="es-ES" sz="1800" u="none" cap="none" strike="noStrike">
                <a:solidFill>
                  <a:schemeClr val="dk1"/>
                </a:solidFill>
                <a:latin typeface="Calibri"/>
                <a:ea typeface="Calibri"/>
                <a:cs typeface="Calibri"/>
                <a:sym typeface="Calibri"/>
              </a:rPr>
              <a:t>de MySQL</a:t>
            </a:r>
            <a:endParaRPr/>
          </a:p>
          <a:p>
            <a:pPr indent="-285750" lvl="1" marL="742950" marR="0" rtl="0" algn="l">
              <a:spcBef>
                <a:spcPts val="0"/>
              </a:spcBef>
              <a:spcAft>
                <a:spcPts val="0"/>
              </a:spcAft>
              <a:buClr>
                <a:schemeClr val="dk1"/>
              </a:buClr>
              <a:buSzPts val="1800"/>
              <a:buFont typeface="Courier New"/>
              <a:buChar char="o"/>
            </a:pPr>
            <a:r>
              <a:rPr b="0" i="0" lang="es-ES" sz="1800" u="none" cap="none" strike="noStrike">
                <a:solidFill>
                  <a:schemeClr val="dk1"/>
                </a:solidFill>
                <a:latin typeface="Calibri"/>
                <a:ea typeface="Calibri"/>
                <a:cs typeface="Calibri"/>
                <a:sym typeface="Calibri"/>
              </a:rPr>
              <a:t>Con </a:t>
            </a:r>
            <a:r>
              <a:rPr b="1" i="0" lang="es-ES" sz="1800" u="none" cap="none" strike="noStrike">
                <a:solidFill>
                  <a:schemeClr val="dk1"/>
                </a:solidFill>
                <a:latin typeface="Calibri"/>
                <a:ea typeface="Calibri"/>
                <a:cs typeface="Calibri"/>
                <a:sym typeface="Calibri"/>
              </a:rPr>
              <a:t>código SQLSTATE </a:t>
            </a:r>
            <a:r>
              <a:rPr b="0" i="0" lang="es-ES" sz="1800" u="none" cap="none" strike="noStrike">
                <a:solidFill>
                  <a:schemeClr val="dk1"/>
                </a:solidFill>
                <a:latin typeface="Calibri"/>
                <a:ea typeface="Calibri"/>
                <a:cs typeface="Calibri"/>
                <a:sym typeface="Calibri"/>
              </a:rPr>
              <a:t>ANSI (standard para todos los SGBD relacionales).</a:t>
            </a:r>
            <a:endParaRPr/>
          </a:p>
          <a:p>
            <a:pPr indent="-285750" lvl="1" marL="742950" marR="0" rtl="0" algn="l">
              <a:spcBef>
                <a:spcPts val="0"/>
              </a:spcBef>
              <a:spcAft>
                <a:spcPts val="0"/>
              </a:spcAft>
              <a:buClr>
                <a:schemeClr val="dk1"/>
              </a:buClr>
              <a:buSzPts val="1800"/>
              <a:buFont typeface="Courier New"/>
              <a:buChar char="o"/>
            </a:pPr>
            <a:r>
              <a:rPr b="0" i="0" lang="es-ES" sz="1800" u="none" cap="none" strike="noStrike">
                <a:solidFill>
                  <a:schemeClr val="dk1"/>
                </a:solidFill>
                <a:latin typeface="Calibri"/>
                <a:ea typeface="Calibri"/>
                <a:cs typeface="Calibri"/>
                <a:sym typeface="Calibri"/>
              </a:rPr>
              <a:t>Como </a:t>
            </a:r>
            <a:r>
              <a:rPr b="1" i="0" lang="es-ES" sz="1800" u="none" cap="none" strike="noStrike">
                <a:solidFill>
                  <a:schemeClr val="dk1"/>
                </a:solidFill>
                <a:latin typeface="Calibri"/>
                <a:ea typeface="Calibri"/>
                <a:cs typeface="Calibri"/>
                <a:sym typeface="Calibri"/>
              </a:rPr>
              <a:t>nombre de condición</a:t>
            </a:r>
            <a:r>
              <a:rPr b="0" i="0" lang="es-ES" sz="1800" u="none" cap="none" strike="noStrike">
                <a:solidFill>
                  <a:schemeClr val="dk1"/>
                </a:solidFill>
                <a:latin typeface="Calibri"/>
                <a:ea typeface="Calibri"/>
                <a:cs typeface="Calibri"/>
                <a:sym typeface="Calibri"/>
              </a:rPr>
              <a:t>, por ejemplo SQLWARNING, SQLEXCEPTION Y NOT FOUND</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En el siguiente enlace tienes todos los códigos de error MySQL y sus equivalentes SQLSTATE:</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sng" cap="none" strike="noStrike">
                <a:solidFill>
                  <a:schemeClr val="hlink"/>
                </a:solidFill>
                <a:latin typeface="Calibri"/>
                <a:ea typeface="Calibri"/>
                <a:cs typeface="Calibri"/>
                <a:sym typeface="Calibri"/>
                <a:hlinkClick r:id="rId3"/>
              </a:rPr>
              <a:t>https://dev.mysql.com/doc/refman/5.5/en/error-messages-server.html</a:t>
            </a:r>
            <a:endParaRPr b="0" i="0" sz="2000" u="none" cap="none" strike="noStrike">
              <a:solidFill>
                <a:schemeClr val="dk1"/>
              </a:solidFill>
              <a:latin typeface="Calibri"/>
              <a:ea typeface="Calibri"/>
              <a:cs typeface="Calibri"/>
              <a:sym typeface="Calibri"/>
            </a:endParaRPr>
          </a:p>
        </p:txBody>
      </p:sp>
      <p:sp>
        <p:nvSpPr>
          <p:cNvPr descr="Resultado de imagen de ordenador ficheros" id="189" name="Google Shape;189;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90" name="Google Shape;190;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7.- Manipuladores de error</a:t>
            </a:r>
            <a:endParaRPr/>
          </a:p>
        </p:txBody>
      </p:sp>
      <p:sp>
        <p:nvSpPr>
          <p:cNvPr id="196" name="Google Shape;196;p2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98" name="Google Shape;198;p23"/>
          <p:cNvSpPr txBox="1"/>
          <p:nvPr/>
        </p:nvSpPr>
        <p:spPr>
          <a:xfrm>
            <a:off x="576263" y="1196975"/>
            <a:ext cx="7991475"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400" u="none" cap="none" strike="noStrike">
                <a:solidFill>
                  <a:schemeClr val="dk1"/>
                </a:solidFill>
                <a:latin typeface="Calibri"/>
                <a:ea typeface="Calibri"/>
                <a:cs typeface="Calibri"/>
                <a:sym typeface="Calibri"/>
              </a:rPr>
              <a:t>Declaración de un handler</a:t>
            </a:r>
            <a:endParaRPr b="1"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Los </a:t>
            </a:r>
            <a:r>
              <a:rPr b="1" i="0" lang="es-ES" sz="1800" u="none" cap="none" strike="noStrike">
                <a:solidFill>
                  <a:schemeClr val="dk1"/>
                </a:solidFill>
                <a:latin typeface="Calibri"/>
                <a:ea typeface="Calibri"/>
                <a:cs typeface="Calibri"/>
                <a:sym typeface="Calibri"/>
              </a:rPr>
              <a:t>handlers</a:t>
            </a:r>
            <a:r>
              <a:rPr b="0" i="0" lang="es-ES" sz="1800" u="none" cap="none" strike="noStrike">
                <a:solidFill>
                  <a:schemeClr val="dk1"/>
                </a:solidFill>
                <a:latin typeface="Calibri"/>
                <a:ea typeface="Calibri"/>
                <a:cs typeface="Calibri"/>
                <a:sym typeface="Calibri"/>
              </a:rPr>
              <a:t> se declaran después de las variables y los cursores. La sintaxis para declararlos es la siguiente:</a:t>
            </a:r>
            <a:br>
              <a:rPr b="0" i="0" lang="es-E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DECLARE tipo_de_handler HANDLER FOR condicion_del_handler</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Donde </a:t>
            </a:r>
            <a:r>
              <a:rPr b="1" i="0" lang="es-ES" sz="1800" u="none" cap="none" strike="noStrike">
                <a:solidFill>
                  <a:schemeClr val="dk1"/>
                </a:solidFill>
                <a:latin typeface="Calibri"/>
                <a:ea typeface="Calibri"/>
                <a:cs typeface="Calibri"/>
                <a:sym typeface="Calibri"/>
              </a:rPr>
              <a:t>tipo_de_handler</a:t>
            </a:r>
            <a:r>
              <a:rPr b="0" i="0" lang="es-ES" sz="1800" u="none" cap="none" strike="noStrike">
                <a:solidFill>
                  <a:schemeClr val="dk1"/>
                </a:solidFill>
                <a:latin typeface="Calibri"/>
                <a:ea typeface="Calibri"/>
                <a:cs typeface="Calibri"/>
                <a:sym typeface="Calibri"/>
              </a:rPr>
              <a:t>  puede ser:</a:t>
            </a:r>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CONTINUE</a:t>
            </a:r>
            <a:r>
              <a:rPr b="0" i="0" lang="es-ES" sz="1800" u="none" cap="none" strike="noStrike">
                <a:solidFill>
                  <a:schemeClr val="dk1"/>
                </a:solidFill>
                <a:latin typeface="Calibri"/>
                <a:ea typeface="Calibri"/>
                <a:cs typeface="Calibri"/>
                <a:sym typeface="Calibri"/>
              </a:rPr>
              <a:t>: indica que la ejecución de la rutina debe seguir. </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EXIT</a:t>
            </a:r>
            <a:r>
              <a:rPr b="0" i="0" lang="es-ES" sz="1800" u="none" cap="none" strike="noStrike">
                <a:solidFill>
                  <a:schemeClr val="dk1"/>
                </a:solidFill>
                <a:latin typeface="Calibri"/>
                <a:ea typeface="Calibri"/>
                <a:cs typeface="Calibri"/>
                <a:sym typeface="Calibri"/>
              </a:rPr>
              <a:t>: indica que la ejecución de la rutina debe culminar.</a:t>
            </a:r>
            <a:endParaRPr/>
          </a:p>
          <a:p>
            <a:pPr indent="0" lvl="0" marL="0" marR="0" rtl="0" algn="l">
              <a:spcBef>
                <a:spcPts val="0"/>
              </a:spcBef>
              <a:spcAft>
                <a:spcPts val="0"/>
              </a:spcAft>
              <a:buNone/>
            </a:pP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En </a:t>
            </a:r>
            <a:r>
              <a:rPr b="1" i="0" lang="es-ES" sz="1800" u="none" cap="none" strike="noStrike">
                <a:solidFill>
                  <a:schemeClr val="dk1"/>
                </a:solidFill>
                <a:latin typeface="Calibri"/>
                <a:ea typeface="Calibri"/>
                <a:cs typeface="Calibri"/>
                <a:sym typeface="Calibri"/>
              </a:rPr>
              <a:t>condicion_del_handler</a:t>
            </a:r>
            <a:r>
              <a:rPr b="0" i="0" lang="es-ES" sz="1800" u="none" cap="none" strike="noStrike">
                <a:solidFill>
                  <a:schemeClr val="dk1"/>
                </a:solidFill>
                <a:latin typeface="Calibri"/>
                <a:ea typeface="Calibri"/>
                <a:cs typeface="Calibri"/>
                <a:sym typeface="Calibri"/>
              </a:rPr>
              <a:t> podemos usar alguno de los siguientes valores:</a:t>
            </a:r>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SQLSTATE</a:t>
            </a:r>
            <a:r>
              <a:rPr b="0" i="0" lang="es-ES" sz="1800" u="none" cap="none" strike="noStrike">
                <a:solidFill>
                  <a:schemeClr val="dk1"/>
                </a:solidFill>
                <a:latin typeface="Calibri"/>
                <a:ea typeface="Calibri"/>
                <a:cs typeface="Calibri"/>
                <a:sym typeface="Calibri"/>
              </a:rPr>
              <a:t>: códigos de errores independiente de la plataforma.</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a:t>
            </a:r>
            <a:r>
              <a:rPr b="1" i="0" lang="es-ES" sz="1800" u="none" cap="none" strike="noStrike">
                <a:solidFill>
                  <a:schemeClr val="dk1"/>
                </a:solidFill>
                <a:latin typeface="Calibri"/>
                <a:ea typeface="Calibri"/>
                <a:cs typeface="Calibri"/>
                <a:sym typeface="Calibri"/>
              </a:rPr>
              <a:t> MySQL error</a:t>
            </a:r>
            <a:r>
              <a:rPr b="0" i="0" lang="es-ES" sz="1800" u="none" cap="none" strike="noStrike">
                <a:solidFill>
                  <a:schemeClr val="dk1"/>
                </a:solidFill>
                <a:latin typeface="Calibri"/>
                <a:ea typeface="Calibri"/>
                <a:cs typeface="Calibri"/>
                <a:sym typeface="Calibri"/>
              </a:rPr>
              <a:t>: códigos de errores exclusivos de </a:t>
            </a:r>
            <a:r>
              <a:rPr b="1" i="0" lang="es-ES" sz="1800" u="none" cap="none" strike="noStrike">
                <a:solidFill>
                  <a:schemeClr val="dk1"/>
                </a:solidFill>
                <a:latin typeface="Calibri"/>
                <a:ea typeface="Calibri"/>
                <a:cs typeface="Calibri"/>
                <a:sym typeface="Calibri"/>
              </a:rPr>
              <a:t>MySQL</a:t>
            </a:r>
            <a:r>
              <a:rPr b="0" i="0" lang="es-ES" sz="1800" u="none" cap="none" strike="noStrike">
                <a:solidFill>
                  <a:schemeClr val="dk1"/>
                </a:solidFill>
                <a:latin typeface="Calibri"/>
                <a:ea typeface="Calibri"/>
                <a:cs typeface="Calibri"/>
                <a:sym typeface="Calibri"/>
              </a:rPr>
              <a: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SQLWARNING</a:t>
            </a:r>
            <a:r>
              <a:rPr b="0" i="0" lang="es-ES" sz="1800" u="none" cap="none" strike="noStrike">
                <a:solidFill>
                  <a:schemeClr val="dk1"/>
                </a:solidFill>
                <a:latin typeface="Calibri"/>
                <a:ea typeface="Calibri"/>
                <a:cs typeface="Calibri"/>
                <a:sym typeface="Calibri"/>
              </a:rPr>
              <a:t>: abreviación para los códigos </a:t>
            </a:r>
            <a:r>
              <a:rPr b="1" i="0" lang="es-ES" sz="1800" u="none" cap="none" strike="noStrike">
                <a:solidFill>
                  <a:schemeClr val="dk1"/>
                </a:solidFill>
                <a:latin typeface="Calibri"/>
                <a:ea typeface="Calibri"/>
                <a:cs typeface="Calibri"/>
                <a:sym typeface="Calibri"/>
              </a:rPr>
              <a:t>SQLSTATE</a:t>
            </a:r>
            <a:r>
              <a:rPr b="0" i="0" lang="es-ES" sz="1800" u="none" cap="none" strike="noStrike">
                <a:solidFill>
                  <a:schemeClr val="dk1"/>
                </a:solidFill>
                <a:latin typeface="Calibri"/>
                <a:ea typeface="Calibri"/>
                <a:cs typeface="Calibri"/>
                <a:sym typeface="Calibri"/>
              </a:rPr>
              <a:t> que comienzan con 01.</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NOT FOUND</a:t>
            </a:r>
            <a:r>
              <a:rPr b="0" i="0" lang="es-ES" sz="1800" u="none" cap="none" strike="noStrike">
                <a:solidFill>
                  <a:schemeClr val="dk1"/>
                </a:solidFill>
                <a:latin typeface="Calibri"/>
                <a:ea typeface="Calibri"/>
                <a:cs typeface="Calibri"/>
                <a:sym typeface="Calibri"/>
              </a:rPr>
              <a:t>: abreviación para los códigos </a:t>
            </a:r>
            <a:r>
              <a:rPr b="1" i="0" lang="es-ES" sz="1800" u="none" cap="none" strike="noStrike">
                <a:solidFill>
                  <a:schemeClr val="dk1"/>
                </a:solidFill>
                <a:latin typeface="Calibri"/>
                <a:ea typeface="Calibri"/>
                <a:cs typeface="Calibri"/>
                <a:sym typeface="Calibri"/>
              </a:rPr>
              <a:t>SQLSTATE</a:t>
            </a:r>
            <a:r>
              <a:rPr b="0" i="0" lang="es-ES" sz="1800" u="none" cap="none" strike="noStrike">
                <a:solidFill>
                  <a:schemeClr val="dk1"/>
                </a:solidFill>
                <a:latin typeface="Calibri"/>
                <a:ea typeface="Calibri"/>
                <a:cs typeface="Calibri"/>
                <a:sym typeface="Calibri"/>
              </a:rPr>
              <a:t> que comienzan con 02.</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a:t>
            </a:r>
            <a:r>
              <a:rPr b="1" i="0" lang="es-ES" sz="1800" u="none" cap="none" strike="noStrike">
                <a:solidFill>
                  <a:schemeClr val="dk1"/>
                </a:solidFill>
                <a:latin typeface="Calibri"/>
                <a:ea typeface="Calibri"/>
                <a:cs typeface="Calibri"/>
                <a:sym typeface="Calibri"/>
              </a:rPr>
              <a:t>SQLEXCEPTION</a:t>
            </a:r>
            <a:r>
              <a:rPr b="0" i="0" lang="es-ES" sz="1800" u="none" cap="none" strike="noStrike">
                <a:solidFill>
                  <a:schemeClr val="dk1"/>
                </a:solidFill>
                <a:latin typeface="Calibri"/>
                <a:ea typeface="Calibri"/>
                <a:cs typeface="Calibri"/>
                <a:sym typeface="Calibri"/>
              </a:rPr>
              <a:t>: abreviación para el resto de códigos </a:t>
            </a:r>
            <a:r>
              <a:rPr b="1" i="0" lang="es-ES" sz="1800" u="none" cap="none" strike="noStrike">
                <a:solidFill>
                  <a:schemeClr val="dk1"/>
                </a:solidFill>
                <a:latin typeface="Calibri"/>
                <a:ea typeface="Calibri"/>
                <a:cs typeface="Calibri"/>
                <a:sym typeface="Calibri"/>
              </a:rPr>
              <a:t>SQLSTATE</a:t>
            </a:r>
            <a:r>
              <a:rPr b="0" i="0" lang="es-ES" sz="1800" u="none" cap="none" strike="noStrike">
                <a:solidFill>
                  <a:schemeClr val="dk1"/>
                </a:solidFill>
                <a:latin typeface="Calibri"/>
                <a:ea typeface="Calibri"/>
                <a:cs typeface="Calibri"/>
                <a:sym typeface="Calibri"/>
              </a:rPr>
              <a: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nombre de una condición declarada previamente.</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descr="Resultado de imagen de ordenador ficheros" id="199" name="Google Shape;199;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200" name="Google Shape;200;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7.- Manipuladores de error</a:t>
            </a:r>
            <a:endParaRPr/>
          </a:p>
        </p:txBody>
      </p:sp>
      <p:sp>
        <p:nvSpPr>
          <p:cNvPr id="206" name="Google Shape;206;p2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7" name="Google Shape;207;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08" name="Google Shape;208;p24"/>
          <p:cNvSpPr txBox="1"/>
          <p:nvPr/>
        </p:nvSpPr>
        <p:spPr>
          <a:xfrm>
            <a:off x="544512" y="850890"/>
            <a:ext cx="799147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Ejemplo 1: Control de finalización de un cursor mediante un handler asociado a la condición de error NOT FOUND o al valor de estado ‘02000’</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descr="Resultado de imagen de ordenador ficheros" id="209" name="Google Shape;209;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210" name="Google Shape;210;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1" name="Google Shape;211;p24"/>
          <p:cNvSpPr txBox="1"/>
          <p:nvPr/>
        </p:nvSpPr>
        <p:spPr>
          <a:xfrm>
            <a:off x="544512" y="1507771"/>
            <a:ext cx="8054975" cy="5355312"/>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CREATE PROCEDURE ejemplo()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BEGIN</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declaramos las variables antes de los cursores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DECLARE bContinuar BOOLEAN DEFAULT true;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DECLARE a CHAR(20);</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r>
              <a:rPr i="1" lang="es-ES" sz="1600">
                <a:solidFill>
                  <a:schemeClr val="dk1"/>
                </a:solidFill>
                <a:latin typeface="Calibri"/>
                <a:ea typeface="Calibri"/>
                <a:cs typeface="Calibri"/>
                <a:sym typeface="Calibri"/>
              </a:rPr>
              <a:t>-- declaramos un cursor con su respectiva consulta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DECLARE cursor1 CURSOR FOR SELECT nombre FROM usuarios;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r>
              <a:rPr i="1" lang="es-ES" sz="1400">
                <a:solidFill>
                  <a:schemeClr val="dk1"/>
                </a:solidFill>
                <a:latin typeface="Calibri"/>
                <a:ea typeface="Calibri"/>
                <a:cs typeface="Calibri"/>
                <a:sym typeface="Calibri"/>
              </a:rPr>
              <a:t>-- declaramos un manejador, bcontinuar sera false cuando se produzca la condicion SQLSTATE 02000,</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DECLARE CONTINUE HANDLER FOR SQLSTATE '02000' SET bContinuar = false;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OPEN cursor1;-- se abre el cursor declarado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WHILE bContinuar DO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FETCH cursor1 INTO a;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mientras no lleguemos el final de los registros, continuamos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IF bContinuar THEN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aqui lo que tengas que hacer ..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END IF;</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END WHILE;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CLOSE cursor1; -- cerramos el cursor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17" name="Google Shape;217;p2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19" name="Google Shape;219;p25"/>
          <p:cNvSpPr txBox="1"/>
          <p:nvPr/>
        </p:nvSpPr>
        <p:spPr>
          <a:xfrm>
            <a:off x="548709" y="671599"/>
            <a:ext cx="7991475"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Ejemplo 2: </a:t>
            </a:r>
            <a:r>
              <a:rPr lang="es-ES" sz="1600">
                <a:solidFill>
                  <a:schemeClr val="dk1"/>
                </a:solidFill>
                <a:latin typeface="Calibri"/>
                <a:ea typeface="Calibri"/>
                <a:cs typeface="Calibri"/>
                <a:sym typeface="Calibri"/>
              </a:rPr>
              <a:t>En el procedimiento </a:t>
            </a:r>
            <a:r>
              <a:rPr b="1" lang="es-ES" sz="1600">
                <a:solidFill>
                  <a:schemeClr val="dk1"/>
                </a:solidFill>
                <a:latin typeface="Calibri"/>
                <a:ea typeface="Calibri"/>
                <a:cs typeface="Calibri"/>
                <a:sym typeface="Calibri"/>
              </a:rPr>
              <a:t>votar </a:t>
            </a:r>
            <a:r>
              <a:rPr lang="es-ES" sz="1600">
                <a:solidFill>
                  <a:schemeClr val="dk1"/>
                </a:solidFill>
                <a:latin typeface="Calibri"/>
                <a:ea typeface="Calibri"/>
                <a:cs typeface="Calibri"/>
                <a:sym typeface="Calibri"/>
              </a:rPr>
              <a:t>de la base de datos </a:t>
            </a:r>
            <a:r>
              <a:rPr b="1" lang="es-ES" sz="1600">
                <a:solidFill>
                  <a:schemeClr val="dk1"/>
                </a:solidFill>
                <a:latin typeface="Calibri"/>
                <a:ea typeface="Calibri"/>
                <a:cs typeface="Calibri"/>
                <a:sym typeface="Calibri"/>
              </a:rPr>
              <a:t>concursomusica,</a:t>
            </a:r>
            <a:r>
              <a:rPr lang="es-ES" sz="1600">
                <a:solidFill>
                  <a:schemeClr val="dk1"/>
                </a:solidFill>
                <a:latin typeface="Calibri"/>
                <a:ea typeface="Calibri"/>
                <a:cs typeface="Calibri"/>
                <a:sym typeface="Calibri"/>
              </a:rPr>
              <a:t> se recibe el usuario que vota y el número de canción votada. El procedimiento inserta el voto, contabiliza el voto del usuario y contabiliza el voto a la canción. El voto corresponde al día actual. El proceso se debe realizar dentro de una transacción y se debe controlar que no se duplique la PK en votos y que la canción y el usuario existan.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descr="Resultado de imagen de ordenador ficheros" id="220" name="Google Shape;220;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21" name="Google Shape;221;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25"/>
          <p:cNvSpPr txBox="1"/>
          <p:nvPr/>
        </p:nvSpPr>
        <p:spPr>
          <a:xfrm>
            <a:off x="485209" y="1985257"/>
            <a:ext cx="8054975" cy="4770537"/>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CREATE PROCEDURE votar(IN usu VARCHAR(10), IN numc integer)</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BEGIN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errorfk tinyint default 0;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errorpk tinyint default 0;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CONTINUE HANDLER FOR 1452 set errorfk=1;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CONTINUE HANDLER FOR 1062 set errorpk=1;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start transaction;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update canciones set total_votos=total_votos+1 where numCancion=numc;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update usuarios set numerovotos=numerovotos+1 where user=usu;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insert into votos (fecha,usuario,cancion) values (curdate(), usu, numc);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if errorfk=0 and errorpk=0 then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commit;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else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rollback;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if errorfk=1 then select 'error, no existe usuario o cancion';</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else select 'error, el susuario ya ha votado en la fecha';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end if;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end if;</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28" name="Google Shape;228;p2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30" name="Google Shape;230;p26"/>
          <p:cNvSpPr txBox="1"/>
          <p:nvPr/>
        </p:nvSpPr>
        <p:spPr>
          <a:xfrm>
            <a:off x="548177" y="921517"/>
            <a:ext cx="799147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Ejemplo 3: </a:t>
            </a:r>
            <a:r>
              <a:rPr lang="es-ES" sz="1600">
                <a:solidFill>
                  <a:schemeClr val="dk1"/>
                </a:solidFill>
                <a:latin typeface="Calibri"/>
                <a:ea typeface="Calibri"/>
                <a:cs typeface="Calibri"/>
                <a:sym typeface="Calibri"/>
              </a:rPr>
              <a:t>El procedimiento anterior realizado con la condición EXIT HANDLER.</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descr="Resultado de imagen de ordenador ficheros" id="231" name="Google Shape;231;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32" name="Google Shape;232;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6"/>
          <p:cNvSpPr txBox="1"/>
          <p:nvPr/>
        </p:nvSpPr>
        <p:spPr>
          <a:xfrm>
            <a:off x="544512" y="1532329"/>
            <a:ext cx="8054975" cy="4278094"/>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CREATE PROCEDURE votar2(IN usu VARCHAR(10), IN numc integer)</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BEGIN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EXIT HANDLER FOR 1452 BEGIN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rollback;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select 'error, no existe usuario o cancion';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end;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DECLARE EXIT HANDLER FOR 1062 BEGIN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rollback;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select 'error, el usuario ya ha votado en la fecha';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end;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start transaction;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update canciones set total_votos=total_votos+1 where numCancion=numc;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update usuarios set numvotos=numvotos+1 where user=usu;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insert into votos (fecha,usuario,cancion) values (curdate(), usu, numc);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 commit;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select 'OK, se ha registrado el voto';</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End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39" name="Google Shape;239;p2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41" name="Google Shape;241;p27"/>
          <p:cNvSpPr txBox="1"/>
          <p:nvPr/>
        </p:nvSpPr>
        <p:spPr>
          <a:xfrm>
            <a:off x="548177" y="921517"/>
            <a:ext cx="79914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Ejemplo 4: Realizar un procedimiento que obtiene los datos de los dos automóviles más caros de cada marca. Hay que realizarlo con cursores. Se controlará  la finalización del proceso cuando el cursor ya no tenga datos que leer.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descr="Resultado de imagen de ordenador ficheros" id="242" name="Google Shape;242;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43" name="Google Shape;243;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27"/>
          <p:cNvSpPr txBox="1"/>
          <p:nvPr/>
        </p:nvSpPr>
        <p:spPr>
          <a:xfrm>
            <a:off x="548177" y="1818259"/>
            <a:ext cx="8054975" cy="4939814"/>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500">
                <a:solidFill>
                  <a:schemeClr val="dk1"/>
                </a:solidFill>
                <a:latin typeface="Calibri"/>
                <a:ea typeface="Calibri"/>
                <a:cs typeface="Calibri"/>
                <a:sym typeface="Calibri"/>
              </a:rPr>
              <a:t>CREATE PROCEDURE ejemplo4()   BEGIN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declare existe_fila boolean  default true;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declare mar varchar(15);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declare curMarcas cursor for select distinct marca from automoviles; </a:t>
            </a:r>
            <a:endParaRPr/>
          </a:p>
          <a:p>
            <a:pPr indent="0" lvl="0" marL="0" marR="0" rtl="0" algn="l">
              <a:spcBef>
                <a:spcPts val="0"/>
              </a:spcBef>
              <a:spcAft>
                <a:spcPts val="0"/>
              </a:spcAft>
              <a:buNone/>
            </a:pPr>
            <a:r>
              <a:rPr b="1" lang="es-ES" sz="1500">
                <a:solidFill>
                  <a:schemeClr val="dk1"/>
                </a:solidFill>
                <a:latin typeface="Calibri"/>
                <a:ea typeface="Calibri"/>
                <a:cs typeface="Calibri"/>
                <a:sym typeface="Calibri"/>
              </a:rPr>
              <a:t>DECLARE CONTINUE HANDLER FOR NOT FOUND SET existe_fila=false;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DROP TEMPORARY TABLE IF EXISTS informe;</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create temporary table  informe (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marca varchar(15),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matricula char(7),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modelo varchar(20),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precio numeric(5,2));</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open curMarcas;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fetch curMarcas into mar;   </a:t>
            </a:r>
            <a:endParaRPr/>
          </a:p>
          <a:p>
            <a:pPr indent="0" lvl="0" marL="0" marR="0" rtl="0" algn="l">
              <a:spcBef>
                <a:spcPts val="0"/>
              </a:spcBef>
              <a:spcAft>
                <a:spcPts val="0"/>
              </a:spcAft>
              <a:buNone/>
            </a:pPr>
            <a:r>
              <a:rPr b="1" lang="es-ES" sz="1500">
                <a:solidFill>
                  <a:schemeClr val="dk1"/>
                </a:solidFill>
                <a:latin typeface="Calibri"/>
                <a:ea typeface="Calibri"/>
                <a:cs typeface="Calibri"/>
                <a:sym typeface="Calibri"/>
              </a:rPr>
              <a:t>while existe_fila do</a:t>
            </a:r>
            <a:r>
              <a:rPr lang="es-ES" sz="15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insert into informe select mar,matricula,modelo,precio from automoviles where marca=mar order by precio desc limit 2;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	fetch curMarcas into mar;  </a:t>
            </a:r>
            <a:endParaRPr/>
          </a:p>
          <a:p>
            <a:pPr indent="0" lvl="0" marL="0" marR="0" rtl="0" algn="l">
              <a:spcBef>
                <a:spcPts val="0"/>
              </a:spcBef>
              <a:spcAft>
                <a:spcPts val="0"/>
              </a:spcAft>
              <a:buNone/>
            </a:pPr>
            <a:r>
              <a:rPr b="1" lang="es-ES" sz="1500">
                <a:solidFill>
                  <a:schemeClr val="dk1"/>
                </a:solidFill>
                <a:latin typeface="Calibri"/>
                <a:ea typeface="Calibri"/>
                <a:cs typeface="Calibri"/>
                <a:sym typeface="Calibri"/>
              </a:rPr>
              <a:t>end while;  </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select * from informe;</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close curMarcas;</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END//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50" name="Google Shape;250;p2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52" name="Google Shape;252;p28"/>
          <p:cNvSpPr txBox="1"/>
          <p:nvPr/>
        </p:nvSpPr>
        <p:spPr>
          <a:xfrm>
            <a:off x="548177" y="921517"/>
            <a:ext cx="7991475"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En el anterior ejemplo, en lugar de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Podríamos haber usado: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 también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 incluso, </a:t>
            </a:r>
            <a:r>
              <a:rPr b="1" lang="es-ES" sz="1800">
                <a:solidFill>
                  <a:schemeClr val="dk1"/>
                </a:solidFill>
                <a:latin typeface="Calibri"/>
                <a:ea typeface="Calibri"/>
                <a:cs typeface="Calibri"/>
                <a:sym typeface="Calibri"/>
              </a:rPr>
              <a:t>declarar una condición de error </a:t>
            </a:r>
            <a:r>
              <a:rPr lang="es-ES" sz="1800">
                <a:solidFill>
                  <a:schemeClr val="dk1"/>
                </a:solidFill>
                <a:latin typeface="Calibri"/>
                <a:ea typeface="Calibri"/>
                <a:cs typeface="Calibri"/>
                <a:sym typeface="Calibri"/>
              </a:rPr>
              <a:t>y usarla en la declaración del handler.</a:t>
            </a:r>
            <a:endParaRPr b="1" sz="1800">
              <a:solidFill>
                <a:schemeClr val="dk1"/>
              </a:solidFill>
              <a:latin typeface="Calibri"/>
              <a:ea typeface="Calibri"/>
              <a:cs typeface="Calibri"/>
              <a:sym typeface="Calibri"/>
            </a:endParaRPr>
          </a:p>
        </p:txBody>
      </p:sp>
      <p:sp>
        <p:nvSpPr>
          <p:cNvPr descr="Resultado de imagen de ordenador ficheros" id="253" name="Google Shape;253;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54" name="Google Shape;254;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8"/>
          <p:cNvSpPr txBox="1"/>
          <p:nvPr/>
        </p:nvSpPr>
        <p:spPr>
          <a:xfrm>
            <a:off x="567719" y="1367718"/>
            <a:ext cx="8054975" cy="338554"/>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DECLARE CONTINUE HANDLER FOR NOT FOUND SET existe_fila=false; </a:t>
            </a:r>
            <a:endParaRPr/>
          </a:p>
        </p:txBody>
      </p:sp>
      <p:sp>
        <p:nvSpPr>
          <p:cNvPr id="256" name="Google Shape;256;p28"/>
          <p:cNvSpPr txBox="1"/>
          <p:nvPr/>
        </p:nvSpPr>
        <p:spPr>
          <a:xfrm>
            <a:off x="544512" y="2447513"/>
            <a:ext cx="8054975" cy="338554"/>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DECLARE CONTINUE HANDLER FOR 1329 SET existe_fila=false; </a:t>
            </a:r>
            <a:endParaRPr/>
          </a:p>
        </p:txBody>
      </p:sp>
      <p:sp>
        <p:nvSpPr>
          <p:cNvPr id="257" name="Google Shape;257;p28"/>
          <p:cNvSpPr txBox="1"/>
          <p:nvPr/>
        </p:nvSpPr>
        <p:spPr>
          <a:xfrm>
            <a:off x="516426" y="3358031"/>
            <a:ext cx="8054975" cy="338554"/>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DECLARE CONTINUE HANDLER FOR SQLSTATE ‘02000’ SET existe_fila=false; </a:t>
            </a:r>
            <a:endParaRPr/>
          </a:p>
        </p:txBody>
      </p:sp>
      <p:sp>
        <p:nvSpPr>
          <p:cNvPr id="258" name="Google Shape;258;p28"/>
          <p:cNvSpPr txBox="1"/>
          <p:nvPr/>
        </p:nvSpPr>
        <p:spPr>
          <a:xfrm>
            <a:off x="484677" y="4466103"/>
            <a:ext cx="8054975" cy="584775"/>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DECLARE cursor_finalizado CONDITION FOR 1329;</a:t>
            </a:r>
            <a:endParaRPr/>
          </a:p>
          <a:p>
            <a:pPr indent="0" lvl="0" marL="0" marR="0" rtl="0" algn="l">
              <a:spcBef>
                <a:spcPts val="0"/>
              </a:spcBef>
              <a:spcAft>
                <a:spcPts val="0"/>
              </a:spcAft>
              <a:buNone/>
            </a:pPr>
            <a:r>
              <a:rPr b="1" lang="es-ES" sz="1600">
                <a:solidFill>
                  <a:schemeClr val="dk1"/>
                </a:solidFill>
                <a:latin typeface="Calibri"/>
                <a:ea typeface="Calibri"/>
                <a:cs typeface="Calibri"/>
                <a:sym typeface="Calibri"/>
              </a:rPr>
              <a:t>DECLARE CONTINUE HANDLER FOR cursor_finalizado SET existe_fila=false;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64" name="Google Shape;264;p2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66" name="Google Shape;266;p29"/>
          <p:cNvSpPr txBox="1"/>
          <p:nvPr/>
        </p:nvSpPr>
        <p:spPr>
          <a:xfrm>
            <a:off x="548177" y="921517"/>
            <a:ext cx="7991475"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800" u="sng">
                <a:solidFill>
                  <a:schemeClr val="dk1"/>
                </a:solidFill>
                <a:latin typeface="Calibri"/>
                <a:ea typeface="Calibri"/>
                <a:cs typeface="Calibri"/>
                <a:sym typeface="Calibri"/>
              </a:rPr>
              <a:t>LEVANTAR EXCEPCIONES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MySQL permite provocar o levantar una excepción dentro de un procedimiento, función o trigger. Al producirse una excepción se podrá producir la finalización de la rutina.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La instrucción para levantar una excepción o un error es </a:t>
            </a:r>
            <a:r>
              <a:rPr b="1" lang="es-ES" sz="1800">
                <a:solidFill>
                  <a:schemeClr val="dk1"/>
                </a:solidFill>
                <a:latin typeface="Calibri"/>
                <a:ea typeface="Calibri"/>
                <a:cs typeface="Calibri"/>
                <a:sym typeface="Calibri"/>
              </a:rPr>
              <a:t>SIGNAL</a:t>
            </a:r>
            <a:r>
              <a:rPr lang="es-ES" sz="1800">
                <a:solidFill>
                  <a:schemeClr val="dk1"/>
                </a:solidFill>
                <a:latin typeface="Calibri"/>
                <a:ea typeface="Calibri"/>
                <a:cs typeface="Calibri"/>
                <a:sym typeface="Calibri"/>
              </a:rPr>
              <a:t> cuya sintaxis es la siguiente: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Resultado de imagen de ordenador ficheros" id="267" name="Google Shape;267;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68" name="Google Shape;268;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29"/>
          <p:cNvSpPr txBox="1"/>
          <p:nvPr/>
        </p:nvSpPr>
        <p:spPr>
          <a:xfrm>
            <a:off x="604348" y="3933056"/>
            <a:ext cx="8054975" cy="584775"/>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SIGNAL SQLSTATE valor_estado</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600">
                <a:solidFill>
                  <a:schemeClr val="dk1"/>
                </a:solidFill>
                <a:latin typeface="Calibri"/>
                <a:ea typeface="Calibri"/>
                <a:cs typeface="Calibri"/>
                <a:sym typeface="Calibri"/>
              </a:rPr>
              <a:t>      SET MESSAGE_TEXT = 'mensaje de error', MYSQL_ERRNO = numero_error;</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lang="es-ES" sz="1600">
                <a:solidFill>
                  <a:srgbClr val="11151A"/>
                </a:solidFill>
                <a:latin typeface="Arial"/>
                <a:ea typeface="Arial"/>
                <a:cs typeface="Arial"/>
                <a:sym typeface="Arial"/>
              </a:rPr>
              <a:t>7.- Manipuladores de error</a:t>
            </a:r>
            <a:endParaRPr/>
          </a:p>
        </p:txBody>
      </p:sp>
      <p:sp>
        <p:nvSpPr>
          <p:cNvPr id="275" name="Google Shape;275;p3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id="277" name="Google Shape;277;p30"/>
          <p:cNvSpPr txBox="1"/>
          <p:nvPr/>
        </p:nvSpPr>
        <p:spPr>
          <a:xfrm>
            <a:off x="436650" y="848317"/>
            <a:ext cx="8383822"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a:solidFill>
                  <a:schemeClr val="dk1"/>
                </a:solidFill>
                <a:latin typeface="Calibri"/>
                <a:ea typeface="Calibri"/>
                <a:cs typeface="Calibri"/>
                <a:sym typeface="Calibri"/>
              </a:rPr>
              <a:t>Ejemplo: Realiza un procedimiento insertaVoto en la base de datos concursoMusica que recibe los datos de un voto a insertar 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ES" sz="1800">
                <a:solidFill>
                  <a:schemeClr val="dk1"/>
                </a:solidFill>
                <a:latin typeface="Calibri"/>
                <a:ea typeface="Calibri"/>
                <a:cs typeface="Calibri"/>
                <a:sym typeface="Calibri"/>
              </a:rPr>
              <a:t>-Si el usuario ya ha dado 10 votos, no permite la inserción, rechazándola con un mensaje de error apropiado. Si aún no ha dado esos 10 votos, se añade el nuevo voto en la tabla votos con la fecha actual.  Si se ha podido añadir el voto, incrementa el total de votos dados por el usuario y el total de votos recibidos por la canción.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Resultado de imagen de ordenador ficheros" id="278" name="Google Shape;278;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Resultado de imagen de ordenador ficheros" id="279" name="Google Shape;279;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30"/>
          <p:cNvSpPr txBox="1"/>
          <p:nvPr/>
        </p:nvSpPr>
        <p:spPr>
          <a:xfrm>
            <a:off x="449195" y="2852936"/>
            <a:ext cx="8054975" cy="393954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800">
                <a:solidFill>
                  <a:schemeClr val="dk1"/>
                </a:solidFill>
                <a:latin typeface="Calibri"/>
                <a:ea typeface="Calibri"/>
                <a:cs typeface="Calibri"/>
                <a:sym typeface="Calibri"/>
              </a:rPr>
              <a:t>CREATE PROCEDURE insertaVoto(IN usu VARCHAR(15),IN nc INT)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DECLARE nv INT;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SELECT numvotos INTO nv FROM usuarios WHERE user=;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IF nv&gt;=10 THEN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SIGNAL SQLSTATE '47000'  SET MESSAGE_TEXT =‘El usario ya ha dado el límite de 10 votos', MYSQL_ERRNO = 1800;</a:t>
            </a:r>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ELSE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INSERT INTO votos (usuario,cancion,fecha) VALUES (usu, nc, curdate());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UPDATE usuarios SET numvotos=numvotos+1 WHERE user=usu;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UPDATE canciones SET total_votos = total_votos+1 WHERE numcancion=nc;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  END IF;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
        <p:nvSpPr>
          <p:cNvPr id="96" name="Google Shape;96;p1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7" name="Google Shape;97;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Cuando una instrucción se envía a ejecución al servidor, puede ocurrir: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Que la ejecute correctamente (no hay error)</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Que genere un error. No se ha podido ejecutar.</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Que genere un riesgo o warning. </a:t>
            </a:r>
            <a:endParaRPr/>
          </a:p>
        </p:txBody>
      </p:sp>
      <p:sp>
        <p:nvSpPr>
          <p:cNvPr descr="Resultado de imagen de ordenador ficheros" id="99" name="Google Shape;99;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00" name="Google Shape;10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0" l="0" r="0" t="0"/>
          <a:stretch/>
        </p:blipFill>
        <p:spPr>
          <a:xfrm>
            <a:off x="755576" y="4993776"/>
            <a:ext cx="3033382" cy="297823"/>
          </a:xfrm>
          <a:prstGeom prst="rect">
            <a:avLst/>
          </a:prstGeom>
          <a:noFill/>
          <a:ln>
            <a:noFill/>
          </a:ln>
        </p:spPr>
      </p:pic>
      <p:pic>
        <p:nvPicPr>
          <p:cNvPr id="102" name="Google Shape;102;p14"/>
          <p:cNvPicPr preferRelativeResize="0"/>
          <p:nvPr/>
        </p:nvPicPr>
        <p:blipFill rotWithShape="1">
          <a:blip r:embed="rId4">
            <a:alphaModFix/>
          </a:blip>
          <a:srcRect b="0" l="0" r="0" t="0"/>
          <a:stretch/>
        </p:blipFill>
        <p:spPr>
          <a:xfrm>
            <a:off x="576263" y="5659558"/>
            <a:ext cx="8372475" cy="276225"/>
          </a:xfrm>
          <a:prstGeom prst="rect">
            <a:avLst/>
          </a:prstGeom>
          <a:noFill/>
          <a:ln>
            <a:noFill/>
          </a:ln>
        </p:spPr>
      </p:pic>
      <p:pic>
        <p:nvPicPr>
          <p:cNvPr id="103" name="Google Shape;103;p14"/>
          <p:cNvPicPr preferRelativeResize="0"/>
          <p:nvPr/>
        </p:nvPicPr>
        <p:blipFill rotWithShape="1">
          <a:blip r:embed="rId5">
            <a:alphaModFix/>
          </a:blip>
          <a:srcRect b="0" l="0" r="0" t="0"/>
          <a:stretch/>
        </p:blipFill>
        <p:spPr>
          <a:xfrm>
            <a:off x="757458" y="3747242"/>
            <a:ext cx="2230365" cy="333405"/>
          </a:xfrm>
          <a:prstGeom prst="rect">
            <a:avLst/>
          </a:prstGeom>
          <a:noFill/>
          <a:ln>
            <a:noFill/>
          </a:ln>
        </p:spPr>
      </p:pic>
      <p:pic>
        <p:nvPicPr>
          <p:cNvPr id="104" name="Google Shape;104;p14"/>
          <p:cNvPicPr preferRelativeResize="0"/>
          <p:nvPr/>
        </p:nvPicPr>
        <p:blipFill rotWithShape="1">
          <a:blip r:embed="rId6">
            <a:alphaModFix/>
          </a:blip>
          <a:srcRect b="0" l="0" r="0" t="0"/>
          <a:stretch/>
        </p:blipFill>
        <p:spPr>
          <a:xfrm>
            <a:off x="471790" y="4414052"/>
            <a:ext cx="7210425" cy="295275"/>
          </a:xfrm>
          <a:prstGeom prst="rect">
            <a:avLst/>
          </a:prstGeom>
          <a:noFill/>
          <a:ln>
            <a:noFill/>
          </a:ln>
        </p:spPr>
      </p:pic>
      <p:cxnSp>
        <p:nvCxnSpPr>
          <p:cNvPr id="105" name="Google Shape;105;p14"/>
          <p:cNvCxnSpPr>
            <a:stCxn id="103" idx="2"/>
          </p:cNvCxnSpPr>
          <p:nvPr/>
        </p:nvCxnSpPr>
        <p:spPr>
          <a:xfrm flipH="1">
            <a:off x="1835741" y="4080647"/>
            <a:ext cx="36900" cy="368100"/>
          </a:xfrm>
          <a:prstGeom prst="straightConnector1">
            <a:avLst/>
          </a:prstGeom>
          <a:noFill/>
          <a:ln cap="flat" cmpd="sng" w="38100">
            <a:solidFill>
              <a:srgbClr val="FF0000"/>
            </a:solidFill>
            <a:prstDash val="solid"/>
            <a:miter lim="800000"/>
            <a:headEnd len="sm" w="sm" type="none"/>
            <a:tailEnd len="med" w="med" type="triangle"/>
          </a:ln>
        </p:spPr>
      </p:cxnSp>
      <p:cxnSp>
        <p:nvCxnSpPr>
          <p:cNvPr id="106" name="Google Shape;106;p14"/>
          <p:cNvCxnSpPr/>
          <p:nvPr/>
        </p:nvCxnSpPr>
        <p:spPr>
          <a:xfrm flipH="1">
            <a:off x="1872640" y="5282058"/>
            <a:ext cx="36945" cy="367959"/>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2" name="Google Shape;112;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13" name="Google Shape;113;p15"/>
          <p:cNvSpPr txBox="1"/>
          <p:nvPr/>
        </p:nvSpPr>
        <p:spPr>
          <a:xfrm>
            <a:off x="576263" y="1196975"/>
            <a:ext cx="7991475"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Si una instrucción de una rutina almacenada (procedimiento, función o trigger) </a:t>
            </a:r>
            <a:r>
              <a:rPr b="1" i="0" lang="es-ES" sz="2000" u="none" cap="none" strike="noStrike">
                <a:solidFill>
                  <a:schemeClr val="dk1"/>
                </a:solidFill>
                <a:latin typeface="Calibri"/>
                <a:ea typeface="Calibri"/>
                <a:cs typeface="Calibri"/>
                <a:sym typeface="Calibri"/>
              </a:rPr>
              <a:t>produce un ERROR</a:t>
            </a:r>
            <a:r>
              <a:rPr b="0" i="0" lang="es-E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Se produce una excepción y se aborta la ejecución de la rutina.</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Las instrucciones anteriores a la que produjo el error quedan hechas.</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Si una instrucción de una rutina almacenada (procedimiento, función o trigger) </a:t>
            </a:r>
            <a:r>
              <a:rPr b="1" i="0" lang="es-ES" sz="2000" u="none" cap="none" strike="noStrike">
                <a:solidFill>
                  <a:schemeClr val="dk1"/>
                </a:solidFill>
                <a:latin typeface="Calibri"/>
                <a:ea typeface="Calibri"/>
                <a:cs typeface="Calibri"/>
                <a:sym typeface="Calibri"/>
              </a:rPr>
              <a:t>produce un WARNING</a:t>
            </a:r>
            <a:r>
              <a:rPr b="0" i="0" lang="es-E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Continúa la ejecución de la rutina normalmente.</a:t>
            </a:r>
            <a:endParaRPr/>
          </a:p>
        </p:txBody>
      </p:sp>
      <p:sp>
        <p:nvSpPr>
          <p:cNvPr descr="Resultado de imagen de ordenador ficheros" id="114" name="Google Shape;114;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15" name="Google Shape;115;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6" name="Google Shape;116;p15"/>
          <p:cNvSpPr txBox="1"/>
          <p:nvPr/>
        </p:nvSpPr>
        <p:spPr>
          <a:xfrm>
            <a:off x="403225" y="3603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2" name="Google Shape;122;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23" name="Google Shape;123;p16"/>
          <p:cNvSpPr txBox="1"/>
          <p:nvPr/>
        </p:nvSpPr>
        <p:spPr>
          <a:xfrm>
            <a:off x="576263" y="1196975"/>
            <a:ext cx="7991475" cy="53245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sng" cap="none" strike="noStrike">
                <a:solidFill>
                  <a:schemeClr val="dk1"/>
                </a:solidFill>
                <a:latin typeface="Calibri"/>
                <a:ea typeface="Calibri"/>
                <a:cs typeface="Calibri"/>
                <a:sym typeface="Calibri"/>
              </a:rPr>
              <a:t>CÓDIGOS DE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Siempre que el servidor ejecuta una instrucción, devuelve al cliente un </a:t>
            </a:r>
            <a:r>
              <a:rPr b="1" i="0" lang="es-ES" sz="2000" u="none" cap="none" strike="noStrike">
                <a:solidFill>
                  <a:schemeClr val="dk1"/>
                </a:solidFill>
                <a:latin typeface="Calibri"/>
                <a:ea typeface="Calibri"/>
                <a:cs typeface="Calibri"/>
                <a:sym typeface="Calibri"/>
              </a:rPr>
              <a:t>código de error. </a:t>
            </a:r>
            <a:r>
              <a:rPr b="0" i="0" lang="es-ES" sz="2000" u="none" cap="none" strike="noStrike">
                <a:solidFill>
                  <a:schemeClr val="dk1"/>
                </a:solidFill>
                <a:latin typeface="Calibri"/>
                <a:ea typeface="Calibri"/>
                <a:cs typeface="Calibri"/>
                <a:sym typeface="Calibri"/>
              </a:rPr>
              <a:t>Además se envía un mensaje con información sobre el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Se ha devuelto el código de error </a:t>
            </a:r>
            <a:r>
              <a:rPr b="1" i="0" lang="es-ES" sz="2000" u="none" cap="none" strike="noStrike">
                <a:solidFill>
                  <a:schemeClr val="dk1"/>
                </a:solidFill>
                <a:latin typeface="Calibri"/>
                <a:ea typeface="Calibri"/>
                <a:cs typeface="Calibri"/>
                <a:sym typeface="Calibri"/>
              </a:rPr>
              <a:t>1051 </a:t>
            </a:r>
            <a:r>
              <a:rPr b="0" i="0" lang="es-ES" sz="2000" u="none" cap="none" strike="noStrike">
                <a:solidFill>
                  <a:schemeClr val="dk1"/>
                </a:solidFill>
                <a:latin typeface="Calibri"/>
                <a:ea typeface="Calibri"/>
                <a:cs typeface="Calibri"/>
                <a:sym typeface="Calibri"/>
              </a:rPr>
              <a:t>y un mensaje descriptivo del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Cuando una instrucción se ha ejecutado sin error, el servidor responde con </a:t>
            </a:r>
            <a:r>
              <a:rPr b="1" i="0" lang="es-ES" sz="2000" u="none" cap="none" strike="noStrike">
                <a:solidFill>
                  <a:schemeClr val="dk1"/>
                </a:solidFill>
                <a:latin typeface="Calibri"/>
                <a:ea typeface="Calibri"/>
                <a:cs typeface="Calibri"/>
                <a:sym typeface="Calibri"/>
              </a:rPr>
              <a:t>código de error cero.</a:t>
            </a:r>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La instrucción se ejecutó correctamente. El código de error recibido fue 0. El servidor envío un mensaje descriptivo de lo realizado.</a:t>
            </a:r>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p:txBody>
      </p:sp>
      <p:sp>
        <p:nvSpPr>
          <p:cNvPr descr="Resultado de imagen de ordenador ficheros" id="124" name="Google Shape;124;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25" name="Google Shape;125;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26" name="Google Shape;126;p16"/>
          <p:cNvPicPr preferRelativeResize="0"/>
          <p:nvPr/>
        </p:nvPicPr>
        <p:blipFill rotWithShape="1">
          <a:blip r:embed="rId3">
            <a:alphaModFix/>
          </a:blip>
          <a:srcRect b="0" l="0" r="0" t="0"/>
          <a:stretch/>
        </p:blipFill>
        <p:spPr>
          <a:xfrm>
            <a:off x="1127983" y="2823369"/>
            <a:ext cx="4743450" cy="419100"/>
          </a:xfrm>
          <a:prstGeom prst="rect">
            <a:avLst/>
          </a:prstGeom>
          <a:noFill/>
          <a:ln>
            <a:noFill/>
          </a:ln>
        </p:spPr>
      </p:pic>
      <p:pic>
        <p:nvPicPr>
          <p:cNvPr id="127" name="Google Shape;127;p16"/>
          <p:cNvPicPr preferRelativeResize="0"/>
          <p:nvPr/>
        </p:nvPicPr>
        <p:blipFill rotWithShape="1">
          <a:blip r:embed="rId4">
            <a:alphaModFix/>
          </a:blip>
          <a:srcRect b="0" l="0" r="0" t="0"/>
          <a:stretch/>
        </p:blipFill>
        <p:spPr>
          <a:xfrm>
            <a:off x="1122055" y="4860125"/>
            <a:ext cx="5495925" cy="657225"/>
          </a:xfrm>
          <a:prstGeom prst="rect">
            <a:avLst/>
          </a:prstGeom>
          <a:noFill/>
          <a:ln>
            <a:noFill/>
          </a:ln>
        </p:spPr>
      </p:pic>
      <p:sp>
        <p:nvSpPr>
          <p:cNvPr id="128" name="Google Shape;128;p16"/>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4" name="Google Shape;134;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35" name="Google Shape;135;p17"/>
          <p:cNvSpPr txBox="1"/>
          <p:nvPr/>
        </p:nvSpPr>
        <p:spPr>
          <a:xfrm>
            <a:off x="576262" y="1041460"/>
            <a:ext cx="7991475"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sng" cap="none" strike="noStrike">
                <a:solidFill>
                  <a:schemeClr val="dk1"/>
                </a:solidFill>
                <a:latin typeface="Calibri"/>
                <a:ea typeface="Calibri"/>
                <a:cs typeface="Calibri"/>
                <a:sym typeface="Calibri"/>
              </a:rPr>
              <a:t>CÓDIGOS DE ERROR Y ESTADOS DE ERROR SQL</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A un código de error le corresponde un solo estado de error (</a:t>
            </a:r>
            <a:r>
              <a:rPr b="1" i="0" lang="es-ES" sz="2000" u="none" cap="none" strike="noStrike">
                <a:solidFill>
                  <a:schemeClr val="dk1"/>
                </a:solidFill>
                <a:latin typeface="Calibri"/>
                <a:ea typeface="Calibri"/>
                <a:cs typeface="Calibri"/>
                <a:sym typeface="Calibri"/>
              </a:rPr>
              <a:t>SQLSTATE</a:t>
            </a:r>
            <a:r>
              <a:rPr b="0" i="0" lang="es-ES" sz="2000" u="none" cap="none" strike="noStrike">
                <a:solidFill>
                  <a:schemeClr val="dk1"/>
                </a:solidFill>
                <a:latin typeface="Calibri"/>
                <a:ea typeface="Calibri"/>
                <a:cs typeface="Calibri"/>
                <a:sym typeface="Calibri"/>
              </a:rPr>
              <a:t>). A un estado de error pueden corresponder varios códigos de error, en su caso, esos códigos corresponden a errores distintos pero de un mismo tipo.</a:t>
            </a:r>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2000" u="none" cap="none" strike="noStrike">
                <a:solidFill>
                  <a:schemeClr val="dk1"/>
                </a:solidFill>
                <a:latin typeface="Calibri"/>
                <a:ea typeface="Calibri"/>
                <a:cs typeface="Calibri"/>
                <a:sym typeface="Calibri"/>
              </a:rPr>
              <a:t>Por ejemplo, en la ejecución:</a:t>
            </a:r>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Vemos que él código de error </a:t>
            </a:r>
            <a:r>
              <a:rPr b="1" i="0" lang="es-ES" sz="2000" u="none" cap="none" strike="noStrike">
                <a:solidFill>
                  <a:schemeClr val="dk1"/>
                </a:solidFill>
                <a:latin typeface="Calibri"/>
                <a:ea typeface="Calibri"/>
                <a:cs typeface="Calibri"/>
                <a:sym typeface="Calibri"/>
              </a:rPr>
              <a:t>1051</a:t>
            </a:r>
            <a:r>
              <a:rPr b="0" i="0" lang="es-ES" sz="2000" u="none" cap="none" strike="noStrike">
                <a:solidFill>
                  <a:schemeClr val="dk1"/>
                </a:solidFill>
                <a:latin typeface="Calibri"/>
                <a:ea typeface="Calibri"/>
                <a:cs typeface="Calibri"/>
                <a:sym typeface="Calibri"/>
              </a:rPr>
              <a:t> se corresponde con </a:t>
            </a:r>
            <a:r>
              <a:rPr b="1" i="0" lang="es-ES" sz="2000" u="none" cap="none" strike="noStrike">
                <a:solidFill>
                  <a:schemeClr val="dk1"/>
                </a:solidFill>
                <a:latin typeface="Calibri"/>
                <a:ea typeface="Calibri"/>
                <a:cs typeface="Calibri"/>
                <a:sym typeface="Calibri"/>
              </a:rPr>
              <a:t>SQLSTATE ‘42S02’.</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Cada SGBD usa sus propios códigos de error. Los </a:t>
            </a:r>
            <a:r>
              <a:rPr b="1" i="0" lang="es-ES" sz="2000" u="none" cap="none" strike="noStrike">
                <a:solidFill>
                  <a:schemeClr val="dk1"/>
                </a:solidFill>
                <a:latin typeface="Calibri"/>
                <a:ea typeface="Calibri"/>
                <a:cs typeface="Calibri"/>
                <a:sym typeface="Calibri"/>
              </a:rPr>
              <a:t>SQLSTATE</a:t>
            </a:r>
            <a:r>
              <a:rPr b="0" i="0" lang="es-ES" sz="2000" u="none" cap="none" strike="noStrike">
                <a:solidFill>
                  <a:schemeClr val="dk1"/>
                </a:solidFill>
                <a:latin typeface="Calibri"/>
                <a:ea typeface="Calibri"/>
                <a:cs typeface="Calibri"/>
                <a:sym typeface="Calibri"/>
              </a:rPr>
              <a:t> son </a:t>
            </a:r>
            <a:r>
              <a:rPr b="1" i="0" lang="es-ES" sz="2000" u="none" cap="none" strike="noStrike">
                <a:solidFill>
                  <a:schemeClr val="dk1"/>
                </a:solidFill>
                <a:latin typeface="Calibri"/>
                <a:ea typeface="Calibri"/>
                <a:cs typeface="Calibri"/>
                <a:sym typeface="Calibri"/>
              </a:rPr>
              <a:t>comunes</a:t>
            </a:r>
            <a:r>
              <a:rPr b="0" i="0" lang="es-ES" sz="2000" u="none" cap="none" strike="noStrike">
                <a:solidFill>
                  <a:schemeClr val="dk1"/>
                </a:solidFill>
                <a:latin typeface="Calibri"/>
                <a:ea typeface="Calibri"/>
                <a:cs typeface="Calibri"/>
                <a:sym typeface="Calibri"/>
              </a:rPr>
              <a:t> a todos los SGBD relacionales.  </a:t>
            </a:r>
            <a:endParaRPr/>
          </a:p>
          <a:p>
            <a:pPr indent="0" lvl="0" marL="0"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2000" u="none" cap="none" strike="noStrike">
                <a:solidFill>
                  <a:schemeClr val="dk1"/>
                </a:solidFill>
                <a:latin typeface="Calibri"/>
                <a:ea typeface="Calibri"/>
                <a:cs typeface="Calibri"/>
                <a:sym typeface="Calibri"/>
              </a:rPr>
              <a:t>Un código de error es un número entero. Un SQLSTATE es un código de cinco caracteres.</a:t>
            </a:r>
            <a:endParaRPr/>
          </a:p>
        </p:txBody>
      </p:sp>
      <p:sp>
        <p:nvSpPr>
          <p:cNvPr descr="Resultado de imagen de ordenador ficheros" id="136" name="Google Shape;136;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37" name="Google Shape;137;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38" name="Google Shape;138;p17"/>
          <p:cNvPicPr preferRelativeResize="0"/>
          <p:nvPr/>
        </p:nvPicPr>
        <p:blipFill rotWithShape="1">
          <a:blip r:embed="rId3">
            <a:alphaModFix/>
          </a:blip>
          <a:srcRect b="0" l="0" r="0" t="0"/>
          <a:stretch/>
        </p:blipFill>
        <p:spPr>
          <a:xfrm>
            <a:off x="683568" y="3789040"/>
            <a:ext cx="4743450" cy="419100"/>
          </a:xfrm>
          <a:prstGeom prst="rect">
            <a:avLst/>
          </a:prstGeom>
          <a:noFill/>
          <a:ln>
            <a:noFill/>
          </a:ln>
        </p:spPr>
      </p:pic>
      <p:sp>
        <p:nvSpPr>
          <p:cNvPr id="139" name="Google Shape;139;p17"/>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5" name="Google Shape;145;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46" name="Google Shape;146;p18"/>
          <p:cNvSpPr txBox="1"/>
          <p:nvPr/>
        </p:nvSpPr>
        <p:spPr>
          <a:xfrm>
            <a:off x="576262" y="1041460"/>
            <a:ext cx="7991475"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sng" cap="none" strike="noStrike">
                <a:solidFill>
                  <a:schemeClr val="dk1"/>
                </a:solidFill>
                <a:latin typeface="Calibri"/>
                <a:ea typeface="Calibri"/>
                <a:cs typeface="Calibri"/>
                <a:sym typeface="Calibri"/>
              </a:rPr>
              <a:t>CÓDIGOS DE ERROR Y ESTADOS DE ERROR SQL</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Ejemplo de unos pocos códigos de error MySQL, con el SQLSTATE y mensaje asociado.</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descr="Resultado de imagen de ordenador ficheros" id="147" name="Google Shape;147;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48" name="Google Shape;148;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49" name="Google Shape;149;p18"/>
          <p:cNvPicPr preferRelativeResize="0"/>
          <p:nvPr/>
        </p:nvPicPr>
        <p:blipFill rotWithShape="1">
          <a:blip r:embed="rId3">
            <a:alphaModFix/>
          </a:blip>
          <a:srcRect b="0" l="0" r="0" t="0"/>
          <a:stretch/>
        </p:blipFill>
        <p:spPr>
          <a:xfrm>
            <a:off x="1304925" y="2636912"/>
            <a:ext cx="6181725" cy="3457575"/>
          </a:xfrm>
          <a:prstGeom prst="rect">
            <a:avLst/>
          </a:prstGeom>
          <a:noFill/>
          <a:ln>
            <a:noFill/>
          </a:ln>
        </p:spPr>
      </p:pic>
      <p:sp>
        <p:nvSpPr>
          <p:cNvPr id="150" name="Google Shape;150;p18"/>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6" name="Google Shape;156;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57" name="Google Shape;157;p19"/>
          <p:cNvSpPr txBox="1"/>
          <p:nvPr/>
        </p:nvSpPr>
        <p:spPr>
          <a:xfrm>
            <a:off x="576262" y="1041460"/>
            <a:ext cx="7991475"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sng" cap="none" strike="noStrike">
                <a:solidFill>
                  <a:schemeClr val="dk1"/>
                </a:solidFill>
                <a:latin typeface="Calibri"/>
                <a:ea typeface="Calibri"/>
                <a:cs typeface="Calibri"/>
                <a:sym typeface="Calibri"/>
              </a:rPr>
              <a:t>CAMBIAR IDIOMA DE MENSAJES DE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Puedes cambiar el idioma en que el servidor devuelve los mensajes de error, por ejemplo, a español. Para ello tienes que editar el fichero:</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rgbClr val="0070C0"/>
                </a:solidFill>
                <a:latin typeface="Calibri"/>
                <a:ea typeface="Calibri"/>
                <a:cs typeface="Calibri"/>
                <a:sym typeface="Calibri"/>
              </a:rPr>
              <a:t>C:\ProgramData\MySQL\MySQL Server 5.7\</a:t>
            </a:r>
            <a:r>
              <a:rPr b="1" i="0" lang="es-ES" sz="2000" u="none" cap="none" strike="noStrike">
                <a:solidFill>
                  <a:srgbClr val="0070C0"/>
                </a:solidFill>
                <a:latin typeface="Calibri"/>
                <a:ea typeface="Calibri"/>
                <a:cs typeface="Calibri"/>
                <a:sym typeface="Calibri"/>
              </a:rPr>
              <a:t>my.ini</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Y añadir detrás del inicio del bloque [mysqld]:</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2000" u="none" cap="none" strike="noStrike">
                <a:solidFill>
                  <a:srgbClr val="0070C0"/>
                </a:solidFill>
                <a:latin typeface="Calibri"/>
                <a:ea typeface="Calibri"/>
                <a:cs typeface="Calibri"/>
                <a:sym typeface="Calibri"/>
              </a:rPr>
              <a:t>language=“spanish”</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Si reinicias el servidor, desde ahora todos los mensajes de error los verás en español. Podrías incluso modificar el texto de los mensajes editando el archivo:</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rgbClr val="0070C0"/>
                </a:solidFill>
                <a:latin typeface="Calibri"/>
                <a:ea typeface="Calibri"/>
                <a:cs typeface="Calibri"/>
                <a:sym typeface="Calibri"/>
              </a:rPr>
              <a:t>C:\Program Files\MySQL\MySQL Server 5.7\share\</a:t>
            </a:r>
            <a:r>
              <a:rPr b="1" i="0" lang="es-ES" sz="2000" u="none" cap="none" strike="noStrike">
                <a:solidFill>
                  <a:srgbClr val="0070C0"/>
                </a:solidFill>
                <a:latin typeface="Calibri"/>
                <a:ea typeface="Calibri"/>
                <a:cs typeface="Calibri"/>
                <a:sym typeface="Calibri"/>
              </a:rPr>
              <a:t>errmsg-utf8.txt</a:t>
            </a:r>
            <a:endParaRPr b="1" i="0" sz="2000" u="none" cap="none" strike="noStrike">
              <a:solidFill>
                <a:srgbClr val="0070C0"/>
              </a:solidFill>
              <a:latin typeface="Calibri"/>
              <a:ea typeface="Calibri"/>
              <a:cs typeface="Calibri"/>
              <a:sym typeface="Calibri"/>
            </a:endParaRPr>
          </a:p>
        </p:txBody>
      </p:sp>
      <p:sp>
        <p:nvSpPr>
          <p:cNvPr descr="Resultado de imagen de ordenador ficheros" id="158" name="Google Shape;158;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59" name="Google Shape;159;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0" name="Google Shape;160;p19"/>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Los mensajes de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6" name="Google Shape;166;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67" name="Google Shape;167;p20"/>
          <p:cNvSpPr txBox="1"/>
          <p:nvPr/>
        </p:nvSpPr>
        <p:spPr>
          <a:xfrm>
            <a:off x="576262" y="1412776"/>
            <a:ext cx="7991475" cy="3754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MySQL permite usar manipuladores de errores o </a:t>
            </a:r>
            <a:r>
              <a:rPr b="1" i="0" lang="es-ES" sz="2000" u="none" cap="none" strike="noStrike">
                <a:solidFill>
                  <a:schemeClr val="dk1"/>
                </a:solidFill>
                <a:latin typeface="Calibri"/>
                <a:ea typeface="Calibri"/>
                <a:cs typeface="Calibri"/>
                <a:sym typeface="Calibri"/>
              </a:rPr>
              <a:t>handlers </a:t>
            </a:r>
            <a:r>
              <a:rPr b="0" i="0" lang="es-ES" sz="2000" u="none" cap="none" strike="noStrike">
                <a:solidFill>
                  <a:schemeClr val="dk1"/>
                </a:solidFill>
                <a:latin typeface="Calibri"/>
                <a:ea typeface="Calibri"/>
                <a:cs typeface="Calibri"/>
                <a:sym typeface="Calibri"/>
              </a:rPr>
              <a:t>que sirven para indicar como debe responder el servidor MySQL, en procedimientos y funciones, a situaciones de error.</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Un </a:t>
            </a:r>
            <a:r>
              <a:rPr b="1" i="0" lang="es-ES" sz="2000" u="none" cap="none" strike="noStrike">
                <a:solidFill>
                  <a:schemeClr val="dk1"/>
                </a:solidFill>
                <a:latin typeface="Calibri"/>
                <a:ea typeface="Calibri"/>
                <a:cs typeface="Calibri"/>
                <a:sym typeface="Calibri"/>
              </a:rPr>
              <a:t>manipulador de error </a:t>
            </a:r>
            <a:r>
              <a:rPr b="0" i="0" lang="es-ES" sz="2000" u="none" cap="none" strike="noStrike">
                <a:solidFill>
                  <a:schemeClr val="dk1"/>
                </a:solidFill>
                <a:latin typeface="Calibri"/>
                <a:ea typeface="Calibri"/>
                <a:cs typeface="Calibri"/>
                <a:sym typeface="Calibri"/>
              </a:rPr>
              <a:t>tiene un </a:t>
            </a:r>
            <a:r>
              <a:rPr b="1" i="0" lang="es-ES" sz="2000" u="none" cap="none" strike="noStrike">
                <a:solidFill>
                  <a:schemeClr val="dk1"/>
                </a:solidFill>
                <a:latin typeface="Calibri"/>
                <a:ea typeface="Calibri"/>
                <a:cs typeface="Calibri"/>
                <a:sym typeface="Calibri"/>
              </a:rPr>
              <a:t>nombre</a:t>
            </a:r>
            <a:r>
              <a:rPr b="0" i="0" lang="es-ES" sz="2000" u="none" cap="none" strike="noStrike">
                <a:solidFill>
                  <a:schemeClr val="dk1"/>
                </a:solidFill>
                <a:latin typeface="Calibri"/>
                <a:ea typeface="Calibri"/>
                <a:cs typeface="Calibri"/>
                <a:sym typeface="Calibri"/>
              </a:rPr>
              <a:t> y una sentencia que será ejecutada tras ocurrir una determinada condición de </a:t>
            </a:r>
            <a:r>
              <a:rPr b="1" i="0" lang="es-ES" sz="2000" u="none" cap="none" strike="noStrike">
                <a:solidFill>
                  <a:schemeClr val="dk1"/>
                </a:solidFill>
                <a:latin typeface="Calibri"/>
                <a:ea typeface="Calibri"/>
                <a:cs typeface="Calibri"/>
                <a:sym typeface="Calibri"/>
              </a:rPr>
              <a:t>error o un  warning</a:t>
            </a:r>
            <a:r>
              <a:rPr b="0" i="0" lang="es-E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Con los manipuladores de errores intentaremos controlar errores para que el procedimiento, la función o el trigger termine o continúe ejecutándose de una forma adecuada.</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2000" u="none" cap="none" strike="noStrike">
              <a:solidFill>
                <a:srgbClr val="0070C0"/>
              </a:solidFill>
              <a:latin typeface="Calibri"/>
              <a:ea typeface="Calibri"/>
              <a:cs typeface="Calibri"/>
              <a:sym typeface="Calibri"/>
            </a:endParaRPr>
          </a:p>
        </p:txBody>
      </p:sp>
      <p:sp>
        <p:nvSpPr>
          <p:cNvPr descr="Resultado de imagen de ordenador ficheros" id="168" name="Google Shape;168;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69" name="Google Shape;169;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0" name="Google Shape;170;p20"/>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7.- Manipuladores de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7.- Manipuladores de error</a:t>
            </a:r>
            <a:endParaRPr/>
          </a:p>
        </p:txBody>
      </p:sp>
      <p:sp>
        <p:nvSpPr>
          <p:cNvPr id="176" name="Google Shape;176;p2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7" name="Google Shape;177;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78" name="Google Shape;178;p21"/>
          <p:cNvSpPr txBox="1"/>
          <p:nvPr/>
        </p:nvSpPr>
        <p:spPr>
          <a:xfrm>
            <a:off x="576263" y="1196975"/>
            <a:ext cx="7991475" cy="40934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400" u="none" cap="none" strike="noStrike">
                <a:solidFill>
                  <a:schemeClr val="dk1"/>
                </a:solidFill>
                <a:latin typeface="Calibri"/>
                <a:ea typeface="Calibri"/>
                <a:cs typeface="Calibri"/>
                <a:sym typeface="Calibri"/>
              </a:rPr>
              <a:t>Ya hemos visto anteriormente que:</a:t>
            </a:r>
            <a:endParaRPr/>
          </a:p>
          <a:p>
            <a:pPr indent="0" lvl="0" marL="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Cuando se produce un error en la ejecución de una instrucción </a:t>
            </a:r>
            <a:r>
              <a:rPr b="1" i="0" lang="es-ES" sz="1800" u="none" cap="none" strike="noStrike">
                <a:solidFill>
                  <a:schemeClr val="dk1"/>
                </a:solidFill>
                <a:latin typeface="Calibri"/>
                <a:ea typeface="Calibri"/>
                <a:cs typeface="Calibri"/>
                <a:sym typeface="Calibri"/>
              </a:rPr>
              <a:t>MySQL, </a:t>
            </a:r>
            <a:r>
              <a:rPr b="0" i="0" lang="es-ES" sz="1800" u="none" cap="none" strike="noStrike">
                <a:solidFill>
                  <a:schemeClr val="dk1"/>
                </a:solidFill>
                <a:latin typeface="Calibri"/>
                <a:ea typeface="Calibri"/>
                <a:cs typeface="Calibri"/>
                <a:sym typeface="Calibri"/>
              </a:rPr>
              <a:t>el servidor devuelve la descripción y dos códigos diferentes para el error:</a:t>
            </a:r>
            <a:endParaRPr/>
          </a:p>
          <a:p>
            <a:pPr indent="-285750" lvl="1" marL="1028700" marR="0" rtl="0" algn="l">
              <a:spcBef>
                <a:spcPts val="0"/>
              </a:spcBef>
              <a:spcAft>
                <a:spcPts val="0"/>
              </a:spcAft>
              <a:buClr>
                <a:schemeClr val="dk1"/>
              </a:buClr>
              <a:buSzPts val="1800"/>
              <a:buFont typeface="Courier New"/>
              <a:buChar char="o"/>
            </a:pPr>
            <a:r>
              <a:rPr b="1" i="0" lang="es-ES" sz="1800" u="none" cap="none" strike="noStrike">
                <a:solidFill>
                  <a:schemeClr val="dk1"/>
                </a:solidFill>
                <a:latin typeface="Calibri"/>
                <a:ea typeface="Calibri"/>
                <a:cs typeface="Calibri"/>
                <a:sym typeface="Calibri"/>
              </a:rPr>
              <a:t>MySQL error</a:t>
            </a:r>
            <a:r>
              <a:rPr b="0" i="0" lang="es-ES" sz="1800" u="none" cap="none" strike="noStrike">
                <a:solidFill>
                  <a:schemeClr val="dk1"/>
                </a:solidFill>
                <a:latin typeface="Calibri"/>
                <a:ea typeface="Calibri"/>
                <a:cs typeface="Calibri"/>
                <a:sym typeface="Calibri"/>
              </a:rPr>
              <a:t>: un código de error (numérico) que es exclusivo del sistema gestor de base de datos.</a:t>
            </a:r>
            <a:endParaRPr/>
          </a:p>
          <a:p>
            <a:pPr indent="-285750" lvl="1" marL="1028700" marR="0" rtl="0" algn="l">
              <a:spcBef>
                <a:spcPts val="0"/>
              </a:spcBef>
              <a:spcAft>
                <a:spcPts val="0"/>
              </a:spcAft>
              <a:buClr>
                <a:schemeClr val="dk1"/>
              </a:buClr>
              <a:buSzPts val="1800"/>
              <a:buFont typeface="Courier New"/>
              <a:buChar char="o"/>
            </a:pPr>
            <a:r>
              <a:rPr b="1" i="0" lang="es-ES" sz="1800" u="none" cap="none" strike="noStrike">
                <a:solidFill>
                  <a:schemeClr val="dk1"/>
                </a:solidFill>
                <a:latin typeface="Calibri"/>
                <a:ea typeface="Calibri"/>
                <a:cs typeface="Calibri"/>
                <a:sym typeface="Calibri"/>
              </a:rPr>
              <a:t>SQLSTATE</a:t>
            </a:r>
            <a:r>
              <a:rPr b="0" i="0" lang="es-ES" sz="1800" u="none" cap="none" strike="noStrike">
                <a:solidFill>
                  <a:schemeClr val="dk1"/>
                </a:solidFill>
                <a:latin typeface="Calibri"/>
                <a:ea typeface="Calibri"/>
                <a:cs typeface="Calibri"/>
                <a:sym typeface="Calibri"/>
              </a:rPr>
              <a:t>: una cadena de cinco caracteres que está estandarizada, es decir, es independiente del sistema gestor de base de datos. Estemos trabajando con MySQL, Oracle o SQL Server, los SQLSTATE coinciden.</a:t>
            </a:r>
            <a:endParaRPr/>
          </a:p>
          <a:p>
            <a:pPr indent="-171450" lvl="1" marL="1028700" marR="0" rtl="0" algn="l">
              <a:spcBef>
                <a:spcPts val="0"/>
              </a:spcBef>
              <a:spcAft>
                <a:spcPts val="0"/>
              </a:spcAft>
              <a:buClr>
                <a:schemeClr val="dk1"/>
              </a:buClr>
              <a:buSzPts val="1800"/>
              <a:buFont typeface="Courier New"/>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Normalmente, todo código de error MySQL tiene asociado un SQLSTATE.</a:t>
            </a:r>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No todos los códigos de error MySQL tienen su equivalente en código SQLSTATE. </a:t>
            </a:r>
            <a:endParaRPr/>
          </a:p>
          <a:p>
            <a:pPr indent="-285750" lvl="0" marL="285750" marR="0" rtl="0" algn="l">
              <a:spcBef>
                <a:spcPts val="0"/>
              </a:spcBef>
              <a:spcAft>
                <a:spcPts val="0"/>
              </a:spcAft>
              <a:buClr>
                <a:schemeClr val="dk1"/>
              </a:buClr>
              <a:buSzPts val="1800"/>
              <a:buFont typeface="Noto Sans Symbols"/>
              <a:buChar char="❑"/>
            </a:pPr>
            <a:r>
              <a:rPr b="1" i="0" lang="es-ES" sz="1800" u="none" cap="none" strike="noStrike">
                <a:solidFill>
                  <a:schemeClr val="dk1"/>
                </a:solidFill>
                <a:latin typeface="Calibri"/>
                <a:ea typeface="Calibri"/>
                <a:cs typeface="Calibri"/>
                <a:sym typeface="Calibri"/>
              </a:rPr>
              <a:t>HY000</a:t>
            </a:r>
            <a:r>
              <a:rPr b="0" i="0" lang="es-ES" sz="1800" u="none" cap="none" strike="noStrike">
                <a:solidFill>
                  <a:schemeClr val="dk1"/>
                </a:solidFill>
                <a:latin typeface="Calibri"/>
                <a:ea typeface="Calibri"/>
                <a:cs typeface="Calibri"/>
                <a:sym typeface="Calibri"/>
              </a:rPr>
              <a:t> es un código SQLSTATE para propósitos generales que devuelve MySQL cuando su código de error no tiene asociado un código SQLSTATE.</a:t>
            </a:r>
            <a:endParaRPr/>
          </a:p>
        </p:txBody>
      </p:sp>
      <p:sp>
        <p:nvSpPr>
          <p:cNvPr descr="Resultado de imagen de ordenador ficheros" id="179" name="Google Shape;179;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80" name="Google Shape;180;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