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vent_creartabla.sql" TargetMode="External"/><Relationship Id="rId4" Type="http://schemas.openxmlformats.org/officeDocument/2006/relationships/hyperlink" Target="about:bla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rotWithShape="0" algn="ctr" dir="5400000" dist="50800">
              <a:srgbClr val="E1EFD8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8</a:t>
            </a: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bases de datos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Otro ejemplo (Cont.)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Vamos ahora a crearnos un evento que haga otra tabla como eMonográficos, pero esta vez la llamaremos eMonográficosH. Los campos os mismos que la anterior, dado que es su histórico.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 Por último tienes que hacer un evento que borre de eMonograficos y los pase al histórico a aquellos monográficos que tengan más de un mes de antigüedad.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NOTA: mirad función DATE_SUB()</a:t>
            </a:r>
            <a:endParaRPr/>
          </a:p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LUIS A. MARTIN</a:t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22">
            <a:hlinkClick r:id="rId3"/>
          </p:cNvPr>
          <p:cNvSpPr/>
          <p:nvPr/>
        </p:nvSpPr>
        <p:spPr>
          <a:xfrm>
            <a:off x="2483768" y="5949280"/>
            <a:ext cx="2952328" cy="504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SOLUCION EVENTOS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9.- Eventos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23875" y="980728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introdujeron a partir de MySql 5.1.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Permiten la ejecución planificada (indicando hora de ejecución, intervalo, repeticiones, etc) de Procedimientos almacenados o conjuntos de sentencias SQL.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Proporcionan una gran funcionalidad a las bases de datos, permitiéndonos por ejemplo borrar una tabla y cargarla con nuevos datos al cumplirse una condición determinada y de manera repetitiva.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trabajar con eventos hay que tener activado el planificador o Scheduler. Para ello tiene que estar a ON la variable global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event_sheduler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que modificar su valor en el archivo de configuración my.ini y reiniciar el servidor mysqld.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99" name="Google Shape;99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00" name="Google Shape;100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9.- Eventos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23875" y="980728"/>
            <a:ext cx="7991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para crear un evento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09" name="Google Shape;109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10" name="Google Shape;110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27584" y="1412775"/>
            <a:ext cx="6777317" cy="17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27"/>
              <a:buFont typeface="Arial"/>
              <a:buNone/>
            </a:pPr>
            <a:r>
              <a:rPr b="1" i="0" lang="es-ES" sz="1627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CREATE EVENT </a:t>
            </a: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[IF NOT EXISTS] </a:t>
            </a:r>
            <a:r>
              <a:rPr b="1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event_name</a:t>
            </a:r>
            <a:endParaRPr b="1" i="0" sz="162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Arial"/>
              <a:buNone/>
            </a:pP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s-ES" sz="1627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ON SCHEDULE</a:t>
            </a: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1" i="0" sz="162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Arial"/>
              <a:buNone/>
            </a:pP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[ON COMPLETION [NOT] PRESERVE]</a:t>
            </a:r>
            <a:endParaRPr/>
          </a:p>
          <a:p>
            <a:pPr indent="0" lvl="0" marL="6858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Arial"/>
              <a:buNone/>
            </a:pP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[ENABLE | DISABLE | DISABLE ON SLAVE]</a:t>
            </a:r>
            <a:endParaRPr/>
          </a:p>
          <a:p>
            <a:pPr indent="0" lvl="0" marL="6858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Arial"/>
              <a:buNone/>
            </a:pP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[COMMENT 'comment']</a:t>
            </a:r>
            <a:endParaRPr/>
          </a:p>
          <a:p>
            <a:pPr indent="0" lvl="0" marL="6858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Font typeface="Arial"/>
              <a:buNone/>
            </a:pP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s-ES" sz="1627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b="0" i="0" lang="es-ES" sz="1627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event_body</a:t>
            </a:r>
            <a:r>
              <a:rPr b="0" i="0" lang="es-ES" sz="16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1" marL="365760" marR="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" lvl="1" marL="514350" marR="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31540" y="3509415"/>
            <a:ext cx="8280920" cy="247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rPr b="1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6858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AT timestamp [+ INTERVAL </a:t>
            </a:r>
            <a:r>
              <a:rPr b="0" i="0" lang="es-ES" sz="18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...</a:t>
            </a:r>
            <a:endParaRPr/>
          </a:p>
          <a:p>
            <a:pPr indent="0" lvl="0" marL="6858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| EVERY </a:t>
            </a:r>
            <a:r>
              <a:rPr b="0" i="0" lang="es-ES" sz="18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endParaRPr b="0" i="0" sz="186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[STARTS timestamp [+ INTERVAL </a:t>
            </a:r>
            <a:r>
              <a:rPr b="0" i="0" lang="es-ES" sz="18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...]</a:t>
            </a:r>
            <a:endParaRPr/>
          </a:p>
          <a:p>
            <a:pPr indent="0" lvl="0" marL="6858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[ENDS timestamp [+ INTERVAL </a:t>
            </a:r>
            <a:r>
              <a:rPr b="0" i="0" lang="es-ES" sz="18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r>
              <a:rPr b="0" i="0" lang="es-ES" sz="1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...]</a:t>
            </a:r>
            <a:endParaRPr/>
          </a:p>
          <a:p>
            <a:pPr indent="-184556" lvl="0" marL="3429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t/>
            </a:r>
            <a:endParaRPr b="0" i="0" sz="186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SzPts val="1414"/>
              <a:buFont typeface="Noto Sans Symbols"/>
              <a:buNone/>
            </a:pPr>
            <a:r>
              <a:t/>
            </a:r>
            <a:endParaRPr b="0" i="0" sz="186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6576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Noto Sans Symbols"/>
              <a:buNone/>
            </a:pPr>
            <a:r>
              <a:rPr b="0" i="0" lang="es-ES" sz="1704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r>
              <a:rPr b="0" i="0" lang="es-ES" sz="170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36576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Noto Sans Symbols"/>
              <a:buNone/>
            </a:pPr>
            <a:r>
              <a:rPr b="0" i="0" lang="es-ES" sz="170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quantity {YEAR | QUARTER | MONTH | DAY | HOUR | MINUTE |</a:t>
            </a:r>
            <a:endParaRPr/>
          </a:p>
          <a:p>
            <a:pPr indent="0" lvl="1" marL="36576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Noto Sans Symbols"/>
              <a:buNone/>
            </a:pPr>
            <a:r>
              <a:rPr b="0" i="0" lang="es-ES" sz="170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WEEK | SECOND | YEAR_MONTH | DAY_HOUR | DAY_MINUTE |</a:t>
            </a:r>
            <a:endParaRPr/>
          </a:p>
          <a:p>
            <a:pPr indent="0" lvl="1" marL="36576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Noto Sans Symbols"/>
              <a:buNone/>
            </a:pPr>
            <a:r>
              <a:rPr b="0" i="0" lang="es-ES" sz="170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DAY_SECOND | HOUR_MINUTE | HOUR_SECOND | MINUTE_SECOND}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9.- Eventos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6412" y="980921"/>
            <a:ext cx="79914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SHEDULE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21" name="Google Shape;121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22" name="Google Shape;122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60375" y="1688807"/>
            <a:ext cx="7784033" cy="449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Sirve para indicar cuando y con que frecuencia se producirá el evento.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 dos posibilidades. </a:t>
            </a:r>
            <a:r>
              <a:rPr b="1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es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dato de tipo timestamp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un evento que sucede una única vez. NO PERIÓDICO.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llevará a cabo en la fecha y hora que marca TIMESTAMP (puede ser valor real o expresión compatible con el tipo)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CURRENT_TIMESTAMP. Indica fecha y hora actual (se ejecuta lo antes posible)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+INTERVAL intervalo. Me permite crear un evento del tipo anterior pero que sucederá dentro de un tiempo.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/>
          </a:p>
          <a:p>
            <a:pPr indent="-171450" lvl="3" marL="12001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‘2017-06-01 00:00:00’</a:t>
            </a:r>
            <a:endParaRPr/>
          </a:p>
          <a:p>
            <a:pPr indent="-171450" lvl="3" marL="12001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CURRENT_TIMESTAMP +INTERVAL ‘2:10’ MINUTE_SECOND (2 minutos y diez segundos después de ahora)</a:t>
            </a:r>
            <a:endParaRPr/>
          </a:p>
          <a:p>
            <a:pPr indent="-171450" lvl="3" marL="12001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CURRENT_TIMESTAMP + INTERVAL 3 WEEK + INTERVAL 2 DAY (3 semanas y dos ´días a partir de ahora)</a:t>
            </a:r>
            <a:endParaRPr/>
          </a:p>
          <a:p>
            <a:pPr indent="-7620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9.- Eventos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36412" y="980921"/>
            <a:ext cx="79914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SHEDULE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32" name="Google Shape;132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33" name="Google Shape;133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60375" y="1688807"/>
            <a:ext cx="7784033" cy="449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posibilidad e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interval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repetir acciones a intervalos regulares.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 seguido de un intervalo que puede usar lo mismo que indicamos para +INTERVAL, aunque esta última sintaxis no está permitida.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llevar un STARTS + TIMESTAMP para indicar cuando deberá comenzar la opción a repetir y puede llevar +INTERVAL de la siguiente manera: </a:t>
            </a:r>
            <a:endParaRPr/>
          </a:p>
          <a:p>
            <a:pPr indent="-171450" lvl="3" marL="12001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3 MONTHS STARTS CURRENT_TIMESTAMP + INTERVAL 1 WEEK (cada 3 meses comenzando dentro de una semana a partir de ahora)</a:t>
            </a:r>
            <a:endParaRPr/>
          </a:p>
          <a:p>
            <a:pPr indent="-171450" lvl="3" marL="12001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2 WEEK STARTS CURRENT_TIEMSTAMP + INTERVAL ‘6:15’ HOUR_MINUTE (cada 2 semanas y comienza 6 horas y quince minutos después de ahora)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STARTS comienza a partir de la creación</a:t>
            </a:r>
            <a:endParaRPr/>
          </a:p>
          <a:p>
            <a:pPr indent="-17145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llevar ENDS. Indica cuando finaliza. SI no infinito</a:t>
            </a:r>
            <a:endParaRPr/>
          </a:p>
          <a:p>
            <a:pPr indent="-171450" lvl="3" marL="12001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12 HOURS STARTS CURRENT_TIMESTAMP + INTERVAL 30 MINUTE ENDS CURRET_TIMESTAMP + INTERVAL 4 WEEK (cada 12 horas comenzando dentro de 30 minutos y acabando tras 4 semanas desde ahora)</a:t>
            </a:r>
            <a:endParaRPr/>
          </a:p>
          <a:p>
            <a:pPr indent="-76200" lvl="2" marL="8572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9.- Eventos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42" name="Google Shape;142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43" name="Google Shape;143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043490" y="1027664"/>
            <a:ext cx="7024744" cy="601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Saber lo que ocurre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043492" y="1916832"/>
            <a:ext cx="6777317" cy="391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EVENT</a:t>
            </a:r>
            <a:endParaRPr/>
          </a:p>
          <a:p>
            <a:pPr indent="-17780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ver los eventos que tenemos y cuando se ejecutarán</a:t>
            </a:r>
            <a:endParaRPr/>
          </a:p>
          <a:p>
            <a:pPr indent="0" lvl="1" marL="36576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PROCESSLIST</a:t>
            </a:r>
            <a:endParaRPr/>
          </a:p>
          <a:p>
            <a:pPr indent="-17780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ver los procesos abiertos que tenemos, así como su status en cada instante de tiempo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Veamos un sencillo ejemplo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En el primero vamos a crear una tabla formada por dos campos uno llamado id y otro instante_activacion.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Este evento se producirá como es lógico una única vez y dos minutos 2 minutos después de su creación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El segundo consistirá en crear un evento que se ejecute  5 minutos después de su creación.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En el me muestra en un campo llamado instante_activacion el instante en el que se produce la llamada cada vez.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Este se llevará a cabo por un periodo de una sesión lectiva comprobándose al final de ella el correcto funcionamiento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p19">
            <a:hlinkClick r:id="rId3"/>
          </p:cNvPr>
          <p:cNvSpPr/>
          <p:nvPr/>
        </p:nvSpPr>
        <p:spPr>
          <a:xfrm>
            <a:off x="7452320" y="2492896"/>
            <a:ext cx="792088" cy="360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4" name="Google Shape;154;p19">
            <a:hlinkClick r:id="rId4"/>
          </p:cNvPr>
          <p:cNvSpPr/>
          <p:nvPr/>
        </p:nvSpPr>
        <p:spPr>
          <a:xfrm>
            <a:off x="7524328" y="4509120"/>
            <a:ext cx="720080" cy="2880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Carga la BD eBanca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Haz un evento que bonifique con 100 euros aquellas cuentas que se hayan dado de alta en el último mes.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/>
              <a:t>Para ello investiga por internet el funcionamiento de las funciones DATE_ADD() y NOW() de MySql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p20">
            <a:hlinkClick r:id="rId3"/>
          </p:cNvPr>
          <p:cNvSpPr/>
          <p:nvPr/>
        </p:nvSpPr>
        <p:spPr>
          <a:xfrm>
            <a:off x="2339752" y="5013176"/>
            <a:ext cx="3096344" cy="10801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EBANCA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043608" y="620688"/>
            <a:ext cx="7024744" cy="601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Otro ejemplo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043492" y="1340768"/>
            <a:ext cx="6777317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7"/>
              <a:buChar char="•"/>
            </a:pPr>
            <a:r>
              <a:rPr lang="es-ES" sz="2247"/>
              <a:t>En la BD revista nos vamos a crear una nueva tabla llamada Monográficos. 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7"/>
              <a:buChar char="•"/>
            </a:pPr>
            <a:r>
              <a:rPr lang="es-ES" sz="2247"/>
              <a:t>La estructura es la siguiente:</a:t>
            </a:r>
            <a:endParaRPr/>
          </a:p>
          <a:p>
            <a:pPr indent="-2876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r>
              <a:t/>
            </a:r>
            <a:endParaRPr sz="2247"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317"/>
              <a:buNone/>
            </a:pPr>
            <a:r>
              <a:rPr b="1" lang="es-ES" sz="1317">
                <a:solidFill>
                  <a:srgbClr val="0070C0"/>
                </a:solidFill>
              </a:rPr>
              <a:t>CREATE TABLE  test.eMonografico( 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317"/>
              <a:buNone/>
            </a:pPr>
            <a:r>
              <a:rPr b="1" lang="es-ES" sz="1317">
                <a:solidFill>
                  <a:srgbClr val="0070C0"/>
                </a:solidFill>
              </a:rPr>
              <a:t>	 id SMALLINT(5) UNSIGNED NOT NULL AUTO_INCREMENT PRIMARY KEY,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317"/>
              <a:buNone/>
            </a:pPr>
            <a:r>
              <a:rPr b="1" lang="es-ES" sz="1317">
                <a:solidFill>
                  <a:srgbClr val="0070C0"/>
                </a:solidFill>
              </a:rPr>
              <a:t>	nombre_Mono VARCHAR(50),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317"/>
              <a:buNone/>
            </a:pPr>
            <a:r>
              <a:rPr b="1" lang="es-ES" sz="1317">
                <a:solidFill>
                  <a:srgbClr val="0070C0"/>
                </a:solidFill>
              </a:rPr>
              <a:t>	 fecha_publica DATETIME NOT NULL DEFAULT  ‘0000-00-00 00:00:00’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317"/>
              <a:buNone/>
            </a:pPr>
            <a:r>
              <a:rPr b="1" lang="es-ES" sz="1317">
                <a:solidFill>
                  <a:srgbClr val="0070C0"/>
                </a:solidFill>
              </a:rPr>
              <a:t>	);	</a:t>
            </a:r>
            <a:r>
              <a:rPr lang="es-ES" sz="1317"/>
              <a:t>	</a:t>
            </a:r>
            <a:endParaRPr/>
          </a:p>
          <a:p>
            <a:pPr indent="-6813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t/>
            </a:r>
            <a:endParaRPr sz="1627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7"/>
              <a:buChar char="•"/>
            </a:pPr>
            <a:r>
              <a:rPr lang="es-ES" sz="2247"/>
              <a:t>Posteriormente creamos un evento que nos inserte datos dentro de esta tabla. Los datos son los siguientes:</a:t>
            </a:r>
            <a:endParaRPr/>
          </a:p>
          <a:p>
            <a:pPr indent="-2876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r>
              <a:t/>
            </a:r>
            <a:endParaRPr sz="2247"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472"/>
              <a:buNone/>
            </a:pPr>
            <a:r>
              <a:rPr b="1" lang="es-ES" sz="1472">
                <a:solidFill>
                  <a:srgbClr val="0070C0"/>
                </a:solidFill>
              </a:rPr>
              <a:t>INSERT INTO test.eMonografico VALUES 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472"/>
              <a:buNone/>
            </a:pPr>
            <a:r>
              <a:rPr b="1" lang="es-ES" sz="1472">
                <a:solidFill>
                  <a:srgbClr val="0070C0"/>
                </a:solidFill>
              </a:rPr>
              <a:t>	(DEFAULT, 'BASES DE DATOS NATIVAS', ‘2012-02-25 01:20:15’ ),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472"/>
              <a:buNone/>
            </a:pPr>
            <a:r>
              <a:rPr b="1" lang="es-ES" sz="1472">
                <a:solidFill>
                  <a:srgbClr val="0070C0"/>
                </a:solidFill>
              </a:rPr>
              <a:t>	(DEFAULT, 'DOM CON BD NATIVAS', ‘2014-06-25 01:20:15’ ),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472"/>
              <a:buNone/>
            </a:pPr>
            <a:r>
              <a:rPr b="1" lang="es-ES" sz="1472">
                <a:solidFill>
                  <a:srgbClr val="0070C0"/>
                </a:solidFill>
              </a:rPr>
              <a:t>	(DEFAULT, 'INTERFACE Y REALIDAD VIRTUAL', ‘2016-05-22 10:20:15’),</a:t>
            </a:r>
            <a:endParaRPr/>
          </a:p>
          <a:p>
            <a:pPr indent="0" lvl="2" marL="64008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1472"/>
              <a:buNone/>
            </a:pPr>
            <a:r>
              <a:rPr b="1" lang="es-ES" sz="1472">
                <a:solidFill>
                  <a:srgbClr val="0070C0"/>
                </a:solidFill>
              </a:rPr>
              <a:t>	(DEFAULT, 'SCRATCH DEL MIT A LAS AULAS', ‘2016-05-25 11:20:15’ );</a:t>
            </a:r>
            <a:endParaRPr/>
          </a:p>
          <a:p>
            <a:pPr indent="-6813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t/>
            </a:r>
            <a:endParaRPr sz="1627"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