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82E73-5B16-266F-80F2-57FC4F017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E09372-65E3-729D-B58E-0D82F2657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63F7A4-4181-5C95-C82A-C94AE6D4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62EC-E935-43A4-BACB-0CA2DBD5C2B7}" type="datetimeFigureOut">
              <a:rPr lang="es-ES" smtClean="0"/>
              <a:t>21/01/2024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AC94F5-43D0-FF35-D1E2-7B03FC1E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6BD531-481F-E86F-CFA6-6B7B8F01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A22-29A6-4626-A09A-7DE7731EE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4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1D5E8-3576-FA09-903E-24622D39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953750-3CAC-BB72-C647-D5F1A0F5B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E9AEE7-3851-672E-3768-AE9DEC1C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62EC-E935-43A4-BACB-0CA2DBD5C2B7}" type="datetimeFigureOut">
              <a:rPr lang="es-ES" smtClean="0"/>
              <a:t>21/01/2024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F4D05-9D2D-E747-606C-D5E1EC55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38FC8E-DC5D-BAF6-E746-45CBF52C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A22-29A6-4626-A09A-7DE7731EE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33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D7270B-DF5F-9987-8DCF-FFD37D9F1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98DB55-0075-A80B-E8BE-AD631EC54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6CA798-6517-92AE-DDB8-0992B1FA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62EC-E935-43A4-BACB-0CA2DBD5C2B7}" type="datetimeFigureOut">
              <a:rPr lang="es-ES" smtClean="0"/>
              <a:t>21/01/2024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E5E1D4-4960-5405-81F5-241E2655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F2B146-16BC-9EE2-AACD-07D0C617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A22-29A6-4626-A09A-7DE7731EE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59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011D5-6B82-28B5-F466-74F2C1A4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AE6C61-793B-531E-15E7-62C5686E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A57C73-EA86-3702-790C-27E63B83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62EC-E935-43A4-BACB-0CA2DBD5C2B7}" type="datetimeFigureOut">
              <a:rPr lang="es-ES" smtClean="0"/>
              <a:t>21/01/2024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0AE28A-DDE6-D088-65C8-76919A9C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43AEE4-5269-01BD-5368-68487992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A22-29A6-4626-A09A-7DE7731EE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38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B29AE-671E-30E8-6164-C4D1D981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ED9696-486F-DF54-3D2C-B92F49BD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36BFA8-285D-F3FD-BD83-72F7D6AE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62EC-E935-43A4-BACB-0CA2DBD5C2B7}" type="datetimeFigureOut">
              <a:rPr lang="es-ES" smtClean="0"/>
              <a:t>21/01/2024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B6F28-39A2-13B5-EEDA-56FC2FD3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3BC189-0CE4-66F6-D686-10C2F39F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A22-29A6-4626-A09A-7DE7731EE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39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7C2D5-5EE5-2A7E-6352-47EF2D17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1CA9F-602A-C69E-4457-45FA6F25A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10782F-0740-6D5E-AC8D-D16524348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9C12AF-904E-FAAF-E396-6105D01D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62EC-E935-43A4-BACB-0CA2DBD5C2B7}" type="datetimeFigureOut">
              <a:rPr lang="es-ES" smtClean="0"/>
              <a:t>21/01/2024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13941A-0F63-4AE6-820C-1EDECCE3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9582C9-3133-024F-6CFE-77954BD6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A22-29A6-4626-A09A-7DE7731EE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63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9302F-D072-7392-AF81-D8C6FD18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7A57F-1FC5-3F43-73DA-B0D74589D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9D70D4-3509-B2CE-8564-D047800AA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8BD851-21C0-8B87-56EF-F549C17A2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689A64-000F-BDE3-04E2-7CB11A722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7751FD-B058-AD9F-7F60-269E7C06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62EC-E935-43A4-BACB-0CA2DBD5C2B7}" type="datetimeFigureOut">
              <a:rPr lang="es-ES" smtClean="0"/>
              <a:t>21/01/2024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AD9F6B-A34E-8442-54C2-236F75D0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64460C-6503-2F8F-325C-F9337908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A22-29A6-4626-A09A-7DE7731EE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78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36061-3956-9DD4-159E-460F2B81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3B6827-D6AC-B4E6-C724-C3EAB960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62EC-E935-43A4-BACB-0CA2DBD5C2B7}" type="datetimeFigureOut">
              <a:rPr lang="es-ES" smtClean="0"/>
              <a:t>21/01/2024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339C94-3018-DD97-2B82-1625098F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DC9D35-0335-6E9E-B280-CC4AFE90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A22-29A6-4626-A09A-7DE7731EE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A97837-CF9F-BDE7-E247-E8CE6CF7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62EC-E935-43A4-BACB-0CA2DBD5C2B7}" type="datetimeFigureOut">
              <a:rPr lang="es-ES" smtClean="0"/>
              <a:t>21/01/2024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1A231B-5B13-D440-E8B5-CE23298B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91F286-9D0D-0BC3-27F0-5B993ADD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A22-29A6-4626-A09A-7DE7731EE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47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B108A-CF04-A8B5-D725-0F97CC08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11A272-499A-DEE4-0114-C76B77DC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6DA5C2-CCF4-719F-5374-031CD9499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2B6357-D40B-5ED7-B54E-B4821530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62EC-E935-43A4-BACB-0CA2DBD5C2B7}" type="datetimeFigureOut">
              <a:rPr lang="es-ES" smtClean="0"/>
              <a:t>21/01/2024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EF1A5F-FA6E-041B-3E8B-DB93E261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74D57E-41AB-4493-F1E9-2D3F9E3D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A22-29A6-4626-A09A-7DE7731EE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49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E131C-032A-84CA-AC97-CAB256D8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08AFD4-4B95-0CB7-C0E7-4F2EECA64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D73529-CD08-476E-22F2-46B22F4DD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714F78-AC79-4F94-4159-F565C3D6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62EC-E935-43A4-BACB-0CA2DBD5C2B7}" type="datetimeFigureOut">
              <a:rPr lang="es-ES" smtClean="0"/>
              <a:t>21/01/2024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49E955-E4D3-750D-50BC-2A6F98C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AA00E2-0285-01BF-4657-4155EA45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1A22-29A6-4626-A09A-7DE7731EE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6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2E5BAF-21D1-D2D8-6425-5739624C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1BB0C5-A1F7-D54E-0965-DA07E4454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E91E5E-D959-F39C-94F5-7BB59EB82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62EC-E935-43A4-BACB-0CA2DBD5C2B7}" type="datetimeFigureOut">
              <a:rPr lang="es-ES" smtClean="0"/>
              <a:t>21/01/2024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CB7C4-05DE-B960-323E-3DFEB85BA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042E27-541B-9D26-64E9-DEC1DA2FF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A1A22-29A6-4626-A09A-7DE7731EE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77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783D61-A74A-23D9-34F8-B1BED453C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s-ES" sz="5600"/>
              <a:t>CONSULTAS DE TABLAS COMBINADAS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7F9F90-6E23-1507-B447-B1F2E5A96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s-ES" dirty="0"/>
              <a:t>EJEMPLOS CON LA BASE DE DATOS ALQUILERES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9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CB24F8-AC1F-4958-9EB6-72D1BAEA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s-ES" dirty="0"/>
              <a:t>INNER JOIN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4319F-FE51-D0D0-2228-A34FBEB10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91" y="2344367"/>
            <a:ext cx="6557794" cy="38325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automoviles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inner join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contratos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using(matricula);</a:t>
            </a:r>
          </a:p>
          <a:p>
            <a:r>
              <a:rPr lang="en-US" dirty="0"/>
              <a:t>Da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coches</a:t>
            </a:r>
            <a:r>
              <a:rPr lang="en-US" dirty="0"/>
              <a:t> que se </a:t>
            </a:r>
            <a:r>
              <a:rPr lang="en-US" dirty="0" err="1"/>
              <a:t>relacionan</a:t>
            </a:r>
            <a:r>
              <a:rPr lang="en-US" dirty="0"/>
              <a:t> con sus </a:t>
            </a:r>
            <a:r>
              <a:rPr lang="en-US" dirty="0" err="1"/>
              <a:t>contratos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92ADC5-D579-24B9-BB3B-E31AC8518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2125727"/>
            <a:ext cx="4747547" cy="263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9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039488-F6F7-1E0D-989F-34A45170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s-ES" dirty="0"/>
              <a:t>LEFT JOIN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1CBB0B-3BD7-1C6F-2B1D-BF26A6F6B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760614"/>
            <a:ext cx="4777381" cy="316702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DBBC5B-BB96-B705-4222-A44D1C36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077" y="2344161"/>
            <a:ext cx="6803923" cy="28628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automoviles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left join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contratos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using(matricula);</a:t>
            </a:r>
          </a:p>
          <a:p>
            <a:r>
              <a:rPr lang="en-US" dirty="0"/>
              <a:t>Da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coches</a:t>
            </a:r>
            <a:r>
              <a:rPr lang="en-US" dirty="0"/>
              <a:t> que se </a:t>
            </a:r>
            <a:r>
              <a:rPr lang="en-US" dirty="0" err="1"/>
              <a:t>relacionan</a:t>
            </a:r>
            <a:r>
              <a:rPr lang="en-US" dirty="0"/>
              <a:t> con sus </a:t>
            </a:r>
            <a:r>
              <a:rPr lang="en-US" dirty="0" err="1"/>
              <a:t>contratos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coches</a:t>
            </a:r>
            <a:r>
              <a:rPr lang="en-US" dirty="0"/>
              <a:t> que no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contratos</a:t>
            </a:r>
            <a:r>
              <a:rPr lang="en-US" dirty="0"/>
              <a:t> </a:t>
            </a:r>
            <a:r>
              <a:rPr lang="en-US" dirty="0" err="1"/>
              <a:t>asociados</a:t>
            </a:r>
            <a:r>
              <a:rPr lang="en-U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690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C0D53C-F57C-63E2-1EE0-2BFC4AF2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760" y="3637030"/>
            <a:ext cx="5122239" cy="3220971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69F121-57FB-0359-001D-0D441B4E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s-ES" dirty="0"/>
              <a:t>RIGHT JOIN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40301-1775-ACB0-A453-268127E8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29" y="2202247"/>
            <a:ext cx="7597877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automoviles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right join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contratos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using (matricula);</a:t>
            </a:r>
          </a:p>
          <a:p>
            <a:r>
              <a:rPr lang="en-US" dirty="0"/>
              <a:t>Da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coches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asociados</a:t>
            </a:r>
            <a:r>
              <a:rPr lang="en-US" dirty="0"/>
              <a:t> </a:t>
            </a:r>
            <a:r>
              <a:rPr lang="en-US" dirty="0" err="1"/>
              <a:t>contratos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contratos</a:t>
            </a:r>
            <a:r>
              <a:rPr lang="en-US" dirty="0"/>
              <a:t> que no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coches</a:t>
            </a:r>
            <a:r>
              <a:rPr lang="en-US" dirty="0"/>
              <a:t> </a:t>
            </a:r>
            <a:r>
              <a:rPr lang="en-US" dirty="0" err="1"/>
              <a:t>asociados</a:t>
            </a:r>
            <a:r>
              <a:rPr lang="en-US" dirty="0"/>
              <a:t>. </a:t>
            </a:r>
          </a:p>
          <a:p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no hay </a:t>
            </a:r>
            <a:r>
              <a:rPr lang="en-US" dirty="0" err="1"/>
              <a:t>ningún</a:t>
            </a:r>
            <a:r>
              <a:rPr lang="en-US" dirty="0"/>
              <a:t> </a:t>
            </a:r>
            <a:r>
              <a:rPr lang="en-US" dirty="0" err="1"/>
              <a:t>contrato</a:t>
            </a:r>
            <a:r>
              <a:rPr lang="en-US" dirty="0"/>
              <a:t> sin </a:t>
            </a:r>
            <a:r>
              <a:rPr lang="en-US" dirty="0" err="1"/>
              <a:t>coche</a:t>
            </a:r>
            <a:r>
              <a:rPr lang="en-US" dirty="0"/>
              <a:t> </a:t>
            </a:r>
            <a:r>
              <a:rPr lang="en-US" dirty="0" err="1"/>
              <a:t>asociado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63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2C370F-01BB-7BCE-DC3B-74530F03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s-ES" dirty="0"/>
              <a:t>LEFT JOIN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839BBC-2780-A16A-3681-8E672DE5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23381"/>
            <a:ext cx="6800985" cy="35535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automoviles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left join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contratos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using(matricula) where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numcontrato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is null;</a:t>
            </a:r>
          </a:p>
          <a:p>
            <a:r>
              <a:rPr lang="en-US" dirty="0"/>
              <a:t>Da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coches</a:t>
            </a:r>
            <a:r>
              <a:rPr lang="en-US" dirty="0"/>
              <a:t> que no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contratos</a:t>
            </a:r>
            <a:r>
              <a:rPr lang="en-US" dirty="0"/>
              <a:t> </a:t>
            </a:r>
            <a:r>
              <a:rPr lang="en-US" dirty="0" err="1"/>
              <a:t>asociados</a:t>
            </a:r>
            <a:endParaRPr lang="en-U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D0EF9D-FEEF-20F1-041F-284DD0B9C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957616"/>
            <a:ext cx="4747547" cy="297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7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9CA60B-500F-14F6-3CC2-5C45DCFF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s-ES" dirty="0"/>
              <a:t>LEFT JOIN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57356-2B40-3B25-ACD9-8F522029F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19" y="1837260"/>
            <a:ext cx="6578474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automoviles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left join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contratos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using(matricula) where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numcontrato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is not null;</a:t>
            </a:r>
          </a:p>
          <a:p>
            <a:r>
              <a:rPr lang="es-ES" dirty="0"/>
              <a:t>Esta consulta es equivalente a hacer un </a:t>
            </a:r>
            <a:r>
              <a:rPr lang="es-ES" dirty="0" err="1"/>
              <a:t>inner</a:t>
            </a:r>
            <a:r>
              <a:rPr lang="es-ES" dirty="0"/>
              <a:t> </a:t>
            </a:r>
            <a:r>
              <a:rPr lang="es-ES" dirty="0" err="1"/>
              <a:t>join</a:t>
            </a:r>
            <a:r>
              <a:rPr lang="es-ES" dirty="0"/>
              <a:t>, puesto que devuelve los coches cuyo contrato no sea nulo, es decir, la intersección de las dos tablas, igual que </a:t>
            </a:r>
            <a:r>
              <a:rPr lang="es-ES" dirty="0" err="1"/>
              <a:t>inner</a:t>
            </a:r>
            <a:r>
              <a:rPr lang="es-ES" dirty="0"/>
              <a:t> </a:t>
            </a:r>
            <a:r>
              <a:rPr lang="es-ES" dirty="0" err="1"/>
              <a:t>join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4BDEA2-4D90-429F-1E56-FCD3554F4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2057769"/>
            <a:ext cx="3781051" cy="209848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3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E9298-0625-27D8-52A6-7B2C879F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s-ES" sz="3600" dirty="0"/>
              <a:t>LEFT JOIN y RIGHT JOIN</a:t>
            </a:r>
          </a:p>
        </p:txBody>
      </p:sp>
      <p:pic>
        <p:nvPicPr>
          <p:cNvPr id="5" name="Picture 4" descr="Automóviles de juguete en línea en el suelo">
            <a:extLst>
              <a:ext uri="{FF2B5EF4-FFF2-40B4-BE49-F238E27FC236}">
                <a16:creationId xmlns:a16="http://schemas.microsoft.com/office/drawing/2014/main" id="{8B3FEB38-C769-E958-652C-F399A72DB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13" b="882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4B5F5-EA53-0BA6-CE6D-B1E400EE0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36" y="3752850"/>
            <a:ext cx="8681060" cy="2452687"/>
          </a:xfrm>
        </p:spPr>
        <p:txBody>
          <a:bodyPr anchor="ctr">
            <a:noAutofit/>
          </a:bodyPr>
          <a:lstStyle/>
          <a:p>
            <a:r>
              <a:rPr lang="es-ES" sz="2200" dirty="0"/>
              <a:t>La diferencia entre </a:t>
            </a:r>
            <a:r>
              <a:rPr lang="es-ES" sz="2200" dirty="0" err="1"/>
              <a:t>left</a:t>
            </a:r>
            <a:r>
              <a:rPr lang="es-ES" sz="2200" dirty="0"/>
              <a:t> y </a:t>
            </a:r>
            <a:r>
              <a:rPr lang="es-ES" sz="2200" dirty="0" err="1"/>
              <a:t>right</a:t>
            </a:r>
            <a:r>
              <a:rPr lang="es-ES" sz="2200" dirty="0"/>
              <a:t> </a:t>
            </a:r>
            <a:r>
              <a:rPr lang="es-ES" sz="2200" dirty="0" err="1"/>
              <a:t>join</a:t>
            </a:r>
            <a:r>
              <a:rPr lang="es-ES" sz="2200" dirty="0"/>
              <a:t> solo es en que posición escribes el nombre de la tabla dentro de la consulta. </a:t>
            </a:r>
          </a:p>
          <a:p>
            <a:r>
              <a:rPr lang="es-ES" sz="2200" dirty="0"/>
              <a:t>Estos dos ejemplos son equivalentes: vamos a sacar los coches que no tienen contratos asociados.</a:t>
            </a:r>
          </a:p>
          <a:p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 *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 automóviles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left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join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 contratos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using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 (matricula)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numcontrato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is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null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 *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 contratos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right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join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 automóviles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using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 (matricula)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numcontrato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is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null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1800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A076E8-2FB1-9D47-0DDC-430E13CF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/>
              <a:t>HOJA 10. BD JARDINERIA.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9F8F5-6505-DEB7-C2C3-BB30CCCD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4" y="1929384"/>
            <a:ext cx="10990006" cy="45935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000" b="1" i="0" u="none" strike="noStrike" baseline="0" dirty="0"/>
              <a:t> 3.- Muestra el nombre de los clientes que no hayan realizado pagos junto con el nombre de sus representantes de ventas. </a:t>
            </a:r>
          </a:p>
          <a:p>
            <a:pPr marL="0" indent="0">
              <a:buNone/>
            </a:pPr>
            <a:r>
              <a:rPr lang="es-ES" sz="2000" dirty="0">
                <a:highlight>
                  <a:srgbClr val="FFFF00"/>
                </a:highlight>
              </a:rPr>
              <a:t>PASO 1</a:t>
            </a:r>
            <a:r>
              <a:rPr lang="es-ES" sz="2000" dirty="0"/>
              <a:t>: Clientes que no han hecho pagos:</a:t>
            </a:r>
          </a:p>
          <a:p>
            <a:pPr marL="0" indent="0">
              <a:buNone/>
            </a:pP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SELECT * FROM cliente LEFT JOIN pago USING(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código_cliente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id_transacción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is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null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ES" sz="2000" dirty="0">
                <a:highlight>
                  <a:srgbClr val="FFFF00"/>
                </a:highlight>
              </a:rPr>
              <a:t>PASO 2</a:t>
            </a:r>
            <a:r>
              <a:rPr lang="es-ES" sz="2000" dirty="0"/>
              <a:t>: Nos pide el nombre del cliente y el nombre de su representante de ventas:</a:t>
            </a:r>
          </a:p>
          <a:p>
            <a:pPr marL="0" indent="0">
              <a:buNone/>
            </a:pP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SELECT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nombre_cliente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, nombre, apellido1, apellido2 </a:t>
            </a:r>
          </a:p>
          <a:p>
            <a:pPr marL="0" indent="0">
              <a:buNone/>
            </a:pP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FROM cliente INNER JOIN empleado ON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código_empleado_rep_ventas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código_empleado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ES" sz="2000" dirty="0">
                <a:highlight>
                  <a:srgbClr val="FFFF00"/>
                </a:highlight>
              </a:rPr>
              <a:t>PASO 3</a:t>
            </a:r>
            <a:r>
              <a:rPr lang="es-ES" sz="2000" dirty="0"/>
              <a:t>: Fusionamos las dos sentencias en una sola:</a:t>
            </a:r>
          </a:p>
          <a:p>
            <a:pPr marL="0" indent="0">
              <a:buNone/>
            </a:pP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SELECT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nombre_cliente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, nombre, apellido1, apellido2  </a:t>
            </a:r>
          </a:p>
          <a:p>
            <a:pPr marL="0" indent="0">
              <a:buNone/>
            </a:pP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FROM cliente LEFT JOIN pago USING(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codigo_cliente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INNER JOIN empleado ON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codigo_empleado_rep_ventas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empleado.codigo_empleado</a:t>
            </a:r>
            <a:endParaRPr lang="es-E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id_transaccion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is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null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383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5DF560-8F62-8FFF-0D8C-A2B49FF7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/>
              <a:t>HOJA 10. BD JARDINERIA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D8A395-5A6F-DCC1-5FDB-FD4E8CA8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5.- Devuelve el nombre de los clientes que no hayan hecho pagos y el nombre de sus representantes junto con la ciudad de la oficina a la que pertenece el representante. </a:t>
            </a:r>
          </a:p>
          <a:p>
            <a:pPr marL="0" indent="0">
              <a:buNone/>
            </a:pPr>
            <a:r>
              <a:rPr lang="es-ES" sz="2200" b="1" dirty="0"/>
              <a:t>La consulta es igual a la anterior, solo que tenemos que añadir la ciudad de la oficina. Para ello hay que añadir un </a:t>
            </a:r>
            <a:r>
              <a:rPr lang="es-ES" sz="2200" b="1" dirty="0" err="1"/>
              <a:t>inner</a:t>
            </a:r>
            <a:r>
              <a:rPr lang="es-ES" sz="2200" b="1" dirty="0"/>
              <a:t> </a:t>
            </a:r>
            <a:r>
              <a:rPr lang="es-ES" sz="2200" b="1" dirty="0" err="1"/>
              <a:t>join</a:t>
            </a:r>
            <a:r>
              <a:rPr lang="es-ES" sz="2200" b="1" dirty="0"/>
              <a:t> entre el empleado y la oficina.</a:t>
            </a:r>
          </a:p>
          <a:p>
            <a:pPr marL="0" indent="0">
              <a:buNone/>
            </a:pPr>
            <a:r>
              <a:rPr lang="es-ES" sz="2200" b="1" dirty="0">
                <a:solidFill>
                  <a:schemeClr val="accent5">
                    <a:lumMod val="75000"/>
                  </a:schemeClr>
                </a:solidFill>
              </a:rPr>
              <a:t>SELECT </a:t>
            </a:r>
            <a:r>
              <a:rPr lang="es-ES" sz="2200" b="1" dirty="0" err="1">
                <a:solidFill>
                  <a:schemeClr val="accent5">
                    <a:lumMod val="75000"/>
                  </a:schemeClr>
                </a:solidFill>
              </a:rPr>
              <a:t>nombre_cliente</a:t>
            </a:r>
            <a:r>
              <a:rPr lang="es-ES" sz="2200" b="1" dirty="0">
                <a:solidFill>
                  <a:schemeClr val="accent5">
                    <a:lumMod val="75000"/>
                  </a:schemeClr>
                </a:solidFill>
              </a:rPr>
              <a:t>, nombre, apellido1, apellido2 , </a:t>
            </a:r>
            <a:r>
              <a:rPr lang="es-ES" sz="2200" b="1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oficina.ciudad</a:t>
            </a:r>
            <a:endParaRPr lang="es-ES" sz="22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s-ES" sz="2200" b="1" dirty="0">
                <a:solidFill>
                  <a:schemeClr val="accent5">
                    <a:lumMod val="75000"/>
                  </a:schemeClr>
                </a:solidFill>
              </a:rPr>
              <a:t>FROM cliente LEFT JOIN pago USING(</a:t>
            </a:r>
            <a:r>
              <a:rPr lang="es-ES" sz="2200" b="1" dirty="0" err="1">
                <a:solidFill>
                  <a:schemeClr val="accent5">
                    <a:lumMod val="75000"/>
                  </a:schemeClr>
                </a:solidFill>
              </a:rPr>
              <a:t>codigo_cliente</a:t>
            </a:r>
            <a:r>
              <a:rPr lang="es-ES" sz="2200" b="1" dirty="0">
                <a:solidFill>
                  <a:schemeClr val="accent5">
                    <a:lumMod val="75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s-ES" sz="2200" b="1" dirty="0">
                <a:solidFill>
                  <a:schemeClr val="accent5">
                    <a:lumMod val="75000"/>
                  </a:schemeClr>
                </a:solidFill>
              </a:rPr>
              <a:t>INNER JOIN empleado ON </a:t>
            </a:r>
            <a:r>
              <a:rPr lang="es-ES" sz="2200" b="1" dirty="0" err="1">
                <a:solidFill>
                  <a:schemeClr val="accent5">
                    <a:lumMod val="75000"/>
                  </a:schemeClr>
                </a:solidFill>
              </a:rPr>
              <a:t>codigo_empleado_rep_ventas</a:t>
            </a:r>
            <a:r>
              <a:rPr lang="es-ES" sz="2200" b="1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s-ES" sz="2200" b="1" dirty="0" err="1">
                <a:solidFill>
                  <a:schemeClr val="accent5">
                    <a:lumMod val="75000"/>
                  </a:schemeClr>
                </a:solidFill>
              </a:rPr>
              <a:t>empleado.codigo_empleado</a:t>
            </a:r>
            <a:endParaRPr lang="es-ES" sz="2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ES" sz="22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INNER JOIN oficina USING(</a:t>
            </a:r>
            <a:r>
              <a:rPr lang="es-ES" sz="2200" b="1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código_oficina</a:t>
            </a:r>
            <a:r>
              <a:rPr lang="es-ES" sz="22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s-ES" sz="2200" b="1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s-ES" sz="2200" b="1" dirty="0" err="1">
                <a:solidFill>
                  <a:schemeClr val="accent5">
                    <a:lumMod val="75000"/>
                  </a:schemeClr>
                </a:solidFill>
              </a:rPr>
              <a:t>id_transaccion</a:t>
            </a:r>
            <a:r>
              <a:rPr lang="es-ES" sz="2200" b="1" dirty="0">
                <a:solidFill>
                  <a:schemeClr val="accent5">
                    <a:lumMod val="75000"/>
                  </a:schemeClr>
                </a:solidFill>
              </a:rPr>
              <a:t> IS </a:t>
            </a:r>
            <a:r>
              <a:rPr lang="es-ES" sz="2200" b="1" dirty="0" err="1">
                <a:solidFill>
                  <a:schemeClr val="accent5">
                    <a:lumMod val="75000"/>
                  </a:schemeClr>
                </a:solidFill>
              </a:rPr>
              <a:t>null</a:t>
            </a:r>
            <a:r>
              <a:rPr lang="es-ES" sz="2200" b="1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3587953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564</Words>
  <Application>Microsoft Office PowerPoint</Application>
  <PresentationFormat>Panorámica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CONSULTAS DE TABLAS COMBINADAS</vt:lpstr>
      <vt:lpstr>INNER JOIN </vt:lpstr>
      <vt:lpstr>LEFT JOIN </vt:lpstr>
      <vt:lpstr>RIGHT JOIN </vt:lpstr>
      <vt:lpstr>LEFT JOIN</vt:lpstr>
      <vt:lpstr>LEFT JOIN</vt:lpstr>
      <vt:lpstr>LEFT JOIN y RIGHT JOIN</vt:lpstr>
      <vt:lpstr>HOJA 10. BD JARDINERIA.</vt:lpstr>
      <vt:lpstr>HOJA 10. BD JARDINERIA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CONSULTAS DE TABLAS COMBINADAS</dc:title>
  <dc:creator>Nuria Celis Nieto</dc:creator>
  <cp:lastModifiedBy>Nuria Celis Nieto</cp:lastModifiedBy>
  <cp:revision>2</cp:revision>
  <dcterms:created xsi:type="dcterms:W3CDTF">2024-01-21T17:44:53Z</dcterms:created>
  <dcterms:modified xsi:type="dcterms:W3CDTF">2024-01-21T18:19:45Z</dcterms:modified>
</cp:coreProperties>
</file>