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62" r:id="rId8"/>
    <p:sldId id="263" r:id="rId9"/>
    <p:sldId id="274" r:id="rId10"/>
    <p:sldId id="264" r:id="rId11"/>
    <p:sldId id="273" r:id="rId12"/>
    <p:sldId id="265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/>
          <a:r>
            <a:rPr lang="es-ES" sz="3200" dirty="0"/>
            <a:t>INSERT INTO … VALUES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7DE61A0C-868C-45F8-A84B-9D33B0F69166}">
      <dgm:prSet phldrT="[Texto]" custT="1"/>
      <dgm:spPr/>
      <dgm:t>
        <a:bodyPr/>
        <a:lstStyle/>
        <a:p>
          <a:pPr algn="l"/>
          <a:r>
            <a:rPr lang="es-ES" sz="3200" dirty="0"/>
            <a:t>INSERT INTO … SET</a:t>
          </a:r>
        </a:p>
      </dgm:t>
    </dgm:pt>
    <dgm:pt modelId="{4DEC03C7-28F9-436A-822C-C45155F3D6F3}" type="parTrans" cxnId="{0344EF0E-613D-498D-A5E3-503BC5F4B8A0}">
      <dgm:prSet/>
      <dgm:spPr/>
      <dgm:t>
        <a:bodyPr/>
        <a:lstStyle/>
        <a:p>
          <a:endParaRPr lang="es-ES"/>
        </a:p>
      </dgm:t>
    </dgm:pt>
    <dgm:pt modelId="{D19146BC-3AFF-4E42-898C-408FEE3F378C}" type="sibTrans" cxnId="{0344EF0E-613D-498D-A5E3-503BC5F4B8A0}">
      <dgm:prSet/>
      <dgm:spPr/>
      <dgm:t>
        <a:bodyPr/>
        <a:lstStyle/>
        <a:p>
          <a:endParaRPr lang="es-ES"/>
        </a:p>
      </dgm:t>
    </dgm:pt>
    <dgm:pt modelId="{EF2E1C67-DB35-4575-BBBF-C962531CD6E7}">
      <dgm:prSet phldrT="[Texto]" custT="1"/>
      <dgm:spPr/>
      <dgm:t>
        <a:bodyPr/>
        <a:lstStyle/>
        <a:p>
          <a:pPr algn="l"/>
          <a:r>
            <a:rPr lang="es-ES" sz="3200" dirty="0"/>
            <a:t>INSERT INTO … SELECT</a:t>
          </a:r>
        </a:p>
      </dgm:t>
    </dgm:pt>
    <dgm:pt modelId="{C1ADF0F8-4BED-48DE-8191-9DAFDFFBC288}" type="parTrans" cxnId="{9EA1BD70-C1EB-47A2-9EC3-C36D3388BAEE}">
      <dgm:prSet/>
      <dgm:spPr/>
      <dgm:t>
        <a:bodyPr/>
        <a:lstStyle/>
        <a:p>
          <a:endParaRPr lang="es-ES"/>
        </a:p>
      </dgm:t>
    </dgm:pt>
    <dgm:pt modelId="{C2512D2A-D2AB-4AFE-9420-AA6C97C102EB}" type="sibTrans" cxnId="{9EA1BD70-C1EB-47A2-9EC3-C36D3388BAEE}">
      <dgm:prSet/>
      <dgm:spPr/>
      <dgm:t>
        <a:bodyPr/>
        <a:lstStyle/>
        <a:p>
          <a:endParaRPr lang="es-ES"/>
        </a:p>
      </dgm:t>
    </dgm:pt>
    <dgm:pt modelId="{D945624C-04FC-4E66-9D5D-49F163A94C34}" type="pres">
      <dgm:prSet presAssocID="{0DAB2A32-8875-4B56-AD91-876A54D2D062}" presName="Name0" presStyleCnt="0">
        <dgm:presLayoutVars>
          <dgm:dir/>
          <dgm:animLvl val="lvl"/>
          <dgm:resizeHandles val="exact"/>
        </dgm:presLayoutVars>
      </dgm:prSet>
      <dgm:spPr/>
    </dgm:pt>
    <dgm:pt modelId="{CC36624C-49C7-429F-94DF-93D45FD59C86}" type="pres">
      <dgm:prSet presAssocID="{6F42CF86-3F54-4A77-B3C6-70D85F4ADA8A}" presName="linNode" presStyleCnt="0"/>
      <dgm:spPr/>
    </dgm:pt>
    <dgm:pt modelId="{D4BAF4B5-0A0E-451F-9B65-384E5A83A906}" type="pres">
      <dgm:prSet presAssocID="{6F42CF86-3F54-4A77-B3C6-70D85F4ADA8A}" presName="parentText" presStyleLbl="node1" presStyleIdx="0" presStyleCnt="3" custScaleX="229219">
        <dgm:presLayoutVars>
          <dgm:chMax val="1"/>
          <dgm:bulletEnabled val="1"/>
        </dgm:presLayoutVars>
      </dgm:prSet>
      <dgm:spPr/>
    </dgm:pt>
    <dgm:pt modelId="{A27B0F33-C741-4379-80A9-FD6237F5D1B9}" type="pres">
      <dgm:prSet presAssocID="{3DE1D365-24B3-4772-9267-C540103F9DAF}" presName="sp" presStyleCnt="0"/>
      <dgm:spPr/>
    </dgm:pt>
    <dgm:pt modelId="{DB4B6BE7-400E-4139-867B-75ACA429C3B7}" type="pres">
      <dgm:prSet presAssocID="{7DE61A0C-868C-45F8-A84B-9D33B0F69166}" presName="linNode" presStyleCnt="0"/>
      <dgm:spPr/>
    </dgm:pt>
    <dgm:pt modelId="{7DD09134-7642-4DAC-8F26-CB54B60B0941}" type="pres">
      <dgm:prSet presAssocID="{7DE61A0C-868C-45F8-A84B-9D33B0F69166}" presName="parentText" presStyleLbl="node1" presStyleIdx="1" presStyleCnt="3" custScaleX="229219">
        <dgm:presLayoutVars>
          <dgm:chMax val="1"/>
          <dgm:bulletEnabled val="1"/>
        </dgm:presLayoutVars>
      </dgm:prSet>
      <dgm:spPr/>
    </dgm:pt>
    <dgm:pt modelId="{96683FFA-4B30-45E1-A64C-1857BAD01699}" type="pres">
      <dgm:prSet presAssocID="{D19146BC-3AFF-4E42-898C-408FEE3F378C}" presName="sp" presStyleCnt="0"/>
      <dgm:spPr/>
    </dgm:pt>
    <dgm:pt modelId="{5EB6E72D-F555-4AE7-A272-476EFDA1815D}" type="pres">
      <dgm:prSet presAssocID="{EF2E1C67-DB35-4575-BBBF-C962531CD6E7}" presName="linNode" presStyleCnt="0"/>
      <dgm:spPr/>
    </dgm:pt>
    <dgm:pt modelId="{0878C09D-C33D-494F-A86A-0BADEC9EB5B0}" type="pres">
      <dgm:prSet presAssocID="{EF2E1C67-DB35-4575-BBBF-C962531CD6E7}" presName="parentText" presStyleLbl="node1" presStyleIdx="2" presStyleCnt="3" custScaleX="229219">
        <dgm:presLayoutVars>
          <dgm:chMax val="1"/>
          <dgm:bulletEnabled val="1"/>
        </dgm:presLayoutVars>
      </dgm:prSet>
      <dgm:spPr/>
    </dgm:pt>
  </dgm:ptLst>
  <dgm:cxnLst>
    <dgm:cxn modelId="{0344EF0E-613D-498D-A5E3-503BC5F4B8A0}" srcId="{0DAB2A32-8875-4B56-AD91-876A54D2D062}" destId="{7DE61A0C-868C-45F8-A84B-9D33B0F69166}" srcOrd="1" destOrd="0" parTransId="{4DEC03C7-28F9-436A-822C-C45155F3D6F3}" sibTransId="{D19146BC-3AFF-4E42-898C-408FEE3F378C}"/>
    <dgm:cxn modelId="{CB4B026A-5C64-418E-9E2D-EB87F6A53C44}" type="presOf" srcId="{7DE61A0C-868C-45F8-A84B-9D33B0F69166}" destId="{7DD09134-7642-4DAC-8F26-CB54B60B0941}" srcOrd="0" destOrd="0" presId="urn:microsoft.com/office/officeart/2005/8/layout/vList5"/>
    <dgm:cxn modelId="{F60D446B-4C7E-49DA-95F3-1ECA375DA292}" type="presOf" srcId="{6F42CF86-3F54-4A77-B3C6-70D85F4ADA8A}" destId="{D4BAF4B5-0A0E-451F-9B65-384E5A83A906}" srcOrd="0" destOrd="0" presId="urn:microsoft.com/office/officeart/2005/8/layout/vList5"/>
    <dgm:cxn modelId="{E5916C50-B071-4930-A24D-FD6D04F74E49}" type="presOf" srcId="{EF2E1C67-DB35-4575-BBBF-C962531CD6E7}" destId="{0878C09D-C33D-494F-A86A-0BADEC9EB5B0}" srcOrd="0" destOrd="0" presId="urn:microsoft.com/office/officeart/2005/8/layout/vList5"/>
    <dgm:cxn modelId="{9EA1BD70-C1EB-47A2-9EC3-C36D3388BAEE}" srcId="{0DAB2A32-8875-4B56-AD91-876A54D2D062}" destId="{EF2E1C67-DB35-4575-BBBF-C962531CD6E7}" srcOrd="2" destOrd="0" parTransId="{C1ADF0F8-4BED-48DE-8191-9DAFDFFBC288}" sibTransId="{C2512D2A-D2AB-4AFE-9420-AA6C97C102EB}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2B8337C7-7383-478E-8968-EFA240A9878D}" type="presOf" srcId="{0DAB2A32-8875-4B56-AD91-876A54D2D062}" destId="{D945624C-04FC-4E66-9D5D-49F163A94C34}" srcOrd="0" destOrd="0" presId="urn:microsoft.com/office/officeart/2005/8/layout/vList5"/>
    <dgm:cxn modelId="{899EAE31-964A-4245-87B7-EAB693DC14D8}" type="presParOf" srcId="{D945624C-04FC-4E66-9D5D-49F163A94C34}" destId="{CC36624C-49C7-429F-94DF-93D45FD59C86}" srcOrd="0" destOrd="0" presId="urn:microsoft.com/office/officeart/2005/8/layout/vList5"/>
    <dgm:cxn modelId="{12C78162-21ED-47E4-BFE7-8F79A5679C0C}" type="presParOf" srcId="{CC36624C-49C7-429F-94DF-93D45FD59C86}" destId="{D4BAF4B5-0A0E-451F-9B65-384E5A83A906}" srcOrd="0" destOrd="0" presId="urn:microsoft.com/office/officeart/2005/8/layout/vList5"/>
    <dgm:cxn modelId="{29EAEE22-599F-42C8-8E32-E630D113DB94}" type="presParOf" srcId="{D945624C-04FC-4E66-9D5D-49F163A94C34}" destId="{A27B0F33-C741-4379-80A9-FD6237F5D1B9}" srcOrd="1" destOrd="0" presId="urn:microsoft.com/office/officeart/2005/8/layout/vList5"/>
    <dgm:cxn modelId="{88F43BC8-A33C-4111-81B4-22E514CA9B9A}" type="presParOf" srcId="{D945624C-04FC-4E66-9D5D-49F163A94C34}" destId="{DB4B6BE7-400E-4139-867B-75ACA429C3B7}" srcOrd="2" destOrd="0" presId="urn:microsoft.com/office/officeart/2005/8/layout/vList5"/>
    <dgm:cxn modelId="{928FC971-79D4-4A78-9620-0C585D531E8D}" type="presParOf" srcId="{DB4B6BE7-400E-4139-867B-75ACA429C3B7}" destId="{7DD09134-7642-4DAC-8F26-CB54B60B0941}" srcOrd="0" destOrd="0" presId="urn:microsoft.com/office/officeart/2005/8/layout/vList5"/>
    <dgm:cxn modelId="{266020AE-A256-4F53-84DF-1D1A8E661DEB}" type="presParOf" srcId="{D945624C-04FC-4E66-9D5D-49F163A94C34}" destId="{96683FFA-4B30-45E1-A64C-1857BAD01699}" srcOrd="3" destOrd="0" presId="urn:microsoft.com/office/officeart/2005/8/layout/vList5"/>
    <dgm:cxn modelId="{F9462C31-7A8C-4588-AC15-531E859E7866}" type="presParOf" srcId="{D945624C-04FC-4E66-9D5D-49F163A94C34}" destId="{5EB6E72D-F555-4AE7-A272-476EFDA1815D}" srcOrd="4" destOrd="0" presId="urn:microsoft.com/office/officeart/2005/8/layout/vList5"/>
    <dgm:cxn modelId="{3E3B1557-C746-457F-9C35-CB04DD66BD6B}" type="presParOf" srcId="{5EB6E72D-F555-4AE7-A272-476EFDA1815D}" destId="{0878C09D-C33D-494F-A86A-0BADEC9EB5B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AB2A32-8875-4B56-AD91-876A54D2D062}" type="doc">
      <dgm:prSet loTypeId="urn:microsoft.com/office/officeart/2005/8/layout/hierarchy3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s-ES"/>
        </a:p>
      </dgm:t>
    </dgm:pt>
    <dgm:pt modelId="{6F42CF86-3F54-4A77-B3C6-70D85F4ADA8A}">
      <dgm:prSet phldrT="[Texto]" custT="1"/>
      <dgm:spPr/>
      <dgm:t>
        <a:bodyPr/>
        <a:lstStyle/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DELETE [IGNORE] [tabla1, ...] FROM {tabla | </a:t>
          </a:r>
          <a:r>
            <a:rPr lang="es-ES" sz="3600" dirty="0" err="1"/>
            <a:t>combinacion</a:t>
          </a:r>
          <a:r>
            <a:rPr lang="es-ES" sz="3600" dirty="0"/>
            <a:t> de tablas}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[WHERE </a:t>
          </a:r>
          <a:r>
            <a:rPr lang="es-ES" sz="3600" dirty="0" err="1"/>
            <a:t>condicion</a:t>
          </a:r>
          <a:r>
            <a:rPr lang="es-ES" sz="3600" dirty="0"/>
            <a:t>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[ORDER BY criterio] </a:t>
          </a:r>
        </a:p>
        <a:p>
          <a:pPr algn="l">
            <a:lnSpc>
              <a:spcPct val="100000"/>
            </a:lnSpc>
            <a:spcAft>
              <a:spcPts val="0"/>
            </a:spcAft>
          </a:pPr>
          <a:r>
            <a:rPr lang="es-ES" sz="3600" dirty="0"/>
            <a:t>[LIMIT </a:t>
          </a:r>
          <a:r>
            <a:rPr lang="es-ES" sz="3600" dirty="0" err="1"/>
            <a:t>num_filas</a:t>
          </a:r>
          <a:r>
            <a:rPr lang="es-ES" sz="3600" dirty="0"/>
            <a:t>] </a:t>
          </a:r>
        </a:p>
      </dgm:t>
    </dgm:pt>
    <dgm:pt modelId="{0D262F37-AE1F-4EAB-A9AE-0190F0B0E7A7}" type="parTrans" cxnId="{B90187B4-F4A5-432B-9CBD-17B697C78A7A}">
      <dgm:prSet/>
      <dgm:spPr/>
      <dgm:t>
        <a:bodyPr/>
        <a:lstStyle/>
        <a:p>
          <a:endParaRPr lang="es-ES"/>
        </a:p>
      </dgm:t>
    </dgm:pt>
    <dgm:pt modelId="{3DE1D365-24B3-4772-9267-C540103F9DAF}" type="sibTrans" cxnId="{B90187B4-F4A5-432B-9CBD-17B697C78A7A}">
      <dgm:prSet/>
      <dgm:spPr/>
      <dgm:t>
        <a:bodyPr/>
        <a:lstStyle/>
        <a:p>
          <a:endParaRPr lang="es-ES"/>
        </a:p>
      </dgm:t>
    </dgm:pt>
    <dgm:pt modelId="{2C857D56-C4DA-4EBC-B09F-85F519E31499}" type="pres">
      <dgm:prSet presAssocID="{0DAB2A32-8875-4B56-AD91-876A54D2D0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78430-E7C0-48E1-BD4C-51DFEB182553}" type="pres">
      <dgm:prSet presAssocID="{6F42CF86-3F54-4A77-B3C6-70D85F4ADA8A}" presName="root" presStyleCnt="0"/>
      <dgm:spPr/>
    </dgm:pt>
    <dgm:pt modelId="{3838BDF3-D4A8-451E-9D11-7B42B797287D}" type="pres">
      <dgm:prSet presAssocID="{6F42CF86-3F54-4A77-B3C6-70D85F4ADA8A}" presName="rootComposite" presStyleCnt="0"/>
      <dgm:spPr/>
    </dgm:pt>
    <dgm:pt modelId="{88BEE931-1650-441F-AA44-A38F7B66062B}" type="pres">
      <dgm:prSet presAssocID="{6F42CF86-3F54-4A77-B3C6-70D85F4ADA8A}" presName="rootText" presStyleLbl="node1" presStyleIdx="0" presStyleCnt="1" custScaleY="126653" custLinFactNeighborX="5006" custLinFactNeighborY="23041"/>
      <dgm:spPr/>
    </dgm:pt>
    <dgm:pt modelId="{9B5DBC8D-4EAC-4382-AE8F-C21413BE2CBD}" type="pres">
      <dgm:prSet presAssocID="{6F42CF86-3F54-4A77-B3C6-70D85F4ADA8A}" presName="rootConnector" presStyleLbl="node1" presStyleIdx="0" presStyleCnt="1"/>
      <dgm:spPr/>
    </dgm:pt>
    <dgm:pt modelId="{E34F46FD-85B4-4C6B-A165-4A5EFBC98FD4}" type="pres">
      <dgm:prSet presAssocID="{6F42CF86-3F54-4A77-B3C6-70D85F4ADA8A}" presName="childShape" presStyleCnt="0"/>
      <dgm:spPr/>
    </dgm:pt>
  </dgm:ptLst>
  <dgm:cxnLst>
    <dgm:cxn modelId="{DBC0173A-4FA6-4232-AD04-3B483FBE0877}" type="presOf" srcId="{6F42CF86-3F54-4A77-B3C6-70D85F4ADA8A}" destId="{88BEE931-1650-441F-AA44-A38F7B66062B}" srcOrd="0" destOrd="0" presId="urn:microsoft.com/office/officeart/2005/8/layout/hierarchy3"/>
    <dgm:cxn modelId="{92569749-10FE-4C21-8C22-02AE19116E12}" type="presOf" srcId="{6F42CF86-3F54-4A77-B3C6-70D85F4ADA8A}" destId="{9B5DBC8D-4EAC-4382-AE8F-C21413BE2CBD}" srcOrd="1" destOrd="0" presId="urn:microsoft.com/office/officeart/2005/8/layout/hierarchy3"/>
    <dgm:cxn modelId="{B90187B4-F4A5-432B-9CBD-17B697C78A7A}" srcId="{0DAB2A32-8875-4B56-AD91-876A54D2D062}" destId="{6F42CF86-3F54-4A77-B3C6-70D85F4ADA8A}" srcOrd="0" destOrd="0" parTransId="{0D262F37-AE1F-4EAB-A9AE-0190F0B0E7A7}" sibTransId="{3DE1D365-24B3-4772-9267-C540103F9DAF}"/>
    <dgm:cxn modelId="{14012DDE-D0AE-45D6-A261-FCACD32D8645}" type="presOf" srcId="{0DAB2A32-8875-4B56-AD91-876A54D2D062}" destId="{2C857D56-C4DA-4EBC-B09F-85F519E31499}" srcOrd="0" destOrd="0" presId="urn:microsoft.com/office/officeart/2005/8/layout/hierarchy3"/>
    <dgm:cxn modelId="{0BB08D52-6F60-4677-ADAB-1B190B3804C7}" type="presParOf" srcId="{2C857D56-C4DA-4EBC-B09F-85F519E31499}" destId="{9BF78430-E7C0-48E1-BD4C-51DFEB182553}" srcOrd="0" destOrd="0" presId="urn:microsoft.com/office/officeart/2005/8/layout/hierarchy3"/>
    <dgm:cxn modelId="{98EBA8BA-3E3B-4B37-B5B9-B07DDE44559D}" type="presParOf" srcId="{9BF78430-E7C0-48E1-BD4C-51DFEB182553}" destId="{3838BDF3-D4A8-451E-9D11-7B42B797287D}" srcOrd="0" destOrd="0" presId="urn:microsoft.com/office/officeart/2005/8/layout/hierarchy3"/>
    <dgm:cxn modelId="{4335E4B7-40C0-4891-9289-A4FE1D4D0808}" type="presParOf" srcId="{3838BDF3-D4A8-451E-9D11-7B42B797287D}" destId="{88BEE931-1650-441F-AA44-A38F7B66062B}" srcOrd="0" destOrd="0" presId="urn:microsoft.com/office/officeart/2005/8/layout/hierarchy3"/>
    <dgm:cxn modelId="{7FFD57E2-D924-4687-9DC8-0CF7E0A31F64}" type="presParOf" srcId="{3838BDF3-D4A8-451E-9D11-7B42B797287D}" destId="{9B5DBC8D-4EAC-4382-AE8F-C21413BE2CBD}" srcOrd="1" destOrd="0" presId="urn:microsoft.com/office/officeart/2005/8/layout/hierarchy3"/>
    <dgm:cxn modelId="{A9D9F3D8-B1BC-490D-B70D-2D306FDD3041}" type="presParOf" srcId="{9BF78430-E7C0-48E1-BD4C-51DFEB182553}" destId="{E34F46FD-85B4-4C6B-A165-4A5EFBC98F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AF4B5-0A0E-451F-9B65-384E5A83A906}">
      <dsp:nvSpPr>
        <dsp:cNvPr id="0" name=""/>
        <dsp:cNvSpPr/>
      </dsp:nvSpPr>
      <dsp:spPr>
        <a:xfrm>
          <a:off x="465806" y="1981"/>
          <a:ext cx="4397623" cy="13076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VALUES</a:t>
          </a:r>
        </a:p>
      </dsp:txBody>
      <dsp:txXfrm>
        <a:off x="529640" y="65815"/>
        <a:ext cx="4269955" cy="1179973"/>
      </dsp:txXfrm>
    </dsp:sp>
    <dsp:sp modelId="{7DD09134-7642-4DAC-8F26-CB54B60B0941}">
      <dsp:nvSpPr>
        <dsp:cNvPr id="0" name=""/>
        <dsp:cNvSpPr/>
      </dsp:nvSpPr>
      <dsp:spPr>
        <a:xfrm>
          <a:off x="465806" y="1375004"/>
          <a:ext cx="4397623" cy="130764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SET</a:t>
          </a:r>
        </a:p>
      </dsp:txBody>
      <dsp:txXfrm>
        <a:off x="529640" y="1438838"/>
        <a:ext cx="4269955" cy="1179973"/>
      </dsp:txXfrm>
    </dsp:sp>
    <dsp:sp modelId="{0878C09D-C33D-494F-A86A-0BADEC9EB5B0}">
      <dsp:nvSpPr>
        <dsp:cNvPr id="0" name=""/>
        <dsp:cNvSpPr/>
      </dsp:nvSpPr>
      <dsp:spPr>
        <a:xfrm>
          <a:off x="465806" y="2748027"/>
          <a:ext cx="4397623" cy="130764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INSERT INTO … SELECT</a:t>
          </a:r>
        </a:p>
      </dsp:txBody>
      <dsp:txXfrm>
        <a:off x="529640" y="2811861"/>
        <a:ext cx="4269955" cy="1179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EE931-1650-441F-AA44-A38F7B66062B}">
      <dsp:nvSpPr>
        <dsp:cNvPr id="0" name=""/>
        <dsp:cNvSpPr/>
      </dsp:nvSpPr>
      <dsp:spPr>
        <a:xfrm>
          <a:off x="379959" y="4238"/>
          <a:ext cx="6567865" cy="41591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DELETE [IGNORE] [tabla1, ...] FROM {tabla | </a:t>
          </a:r>
          <a:r>
            <a:rPr lang="es-ES" sz="3600" kern="1200" dirty="0" err="1"/>
            <a:t>combinacion</a:t>
          </a:r>
          <a:r>
            <a:rPr lang="es-ES" sz="3600" kern="1200" dirty="0"/>
            <a:t> de tablas}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[WHERE </a:t>
          </a:r>
          <a:r>
            <a:rPr lang="es-ES" sz="3600" kern="1200" dirty="0" err="1"/>
            <a:t>condicion</a:t>
          </a:r>
          <a:r>
            <a:rPr lang="es-ES" sz="3600" kern="1200" dirty="0"/>
            <a:t>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[ORDER BY criterio]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s-ES" sz="3600" kern="1200" dirty="0"/>
            <a:t>[LIMIT </a:t>
          </a:r>
          <a:r>
            <a:rPr lang="es-ES" sz="3600" kern="1200" dirty="0" err="1"/>
            <a:t>num_filas</a:t>
          </a:r>
          <a:r>
            <a:rPr lang="es-ES" sz="3600" kern="1200" dirty="0"/>
            <a:t>] </a:t>
          </a:r>
        </a:p>
      </dsp:txBody>
      <dsp:txXfrm>
        <a:off x="501778" y="126057"/>
        <a:ext cx="6324227" cy="3915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8BD6F-7E4A-E78B-6434-CD2CCAB52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6FDB8A-2F09-DB46-C85F-B9496EC8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2D3F61-A5EE-DF2F-0B85-7ED3A28C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EDE86-7323-0195-05D2-F783D99D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4B3E7A-FBDD-B53E-F9F3-D758C5EB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13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43E80-1A25-6C5A-C918-7E6A97C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A045B9-C2B0-4F58-7E53-50387A33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CCC6D-2F95-6DFD-A69D-5647AC8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BC53D-A5AB-B478-00D2-974DFA14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0EDA63-6000-DF4E-4770-4942DF4D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3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BB7048-AFB9-32C5-EA06-990FADBC2A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A23F0A-A75E-2958-2271-5A6C02F12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50E276-7D65-A024-1714-0525D1BA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186B-5E0A-BBFA-1FB3-BFB88D04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B5551-FF86-1CF3-4B2D-87229E66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70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0A27-1DB6-802B-17E6-ADF78FB68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0A514F-759A-393C-E22B-36F4BC56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790CDF-4AD8-9472-71BA-E65607AE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C89F45-5231-2B61-38B1-F7DE0B3E6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5DE0CB-9B2C-0ED9-084C-2CBA0F8AC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783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4709B-C2B5-AB00-504D-8CB228D8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C0A89B-78D8-E42B-E096-D729F61D4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B65E52-AED3-C42D-EB8A-F46FC3EE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ABC69-5657-9819-D4C9-4F980C8C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EFBD5-FBAA-CC08-5D85-3578FACC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49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E434-D2BB-F93B-43F9-81EE89F6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0E672-B70C-C7B8-4425-75C53BEB4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B81612-510E-EAF6-BBCD-27DF0DAF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0972-0603-A038-D27B-E3B18F1C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6255F3-6AD8-EB9A-5B1B-BC968B1F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6C207C-999B-8896-E083-70FDA6A6B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1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37C3-3F63-5A75-7971-4D67C364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2931DD-0A57-B7C5-7617-451F54C3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A937F-B1B4-EDD9-ED30-325C1D6C3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BD1BBC-5881-4E76-437A-4ED34B69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7B85D0-0F67-51D0-838A-68A91CC58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3E84C8-28B0-C510-CD1F-5DC37FE1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DBE6B1-9103-2F17-07CD-7B455F5E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372B28-DEA7-38AB-2782-F57B32EE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35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E7F2D-2D0D-D817-452A-54EB7D43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5C64D9-7298-DFC4-2B03-9BD42F6A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FC628EE-54BF-34C7-1CBC-1D419A8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0B93F6-A8A0-7B7E-46A7-70ACE5E1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80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2E689-317B-F2BE-9EA3-0D84971F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889AA69-607F-9150-5F46-065244AD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2AA8F-5BA2-EB5B-5FEE-89207711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982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FB5BD-3BBC-69D2-FA0F-D3D9914A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92B68-95FD-3371-30B4-AE264D5C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4C3C8-ADE3-745E-F81F-6976DA1C5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C2E5A8-FEC5-68E0-6F74-2968EA50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AC95F6-0DCF-5180-7866-F078C2DC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B758EA-A358-C306-079B-8E756B7A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429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EADAD-27DC-1616-16EA-215D37DC9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CBA78D-E36B-FBD4-F20F-2632C9FFE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B47548-CFE0-732D-CA4E-9D64F2BB1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CF545E-2A22-5ABB-BE2C-18943D9B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736023-7C7C-4B87-2C62-49FC1B30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E98D84-3449-EFDB-E1D8-8437C5A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87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EA3D55-A9BD-5BC6-FD49-023E239E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AFE22A-8967-AD2B-3424-EE5592C3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779717-D7DC-54EB-C6E9-E9C9C47DA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7BDD-7B93-4868-82BA-8FEA17D1F998}" type="datetimeFigureOut">
              <a:rPr lang="es-ES" smtClean="0"/>
              <a:t>12/03/2025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E615F-1879-E700-717E-99ED68B1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A10B03-2128-3694-F6FF-FAD18D65C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C6C48-42DC-4085-8EED-126F60D0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256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578F6-4EFE-33DC-1002-FAA9B2407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8077061A-FD22-5DC4-1D66-79376595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4" y="327026"/>
            <a:ext cx="4164011" cy="2611437"/>
          </a:xfrm>
        </p:spPr>
        <p:txBody>
          <a:bodyPr>
            <a:normAutofit/>
          </a:bodyPr>
          <a:lstStyle/>
          <a:p>
            <a:r>
              <a:rPr lang="es-ES" sz="3600" b="1" dirty="0"/>
              <a:t>INSTRUCCIÓN INSERT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782581C-8E30-433C-38C1-C38679E1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8786" y="1170039"/>
            <a:ext cx="5192199" cy="967325"/>
          </a:xfrm>
        </p:spPr>
        <p:txBody>
          <a:bodyPr>
            <a:normAutofit/>
          </a:bodyPr>
          <a:lstStyle/>
          <a:p>
            <a:r>
              <a:rPr lang="es-ES" dirty="0"/>
              <a:t>3 FORMAS DISTINTAS DE INSERTAR DATOS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19216B2-C9D8-9E20-8DE0-B5EB04662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912331"/>
              </p:ext>
            </p:extLst>
          </p:nvPr>
        </p:nvGraphicFramePr>
        <p:xfrm>
          <a:off x="6381750" y="2119313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57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47099-BD5B-86A0-66A7-5E10F3345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D3CCF06D-3E73-B033-4863-ACFDF06C2FAD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7DA78C-7441-79D4-4366-4925F576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7A96FF-729D-6D80-5793-790E69CB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FROM </a:t>
            </a:r>
            <a:r>
              <a:rPr lang="en-US" dirty="0" err="1">
                <a:solidFill>
                  <a:srgbClr val="FF0000"/>
                </a:solidFill>
              </a:rPr>
              <a:t>contratos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ffin</a:t>
            </a:r>
            <a:r>
              <a:rPr lang="en-US" dirty="0"/>
              <a:t>&lt;</a:t>
            </a:r>
            <a:r>
              <a:rPr lang="en-US" dirty="0" err="1"/>
              <a:t>date_sub</a:t>
            </a:r>
            <a:r>
              <a:rPr lang="en-US" dirty="0"/>
              <a:t>(</a:t>
            </a:r>
            <a:r>
              <a:rPr lang="en-US" dirty="0" err="1"/>
              <a:t>curdate</a:t>
            </a:r>
            <a:r>
              <a:rPr lang="en-US" dirty="0"/>
              <a:t>(),INTERVAL 1 YEAR);</a:t>
            </a:r>
          </a:p>
          <a:p>
            <a:pPr marL="0" indent="0">
              <a:buNone/>
            </a:pPr>
            <a:r>
              <a:rPr lang="es-ES" dirty="0"/>
              <a:t>					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START TRANSACTION;</a:t>
            </a:r>
          </a:p>
          <a:p>
            <a:pPr marL="0" indent="0">
              <a:buNone/>
            </a:pPr>
            <a:r>
              <a:rPr lang="es-ES" dirty="0"/>
              <a:t>	DELETE FROM contratos </a:t>
            </a:r>
          </a:p>
          <a:p>
            <a:pPr marL="0" indent="0">
              <a:buNone/>
            </a:pPr>
            <a:r>
              <a:rPr lang="es-ES" dirty="0"/>
              <a:t>	ORDER BY </a:t>
            </a:r>
            <a:r>
              <a:rPr lang="es-ES" dirty="0" err="1"/>
              <a:t>numcontrato</a:t>
            </a:r>
            <a:r>
              <a:rPr lang="es-ES" dirty="0"/>
              <a:t> DESC LIMIT 1;</a:t>
            </a:r>
          </a:p>
          <a:p>
            <a:pPr marL="0" indent="0">
              <a:buNone/>
            </a:pPr>
            <a:r>
              <a:rPr lang="es-ES" dirty="0">
                <a:highlight>
                  <a:srgbClr val="FFFF00"/>
                </a:highlight>
              </a:rPr>
              <a:t>ROLLBACK;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7154E2E7-2A3F-9389-4273-0414E22AE0F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02EDD861-315E-12B3-065E-0EEAAAA0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59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3FC52D-A0EF-01D7-9488-74403A49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10" y="250112"/>
            <a:ext cx="6155988" cy="461236"/>
          </a:xfrm>
        </p:spPr>
        <p:txBody>
          <a:bodyPr anchor="b">
            <a:normAutofit fontScale="90000"/>
          </a:bodyPr>
          <a:lstStyle/>
          <a:p>
            <a:r>
              <a:rPr lang="es-ES" sz="5200" dirty="0"/>
              <a:t>INSTRUCCIÓN DELETE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3B38F-4D79-5B44-77DB-8EDC7200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1132610"/>
            <a:ext cx="7980301" cy="5041180"/>
          </a:xfrm>
        </p:spPr>
        <p:txBody>
          <a:bodyPr anchor="t">
            <a:normAutofit/>
          </a:bodyPr>
          <a:lstStyle/>
          <a:p>
            <a:pPr marL="71755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DELETE [IGNORE] [tabla1, ...] </a:t>
            </a:r>
          </a:p>
          <a:p>
            <a:pPr marL="71755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FROM {tabla |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combinacion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 de tablas} </a:t>
            </a:r>
          </a:p>
          <a:p>
            <a:pPr marL="71755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[WHERE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condicion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] </a:t>
            </a:r>
          </a:p>
          <a:p>
            <a:pPr marL="71755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[ORDER BY criterio] </a:t>
            </a:r>
          </a:p>
          <a:p>
            <a:pPr marL="717550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[LIMIT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num_filas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</a:rPr>
              <a:t>] 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alpha val="80000"/>
                  </a:schemeClr>
                </a:solidFill>
              </a:rPr>
              <a:t>Detrás de DELETE se indica la tabla o las tablas en las que se eliminan filas </a:t>
            </a:r>
          </a:p>
          <a:p>
            <a:pPr>
              <a:buFont typeface="+mj-lt"/>
              <a:buAutoNum type="arabicPeriod"/>
            </a:pPr>
            <a:r>
              <a:rPr lang="es-ES" sz="2400" dirty="0">
                <a:solidFill>
                  <a:schemeClr val="tx1">
                    <a:alpha val="80000"/>
                  </a:schemeClr>
                </a:solidFill>
              </a:rPr>
              <a:t>Detrás de FROM o USING se indica la tabla o la combinación de tablas (INNER JOIN, LEFT JOIN, producto cartesiano) sobre las que se va a condicionar el borrado o eliminación. Necesariamente la tabla de la que se eliminan filas tiene que formar parte de la combinación de tablas.</a:t>
            </a:r>
          </a:p>
          <a:p>
            <a:endParaRPr lang="es-ES" sz="14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Basura">
            <a:extLst>
              <a:ext uri="{FF2B5EF4-FFF2-40B4-BE49-F238E27FC236}">
                <a16:creationId xmlns:a16="http://schemas.microsoft.com/office/drawing/2014/main" id="{8B9C7CC5-CC49-A8F1-557A-0C0442D8F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339" y="1980885"/>
            <a:ext cx="2560717" cy="2560717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6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00DCD-19B5-1AD6-7BEC-2A428AA75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2ED95223-2AEA-AF23-D602-DB5BE8F56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E48DBCC-8663-481B-147D-2981C25D81CC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7F30C-BD8B-2E46-F178-C810C55F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3E9262-1E45-6CF7-9D45-001A95D7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DELETE </a:t>
            </a:r>
            <a:r>
              <a:rPr lang="es-ES" dirty="0">
                <a:solidFill>
                  <a:srgbClr val="FF0000"/>
                </a:solidFill>
              </a:rPr>
              <a:t>contratos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FROM </a:t>
            </a:r>
            <a:r>
              <a:rPr lang="es-ES" dirty="0">
                <a:highlight>
                  <a:srgbClr val="FFFF00"/>
                </a:highlight>
              </a:rPr>
              <a:t>contratos INNER JOIN clientes </a:t>
            </a:r>
            <a:r>
              <a:rPr lang="es-ES" dirty="0"/>
              <a:t>ON </a:t>
            </a:r>
            <a:r>
              <a:rPr lang="es-ES" dirty="0" err="1"/>
              <a:t>dnicliente</a:t>
            </a:r>
            <a:r>
              <a:rPr lang="es-ES" dirty="0"/>
              <a:t>=</a:t>
            </a:r>
            <a:r>
              <a:rPr lang="es-ES" dirty="0" err="1"/>
              <a:t>dni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>
                <a:highlight>
                  <a:srgbClr val="00FFFF"/>
                </a:highlight>
              </a:rPr>
              <a:t>nombre</a:t>
            </a:r>
            <a:r>
              <a:rPr lang="es-ES" dirty="0"/>
              <a:t>='</a:t>
            </a:r>
            <a:r>
              <a:rPr lang="es-ES" dirty="0" err="1"/>
              <a:t>carlos</a:t>
            </a:r>
            <a:r>
              <a:rPr lang="es-ES" dirty="0"/>
              <a:t> </a:t>
            </a:r>
            <a:r>
              <a:rPr lang="es-ES" dirty="0" err="1"/>
              <a:t>javier</a:t>
            </a:r>
            <a:r>
              <a:rPr lang="es-ES" dirty="0"/>
              <a:t>' </a:t>
            </a:r>
          </a:p>
          <a:p>
            <a:pPr marL="0" indent="0">
              <a:buNone/>
            </a:pPr>
            <a:r>
              <a:rPr lang="es-ES" dirty="0"/>
              <a:t>AND </a:t>
            </a:r>
            <a:r>
              <a:rPr lang="es-ES" dirty="0">
                <a:highlight>
                  <a:srgbClr val="00FFFF"/>
                </a:highlight>
              </a:rPr>
              <a:t>apellidos</a:t>
            </a:r>
            <a:r>
              <a:rPr lang="es-ES" dirty="0"/>
              <a:t>='</a:t>
            </a:r>
            <a:r>
              <a:rPr lang="es-ES" dirty="0" err="1"/>
              <a:t>lopez</a:t>
            </a:r>
            <a:r>
              <a:rPr lang="es-ES" dirty="0"/>
              <a:t> </a:t>
            </a:r>
            <a:r>
              <a:rPr lang="es-ES" dirty="0" err="1"/>
              <a:t>carvajal</a:t>
            </a:r>
            <a:r>
              <a:rPr lang="es-ES" dirty="0"/>
              <a:t>’;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Borras de una tabla, pero la condición está en otra tabla.</a:t>
            </a:r>
          </a:p>
          <a:p>
            <a:r>
              <a:rPr lang="es-ES" dirty="0"/>
              <a:t>En este caso, borras los contratos de Carlos Javier </a:t>
            </a:r>
            <a:r>
              <a:rPr lang="es-ES" dirty="0" err="1"/>
              <a:t>Lopez</a:t>
            </a:r>
            <a:r>
              <a:rPr lang="es-ES" dirty="0"/>
              <a:t> Carvajal</a:t>
            </a:r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ABAFB417-36F3-96E5-75A5-C1CC564750B9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074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4FEF-5067-1F7F-657C-D54ED32AF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26F57628-567D-956D-6CFF-6C325AD3D84B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820F4C46-3A5A-0038-3CDE-169A3955D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F373438C-7215-1FDE-DEC0-A4A3E95C0E28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55C8B9-2C50-E1A0-5B8D-298AC15F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0DFF91-2963-1303-F409-5108AFA1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Imagina querer borrar todos los contratos de Mariano Dorado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FROM clientes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AND apellidos='dorado’;</a:t>
            </a:r>
          </a:p>
          <a:p>
            <a:r>
              <a:rPr lang="es-ES" dirty="0"/>
              <a:t>Esto funcionaría si tuviéramos borrado en cascada, al borrar los clientes, borras sus contratos.</a:t>
            </a:r>
          </a:p>
          <a:p>
            <a:r>
              <a:rPr lang="es-ES" dirty="0"/>
              <a:t>Pero si tienes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no </a:t>
            </a:r>
            <a:r>
              <a:rPr lang="es-ES" dirty="0" err="1"/>
              <a:t>action</a:t>
            </a:r>
            <a:r>
              <a:rPr lang="es-ES" dirty="0"/>
              <a:t>, esto no funciona.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724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89CA-9C15-0BCE-DF71-2759B27C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08E10DA6-246F-B3BE-ABCA-DDA85F0BFCAA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A28F16F9-9FD7-E427-70A0-05D9B272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353C342D-D897-EFCA-B1C1-34B76A6264D0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E3CB26-1003-FE60-2F8E-83E5B37D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D397C-59E4-E4D6-7AC8-A14FD8BBA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opción para borrar los contratos y al cliente Mariano Dorado podría ser la siguiente: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</a:t>
            </a:r>
            <a:r>
              <a:rPr lang="es-ES" dirty="0" err="1">
                <a:highlight>
                  <a:srgbClr val="FFFF00"/>
                </a:highlight>
              </a:rPr>
              <a:t>clientes,contratos</a:t>
            </a:r>
            <a:r>
              <a:rPr lang="es-ES" dirty="0">
                <a:highlight>
                  <a:srgbClr val="FFFF00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FROM contratos INNER JOIN clientes ON </a:t>
            </a:r>
            <a:r>
              <a:rPr lang="es-ES" dirty="0" err="1">
                <a:highlight>
                  <a:srgbClr val="00FFFF"/>
                </a:highlight>
              </a:rPr>
              <a:t>dnicliente</a:t>
            </a:r>
            <a:r>
              <a:rPr lang="es-ES" dirty="0">
                <a:highlight>
                  <a:srgbClr val="00FFFF"/>
                </a:highlight>
              </a:rPr>
              <a:t>=</a:t>
            </a:r>
            <a:r>
              <a:rPr lang="es-ES" dirty="0" err="1">
                <a:highlight>
                  <a:srgbClr val="00FFFF"/>
                </a:highlight>
              </a:rPr>
              <a:t>dni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AND apellidos='dorado';</a:t>
            </a:r>
          </a:p>
          <a:p>
            <a:r>
              <a:rPr lang="es-ES" dirty="0"/>
              <a:t>Pero si tienes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delete</a:t>
            </a:r>
            <a:r>
              <a:rPr lang="es-ES" dirty="0"/>
              <a:t> no </a:t>
            </a:r>
            <a:r>
              <a:rPr lang="es-ES" dirty="0" err="1"/>
              <a:t>action</a:t>
            </a:r>
            <a:r>
              <a:rPr lang="es-ES" dirty="0"/>
              <a:t>, esto TAMPOCO FUNCIONA.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32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046A-9FFA-A7D0-F197-D84611AC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ayo 10">
            <a:extLst>
              <a:ext uri="{FF2B5EF4-FFF2-40B4-BE49-F238E27FC236}">
                <a16:creationId xmlns:a16="http://schemas.microsoft.com/office/drawing/2014/main" id="{8CCE1555-BB69-BB86-D802-C3371BA33E46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1" i="0" u="none" strike="noStrike" kern="1200" cap="none" spc="0" normalizeH="0" baseline="0" noProof="0">
              <a:ln w="22225">
                <a:solidFill>
                  <a:srgbClr val="ED7D31"/>
                </a:solidFill>
                <a:prstDash val="solid"/>
              </a:ln>
              <a:solidFill>
                <a:srgbClr val="ED7D31">
                  <a:lumMod val="40000"/>
                  <a:lumOff val="6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C551FC2B-B3DD-E0F6-02E1-BA7EBB5DD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311" y="5065629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51D6F08-70A6-9653-E300-12DD7310160B}"/>
              </a:ext>
            </a:extLst>
          </p:cNvPr>
          <p:cNvSpPr/>
          <p:nvPr/>
        </p:nvSpPr>
        <p:spPr>
          <a:xfrm>
            <a:off x="4087290" y="0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C9F37-DCAC-C46D-6296-A73C821B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DELETE PARA BORRAR EN VARIAS TABLAS.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DEC8C-16D1-3F85-9EB3-53A80B712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opción más adecuada, entonces, es hacer el borrado en dos instrucciones distintas. Primero borras los contratos y luego al cliente: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</a:t>
            </a:r>
            <a:r>
              <a:rPr lang="es-ES" dirty="0">
                <a:highlight>
                  <a:srgbClr val="FFFF00"/>
                </a:highlight>
              </a:rPr>
              <a:t>contratos</a:t>
            </a:r>
            <a:r>
              <a:rPr lang="es-ES" dirty="0">
                <a:highlight>
                  <a:srgbClr val="00FFFF"/>
                </a:highlight>
              </a:rPr>
              <a:t> FROM contratos INNER JOIN clientes ON </a:t>
            </a:r>
            <a:r>
              <a:rPr lang="es-ES" dirty="0" err="1">
                <a:highlight>
                  <a:srgbClr val="00FFFF"/>
                </a:highlight>
              </a:rPr>
              <a:t>dnicliente</a:t>
            </a:r>
            <a:r>
              <a:rPr lang="es-ES" dirty="0">
                <a:highlight>
                  <a:srgbClr val="00FFFF"/>
                </a:highlight>
              </a:rPr>
              <a:t>=</a:t>
            </a:r>
            <a:r>
              <a:rPr lang="es-ES" dirty="0" err="1">
                <a:highlight>
                  <a:srgbClr val="00FFFF"/>
                </a:highlight>
              </a:rPr>
              <a:t>dni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AND apellidos='dorado';</a:t>
            </a:r>
          </a:p>
          <a:p>
            <a:pPr marL="1166813" indent="0">
              <a:buNone/>
            </a:pPr>
            <a:endParaRPr lang="es-ES" dirty="0">
              <a:highlight>
                <a:srgbClr val="00FFFF"/>
              </a:highlight>
            </a:endParaRP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DELETE FROM </a:t>
            </a:r>
            <a:r>
              <a:rPr lang="es-ES" dirty="0">
                <a:highlight>
                  <a:srgbClr val="FFFF00"/>
                </a:highlight>
              </a:rPr>
              <a:t>clientes</a:t>
            </a:r>
            <a:r>
              <a:rPr lang="es-ES" dirty="0">
                <a:highlight>
                  <a:srgbClr val="00FFFF"/>
                </a:highlight>
              </a:rPr>
              <a:t> </a:t>
            </a:r>
          </a:p>
          <a:p>
            <a:pPr marL="1166813" indent="0">
              <a:buNone/>
            </a:pPr>
            <a:r>
              <a:rPr lang="es-ES" dirty="0">
                <a:highlight>
                  <a:srgbClr val="00FFFF"/>
                </a:highlight>
              </a:rPr>
              <a:t>WHERE nombre='mariano' AND apellidos='dorado';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5375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2059A1-F9D3-3B89-05FF-4FF8316E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9" y="542003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s-ES" sz="4000" dirty="0"/>
              <a:t>INSERT INTO VALUES</a:t>
            </a:r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C56A5310-C2D1-9CEB-E8B2-287759679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3678" y="1601429"/>
            <a:ext cx="995221" cy="995221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F3675E58-DEA6-A3C0-0330-833D7AD4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2596650"/>
            <a:ext cx="9804575" cy="353243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400" dirty="0"/>
              <a:t>INSERT INTO </a:t>
            </a:r>
            <a:r>
              <a:rPr lang="es-ES" sz="2400" dirty="0">
                <a:solidFill>
                  <a:srgbClr val="FF0000"/>
                </a:solidFill>
              </a:rPr>
              <a:t>clientes</a:t>
            </a:r>
            <a:r>
              <a:rPr lang="es-ES" sz="2400" dirty="0"/>
              <a:t>(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dni,nombre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apellidos,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direccion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localidad,fnac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accent6">
                    <a:lumMod val="50000"/>
                  </a:schemeClr>
                </a:solidFill>
              </a:rPr>
              <a:t>fcarnet</a:t>
            </a:r>
            <a:r>
              <a:rPr lang="es-ES" sz="2400" dirty="0">
                <a:solidFill>
                  <a:schemeClr val="accent6">
                    <a:lumMod val="50000"/>
                  </a:schemeClr>
                </a:solidFill>
              </a:rPr>
              <a:t>, carnet</a:t>
            </a:r>
            <a:r>
              <a:rPr lang="es-ES" sz="2400" dirty="0"/>
              <a:t>) VALUES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FFFF00"/>
                </a:highlight>
              </a:rPr>
              <a:t>('96401636R','Manuel','Gutierrez </a:t>
            </a:r>
            <a:r>
              <a:rPr lang="es-ES" sz="2400" dirty="0" err="1">
                <a:highlight>
                  <a:srgbClr val="FFFF00"/>
                </a:highlight>
              </a:rPr>
              <a:t>Motos',"Calle</a:t>
            </a:r>
            <a:r>
              <a:rPr lang="es-ES" sz="2400" dirty="0">
                <a:highlight>
                  <a:srgbClr val="FFFF00"/>
                </a:highlight>
              </a:rPr>
              <a:t> Barrio Camino",'Almansa','1992-02-19','2010-08-25','B'),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00"/>
                </a:highlight>
              </a:rPr>
              <a:t>('1057451R','Pedro','Salas  </a:t>
            </a:r>
            <a:r>
              <a:rPr lang="es-ES" sz="2400" dirty="0" err="1">
                <a:highlight>
                  <a:srgbClr val="00FF00"/>
                </a:highlight>
              </a:rPr>
              <a:t>Nieto',"Calle</a:t>
            </a:r>
            <a:r>
              <a:rPr lang="es-ES" sz="2400" dirty="0">
                <a:highlight>
                  <a:srgbClr val="00FF00"/>
                </a:highlight>
              </a:rPr>
              <a:t> Camarreal",'Zaragoza','1970-12-07','1990-06-13','B'),</a:t>
            </a:r>
          </a:p>
          <a:p>
            <a:pPr marL="0" indent="0">
              <a:buNone/>
            </a:pPr>
            <a:r>
              <a:rPr lang="es-ES" sz="2400" dirty="0">
                <a:highlight>
                  <a:srgbClr val="00FFFF"/>
                </a:highlight>
              </a:rPr>
              <a:t>('66082349R','Alba','Casaus </a:t>
            </a:r>
            <a:r>
              <a:rPr lang="es-ES" sz="2400" dirty="0" err="1">
                <a:highlight>
                  <a:srgbClr val="00FFFF"/>
                </a:highlight>
              </a:rPr>
              <a:t>Rodriguez</a:t>
            </a:r>
            <a:r>
              <a:rPr lang="es-ES" sz="2400" dirty="0">
                <a:highlight>
                  <a:srgbClr val="00FFFF"/>
                </a:highlight>
              </a:rPr>
              <a:t>',"Bajada de San Juan",'Móstoles','1997-02-08','2015-02-21','B');</a:t>
            </a:r>
          </a:p>
        </p:txBody>
      </p:sp>
    </p:spTree>
    <p:extLst>
      <p:ext uri="{BB962C8B-B14F-4D97-AF65-F5344CB8AC3E}">
        <p14:creationId xmlns:p14="http://schemas.microsoft.com/office/powerpoint/2010/main" val="321427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20F2-4B54-AA59-06C7-312B9732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69896"/>
          </a:xfrm>
        </p:spPr>
        <p:txBody>
          <a:bodyPr>
            <a:normAutofit fontScale="90000"/>
          </a:bodyPr>
          <a:lstStyle/>
          <a:p>
            <a:r>
              <a:rPr lang="es-ES" dirty="0"/>
              <a:t>INSERT INTO VALUES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BCCE4-713D-9EF4-C4CD-BD844AD27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6579"/>
            <a:ext cx="10515600" cy="5807412"/>
          </a:xfrm>
        </p:spPr>
        <p:txBody>
          <a:bodyPr>
            <a:normAutofit fontScale="85000" lnSpcReduction="20000"/>
          </a:bodyPr>
          <a:lstStyle/>
          <a:p>
            <a:pPr marL="808038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INSERT INTO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tabla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col2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, ...) </a:t>
            </a:r>
          </a:p>
          <a:p>
            <a:pPr marL="808038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VALUES </a:t>
            </a:r>
          </a:p>
          <a:p>
            <a:pPr marL="808038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({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expr1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|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DEFAULT} , {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expr2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|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</a:rPr>
              <a:t> DEFAULT}, ...)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, </a:t>
            </a:r>
          </a:p>
          <a:p>
            <a:pPr marL="808038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 Unicode MS" panose="020B0604020202020204" pitchFamily="34" charset="-128"/>
              </a:rPr>
              <a:t>({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expr1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 Unicode MS" panose="020B0604020202020204" pitchFamily="34" charset="-128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|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 Unicode MS" panose="020B0604020202020204" pitchFamily="34" charset="-128"/>
              </a:rPr>
              <a:t> DEFAULT} , {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expr2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 Unicode MS" panose="020B0604020202020204" pitchFamily="34" charset="-128"/>
              </a:rPr>
              <a:t>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|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00"/>
                </a:highlight>
                <a:latin typeface="Arial Unicode MS" panose="020B0604020202020204" pitchFamily="34" charset="-128"/>
              </a:rPr>
              <a:t> DEFAULT}, ...)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, ………. </a:t>
            </a:r>
          </a:p>
          <a:p>
            <a:pPr marL="808038" indent="0">
              <a:buNone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[ ON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DUPLICATE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 KEY UPDATE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col_name1=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expr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[, 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col_name2=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expr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] ... ] 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Entre paréntesis se escriben los nombres de columnas en las que se asignan valores.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Tras VALUES y entre paréntesis se especifican los valores que se asignan a las columnas para cada fila insertada.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En una misma INSERT se pueden añadir o insertar varias filas.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usa DEFAULT para indicar que se asigne a la columna el valor por defecto, si es que esa columna se ha diseñado con valor por defecto.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columnas a las que no se asignan valores en INSERT, las que no están en la lista de columnas, reciben el valor por defecto o nulo. Si no admiten nulos, la instrucción da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 cláusula ON DUPLICATE KEY UPDATE establece que, si al insertar una fila se produce un error por PRIMARY KEY duplicada o repetida, se asignen los valores que se indican tras esa cláusula.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427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1D9A9-92A3-06BB-8DFC-3EAD5B3A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0D053A1A-0762-DDF0-EB1E-6FB14AA43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93EE64-67F3-2109-AE6A-9FD51912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s-ES"/>
              <a:t>INSERT INTO SET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C4AAE1A8-113E-48B9-3F21-DF30F3EEA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INSERT INTO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SET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='4751JVW',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marca</a:t>
            </a:r>
            <a:r>
              <a:rPr lang="es-ES" dirty="0"/>
              <a:t>='</a:t>
            </a:r>
            <a:r>
              <a:rPr lang="es-ES" dirty="0" err="1"/>
              <a:t>Seat</a:t>
            </a:r>
            <a:r>
              <a:rPr lang="es-ES" dirty="0"/>
              <a:t>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modelo</a:t>
            </a:r>
            <a:r>
              <a:rPr lang="es-ES" dirty="0"/>
              <a:t>= '</a:t>
            </a:r>
            <a:r>
              <a:rPr lang="es-ES" dirty="0" err="1"/>
              <a:t>Leon</a:t>
            </a:r>
            <a:r>
              <a:rPr lang="es-ES" dirty="0"/>
              <a:t> 2.0 TDI',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color</a:t>
            </a:r>
            <a:r>
              <a:rPr lang="es-ES" dirty="0"/>
              <a:t>='Negro', </a:t>
            </a:r>
          </a:p>
          <a:p>
            <a:pPr marL="0" indent="0">
              <a:buNone/>
            </a:pPr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kilometros</a:t>
            </a:r>
            <a:r>
              <a:rPr lang="es-ES" dirty="0"/>
              <a:t>= 20,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extras</a:t>
            </a:r>
            <a:r>
              <a:rPr lang="es-ES" dirty="0"/>
              <a:t>= 'GPS,SN', </a:t>
            </a: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alquilado</a:t>
            </a:r>
            <a:r>
              <a:rPr lang="es-ES" dirty="0"/>
              <a:t>= false;</a:t>
            </a:r>
          </a:p>
          <a:p>
            <a:pPr marL="0" indent="0">
              <a:buNone/>
            </a:pPr>
            <a:endParaRPr lang="es-ES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9620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EAA1D-FF54-6FD9-D5A6-19EA4FE5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16A487-CF7E-3A3E-9670-73AF47C3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INSERT INTO SELECT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E3669795-133C-EFC9-16E9-BB42C4B49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INSERT INTO contratos(matricula,dnicliente, fini, kini) 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SELECT matricula, '08785691K',curdate(),kilometros 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FROM automoviles 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  <a:highlight>
                  <a:srgbClr val="FFFF00"/>
                </a:highlight>
              </a:rPr>
              <a:t>WHERE alquilado=false AND marca='seat';</a:t>
            </a:r>
          </a:p>
          <a:p>
            <a:pPr marL="0" indent="0">
              <a:buNone/>
            </a:pPr>
            <a:endParaRPr lang="es-ES" sz="2000">
              <a:solidFill>
                <a:schemeClr val="tx1">
                  <a:alpha val="80000"/>
                </a:schemeClr>
              </a:solidFill>
              <a:highlight>
                <a:srgbClr val="00FFFF"/>
              </a:highlight>
            </a:endParaRPr>
          </a:p>
        </p:txBody>
      </p:sp>
      <p:pic>
        <p:nvPicPr>
          <p:cNvPr id="9" name="Graphic 6" descr="Employee Badge">
            <a:extLst>
              <a:ext uri="{FF2B5EF4-FFF2-40B4-BE49-F238E27FC236}">
                <a16:creationId xmlns:a16="http://schemas.microsoft.com/office/drawing/2014/main" id="{9AB7BD9E-05F9-A809-EF30-744BC1328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A81AC-9872-3C63-867D-E6B8F770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/>
              <a:t>INSTRUCCIÓN UPDATE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68B2B-841C-34BE-0FFD-285E33DD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808038" indent="0">
              <a:buNone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UPDATE [IGNORE] tabla | </a:t>
            </a:r>
            <a:r>
              <a:rPr kumimoji="0" lang="es-ES" altLang="es-ES" sz="2200" b="0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combinación_de_tablas</a:t>
            </a: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</a:p>
          <a:p>
            <a:pPr marL="808038" indent="0">
              <a:buNone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SET columna1=expresión1, columna2=expresión2, ..... </a:t>
            </a:r>
          </a:p>
          <a:p>
            <a:pPr marL="808038" indent="0">
              <a:buNone/>
            </a:pPr>
            <a:r>
              <a:rPr kumimoji="0" lang="es-ES" altLang="es-ES" sz="22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WHERE condición; </a:t>
            </a:r>
          </a:p>
          <a:p>
            <a:r>
              <a:rPr lang="es-ES" sz="2200" dirty="0"/>
              <a:t>Se modifica una sola tabla, en SET se coloca que valor nuevo tendrá alguno de sus campos y en el WHERE ponemos las condiciones. Si no se pone WHERE, se modifican todas las filas de la tabla.</a:t>
            </a:r>
          </a:p>
          <a:p>
            <a:r>
              <a:rPr lang="es-ES" sz="2200" dirty="0"/>
              <a:t>La cláusula IGNORE permite modificar las filas que no dan error, aunque haya alguna que si da error. </a:t>
            </a:r>
          </a:p>
          <a:p>
            <a:r>
              <a:rPr lang="es-ES" sz="2200" dirty="0"/>
              <a:t>Si no ponemos IGNORE, y una fila da error, no modifica ninguna.</a:t>
            </a:r>
            <a:endParaRPr kumimoji="0" lang="es-ES" altLang="es-ES" sz="2200" b="0" i="0" u="none" strike="noStrike" cap="none" normalizeH="0" baseline="0" dirty="0">
              <a:ln>
                <a:noFill/>
              </a:ln>
              <a:effectLst/>
            </a:endParaRPr>
          </a:p>
          <a:p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29633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A65E26E6-32F7-574E-B12B-BEEDD9FBE64C}"/>
              </a:ext>
            </a:extLst>
          </p:cNvPr>
          <p:cNvSpPr/>
          <p:nvPr/>
        </p:nvSpPr>
        <p:spPr>
          <a:xfrm>
            <a:off x="4087291" y="294507"/>
            <a:ext cx="2008710" cy="1396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87A7B9-3488-73B4-F4ED-37FB3C59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INSTRUCCIÓN UPDATE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718B8-0BE5-32BD-1F4D-71C26D0C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UPDATE 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SET 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</a:rPr>
              <a:t>alquilado</a:t>
            </a:r>
            <a:r>
              <a:rPr lang="es-ES" dirty="0"/>
              <a:t>=NOT alquilado </a:t>
            </a:r>
          </a:p>
          <a:p>
            <a:pPr marL="0" indent="0">
              <a:buNone/>
            </a:pPr>
            <a:r>
              <a:rPr lang="es-ES" dirty="0"/>
              <a:t>WHERE </a:t>
            </a:r>
            <a:r>
              <a:rPr lang="es-ES" dirty="0">
                <a:highlight>
                  <a:srgbClr val="FFFF00"/>
                </a:highlight>
              </a:rPr>
              <a:t>matricula='7839JDR’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				UPDATE </a:t>
            </a:r>
            <a:r>
              <a:rPr lang="es-ES" dirty="0" err="1">
                <a:solidFill>
                  <a:srgbClr val="FF0000"/>
                </a:solidFill>
              </a:rPr>
              <a:t>automoviles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						SET </a:t>
            </a:r>
            <a:r>
              <a:rPr lang="es-ES" dirty="0">
                <a:solidFill>
                  <a:schemeClr val="accent6">
                    <a:lumMod val="50000"/>
                  </a:schemeClr>
                </a:solidFill>
              </a:rPr>
              <a:t>matricula</a:t>
            </a:r>
            <a:r>
              <a:rPr lang="es-ES" dirty="0"/>
              <a:t>='3233JMG’ </a:t>
            </a:r>
          </a:p>
          <a:p>
            <a:pPr marL="0" indent="0">
              <a:buNone/>
            </a:pPr>
            <a:r>
              <a:rPr lang="es-ES" dirty="0"/>
              <a:t>						WHERE </a:t>
            </a:r>
            <a:r>
              <a:rPr lang="es-ES" dirty="0">
                <a:highlight>
                  <a:srgbClr val="FFFF00"/>
                </a:highlight>
              </a:rPr>
              <a:t>matricula='3273JGH';</a:t>
            </a:r>
          </a:p>
          <a:p>
            <a:pPr marL="0" indent="0">
              <a:buNone/>
            </a:pPr>
            <a:r>
              <a:rPr lang="it-IT" dirty="0"/>
              <a:t>UPDATE IGNORE </a:t>
            </a:r>
            <a:r>
              <a:rPr lang="it-IT" dirty="0">
                <a:solidFill>
                  <a:srgbClr val="FF0000"/>
                </a:solidFill>
              </a:rPr>
              <a:t>contratos</a:t>
            </a: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SET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fini</a:t>
            </a:r>
            <a:r>
              <a:rPr lang="it-IT" dirty="0"/>
              <a:t>=ffin, </a:t>
            </a:r>
            <a:r>
              <a:rPr lang="it-IT" dirty="0">
                <a:solidFill>
                  <a:schemeClr val="accent6">
                    <a:lumMod val="50000"/>
                  </a:schemeClr>
                </a:solidFill>
              </a:rPr>
              <a:t>ffin</a:t>
            </a:r>
            <a:r>
              <a:rPr lang="it-IT" dirty="0"/>
              <a:t>=fini </a:t>
            </a:r>
          </a:p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WHERE fini&gt;ffin;</a:t>
            </a:r>
          </a:p>
          <a:p>
            <a:endParaRPr lang="es-ES" dirty="0"/>
          </a:p>
        </p:txBody>
      </p:sp>
      <p:sp>
        <p:nvSpPr>
          <p:cNvPr id="11" name="Rayo 10">
            <a:extLst>
              <a:ext uri="{FF2B5EF4-FFF2-40B4-BE49-F238E27FC236}">
                <a16:creationId xmlns:a16="http://schemas.microsoft.com/office/drawing/2014/main" id="{839D62B9-D454-089A-EDA8-30FCC21A3DD0}"/>
              </a:ext>
            </a:extLst>
          </p:cNvPr>
          <p:cNvSpPr/>
          <p:nvPr/>
        </p:nvSpPr>
        <p:spPr>
          <a:xfrm>
            <a:off x="8813260" y="1341066"/>
            <a:ext cx="1877439" cy="1128409"/>
          </a:xfrm>
          <a:prstGeom prst="lightningBol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3" name="Graphic 6" descr="Employee Badge">
            <a:extLst>
              <a:ext uri="{FF2B5EF4-FFF2-40B4-BE49-F238E27FC236}">
                <a16:creationId xmlns:a16="http://schemas.microsoft.com/office/drawing/2014/main" id="{89296257-B9AE-0BC9-6DEC-4F9C30211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2043" y="4793254"/>
            <a:ext cx="1877439" cy="1877439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516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38699-F1CB-F531-7228-3A16ED4F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3">
            <a:extLst>
              <a:ext uri="{FF2B5EF4-FFF2-40B4-BE49-F238E27FC236}">
                <a16:creationId xmlns:a16="http://schemas.microsoft.com/office/drawing/2014/main" id="{B5AF7C7C-DCC3-ED4D-8185-D1A1D2780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D5D734D-D325-8085-0740-51FF77D8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5257800" cy="1325563"/>
          </a:xfrm>
        </p:spPr>
        <p:txBody>
          <a:bodyPr>
            <a:normAutofit/>
          </a:bodyPr>
          <a:lstStyle/>
          <a:p>
            <a:r>
              <a:rPr lang="es-ES" b="1" dirty="0"/>
              <a:t>INSTRUCCIÓN DELETE</a:t>
            </a:r>
          </a:p>
        </p:txBody>
      </p:sp>
      <p:pic>
        <p:nvPicPr>
          <p:cNvPr id="9" name="Picture 8" descr="Patrón de fondo&#10;&#10;Descripción generada automáticamente">
            <a:extLst>
              <a:ext uri="{FF2B5EF4-FFF2-40B4-BE49-F238E27FC236}">
                <a16:creationId xmlns:a16="http://schemas.microsoft.com/office/drawing/2014/main" id="{95472E13-BE98-1DAE-ED49-2BB65E705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12" r="4916" b="2"/>
          <a:stretch/>
        </p:blipFill>
        <p:spPr>
          <a:xfrm>
            <a:off x="726252" y="693100"/>
            <a:ext cx="4643496" cy="3827831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21" name="Arc 15">
            <a:extLst>
              <a:ext uri="{FF2B5EF4-FFF2-40B4-BE49-F238E27FC236}">
                <a16:creationId xmlns:a16="http://schemas.microsoft.com/office/drawing/2014/main" id="{825D91E5-105A-5D3F-8143-1D5221246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65355" y="705367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4B696C77-A87E-14EA-EBE9-92A88D390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042807"/>
              </p:ext>
            </p:extLst>
          </p:nvPr>
        </p:nvGraphicFramePr>
        <p:xfrm>
          <a:off x="4922196" y="1848255"/>
          <a:ext cx="6947825" cy="4163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9981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09AE0-5ECF-D211-1EF6-49FE88DF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200"/>
              <a:t>INSTRUCCIÓN DELETE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2B040F-ECC1-900F-4240-1798D18AD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1343025" indent="0">
              <a:buNone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  <a:latin typeface="Arial Unicode MS" panose="020B0604020202020204" pitchFamily="34" charset="-128"/>
              </a:rPr>
              <a:t>DELETE FROM 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tabla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  <a:alpha val="80000"/>
                  </a:schemeClr>
                </a:solidFill>
                <a:effectLst/>
                <a:latin typeface="Arial Unicode MS" panose="020B0604020202020204" pitchFamily="34" charset="-128"/>
              </a:rPr>
              <a:t> WHERE ….. </a:t>
            </a: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Instrucción para borrar datos de una tabla y las condiciones de borrado son en la misma tabla.</a:t>
            </a:r>
          </a:p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Ejemplo: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  <a:p>
            <a:pPr marL="1343025" indent="0">
              <a:buNone/>
            </a:pPr>
            <a:r>
              <a:rPr lang="es-ES" altLang="es-ES" sz="2000" dirty="0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DELETE FROM contratos </a:t>
            </a:r>
          </a:p>
          <a:p>
            <a:pPr marL="1343025" indent="0">
              <a:buNone/>
            </a:pPr>
            <a:r>
              <a:rPr lang="es-ES" altLang="es-ES" sz="2000" dirty="0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WHERE </a:t>
            </a:r>
            <a:r>
              <a:rPr lang="es-ES" altLang="es-ES" sz="2000" dirty="0" err="1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fini</a:t>
            </a:r>
            <a:r>
              <a:rPr lang="es-ES" altLang="es-ES" sz="2000" dirty="0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=</a:t>
            </a:r>
            <a:r>
              <a:rPr lang="es-ES" altLang="es-ES" sz="2000" dirty="0" err="1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curdate</a:t>
            </a:r>
            <a:r>
              <a:rPr lang="es-ES" altLang="es-ES" sz="2000" dirty="0">
                <a:solidFill>
                  <a:schemeClr val="accent1">
                    <a:lumMod val="75000"/>
                    <a:alpha val="80000"/>
                  </a:schemeClr>
                </a:solidFill>
                <a:latin typeface="Arial Unicode MS" panose="020B0604020202020204" pitchFamily="34" charset="-128"/>
              </a:rPr>
              <a:t>(); 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Borrador">
            <a:extLst>
              <a:ext uri="{FF2B5EF4-FFF2-40B4-BE49-F238E27FC236}">
                <a16:creationId xmlns:a16="http://schemas.microsoft.com/office/drawing/2014/main" id="{5DF82CD2-C653-F77F-B563-83A346529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65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1001</Words>
  <Application>Microsoft Office PowerPoint</Application>
  <PresentationFormat>Panorámica</PresentationFormat>
  <Paragraphs>110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 Unicode MS</vt:lpstr>
      <vt:lpstr>Arial</vt:lpstr>
      <vt:lpstr>Calibri</vt:lpstr>
      <vt:lpstr>Calibri Light</vt:lpstr>
      <vt:lpstr>Tema de Office</vt:lpstr>
      <vt:lpstr>INSTRUCCIÓN INSERT</vt:lpstr>
      <vt:lpstr>INSERT INTO VALUES</vt:lpstr>
      <vt:lpstr>INSERT INTO VALUES</vt:lpstr>
      <vt:lpstr>INSERT INTO SET</vt:lpstr>
      <vt:lpstr>INSERT INTO SELECT</vt:lpstr>
      <vt:lpstr>INSTRUCCIÓN UPDATE</vt:lpstr>
      <vt:lpstr>INSTRUCCIÓN UPDATE</vt:lpstr>
      <vt:lpstr>INSTRUCCIÓN DELETE</vt:lpstr>
      <vt:lpstr>INSTRUCCIÓN DELETE</vt:lpstr>
      <vt:lpstr>INSTRUCCIÓN DELETE</vt:lpstr>
      <vt:lpstr>INSTRUCCIÓN DELETE</vt:lpstr>
      <vt:lpstr>INSTRUCCIÓN DELETE PARA BORRAR EN VARIAS TABLAS.</vt:lpstr>
      <vt:lpstr>INSTRUCCIÓN DELETE PARA BORRAR EN VARIAS TABLAS.</vt:lpstr>
      <vt:lpstr>INSTRUCCIÓN DELETE PARA BORRAR EN VARIAS TABLAS.</vt:lpstr>
      <vt:lpstr>INSTRUCCIÓN DELETE PARA BORRAR EN VARIAS TABLAS.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INSTRUCCIÓN INSERT</dc:title>
  <dc:creator>Nuria Celis Nieto</dc:creator>
  <cp:lastModifiedBy>Nuria Celis Nieto</cp:lastModifiedBy>
  <cp:revision>4</cp:revision>
  <dcterms:created xsi:type="dcterms:W3CDTF">2024-02-20T16:00:23Z</dcterms:created>
  <dcterms:modified xsi:type="dcterms:W3CDTF">2025-03-12T11:25:58Z</dcterms:modified>
</cp:coreProperties>
</file>