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14"/>
  </p:notesMasterIdLst>
  <p:handoutMasterIdLst>
    <p:handoutMasterId r:id="rId15"/>
  </p:handoutMasterIdLst>
  <p:sldIdLst>
    <p:sldId id="431" r:id="rId2"/>
    <p:sldId id="286" r:id="rId3"/>
    <p:sldId id="450" r:id="rId4"/>
    <p:sldId id="458" r:id="rId5"/>
    <p:sldId id="459" r:id="rId6"/>
    <p:sldId id="460" r:id="rId7"/>
    <p:sldId id="461" r:id="rId8"/>
    <p:sldId id="462" r:id="rId9"/>
    <p:sldId id="463" r:id="rId10"/>
    <p:sldId id="464" r:id="rId11"/>
    <p:sldId id="465" r:id="rId12"/>
    <p:sldId id="4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CDFE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662" autoAdjust="0"/>
  </p:normalViewPr>
  <p:slideViewPr>
    <p:cSldViewPr>
      <p:cViewPr varScale="1">
        <p:scale>
          <a:sx n="80" d="100"/>
          <a:sy n="80" d="100"/>
        </p:scale>
        <p:origin x="1478" y="48"/>
      </p:cViewPr>
      <p:guideLst>
        <p:guide orient="horz" pos="2160"/>
        <p:guide pos="2880"/>
      </p:guideLst>
    </p:cSldViewPr>
  </p:slideViewPr>
  <p:notesTextViewPr>
    <p:cViewPr>
      <p:scale>
        <a:sx n="100" d="100"/>
        <a:sy n="100" d="100"/>
      </p:scale>
      <p:origin x="0" y="0"/>
    </p:cViewPr>
  </p:notesTextViewPr>
  <p:notesViewPr>
    <p:cSldViewPr>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20C350-CA80-4F70-9C48-6B4569EB41A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B55B43D-4282-40F4-8ACB-F9B87D3C53B8}">
      <dgm:prSet/>
      <dgm:spPr/>
      <dgm:t>
        <a:bodyPr/>
        <a:lstStyle/>
        <a:p>
          <a:r>
            <a:rPr lang="es-ES" b="1" dirty="0"/>
            <a:t>PROCESO DE NORMALIZACIÓN</a:t>
          </a:r>
          <a:endParaRPr lang="en-US" dirty="0"/>
        </a:p>
      </dgm:t>
    </dgm:pt>
    <dgm:pt modelId="{CC898E9D-A05E-47F1-8FC5-0A7E1CF680F1}" type="parTrans" cxnId="{5D0D976A-2477-48F8-A03C-417670A5BE7F}">
      <dgm:prSet/>
      <dgm:spPr/>
      <dgm:t>
        <a:bodyPr/>
        <a:lstStyle/>
        <a:p>
          <a:endParaRPr lang="en-US"/>
        </a:p>
      </dgm:t>
    </dgm:pt>
    <dgm:pt modelId="{0485F42B-61FD-49AB-ACE0-ED4C049C3B1E}" type="sibTrans" cxnId="{5D0D976A-2477-48F8-A03C-417670A5BE7F}">
      <dgm:prSet/>
      <dgm:spPr/>
      <dgm:t>
        <a:bodyPr/>
        <a:lstStyle/>
        <a:p>
          <a:endParaRPr lang="en-US"/>
        </a:p>
      </dgm:t>
    </dgm:pt>
    <dgm:pt modelId="{839DD8D4-7C18-4393-8087-792A79F3C41E}">
      <dgm:prSet custT="1"/>
      <dgm:spPr/>
      <dgm:t>
        <a:bodyPr/>
        <a:lstStyle/>
        <a:p>
          <a:pPr algn="just"/>
          <a:r>
            <a:rPr lang="en-US" sz="2400" b="0" dirty="0" err="1">
              <a:solidFill>
                <a:schemeClr val="bg1"/>
              </a:solidFill>
              <a:effectLst/>
            </a:rPr>
            <a:t>Recordemos</a:t>
          </a:r>
          <a:r>
            <a:rPr lang="en-US" sz="2400" b="0" dirty="0">
              <a:solidFill>
                <a:schemeClr val="bg1"/>
              </a:solidFill>
              <a:effectLst/>
            </a:rPr>
            <a:t> que el </a:t>
          </a:r>
          <a:r>
            <a:rPr lang="en-US" sz="2400" b="0" dirty="0" err="1">
              <a:solidFill>
                <a:schemeClr val="bg1"/>
              </a:solidFill>
              <a:effectLst/>
            </a:rPr>
            <a:t>objetivo</a:t>
          </a:r>
          <a:r>
            <a:rPr lang="en-US" sz="2400" b="0" dirty="0">
              <a:solidFill>
                <a:schemeClr val="bg1"/>
              </a:solidFill>
              <a:effectLst/>
            </a:rPr>
            <a:t> que </a:t>
          </a:r>
          <a:r>
            <a:rPr lang="en-US" sz="2400" b="0" dirty="0" err="1">
              <a:solidFill>
                <a:schemeClr val="bg1"/>
              </a:solidFill>
              <a:effectLst/>
            </a:rPr>
            <a:t>persigue</a:t>
          </a:r>
          <a:r>
            <a:rPr lang="en-US" sz="2400" b="0" dirty="0">
              <a:solidFill>
                <a:schemeClr val="bg1"/>
              </a:solidFill>
              <a:effectLst/>
            </a:rPr>
            <a:t> el </a:t>
          </a:r>
          <a:r>
            <a:rPr lang="en-US" sz="2400" b="0" dirty="0" err="1">
              <a:solidFill>
                <a:schemeClr val="bg1"/>
              </a:solidFill>
              <a:effectLst/>
            </a:rPr>
            <a:t>proceso</a:t>
          </a:r>
          <a:r>
            <a:rPr lang="en-US" sz="2400" b="0" dirty="0">
              <a:solidFill>
                <a:schemeClr val="bg1"/>
              </a:solidFill>
              <a:effectLst/>
            </a:rPr>
            <a:t> de </a:t>
          </a:r>
          <a:r>
            <a:rPr lang="en-US" sz="2400" b="0" dirty="0" err="1">
              <a:solidFill>
                <a:schemeClr val="bg1"/>
              </a:solidFill>
              <a:effectLst/>
            </a:rPr>
            <a:t>normalización</a:t>
          </a:r>
          <a:r>
            <a:rPr lang="en-US" sz="2400" b="0" dirty="0">
              <a:solidFill>
                <a:schemeClr val="bg1"/>
              </a:solidFill>
              <a:effectLst/>
            </a:rPr>
            <a:t> es el de </a:t>
          </a:r>
          <a:r>
            <a:rPr lang="en-US" sz="2400" b="0" dirty="0" err="1">
              <a:solidFill>
                <a:schemeClr val="bg1"/>
              </a:solidFill>
              <a:effectLst/>
            </a:rPr>
            <a:t>evitar</a:t>
          </a:r>
          <a:r>
            <a:rPr lang="en-US" sz="2400" b="0" dirty="0">
              <a:solidFill>
                <a:schemeClr val="bg1"/>
              </a:solidFill>
              <a:effectLst/>
            </a:rPr>
            <a:t> </a:t>
          </a:r>
          <a:r>
            <a:rPr lang="en-US" sz="2400" b="0" dirty="0" err="1">
              <a:solidFill>
                <a:schemeClr val="bg1"/>
              </a:solidFill>
              <a:effectLst/>
            </a:rPr>
            <a:t>redundancias</a:t>
          </a:r>
          <a:r>
            <a:rPr lang="en-US" sz="2400" b="0" dirty="0">
              <a:solidFill>
                <a:schemeClr val="bg1"/>
              </a:solidFill>
              <a:effectLst/>
            </a:rPr>
            <a:t> y </a:t>
          </a:r>
          <a:r>
            <a:rPr lang="en-US" sz="2400" b="0" dirty="0" err="1">
              <a:solidFill>
                <a:schemeClr val="bg1"/>
              </a:solidFill>
              <a:effectLst/>
            </a:rPr>
            <a:t>mantener</a:t>
          </a:r>
          <a:r>
            <a:rPr lang="en-US" sz="2400" b="0" dirty="0">
              <a:solidFill>
                <a:schemeClr val="bg1"/>
              </a:solidFill>
              <a:effectLst/>
            </a:rPr>
            <a:t> la </a:t>
          </a:r>
          <a:r>
            <a:rPr lang="en-US" sz="2400" b="0" dirty="0" err="1">
              <a:solidFill>
                <a:schemeClr val="bg1"/>
              </a:solidFill>
              <a:effectLst/>
            </a:rPr>
            <a:t>congruencia</a:t>
          </a:r>
          <a:r>
            <a:rPr lang="en-US" sz="2400" b="0" dirty="0">
              <a:solidFill>
                <a:schemeClr val="bg1"/>
              </a:solidFill>
              <a:effectLst/>
            </a:rPr>
            <a:t> de los </a:t>
          </a:r>
          <a:r>
            <a:rPr lang="en-US" sz="2400" b="0" dirty="0" err="1">
              <a:solidFill>
                <a:schemeClr val="bg1"/>
              </a:solidFill>
              <a:effectLst/>
            </a:rPr>
            <a:t>datos</a:t>
          </a:r>
          <a:r>
            <a:rPr lang="en-US" sz="2400" b="0" dirty="0">
              <a:solidFill>
                <a:schemeClr val="bg1"/>
              </a:solidFill>
              <a:effectLst/>
            </a:rPr>
            <a:t> </a:t>
          </a:r>
          <a:r>
            <a:rPr lang="en-US" sz="2400" b="0" dirty="0" err="1">
              <a:solidFill>
                <a:schemeClr val="bg1"/>
              </a:solidFill>
              <a:effectLst/>
            </a:rPr>
            <a:t>en</a:t>
          </a:r>
          <a:r>
            <a:rPr lang="en-US" sz="2400" b="0" dirty="0">
              <a:solidFill>
                <a:schemeClr val="bg1"/>
              </a:solidFill>
              <a:effectLst/>
            </a:rPr>
            <a:t> </a:t>
          </a:r>
          <a:r>
            <a:rPr lang="en-US" sz="2400" b="0" dirty="0" err="1">
              <a:solidFill>
                <a:schemeClr val="bg1"/>
              </a:solidFill>
              <a:effectLst/>
            </a:rPr>
            <a:t>nuestro</a:t>
          </a:r>
          <a:r>
            <a:rPr lang="en-US" sz="2400" b="0" dirty="0">
              <a:solidFill>
                <a:schemeClr val="bg1"/>
              </a:solidFill>
              <a:effectLst/>
            </a:rPr>
            <a:t> SGBD.</a:t>
          </a:r>
        </a:p>
      </dgm:t>
    </dgm:pt>
    <dgm:pt modelId="{59D8DEFF-DE9F-4EC1-8187-4392DD1EC501}" type="parTrans" cxnId="{98F414C2-6C03-4FFF-B9B8-0531573E5CF4}">
      <dgm:prSet/>
      <dgm:spPr/>
      <dgm:t>
        <a:bodyPr/>
        <a:lstStyle/>
        <a:p>
          <a:endParaRPr lang="es-ES"/>
        </a:p>
      </dgm:t>
    </dgm:pt>
    <dgm:pt modelId="{C9CD90C0-7BD8-4B5F-ADBB-D7551CCD67D6}" type="sibTrans" cxnId="{98F414C2-6C03-4FFF-B9B8-0531573E5CF4}">
      <dgm:prSet/>
      <dgm:spPr/>
      <dgm:t>
        <a:bodyPr/>
        <a:lstStyle/>
        <a:p>
          <a:endParaRPr lang="es-ES"/>
        </a:p>
      </dgm:t>
    </dgm:pt>
    <dgm:pt modelId="{CDE25E69-9E94-478E-B915-88EB609334E0}">
      <dgm:prSet custT="1"/>
      <dgm:spPr/>
      <dgm:t>
        <a:bodyPr/>
        <a:lstStyle/>
        <a:p>
          <a:pPr algn="just"/>
          <a:r>
            <a:rPr lang="en-US" sz="2400" b="0" dirty="0" err="1">
              <a:solidFill>
                <a:schemeClr val="bg1"/>
              </a:solidFill>
              <a:effectLst/>
            </a:rPr>
            <a:t>Evitar</a:t>
          </a:r>
          <a:r>
            <a:rPr lang="en-US" sz="2400" b="0" dirty="0">
              <a:solidFill>
                <a:schemeClr val="bg1"/>
              </a:solidFill>
              <a:effectLst/>
            </a:rPr>
            <a:t> las </a:t>
          </a:r>
          <a:r>
            <a:rPr lang="en-US" sz="2400" b="0" dirty="0" err="1">
              <a:solidFill>
                <a:schemeClr val="bg1"/>
              </a:solidFill>
              <a:effectLst/>
            </a:rPr>
            <a:t>posibles</a:t>
          </a:r>
          <a:r>
            <a:rPr lang="en-US" sz="2400" b="0" dirty="0">
              <a:solidFill>
                <a:schemeClr val="bg1"/>
              </a:solidFill>
              <a:effectLst/>
            </a:rPr>
            <a:t> </a:t>
          </a:r>
          <a:r>
            <a:rPr lang="en-US" sz="2400" b="0" dirty="0" err="1">
              <a:solidFill>
                <a:schemeClr val="bg1"/>
              </a:solidFill>
              <a:effectLst/>
            </a:rPr>
            <a:t>anomalías</a:t>
          </a:r>
          <a:r>
            <a:rPr lang="en-US" sz="2400" b="0" dirty="0">
              <a:solidFill>
                <a:schemeClr val="bg1"/>
              </a:solidFill>
              <a:effectLst/>
            </a:rPr>
            <a:t> </a:t>
          </a:r>
          <a:r>
            <a:rPr lang="en-US" sz="2400" b="0" dirty="0" err="1">
              <a:solidFill>
                <a:schemeClr val="bg1"/>
              </a:solidFill>
              <a:effectLst/>
            </a:rPr>
            <a:t>en</a:t>
          </a:r>
          <a:r>
            <a:rPr lang="en-US" sz="2400" b="0" dirty="0">
              <a:solidFill>
                <a:schemeClr val="bg1"/>
              </a:solidFill>
              <a:effectLst/>
            </a:rPr>
            <a:t> los </a:t>
          </a:r>
          <a:r>
            <a:rPr lang="en-US" sz="2400" b="0" dirty="0" err="1">
              <a:solidFill>
                <a:schemeClr val="bg1"/>
              </a:solidFill>
              <a:effectLst/>
            </a:rPr>
            <a:t>procesos</a:t>
          </a:r>
          <a:r>
            <a:rPr lang="en-US" sz="2400" b="0" dirty="0">
              <a:solidFill>
                <a:schemeClr val="bg1"/>
              </a:solidFill>
              <a:effectLst/>
            </a:rPr>
            <a:t> de </a:t>
          </a:r>
          <a:r>
            <a:rPr lang="en-US" sz="2400" b="0" dirty="0" err="1">
              <a:solidFill>
                <a:schemeClr val="bg1"/>
              </a:solidFill>
              <a:effectLst/>
            </a:rPr>
            <a:t>inserción</a:t>
          </a:r>
          <a:r>
            <a:rPr lang="en-US" sz="2400" b="0" dirty="0">
              <a:solidFill>
                <a:schemeClr val="bg1"/>
              </a:solidFill>
              <a:effectLst/>
            </a:rPr>
            <a:t>, </a:t>
          </a:r>
          <a:r>
            <a:rPr lang="en-US" sz="2400" b="0" dirty="0" err="1">
              <a:solidFill>
                <a:schemeClr val="bg1"/>
              </a:solidFill>
              <a:effectLst/>
            </a:rPr>
            <a:t>eliminación</a:t>
          </a:r>
          <a:r>
            <a:rPr lang="en-US" sz="2400" b="0" dirty="0">
              <a:solidFill>
                <a:schemeClr val="bg1"/>
              </a:solidFill>
              <a:effectLst/>
            </a:rPr>
            <a:t> y </a:t>
          </a:r>
          <a:r>
            <a:rPr lang="en-US" sz="2400" b="0" dirty="0" err="1">
              <a:solidFill>
                <a:schemeClr val="bg1"/>
              </a:solidFill>
              <a:effectLst/>
            </a:rPr>
            <a:t>modificación</a:t>
          </a:r>
          <a:r>
            <a:rPr lang="en-US" sz="2400" b="0" dirty="0">
              <a:solidFill>
                <a:schemeClr val="bg1"/>
              </a:solidFill>
              <a:effectLst/>
            </a:rPr>
            <a:t>.</a:t>
          </a:r>
        </a:p>
      </dgm:t>
    </dgm:pt>
    <dgm:pt modelId="{E8F29F12-1B34-48B4-8306-047940584D38}" type="parTrans" cxnId="{F086F4F8-39DB-471F-960B-B364C321BB37}">
      <dgm:prSet/>
      <dgm:spPr/>
      <dgm:t>
        <a:bodyPr/>
        <a:lstStyle/>
        <a:p>
          <a:endParaRPr lang="es-ES"/>
        </a:p>
      </dgm:t>
    </dgm:pt>
    <dgm:pt modelId="{622DBAD2-F9A8-4C67-B1E3-BDB462744E81}" type="sibTrans" cxnId="{F086F4F8-39DB-471F-960B-B364C321BB37}">
      <dgm:prSet/>
      <dgm:spPr/>
      <dgm:t>
        <a:bodyPr/>
        <a:lstStyle/>
        <a:p>
          <a:endParaRPr lang="es-ES"/>
        </a:p>
      </dgm:t>
    </dgm:pt>
    <dgm:pt modelId="{14A3DB86-AA54-4C08-ADC0-F2FF6AEE7D26}">
      <dgm:prSet custT="1"/>
      <dgm:spPr/>
      <dgm:t>
        <a:bodyPr/>
        <a:lstStyle/>
        <a:p>
          <a:pPr algn="just"/>
          <a:endParaRPr lang="en-US" sz="2400" b="0" dirty="0">
            <a:solidFill>
              <a:schemeClr val="bg1"/>
            </a:solidFill>
            <a:effectLst/>
          </a:endParaRPr>
        </a:p>
      </dgm:t>
    </dgm:pt>
    <dgm:pt modelId="{1521C6D3-8BE5-42AC-9623-C3C8927248BE}" type="parTrans" cxnId="{8436B184-4AEB-4CB1-90AA-8BCE3C82C165}">
      <dgm:prSet/>
      <dgm:spPr/>
      <dgm:t>
        <a:bodyPr/>
        <a:lstStyle/>
        <a:p>
          <a:endParaRPr lang="es-ES"/>
        </a:p>
      </dgm:t>
    </dgm:pt>
    <dgm:pt modelId="{E6FC5C91-1826-4516-99A9-8660BDE8D16D}" type="sibTrans" cxnId="{8436B184-4AEB-4CB1-90AA-8BCE3C82C165}">
      <dgm:prSet/>
      <dgm:spPr/>
      <dgm:t>
        <a:bodyPr/>
        <a:lstStyle/>
        <a:p>
          <a:endParaRPr lang="es-ES"/>
        </a:p>
      </dgm:t>
    </dgm:pt>
    <dgm:pt modelId="{9056D6B2-A4F3-4106-8D6A-2E66311CF777}" type="pres">
      <dgm:prSet presAssocID="{4E20C350-CA80-4F70-9C48-6B4569EB41AC}" presName="linear" presStyleCnt="0">
        <dgm:presLayoutVars>
          <dgm:dir/>
          <dgm:animLvl val="lvl"/>
          <dgm:resizeHandles val="exact"/>
        </dgm:presLayoutVars>
      </dgm:prSet>
      <dgm:spPr/>
    </dgm:pt>
    <dgm:pt modelId="{B85C8B90-DC6A-4C06-B252-DBC3A2C26C77}" type="pres">
      <dgm:prSet presAssocID="{7B55B43D-4282-40F4-8ACB-F9B87D3C53B8}" presName="parentLin" presStyleCnt="0"/>
      <dgm:spPr/>
    </dgm:pt>
    <dgm:pt modelId="{4D34F8DA-8814-4415-8EEF-63440000A68C}" type="pres">
      <dgm:prSet presAssocID="{7B55B43D-4282-40F4-8ACB-F9B87D3C53B8}" presName="parentLeftMargin" presStyleLbl="node1" presStyleIdx="0" presStyleCnt="1"/>
      <dgm:spPr/>
    </dgm:pt>
    <dgm:pt modelId="{A471DA41-04BB-4C38-A7CE-635DD17F913E}" type="pres">
      <dgm:prSet presAssocID="{7B55B43D-4282-40F4-8ACB-F9B87D3C53B8}" presName="parentText" presStyleLbl="node1" presStyleIdx="0" presStyleCnt="1">
        <dgm:presLayoutVars>
          <dgm:chMax val="0"/>
          <dgm:bulletEnabled val="1"/>
        </dgm:presLayoutVars>
      </dgm:prSet>
      <dgm:spPr/>
    </dgm:pt>
    <dgm:pt modelId="{9A6984CD-0A3A-4D96-9053-04532F40C54F}" type="pres">
      <dgm:prSet presAssocID="{7B55B43D-4282-40F4-8ACB-F9B87D3C53B8}" presName="negativeSpace" presStyleCnt="0"/>
      <dgm:spPr/>
    </dgm:pt>
    <dgm:pt modelId="{354FF1C0-397C-45F3-B326-6666457340C6}" type="pres">
      <dgm:prSet presAssocID="{7B55B43D-4282-40F4-8ACB-F9B87D3C53B8}" presName="childText" presStyleLbl="conFgAcc1" presStyleIdx="0" presStyleCnt="1" custScaleX="100000" custScaleY="96130" custLinFactNeighborX="-2114" custLinFactNeighborY="74340">
        <dgm:presLayoutVars>
          <dgm:bulletEnabled val="1"/>
        </dgm:presLayoutVars>
      </dgm:prSet>
      <dgm:spPr/>
    </dgm:pt>
  </dgm:ptLst>
  <dgm:cxnLst>
    <dgm:cxn modelId="{AFB4DE46-9E2F-492B-B03F-616DA7FD122F}" type="presOf" srcId="{7B55B43D-4282-40F4-8ACB-F9B87D3C53B8}" destId="{4D34F8DA-8814-4415-8EEF-63440000A68C}" srcOrd="0" destOrd="0" presId="urn:microsoft.com/office/officeart/2005/8/layout/list1"/>
    <dgm:cxn modelId="{7EF33948-EC8E-440C-A618-B556272A9095}" type="presOf" srcId="{4E20C350-CA80-4F70-9C48-6B4569EB41AC}" destId="{9056D6B2-A4F3-4106-8D6A-2E66311CF777}" srcOrd="0" destOrd="0" presId="urn:microsoft.com/office/officeart/2005/8/layout/list1"/>
    <dgm:cxn modelId="{5D0D976A-2477-48F8-A03C-417670A5BE7F}" srcId="{4E20C350-CA80-4F70-9C48-6B4569EB41AC}" destId="{7B55B43D-4282-40F4-8ACB-F9B87D3C53B8}" srcOrd="0" destOrd="0" parTransId="{CC898E9D-A05E-47F1-8FC5-0A7E1CF680F1}" sibTransId="{0485F42B-61FD-49AB-ACE0-ED4C049C3B1E}"/>
    <dgm:cxn modelId="{505BA67D-857B-4DB5-98C4-90DE8628F8F7}" type="presOf" srcId="{CDE25E69-9E94-478E-B915-88EB609334E0}" destId="{354FF1C0-397C-45F3-B326-6666457340C6}" srcOrd="0" destOrd="2" presId="urn:microsoft.com/office/officeart/2005/8/layout/list1"/>
    <dgm:cxn modelId="{8436B184-4AEB-4CB1-90AA-8BCE3C82C165}" srcId="{7B55B43D-4282-40F4-8ACB-F9B87D3C53B8}" destId="{14A3DB86-AA54-4C08-ADC0-F2FF6AEE7D26}" srcOrd="1" destOrd="0" parTransId="{1521C6D3-8BE5-42AC-9623-C3C8927248BE}" sibTransId="{E6FC5C91-1826-4516-99A9-8660BDE8D16D}"/>
    <dgm:cxn modelId="{A8A14697-6CFE-4DDA-8CED-E6A630460ED7}" type="presOf" srcId="{7B55B43D-4282-40F4-8ACB-F9B87D3C53B8}" destId="{A471DA41-04BB-4C38-A7CE-635DD17F913E}" srcOrd="1" destOrd="0" presId="urn:microsoft.com/office/officeart/2005/8/layout/list1"/>
    <dgm:cxn modelId="{41120FAA-8B76-41E7-B0D5-62DE07109A9C}" type="presOf" srcId="{14A3DB86-AA54-4C08-ADC0-F2FF6AEE7D26}" destId="{354FF1C0-397C-45F3-B326-6666457340C6}" srcOrd="0" destOrd="1" presId="urn:microsoft.com/office/officeart/2005/8/layout/list1"/>
    <dgm:cxn modelId="{98F414C2-6C03-4FFF-B9B8-0531573E5CF4}" srcId="{7B55B43D-4282-40F4-8ACB-F9B87D3C53B8}" destId="{839DD8D4-7C18-4393-8087-792A79F3C41E}" srcOrd="0" destOrd="0" parTransId="{59D8DEFF-DE9F-4EC1-8187-4392DD1EC501}" sibTransId="{C9CD90C0-7BD8-4B5F-ADBB-D7551CCD67D6}"/>
    <dgm:cxn modelId="{C8E9D0DA-F009-4856-92DA-89C7E312A8CF}" type="presOf" srcId="{839DD8D4-7C18-4393-8087-792A79F3C41E}" destId="{354FF1C0-397C-45F3-B326-6666457340C6}" srcOrd="0" destOrd="0" presId="urn:microsoft.com/office/officeart/2005/8/layout/list1"/>
    <dgm:cxn modelId="{F086F4F8-39DB-471F-960B-B364C321BB37}" srcId="{7B55B43D-4282-40F4-8ACB-F9B87D3C53B8}" destId="{CDE25E69-9E94-478E-B915-88EB609334E0}" srcOrd="2" destOrd="0" parTransId="{E8F29F12-1B34-48B4-8306-047940584D38}" sibTransId="{622DBAD2-F9A8-4C67-B1E3-BDB462744E81}"/>
    <dgm:cxn modelId="{59FE44B0-89A1-4C1C-87C7-658FF3762A7D}" type="presParOf" srcId="{9056D6B2-A4F3-4106-8D6A-2E66311CF777}" destId="{B85C8B90-DC6A-4C06-B252-DBC3A2C26C77}" srcOrd="0" destOrd="0" presId="urn:microsoft.com/office/officeart/2005/8/layout/list1"/>
    <dgm:cxn modelId="{0597C84E-4F5C-4487-B8B4-F47DA8071023}" type="presParOf" srcId="{B85C8B90-DC6A-4C06-B252-DBC3A2C26C77}" destId="{4D34F8DA-8814-4415-8EEF-63440000A68C}" srcOrd="0" destOrd="0" presId="urn:microsoft.com/office/officeart/2005/8/layout/list1"/>
    <dgm:cxn modelId="{55EC6B57-B357-41E4-AA38-730787263988}" type="presParOf" srcId="{B85C8B90-DC6A-4C06-B252-DBC3A2C26C77}" destId="{A471DA41-04BB-4C38-A7CE-635DD17F913E}" srcOrd="1" destOrd="0" presId="urn:microsoft.com/office/officeart/2005/8/layout/list1"/>
    <dgm:cxn modelId="{8350342E-D407-4AB0-B6A0-361FEA18809F}" type="presParOf" srcId="{9056D6B2-A4F3-4106-8D6A-2E66311CF777}" destId="{9A6984CD-0A3A-4D96-9053-04532F40C54F}" srcOrd="1" destOrd="0" presId="urn:microsoft.com/office/officeart/2005/8/layout/list1"/>
    <dgm:cxn modelId="{78FE8D54-6EF5-4C95-9405-985CC8B4059B}" type="presParOf" srcId="{9056D6B2-A4F3-4106-8D6A-2E66311CF777}" destId="{354FF1C0-397C-45F3-B326-6666457340C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FF1C0-397C-45F3-B326-6666457340C6}">
      <dsp:nvSpPr>
        <dsp:cNvPr id="0" name=""/>
        <dsp:cNvSpPr/>
      </dsp:nvSpPr>
      <dsp:spPr>
        <a:xfrm>
          <a:off x="0" y="1412753"/>
          <a:ext cx="7920880" cy="3385410"/>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4748" tIns="395732" rIns="614748" bIns="170688" numCol="1" spcCol="1270" anchor="t" anchorCtr="0">
          <a:noAutofit/>
        </a:bodyPr>
        <a:lstStyle/>
        <a:p>
          <a:pPr marL="228600" lvl="1" indent="-228600" algn="just" defTabSz="1066800">
            <a:lnSpc>
              <a:spcPct val="90000"/>
            </a:lnSpc>
            <a:spcBef>
              <a:spcPct val="0"/>
            </a:spcBef>
            <a:spcAft>
              <a:spcPct val="15000"/>
            </a:spcAft>
            <a:buChar char="•"/>
          </a:pPr>
          <a:r>
            <a:rPr lang="en-US" sz="2400" b="0" kern="1200" dirty="0" err="1">
              <a:solidFill>
                <a:schemeClr val="bg1"/>
              </a:solidFill>
              <a:effectLst/>
            </a:rPr>
            <a:t>Recordemos</a:t>
          </a:r>
          <a:r>
            <a:rPr lang="en-US" sz="2400" b="0" kern="1200" dirty="0">
              <a:solidFill>
                <a:schemeClr val="bg1"/>
              </a:solidFill>
              <a:effectLst/>
            </a:rPr>
            <a:t> que el </a:t>
          </a:r>
          <a:r>
            <a:rPr lang="en-US" sz="2400" b="0" kern="1200" dirty="0" err="1">
              <a:solidFill>
                <a:schemeClr val="bg1"/>
              </a:solidFill>
              <a:effectLst/>
            </a:rPr>
            <a:t>objetivo</a:t>
          </a:r>
          <a:r>
            <a:rPr lang="en-US" sz="2400" b="0" kern="1200" dirty="0">
              <a:solidFill>
                <a:schemeClr val="bg1"/>
              </a:solidFill>
              <a:effectLst/>
            </a:rPr>
            <a:t> que </a:t>
          </a:r>
          <a:r>
            <a:rPr lang="en-US" sz="2400" b="0" kern="1200" dirty="0" err="1">
              <a:solidFill>
                <a:schemeClr val="bg1"/>
              </a:solidFill>
              <a:effectLst/>
            </a:rPr>
            <a:t>persigue</a:t>
          </a:r>
          <a:r>
            <a:rPr lang="en-US" sz="2400" b="0" kern="1200" dirty="0">
              <a:solidFill>
                <a:schemeClr val="bg1"/>
              </a:solidFill>
              <a:effectLst/>
            </a:rPr>
            <a:t> el </a:t>
          </a:r>
          <a:r>
            <a:rPr lang="en-US" sz="2400" b="0" kern="1200" dirty="0" err="1">
              <a:solidFill>
                <a:schemeClr val="bg1"/>
              </a:solidFill>
              <a:effectLst/>
            </a:rPr>
            <a:t>proceso</a:t>
          </a:r>
          <a:r>
            <a:rPr lang="en-US" sz="2400" b="0" kern="1200" dirty="0">
              <a:solidFill>
                <a:schemeClr val="bg1"/>
              </a:solidFill>
              <a:effectLst/>
            </a:rPr>
            <a:t> de </a:t>
          </a:r>
          <a:r>
            <a:rPr lang="en-US" sz="2400" b="0" kern="1200" dirty="0" err="1">
              <a:solidFill>
                <a:schemeClr val="bg1"/>
              </a:solidFill>
              <a:effectLst/>
            </a:rPr>
            <a:t>normalización</a:t>
          </a:r>
          <a:r>
            <a:rPr lang="en-US" sz="2400" b="0" kern="1200" dirty="0">
              <a:solidFill>
                <a:schemeClr val="bg1"/>
              </a:solidFill>
              <a:effectLst/>
            </a:rPr>
            <a:t> es el de </a:t>
          </a:r>
          <a:r>
            <a:rPr lang="en-US" sz="2400" b="0" kern="1200" dirty="0" err="1">
              <a:solidFill>
                <a:schemeClr val="bg1"/>
              </a:solidFill>
              <a:effectLst/>
            </a:rPr>
            <a:t>evitar</a:t>
          </a:r>
          <a:r>
            <a:rPr lang="en-US" sz="2400" b="0" kern="1200" dirty="0">
              <a:solidFill>
                <a:schemeClr val="bg1"/>
              </a:solidFill>
              <a:effectLst/>
            </a:rPr>
            <a:t> </a:t>
          </a:r>
          <a:r>
            <a:rPr lang="en-US" sz="2400" b="0" kern="1200" dirty="0" err="1">
              <a:solidFill>
                <a:schemeClr val="bg1"/>
              </a:solidFill>
              <a:effectLst/>
            </a:rPr>
            <a:t>redundancias</a:t>
          </a:r>
          <a:r>
            <a:rPr lang="en-US" sz="2400" b="0" kern="1200" dirty="0">
              <a:solidFill>
                <a:schemeClr val="bg1"/>
              </a:solidFill>
              <a:effectLst/>
            </a:rPr>
            <a:t> y </a:t>
          </a:r>
          <a:r>
            <a:rPr lang="en-US" sz="2400" b="0" kern="1200" dirty="0" err="1">
              <a:solidFill>
                <a:schemeClr val="bg1"/>
              </a:solidFill>
              <a:effectLst/>
            </a:rPr>
            <a:t>mantener</a:t>
          </a:r>
          <a:r>
            <a:rPr lang="en-US" sz="2400" b="0" kern="1200" dirty="0">
              <a:solidFill>
                <a:schemeClr val="bg1"/>
              </a:solidFill>
              <a:effectLst/>
            </a:rPr>
            <a:t> la </a:t>
          </a:r>
          <a:r>
            <a:rPr lang="en-US" sz="2400" b="0" kern="1200" dirty="0" err="1">
              <a:solidFill>
                <a:schemeClr val="bg1"/>
              </a:solidFill>
              <a:effectLst/>
            </a:rPr>
            <a:t>congruencia</a:t>
          </a:r>
          <a:r>
            <a:rPr lang="en-US" sz="2400" b="0" kern="1200" dirty="0">
              <a:solidFill>
                <a:schemeClr val="bg1"/>
              </a:solidFill>
              <a:effectLst/>
            </a:rPr>
            <a:t> de los </a:t>
          </a:r>
          <a:r>
            <a:rPr lang="en-US" sz="2400" b="0" kern="1200" dirty="0" err="1">
              <a:solidFill>
                <a:schemeClr val="bg1"/>
              </a:solidFill>
              <a:effectLst/>
            </a:rPr>
            <a:t>datos</a:t>
          </a:r>
          <a:r>
            <a:rPr lang="en-US" sz="2400" b="0" kern="1200" dirty="0">
              <a:solidFill>
                <a:schemeClr val="bg1"/>
              </a:solidFill>
              <a:effectLst/>
            </a:rPr>
            <a:t> </a:t>
          </a:r>
          <a:r>
            <a:rPr lang="en-US" sz="2400" b="0" kern="1200" dirty="0" err="1">
              <a:solidFill>
                <a:schemeClr val="bg1"/>
              </a:solidFill>
              <a:effectLst/>
            </a:rPr>
            <a:t>en</a:t>
          </a:r>
          <a:r>
            <a:rPr lang="en-US" sz="2400" b="0" kern="1200" dirty="0">
              <a:solidFill>
                <a:schemeClr val="bg1"/>
              </a:solidFill>
              <a:effectLst/>
            </a:rPr>
            <a:t> </a:t>
          </a:r>
          <a:r>
            <a:rPr lang="en-US" sz="2400" b="0" kern="1200" dirty="0" err="1">
              <a:solidFill>
                <a:schemeClr val="bg1"/>
              </a:solidFill>
              <a:effectLst/>
            </a:rPr>
            <a:t>nuestro</a:t>
          </a:r>
          <a:r>
            <a:rPr lang="en-US" sz="2400" b="0" kern="1200" dirty="0">
              <a:solidFill>
                <a:schemeClr val="bg1"/>
              </a:solidFill>
              <a:effectLst/>
            </a:rPr>
            <a:t> SGBD.</a:t>
          </a:r>
        </a:p>
        <a:p>
          <a:pPr marL="228600" lvl="1" indent="-228600" algn="just" defTabSz="1066800">
            <a:lnSpc>
              <a:spcPct val="90000"/>
            </a:lnSpc>
            <a:spcBef>
              <a:spcPct val="0"/>
            </a:spcBef>
            <a:spcAft>
              <a:spcPct val="15000"/>
            </a:spcAft>
            <a:buChar char="•"/>
          </a:pPr>
          <a:endParaRPr lang="en-US" sz="2400" b="0" kern="1200" dirty="0">
            <a:solidFill>
              <a:schemeClr val="bg1"/>
            </a:solidFill>
            <a:effectLst/>
          </a:endParaRPr>
        </a:p>
        <a:p>
          <a:pPr marL="228600" lvl="1" indent="-228600" algn="just" defTabSz="1066800">
            <a:lnSpc>
              <a:spcPct val="90000"/>
            </a:lnSpc>
            <a:spcBef>
              <a:spcPct val="0"/>
            </a:spcBef>
            <a:spcAft>
              <a:spcPct val="15000"/>
            </a:spcAft>
            <a:buChar char="•"/>
          </a:pPr>
          <a:r>
            <a:rPr lang="en-US" sz="2400" b="0" kern="1200" dirty="0" err="1">
              <a:solidFill>
                <a:schemeClr val="bg1"/>
              </a:solidFill>
              <a:effectLst/>
            </a:rPr>
            <a:t>Evitar</a:t>
          </a:r>
          <a:r>
            <a:rPr lang="en-US" sz="2400" b="0" kern="1200" dirty="0">
              <a:solidFill>
                <a:schemeClr val="bg1"/>
              </a:solidFill>
              <a:effectLst/>
            </a:rPr>
            <a:t> las </a:t>
          </a:r>
          <a:r>
            <a:rPr lang="en-US" sz="2400" b="0" kern="1200" dirty="0" err="1">
              <a:solidFill>
                <a:schemeClr val="bg1"/>
              </a:solidFill>
              <a:effectLst/>
            </a:rPr>
            <a:t>posibles</a:t>
          </a:r>
          <a:r>
            <a:rPr lang="en-US" sz="2400" b="0" kern="1200" dirty="0">
              <a:solidFill>
                <a:schemeClr val="bg1"/>
              </a:solidFill>
              <a:effectLst/>
            </a:rPr>
            <a:t> </a:t>
          </a:r>
          <a:r>
            <a:rPr lang="en-US" sz="2400" b="0" kern="1200" dirty="0" err="1">
              <a:solidFill>
                <a:schemeClr val="bg1"/>
              </a:solidFill>
              <a:effectLst/>
            </a:rPr>
            <a:t>anomalías</a:t>
          </a:r>
          <a:r>
            <a:rPr lang="en-US" sz="2400" b="0" kern="1200" dirty="0">
              <a:solidFill>
                <a:schemeClr val="bg1"/>
              </a:solidFill>
              <a:effectLst/>
            </a:rPr>
            <a:t> </a:t>
          </a:r>
          <a:r>
            <a:rPr lang="en-US" sz="2400" b="0" kern="1200" dirty="0" err="1">
              <a:solidFill>
                <a:schemeClr val="bg1"/>
              </a:solidFill>
              <a:effectLst/>
            </a:rPr>
            <a:t>en</a:t>
          </a:r>
          <a:r>
            <a:rPr lang="en-US" sz="2400" b="0" kern="1200" dirty="0">
              <a:solidFill>
                <a:schemeClr val="bg1"/>
              </a:solidFill>
              <a:effectLst/>
            </a:rPr>
            <a:t> los </a:t>
          </a:r>
          <a:r>
            <a:rPr lang="en-US" sz="2400" b="0" kern="1200" dirty="0" err="1">
              <a:solidFill>
                <a:schemeClr val="bg1"/>
              </a:solidFill>
              <a:effectLst/>
            </a:rPr>
            <a:t>procesos</a:t>
          </a:r>
          <a:r>
            <a:rPr lang="en-US" sz="2400" b="0" kern="1200" dirty="0">
              <a:solidFill>
                <a:schemeClr val="bg1"/>
              </a:solidFill>
              <a:effectLst/>
            </a:rPr>
            <a:t> de </a:t>
          </a:r>
          <a:r>
            <a:rPr lang="en-US" sz="2400" b="0" kern="1200" dirty="0" err="1">
              <a:solidFill>
                <a:schemeClr val="bg1"/>
              </a:solidFill>
              <a:effectLst/>
            </a:rPr>
            <a:t>inserción</a:t>
          </a:r>
          <a:r>
            <a:rPr lang="en-US" sz="2400" b="0" kern="1200" dirty="0">
              <a:solidFill>
                <a:schemeClr val="bg1"/>
              </a:solidFill>
              <a:effectLst/>
            </a:rPr>
            <a:t>, </a:t>
          </a:r>
          <a:r>
            <a:rPr lang="en-US" sz="2400" b="0" kern="1200" dirty="0" err="1">
              <a:solidFill>
                <a:schemeClr val="bg1"/>
              </a:solidFill>
              <a:effectLst/>
            </a:rPr>
            <a:t>eliminación</a:t>
          </a:r>
          <a:r>
            <a:rPr lang="en-US" sz="2400" b="0" kern="1200" dirty="0">
              <a:solidFill>
                <a:schemeClr val="bg1"/>
              </a:solidFill>
              <a:effectLst/>
            </a:rPr>
            <a:t> y </a:t>
          </a:r>
          <a:r>
            <a:rPr lang="en-US" sz="2400" b="0" kern="1200" dirty="0" err="1">
              <a:solidFill>
                <a:schemeClr val="bg1"/>
              </a:solidFill>
              <a:effectLst/>
            </a:rPr>
            <a:t>modificación</a:t>
          </a:r>
          <a:r>
            <a:rPr lang="en-US" sz="2400" b="0" kern="1200" dirty="0">
              <a:solidFill>
                <a:schemeClr val="bg1"/>
              </a:solidFill>
              <a:effectLst/>
            </a:rPr>
            <a:t>.</a:t>
          </a:r>
        </a:p>
      </dsp:txBody>
      <dsp:txXfrm>
        <a:off x="0" y="1412753"/>
        <a:ext cx="7920880" cy="3385410"/>
      </dsp:txXfrm>
    </dsp:sp>
    <dsp:sp modelId="{A471DA41-04BB-4C38-A7CE-635DD17F913E}">
      <dsp:nvSpPr>
        <dsp:cNvPr id="0" name=""/>
        <dsp:cNvSpPr/>
      </dsp:nvSpPr>
      <dsp:spPr>
        <a:xfrm>
          <a:off x="396044" y="743706"/>
          <a:ext cx="5544616" cy="76752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73" tIns="0" rIns="209573" bIns="0" numCol="1" spcCol="1270" anchor="ctr" anchorCtr="0">
          <a:noAutofit/>
        </a:bodyPr>
        <a:lstStyle/>
        <a:p>
          <a:pPr marL="0" lvl="0" indent="0" algn="l" defTabSz="844550">
            <a:lnSpc>
              <a:spcPct val="90000"/>
            </a:lnSpc>
            <a:spcBef>
              <a:spcPct val="0"/>
            </a:spcBef>
            <a:spcAft>
              <a:spcPct val="35000"/>
            </a:spcAft>
            <a:buNone/>
          </a:pPr>
          <a:r>
            <a:rPr lang="es-ES" sz="1900" b="1" kern="1200" dirty="0"/>
            <a:t>PROCESO DE NORMALIZACIÓN</a:t>
          </a:r>
          <a:endParaRPr lang="en-US" sz="1900" kern="1200" dirty="0"/>
        </a:p>
      </dsp:txBody>
      <dsp:txXfrm>
        <a:off x="433511" y="781173"/>
        <a:ext cx="5469682"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28EAA63-F701-426E-9E2D-B52E723291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721C87F1-B3F2-40AB-BD35-C52878C735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210147-5328-4D65-A245-2F75F1C30068}" type="datetimeFigureOut">
              <a:rPr lang="es-ES" smtClean="0"/>
              <a:t>22/11/2021</a:t>
            </a:fld>
            <a:endParaRPr lang="es-ES"/>
          </a:p>
        </p:txBody>
      </p:sp>
      <p:sp>
        <p:nvSpPr>
          <p:cNvPr id="4" name="Marcador de pie de página 3">
            <a:extLst>
              <a:ext uri="{FF2B5EF4-FFF2-40B4-BE49-F238E27FC236}">
                <a16:creationId xmlns:a16="http://schemas.microsoft.com/office/drawing/2014/main" id="{165389B5-C744-4567-AE88-B7EB7F3C1E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CF7B9EAD-351B-4C6A-AE7B-DD1A7A1B3B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864B22-C5A5-40BD-9593-ACF593F5C509}" type="slidenum">
              <a:rPr lang="es-ES" smtClean="0"/>
              <a:t>‹Nº›</a:t>
            </a:fld>
            <a:endParaRPr lang="es-ES"/>
          </a:p>
        </p:txBody>
      </p:sp>
    </p:spTree>
    <p:extLst>
      <p:ext uri="{BB962C8B-B14F-4D97-AF65-F5344CB8AC3E}">
        <p14:creationId xmlns:p14="http://schemas.microsoft.com/office/powerpoint/2010/main" val="2899935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1CEDED5D-C8E5-44E8-AFF3-12812DD82CC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Arial" charset="0"/>
                <a:cs typeface="Arial" charset="0"/>
              </a:defRPr>
            </a:lvl1pPr>
          </a:lstStyle>
          <a:p>
            <a:pPr>
              <a:defRPr/>
            </a:pPr>
            <a:endParaRPr lang="es-ES"/>
          </a:p>
        </p:txBody>
      </p:sp>
      <p:sp>
        <p:nvSpPr>
          <p:cNvPr id="3" name="2 Marcador de fecha">
            <a:extLst>
              <a:ext uri="{FF2B5EF4-FFF2-40B4-BE49-F238E27FC236}">
                <a16:creationId xmlns:a16="http://schemas.microsoft.com/office/drawing/2014/main" id="{10C375B7-2BCF-43DC-8372-23E3FB30600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Arial" charset="0"/>
                <a:cs typeface="Arial" charset="0"/>
              </a:defRPr>
            </a:lvl1pPr>
          </a:lstStyle>
          <a:p>
            <a:pPr>
              <a:defRPr/>
            </a:pPr>
            <a:fld id="{B490C891-7867-498D-95A7-457FD640C4D6}" type="datetimeFigureOut">
              <a:rPr lang="es-ES"/>
              <a:pPr>
                <a:defRPr/>
              </a:pPr>
              <a:t>22/11/2021</a:t>
            </a:fld>
            <a:endParaRPr lang="es-ES"/>
          </a:p>
        </p:txBody>
      </p:sp>
      <p:sp>
        <p:nvSpPr>
          <p:cNvPr id="4" name="3 Marcador de imagen de diapositiva">
            <a:extLst>
              <a:ext uri="{FF2B5EF4-FFF2-40B4-BE49-F238E27FC236}">
                <a16:creationId xmlns:a16="http://schemas.microsoft.com/office/drawing/2014/main" id="{7254B44E-DCE1-4EB3-AE73-7712FC9E805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a:extLst>
              <a:ext uri="{FF2B5EF4-FFF2-40B4-BE49-F238E27FC236}">
                <a16:creationId xmlns:a16="http://schemas.microsoft.com/office/drawing/2014/main" id="{1C7D0C10-544B-4AE7-A104-21156A1FB62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a:extLst>
              <a:ext uri="{FF2B5EF4-FFF2-40B4-BE49-F238E27FC236}">
                <a16:creationId xmlns:a16="http://schemas.microsoft.com/office/drawing/2014/main" id="{A22D4511-0F4F-4023-A818-CBED4F424B4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charset="0"/>
                <a:cs typeface="Arial" charset="0"/>
              </a:defRPr>
            </a:lvl1pPr>
          </a:lstStyle>
          <a:p>
            <a:pPr>
              <a:defRPr/>
            </a:pPr>
            <a:endParaRPr lang="es-ES"/>
          </a:p>
        </p:txBody>
      </p:sp>
      <p:sp>
        <p:nvSpPr>
          <p:cNvPr id="7" name="6 Marcador de número de diapositiva">
            <a:extLst>
              <a:ext uri="{FF2B5EF4-FFF2-40B4-BE49-F238E27FC236}">
                <a16:creationId xmlns:a16="http://schemas.microsoft.com/office/drawing/2014/main" id="{A6835349-F69A-4D60-8AE8-3262B587079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FC45569-9914-4DF0-BEA2-DB9414A18F96}"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pPr>
              <a:defRPr/>
            </a:pPr>
            <a:fld id="{5343912B-7499-41B4-ADB0-1196EE06B48C}" type="datetime1">
              <a:rPr lang="es-ES" smtClean="0"/>
              <a:t>22/11/2021</a:t>
            </a:fld>
            <a:endParaRPr lang="es-E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pPr>
              <a:defRPr/>
            </a:pPr>
            <a:r>
              <a:rPr lang="es-ES"/>
              <a:t>Luis Herrero de Cos</a:t>
            </a:r>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pPr>
              <a:defRPr/>
            </a:pPr>
            <a:fld id="{25A11DDB-D889-4E7A-8E06-84976CD1C6AA}" type="slidenum">
              <a:rPr lang="es-ES" altLang="es-ES" smtClean="0"/>
              <a:pPr>
                <a:defRPr/>
              </a:pPr>
              <a:t>‹Nº›</a:t>
            </a:fld>
            <a:endParaRPr lang="es-ES" altLang="es-ES"/>
          </a:p>
        </p:txBody>
      </p:sp>
    </p:spTree>
    <p:extLst>
      <p:ext uri="{BB962C8B-B14F-4D97-AF65-F5344CB8AC3E}">
        <p14:creationId xmlns:p14="http://schemas.microsoft.com/office/powerpoint/2010/main" val="42890854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6D57A00D-7FCA-4111-A9D4-20AF6190B5BF}" type="datetime1">
              <a:rPr lang="es-ES" smtClean="0"/>
              <a:t>22/11/2021</a:t>
            </a:fld>
            <a:endParaRPr lang="es-ES"/>
          </a:p>
        </p:txBody>
      </p:sp>
      <p:sp>
        <p:nvSpPr>
          <p:cNvPr id="5" name="Footer Placeholder 4"/>
          <p:cNvSpPr>
            <a:spLocks noGrp="1"/>
          </p:cNvSpPr>
          <p:nvPr>
            <p:ph type="ftr" sz="quarter" idx="11"/>
          </p:nvPr>
        </p:nvSpPr>
        <p:spPr/>
        <p:txBody>
          <a:bodyPr/>
          <a:lstStyle/>
          <a:p>
            <a:pPr>
              <a:defRPr/>
            </a:pPr>
            <a:r>
              <a:rPr lang="es-ES"/>
              <a:t>Luis Herrero de Cos</a:t>
            </a:r>
          </a:p>
        </p:txBody>
      </p:sp>
      <p:sp>
        <p:nvSpPr>
          <p:cNvPr id="6" name="Slide Number Placeholder 5"/>
          <p:cNvSpPr>
            <a:spLocks noGrp="1"/>
          </p:cNvSpPr>
          <p:nvPr>
            <p:ph type="sldNum" sz="quarter" idx="12"/>
          </p:nvPr>
        </p:nvSpPr>
        <p:spPr/>
        <p:txBody>
          <a:bodyPr/>
          <a:lstStyle/>
          <a:p>
            <a:pPr>
              <a:defRPr/>
            </a:pPr>
            <a:fld id="{C763A265-BC64-4D08-B5EA-F28C693F0368}" type="slidenum">
              <a:rPr lang="es-ES" altLang="es-ES" smtClean="0"/>
              <a:pPr>
                <a:defRPr/>
              </a:pPr>
              <a:t>‹Nº›</a:t>
            </a:fld>
            <a:endParaRPr lang="es-ES" altLang="es-ES"/>
          </a:p>
        </p:txBody>
      </p:sp>
    </p:spTree>
    <p:extLst>
      <p:ext uri="{BB962C8B-B14F-4D97-AF65-F5344CB8AC3E}">
        <p14:creationId xmlns:p14="http://schemas.microsoft.com/office/powerpoint/2010/main" val="92264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2A958382-58C7-4DB4-96AF-868E02D1D130}" type="datetime1">
              <a:rPr lang="es-ES" smtClean="0"/>
              <a:t>22/11/2021</a:t>
            </a:fld>
            <a:endParaRPr lang="es-ES"/>
          </a:p>
        </p:txBody>
      </p:sp>
      <p:sp>
        <p:nvSpPr>
          <p:cNvPr id="5" name="Footer Placeholder 4"/>
          <p:cNvSpPr>
            <a:spLocks noGrp="1"/>
          </p:cNvSpPr>
          <p:nvPr>
            <p:ph type="ftr" sz="quarter" idx="11"/>
          </p:nvPr>
        </p:nvSpPr>
        <p:spPr/>
        <p:txBody>
          <a:bodyPr/>
          <a:lstStyle/>
          <a:p>
            <a:pPr>
              <a:defRPr/>
            </a:pPr>
            <a:r>
              <a:rPr lang="es-ES"/>
              <a:t>Luis Herrero de Cos</a:t>
            </a:r>
          </a:p>
        </p:txBody>
      </p:sp>
      <p:sp>
        <p:nvSpPr>
          <p:cNvPr id="6" name="Slide Number Placeholder 5"/>
          <p:cNvSpPr>
            <a:spLocks noGrp="1"/>
          </p:cNvSpPr>
          <p:nvPr>
            <p:ph type="sldNum" sz="quarter" idx="12"/>
          </p:nvPr>
        </p:nvSpPr>
        <p:spPr/>
        <p:txBody>
          <a:bodyPr/>
          <a:lstStyle/>
          <a:p>
            <a:pPr>
              <a:defRPr/>
            </a:pPr>
            <a:fld id="{4CE0BCED-06FB-4976-B9E7-0B2A1E8430A4}" type="slidenum">
              <a:rPr lang="es-ES" altLang="es-ES" smtClean="0"/>
              <a:pPr>
                <a:defRPr/>
              </a:pPr>
              <a:t>‹Nº›</a:t>
            </a:fld>
            <a:endParaRPr lang="es-ES" altLang="es-ES"/>
          </a:p>
        </p:txBody>
      </p:sp>
    </p:spTree>
    <p:extLst>
      <p:ext uri="{BB962C8B-B14F-4D97-AF65-F5344CB8AC3E}">
        <p14:creationId xmlns:p14="http://schemas.microsoft.com/office/powerpoint/2010/main" val="108756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Slide Number Placeholder 5"/>
          <p:cNvSpPr>
            <a:spLocks noGrp="1"/>
          </p:cNvSpPr>
          <p:nvPr>
            <p:ph type="sldNum" sz="quarter" idx="12"/>
          </p:nvPr>
        </p:nvSpPr>
        <p:spPr/>
        <p:txBody>
          <a:bodyPr/>
          <a:lstStyle/>
          <a:p>
            <a:pPr>
              <a:defRPr/>
            </a:pPr>
            <a:fld id="{D59A6A4B-46E3-43DE-99F2-D9A5AD28FA7D}" type="slidenum">
              <a:rPr lang="es-ES" altLang="es-ES" smtClean="0"/>
              <a:pPr>
                <a:defRPr/>
              </a:pPr>
              <a:t>‹Nº›</a:t>
            </a:fld>
            <a:endParaRPr lang="es-ES" altLang="es-ES"/>
          </a:p>
        </p:txBody>
      </p:sp>
    </p:spTree>
    <p:extLst>
      <p:ext uri="{BB962C8B-B14F-4D97-AF65-F5344CB8AC3E}">
        <p14:creationId xmlns:p14="http://schemas.microsoft.com/office/powerpoint/2010/main" val="53266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fld id="{95A91B64-9426-4E90-BEEB-721E9A22D2B8}" type="datetime1">
              <a:rPr lang="es-ES" smtClean="0"/>
              <a:t>22/11/2021</a:t>
            </a:fld>
            <a:endParaRPr lang="es-ES"/>
          </a:p>
        </p:txBody>
      </p:sp>
      <p:sp>
        <p:nvSpPr>
          <p:cNvPr id="5" name="Footer Placeholder 4"/>
          <p:cNvSpPr>
            <a:spLocks noGrp="1"/>
          </p:cNvSpPr>
          <p:nvPr>
            <p:ph type="ftr" sz="quarter" idx="11"/>
          </p:nvPr>
        </p:nvSpPr>
        <p:spPr/>
        <p:txBody>
          <a:bodyPr/>
          <a:lstStyle/>
          <a:p>
            <a:pPr>
              <a:defRPr/>
            </a:pPr>
            <a:r>
              <a:rPr lang="es-ES"/>
              <a:t>Luis Herrero de Cos</a:t>
            </a:r>
          </a:p>
        </p:txBody>
      </p:sp>
      <p:sp>
        <p:nvSpPr>
          <p:cNvPr id="6" name="Slide Number Placeholder 5"/>
          <p:cNvSpPr>
            <a:spLocks noGrp="1"/>
          </p:cNvSpPr>
          <p:nvPr>
            <p:ph type="sldNum" sz="quarter" idx="12"/>
          </p:nvPr>
        </p:nvSpPr>
        <p:spPr/>
        <p:txBody>
          <a:bodyPr/>
          <a:lstStyle/>
          <a:p>
            <a:pPr>
              <a:defRPr/>
            </a:pPr>
            <a:fld id="{527D32DB-BE70-4106-939D-9CDC3BCAEBA7}" type="slidenum">
              <a:rPr lang="es-ES" altLang="es-ES" smtClean="0"/>
              <a:pPr>
                <a:defRPr/>
              </a:pPr>
              <a:t>‹Nº›</a:t>
            </a:fld>
            <a:endParaRPr lang="es-ES" altLang="es-E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0949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Título 7">
            <a:extLst>
              <a:ext uri="{FF2B5EF4-FFF2-40B4-BE49-F238E27FC236}">
                <a16:creationId xmlns:a16="http://schemas.microsoft.com/office/drawing/2014/main" id="{10600B3C-4FA3-41CB-8E44-18A63BBEE71B}"/>
              </a:ext>
            </a:extLst>
          </p:cNvPr>
          <p:cNvSpPr>
            <a:spLocks noGrp="1"/>
          </p:cNvSpPr>
          <p:nvPr>
            <p:ph type="title"/>
          </p:nvPr>
        </p:nvSpPr>
        <p:spPr/>
        <p:txBody>
          <a:bodyPr/>
          <a:lstStyle/>
          <a:p>
            <a:r>
              <a:rPr lang="es-ES"/>
              <a:t>Haga clic para modificar el estilo de título del patrón</a:t>
            </a:r>
          </a:p>
        </p:txBody>
      </p:sp>
      <p:sp>
        <p:nvSpPr>
          <p:cNvPr id="12" name="Marcador de fecha 11">
            <a:extLst>
              <a:ext uri="{FF2B5EF4-FFF2-40B4-BE49-F238E27FC236}">
                <a16:creationId xmlns:a16="http://schemas.microsoft.com/office/drawing/2014/main" id="{F7CFEC5A-E8E0-4AAE-BA9B-C8E4CA420625}"/>
              </a:ext>
            </a:extLst>
          </p:cNvPr>
          <p:cNvSpPr>
            <a:spLocks noGrp="1"/>
          </p:cNvSpPr>
          <p:nvPr>
            <p:ph type="dt" sz="half" idx="10"/>
          </p:nvPr>
        </p:nvSpPr>
        <p:spPr/>
        <p:txBody>
          <a:bodyPr/>
          <a:lstStyle/>
          <a:p>
            <a:pPr>
              <a:defRPr/>
            </a:pPr>
            <a:fld id="{8EE270AE-6EC4-44CF-8BF6-310B3AC42212}" type="datetime1">
              <a:rPr lang="es-ES" smtClean="0"/>
              <a:t>22/11/2021</a:t>
            </a:fld>
            <a:endParaRPr lang="es-ES"/>
          </a:p>
        </p:txBody>
      </p:sp>
      <p:sp>
        <p:nvSpPr>
          <p:cNvPr id="13" name="Marcador de pie de página 12">
            <a:extLst>
              <a:ext uri="{FF2B5EF4-FFF2-40B4-BE49-F238E27FC236}">
                <a16:creationId xmlns:a16="http://schemas.microsoft.com/office/drawing/2014/main" id="{EBE6D877-9128-42F6-81D5-21758B63893D}"/>
              </a:ext>
            </a:extLst>
          </p:cNvPr>
          <p:cNvSpPr>
            <a:spLocks noGrp="1"/>
          </p:cNvSpPr>
          <p:nvPr>
            <p:ph type="ftr" sz="quarter" idx="11"/>
          </p:nvPr>
        </p:nvSpPr>
        <p:spPr/>
        <p:txBody>
          <a:bodyPr/>
          <a:lstStyle/>
          <a:p>
            <a:pPr>
              <a:defRPr/>
            </a:pPr>
            <a:r>
              <a:rPr lang="es-ES"/>
              <a:t>Luis Herrero de Cos</a:t>
            </a:r>
          </a:p>
        </p:txBody>
      </p:sp>
      <p:sp>
        <p:nvSpPr>
          <p:cNvPr id="14" name="Marcador de número de diapositiva 13">
            <a:extLst>
              <a:ext uri="{FF2B5EF4-FFF2-40B4-BE49-F238E27FC236}">
                <a16:creationId xmlns:a16="http://schemas.microsoft.com/office/drawing/2014/main" id="{2817E252-47CC-4CE9-9B1C-DFD30ECFCFEA}"/>
              </a:ext>
            </a:extLst>
          </p:cNvPr>
          <p:cNvSpPr>
            <a:spLocks noGrp="1"/>
          </p:cNvSpPr>
          <p:nvPr>
            <p:ph type="sldNum" sz="quarter" idx="12"/>
          </p:nvPr>
        </p:nvSpPr>
        <p:spPr/>
        <p:txBody>
          <a:bodyPr/>
          <a:lstStyle/>
          <a:p>
            <a:pPr>
              <a:defRPr/>
            </a:pPr>
            <a:fld id="{6644E08B-D10D-4B47-9A7B-373C9F0051C9}" type="slidenum">
              <a:rPr lang="es-ES" altLang="es-ES" smtClean="0"/>
              <a:pPr>
                <a:defRPr/>
              </a:pPr>
              <a:t>‹Nº›</a:t>
            </a:fld>
            <a:endParaRPr lang="es-ES" altLang="es-ES"/>
          </a:p>
        </p:txBody>
      </p:sp>
    </p:spTree>
    <p:extLst>
      <p:ext uri="{BB962C8B-B14F-4D97-AF65-F5344CB8AC3E}">
        <p14:creationId xmlns:p14="http://schemas.microsoft.com/office/powerpoint/2010/main" val="172429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s-ES"/>
              <a:t>Haga clic para modificar los estilos de texto del patrón</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fld id="{238E6141-B6EC-432E-94C0-3087FF50EA16}" type="datetime1">
              <a:rPr lang="es-ES" smtClean="0"/>
              <a:t>22/11/2021</a:t>
            </a:fld>
            <a:endParaRPr lang="es-ES"/>
          </a:p>
        </p:txBody>
      </p:sp>
      <p:sp>
        <p:nvSpPr>
          <p:cNvPr id="8" name="Footer Placeholder 7"/>
          <p:cNvSpPr>
            <a:spLocks noGrp="1"/>
          </p:cNvSpPr>
          <p:nvPr>
            <p:ph type="ftr" sz="quarter" idx="11"/>
          </p:nvPr>
        </p:nvSpPr>
        <p:spPr/>
        <p:txBody>
          <a:bodyPr/>
          <a:lstStyle/>
          <a:p>
            <a:pPr>
              <a:defRPr/>
            </a:pPr>
            <a:r>
              <a:rPr lang="es-ES"/>
              <a:t>Luis Herrero de Cos</a:t>
            </a:r>
          </a:p>
        </p:txBody>
      </p:sp>
      <p:sp>
        <p:nvSpPr>
          <p:cNvPr id="9" name="Slide Number Placeholder 8"/>
          <p:cNvSpPr>
            <a:spLocks noGrp="1"/>
          </p:cNvSpPr>
          <p:nvPr>
            <p:ph type="sldNum" sz="quarter" idx="12"/>
          </p:nvPr>
        </p:nvSpPr>
        <p:spPr/>
        <p:txBody>
          <a:bodyPr/>
          <a:lstStyle/>
          <a:p>
            <a:pPr>
              <a:defRPr/>
            </a:pPr>
            <a:fld id="{6644E08B-D10D-4B47-9A7B-373C9F0051C9}" type="slidenum">
              <a:rPr lang="es-ES" altLang="es-ES" smtClean="0"/>
              <a:pPr>
                <a:defRPr/>
              </a:pPr>
              <a:t>‹Nº›</a:t>
            </a:fld>
            <a:endParaRPr lang="es-ES" altLang="es-ES"/>
          </a:p>
        </p:txBody>
      </p:sp>
    </p:spTree>
    <p:extLst>
      <p:ext uri="{BB962C8B-B14F-4D97-AF65-F5344CB8AC3E}">
        <p14:creationId xmlns:p14="http://schemas.microsoft.com/office/powerpoint/2010/main" val="283987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fld id="{F070DB3D-2217-499E-B6D6-7FECB61353D7}" type="datetime1">
              <a:rPr lang="es-ES" smtClean="0"/>
              <a:t>22/11/2021</a:t>
            </a:fld>
            <a:endParaRPr lang="es-ES"/>
          </a:p>
        </p:txBody>
      </p:sp>
      <p:sp>
        <p:nvSpPr>
          <p:cNvPr id="4" name="Footer Placeholder 3"/>
          <p:cNvSpPr>
            <a:spLocks noGrp="1"/>
          </p:cNvSpPr>
          <p:nvPr>
            <p:ph type="ftr" sz="quarter" idx="11"/>
          </p:nvPr>
        </p:nvSpPr>
        <p:spPr/>
        <p:txBody>
          <a:bodyPr/>
          <a:lstStyle/>
          <a:p>
            <a:pPr>
              <a:defRPr/>
            </a:pPr>
            <a:r>
              <a:rPr lang="es-ES"/>
              <a:t>Luis Herrero de Cos</a:t>
            </a:r>
          </a:p>
        </p:txBody>
      </p:sp>
      <p:sp>
        <p:nvSpPr>
          <p:cNvPr id="5" name="Slide Number Placeholder 4"/>
          <p:cNvSpPr>
            <a:spLocks noGrp="1"/>
          </p:cNvSpPr>
          <p:nvPr>
            <p:ph type="sldNum" sz="quarter" idx="12"/>
          </p:nvPr>
        </p:nvSpPr>
        <p:spPr/>
        <p:txBody>
          <a:bodyPr/>
          <a:lstStyle/>
          <a:p>
            <a:pPr>
              <a:defRPr/>
            </a:pPr>
            <a:fld id="{B48AE63A-8C6B-4050-ADD0-06AF8FB88512}" type="slidenum">
              <a:rPr lang="es-ES" altLang="es-ES" smtClean="0"/>
              <a:pPr>
                <a:defRPr/>
              </a:pPr>
              <a:t>‹Nº›</a:t>
            </a:fld>
            <a:endParaRPr lang="es-ES" altLang="es-ES"/>
          </a:p>
        </p:txBody>
      </p:sp>
    </p:spTree>
    <p:extLst>
      <p:ext uri="{BB962C8B-B14F-4D97-AF65-F5344CB8AC3E}">
        <p14:creationId xmlns:p14="http://schemas.microsoft.com/office/powerpoint/2010/main" val="261563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A4BA6E9-C2AB-475E-B167-F5067E2F98D2}" type="datetime1">
              <a:rPr lang="es-ES" smtClean="0"/>
              <a:t>22/11/2021</a:t>
            </a:fld>
            <a:endParaRPr lang="es-ES"/>
          </a:p>
        </p:txBody>
      </p:sp>
      <p:sp>
        <p:nvSpPr>
          <p:cNvPr id="3" name="Footer Placeholder 2"/>
          <p:cNvSpPr>
            <a:spLocks noGrp="1"/>
          </p:cNvSpPr>
          <p:nvPr>
            <p:ph type="ftr" sz="quarter" idx="11"/>
          </p:nvPr>
        </p:nvSpPr>
        <p:spPr/>
        <p:txBody>
          <a:bodyPr/>
          <a:lstStyle/>
          <a:p>
            <a:pPr>
              <a:defRPr/>
            </a:pPr>
            <a:r>
              <a:rPr lang="es-ES"/>
              <a:t>Luis Herrero de Cos</a:t>
            </a:r>
          </a:p>
        </p:txBody>
      </p:sp>
      <p:sp>
        <p:nvSpPr>
          <p:cNvPr id="4" name="Slide Number Placeholder 3"/>
          <p:cNvSpPr>
            <a:spLocks noGrp="1"/>
          </p:cNvSpPr>
          <p:nvPr>
            <p:ph type="sldNum" sz="quarter" idx="12"/>
          </p:nvPr>
        </p:nvSpPr>
        <p:spPr/>
        <p:txBody>
          <a:bodyPr/>
          <a:lstStyle/>
          <a:p>
            <a:pPr>
              <a:defRPr/>
            </a:pPr>
            <a:fld id="{82668D0A-DA1D-4814-A0B9-BD2E369BEDFD}" type="slidenum">
              <a:rPr lang="es-ES" altLang="es-ES" smtClean="0"/>
              <a:pPr>
                <a:defRPr/>
              </a:pPr>
              <a:t>‹Nº›</a:t>
            </a:fld>
            <a:endParaRPr lang="es-ES" altLang="es-ES"/>
          </a:p>
        </p:txBody>
      </p:sp>
    </p:spTree>
    <p:extLst>
      <p:ext uri="{BB962C8B-B14F-4D97-AF65-F5344CB8AC3E}">
        <p14:creationId xmlns:p14="http://schemas.microsoft.com/office/powerpoint/2010/main" val="35924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35D04A60-C7CB-48E8-8D1D-D1DC12EB8496}" type="datetime1">
              <a:rPr lang="es-ES" smtClean="0"/>
              <a:t>22/11/2021</a:t>
            </a:fld>
            <a:endParaRPr lang="es-ES"/>
          </a:p>
        </p:txBody>
      </p:sp>
      <p:sp>
        <p:nvSpPr>
          <p:cNvPr id="6" name="Footer Placeholder 5"/>
          <p:cNvSpPr>
            <a:spLocks noGrp="1"/>
          </p:cNvSpPr>
          <p:nvPr>
            <p:ph type="ftr" sz="quarter" idx="11"/>
          </p:nvPr>
        </p:nvSpPr>
        <p:spPr/>
        <p:txBody>
          <a:bodyPr/>
          <a:lstStyle/>
          <a:p>
            <a:pPr>
              <a:defRPr/>
            </a:pPr>
            <a:r>
              <a:rPr lang="es-ES"/>
              <a:t>Luis Herrero de Cos</a:t>
            </a:r>
          </a:p>
        </p:txBody>
      </p:sp>
      <p:sp>
        <p:nvSpPr>
          <p:cNvPr id="7" name="Slide Number Placeholder 6"/>
          <p:cNvSpPr>
            <a:spLocks noGrp="1"/>
          </p:cNvSpPr>
          <p:nvPr>
            <p:ph type="sldNum" sz="quarter" idx="12"/>
          </p:nvPr>
        </p:nvSpPr>
        <p:spPr/>
        <p:txBody>
          <a:bodyPr/>
          <a:lstStyle/>
          <a:p>
            <a:pPr>
              <a:defRPr/>
            </a:pPr>
            <a:fld id="{E1A0DE63-AAB7-4938-B084-86A512AF5510}" type="slidenum">
              <a:rPr lang="es-ES" altLang="es-ES" smtClean="0"/>
              <a:pPr>
                <a:defRPr/>
              </a:pPr>
              <a:t>‹Nº›</a:t>
            </a:fld>
            <a:endParaRPr lang="es-ES" altLang="es-ES"/>
          </a:p>
        </p:txBody>
      </p:sp>
    </p:spTree>
    <p:extLst>
      <p:ext uri="{BB962C8B-B14F-4D97-AF65-F5344CB8AC3E}">
        <p14:creationId xmlns:p14="http://schemas.microsoft.com/office/powerpoint/2010/main" val="299863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1117E230-65DB-478C-B035-5EE5F3245524}" type="datetime1">
              <a:rPr lang="es-ES" smtClean="0"/>
              <a:t>22/11/2021</a:t>
            </a:fld>
            <a:endParaRPr lang="es-ES"/>
          </a:p>
        </p:txBody>
      </p:sp>
      <p:sp>
        <p:nvSpPr>
          <p:cNvPr id="6" name="Footer Placeholder 5"/>
          <p:cNvSpPr>
            <a:spLocks noGrp="1"/>
          </p:cNvSpPr>
          <p:nvPr>
            <p:ph type="ftr" sz="quarter" idx="11"/>
          </p:nvPr>
        </p:nvSpPr>
        <p:spPr/>
        <p:txBody>
          <a:bodyPr/>
          <a:lstStyle/>
          <a:p>
            <a:pPr>
              <a:defRPr/>
            </a:pPr>
            <a:r>
              <a:rPr lang="es-ES"/>
              <a:t>Luis Herrero de Cos</a:t>
            </a:r>
          </a:p>
        </p:txBody>
      </p:sp>
      <p:sp>
        <p:nvSpPr>
          <p:cNvPr id="7" name="Slide Number Placeholder 6"/>
          <p:cNvSpPr>
            <a:spLocks noGrp="1"/>
          </p:cNvSpPr>
          <p:nvPr>
            <p:ph type="sldNum" sz="quarter" idx="12"/>
          </p:nvPr>
        </p:nvSpPr>
        <p:spPr/>
        <p:txBody>
          <a:bodyPr/>
          <a:lstStyle/>
          <a:p>
            <a:pPr>
              <a:defRPr/>
            </a:pPr>
            <a:fld id="{E28453F8-7A8B-482B-912B-1D97498DEB72}" type="slidenum">
              <a:rPr lang="es-ES" altLang="es-ES" smtClean="0"/>
              <a:pPr>
                <a:defRPr/>
              </a:pPr>
              <a:t>‹Nº›</a:t>
            </a:fld>
            <a:endParaRPr lang="es-ES" altLang="es-ES"/>
          </a:p>
        </p:txBody>
      </p:sp>
    </p:spTree>
    <p:extLst>
      <p:ext uri="{BB962C8B-B14F-4D97-AF65-F5344CB8AC3E}">
        <p14:creationId xmlns:p14="http://schemas.microsoft.com/office/powerpoint/2010/main" val="60156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pPr>
              <a:defRPr/>
            </a:pPr>
            <a:fld id="{3D25626F-1ABB-4233-A963-1001A1C4C986}" type="datetime1">
              <a:rPr lang="es-ES" smtClean="0"/>
              <a:t>22/11/2021</a:t>
            </a:fld>
            <a:endParaRPr lang="es-E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r>
              <a:rPr lang="es-ES"/>
              <a:t>Luis Herrero de Cos</a:t>
            </a:r>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pPr>
              <a:defRPr/>
            </a:pPr>
            <a:fld id="{6644E08B-D10D-4B47-9A7B-373C9F0051C9}" type="slidenum">
              <a:rPr lang="es-ES" altLang="es-ES" smtClean="0"/>
              <a:pPr>
                <a:defRPr/>
              </a:pPr>
              <a:t>‹Nº›</a:t>
            </a:fld>
            <a:endParaRPr lang="es-ES" altLang="es-ES"/>
          </a:p>
        </p:txBody>
      </p:sp>
    </p:spTree>
    <p:extLst>
      <p:ext uri="{BB962C8B-B14F-4D97-AF65-F5344CB8AC3E}">
        <p14:creationId xmlns:p14="http://schemas.microsoft.com/office/powerpoint/2010/main" val="2561616931"/>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mailto:mar@edu.es" TargetMode="External"/><Relationship Id="rId2" Type="http://schemas.openxmlformats.org/officeDocument/2006/relationships/hyperlink" Target="mailto:luisp@edu.esjefe2@ecn.es" TargetMode="External"/><Relationship Id="rId1" Type="http://schemas.openxmlformats.org/officeDocument/2006/relationships/slideLayout" Target="../slideLayouts/slideLayout2.xml"/><Relationship Id="rId5" Type="http://schemas.openxmlformats.org/officeDocument/2006/relationships/hyperlink" Target="mailto:joss@edu.es" TargetMode="External"/><Relationship Id="rId4" Type="http://schemas.openxmlformats.org/officeDocument/2006/relationships/hyperlink" Target="mailto:jeft@edu.e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hyperlink" Target="mailto:jefu2@edu.es" TargetMode="External"/><Relationship Id="rId7" Type="http://schemas.openxmlformats.org/officeDocument/2006/relationships/image" Target="../media/image1.png"/><Relationship Id="rId2" Type="http://schemas.openxmlformats.org/officeDocument/2006/relationships/hyperlink" Target="mailto:luisp@edu.esjefe2@ecn.es" TargetMode="External"/><Relationship Id="rId1" Type="http://schemas.openxmlformats.org/officeDocument/2006/relationships/slideLayout" Target="../slideLayouts/slideLayout2.xml"/><Relationship Id="rId6" Type="http://schemas.openxmlformats.org/officeDocument/2006/relationships/hyperlink" Target="mailto:joss@edu.es" TargetMode="External"/><Relationship Id="rId5" Type="http://schemas.openxmlformats.org/officeDocument/2006/relationships/hyperlink" Target="mailto:jeft@edu.es" TargetMode="External"/><Relationship Id="rId4" Type="http://schemas.openxmlformats.org/officeDocument/2006/relationships/hyperlink" Target="mailto:mar@edu.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mar@edu.es" TargetMode="External"/><Relationship Id="rId7" Type="http://schemas.openxmlformats.org/officeDocument/2006/relationships/image" Target="../media/image4.svg"/><Relationship Id="rId2" Type="http://schemas.openxmlformats.org/officeDocument/2006/relationships/hyperlink" Target="mailto:luisp@edu.esjefe2@ecn.es"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mailto:joss@edu.es" TargetMode="External"/><Relationship Id="rId4" Type="http://schemas.openxmlformats.org/officeDocument/2006/relationships/hyperlink" Target="mailto:jeft@edu.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mailto:mar@edu.es" TargetMode="External"/><Relationship Id="rId2" Type="http://schemas.openxmlformats.org/officeDocument/2006/relationships/hyperlink" Target="mailto:luisp@edu.esjefe2@ecn.es" TargetMode="External"/><Relationship Id="rId1" Type="http://schemas.openxmlformats.org/officeDocument/2006/relationships/slideLayout" Target="../slideLayouts/slideLayout2.xml"/><Relationship Id="rId5" Type="http://schemas.openxmlformats.org/officeDocument/2006/relationships/hyperlink" Target="mailto:joss@edu.es" TargetMode="External"/><Relationship Id="rId4" Type="http://schemas.openxmlformats.org/officeDocument/2006/relationships/hyperlink" Target="mailto:jeft@edu.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mar@edu.es" TargetMode="External"/><Relationship Id="rId7" Type="http://schemas.openxmlformats.org/officeDocument/2006/relationships/image" Target="../media/image8.svg"/><Relationship Id="rId2" Type="http://schemas.openxmlformats.org/officeDocument/2006/relationships/hyperlink" Target="mailto:luisp@edu.esjefe2@ecn.es"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mailto:joss@edu.es" TargetMode="External"/><Relationship Id="rId4" Type="http://schemas.openxmlformats.org/officeDocument/2006/relationships/hyperlink" Target="mailto:jeft@edu.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8E1DCC1-CECF-49BB-97F0-2233B406D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6963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8469631" cy="51082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E1C6801-0991-4A5C-BA87-3C8974E56908}"/>
              </a:ext>
            </a:extLst>
          </p:cNvPr>
          <p:cNvSpPr>
            <a:spLocks noGrp="1"/>
          </p:cNvSpPr>
          <p:nvPr>
            <p:ph type="ctrTitle"/>
          </p:nvPr>
        </p:nvSpPr>
        <p:spPr>
          <a:xfrm>
            <a:off x="946404" y="368300"/>
            <a:ext cx="6197346" cy="4470399"/>
          </a:xfrm>
          <a:noFill/>
        </p:spPr>
        <p:txBody>
          <a:bodyPr anchor="ctr">
            <a:normAutofit/>
          </a:bodyPr>
          <a:lstStyle/>
          <a:p>
            <a:r>
              <a:rPr lang="es-ES" sz="4700">
                <a:solidFill>
                  <a:srgbClr val="FFFFFF"/>
                </a:solidFill>
              </a:rPr>
              <a:t>Bases de Datos</a:t>
            </a:r>
          </a:p>
        </p:txBody>
      </p:sp>
      <p:sp>
        <p:nvSpPr>
          <p:cNvPr id="24" name="Rectangle 2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846963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ítulo 2">
            <a:extLst>
              <a:ext uri="{FF2B5EF4-FFF2-40B4-BE49-F238E27FC236}">
                <a16:creationId xmlns:a16="http://schemas.microsoft.com/office/drawing/2014/main" id="{9CBD27E2-2F27-4735-9F8F-D49882E56324}"/>
              </a:ext>
            </a:extLst>
          </p:cNvPr>
          <p:cNvSpPr>
            <a:spLocks noGrp="1"/>
          </p:cNvSpPr>
          <p:nvPr>
            <p:ph type="subTitle" idx="1"/>
          </p:nvPr>
        </p:nvSpPr>
        <p:spPr>
          <a:xfrm>
            <a:off x="251520" y="5533371"/>
            <a:ext cx="7758624" cy="896658"/>
          </a:xfrm>
        </p:spPr>
        <p:txBody>
          <a:bodyPr anchor="ctr">
            <a:normAutofit fontScale="92500" lnSpcReduction="10000"/>
          </a:bodyPr>
          <a:lstStyle/>
          <a:p>
            <a:pPr algn="ctr"/>
            <a:r>
              <a:rPr lang="es-ES" sz="2400" dirty="0">
                <a:solidFill>
                  <a:schemeClr val="tx1"/>
                </a:solidFill>
              </a:rPr>
              <a:t>UT2 – DISEÑO LÓGICO DE BASES DE DATOS</a:t>
            </a:r>
          </a:p>
          <a:p>
            <a:pPr algn="ctr"/>
            <a:r>
              <a:rPr lang="es-ES" sz="2200" dirty="0">
                <a:solidFill>
                  <a:schemeClr val="accent2">
                    <a:lumMod val="75000"/>
                  </a:schemeClr>
                </a:solidFill>
                <a:effectLst>
                  <a:outerShdw blurRad="38100" dist="38100" dir="2700000" algn="tl">
                    <a:srgbClr val="000000">
                      <a:alpha val="43137"/>
                    </a:srgbClr>
                  </a:outerShdw>
                </a:effectLst>
              </a:rPr>
              <a:t>EJEMPLOS DE NORMALIZACIÓN</a:t>
            </a:r>
          </a:p>
        </p:txBody>
      </p:sp>
      <p:sp>
        <p:nvSpPr>
          <p:cNvPr id="4" name="Marcador de número de diapositiva 3">
            <a:extLst>
              <a:ext uri="{FF2B5EF4-FFF2-40B4-BE49-F238E27FC236}">
                <a16:creationId xmlns:a16="http://schemas.microsoft.com/office/drawing/2014/main" id="{933D07C3-7C50-472B-9F9F-E75AFC25C6AE}"/>
              </a:ext>
            </a:extLst>
          </p:cNvPr>
          <p:cNvSpPr>
            <a:spLocks noGrp="1"/>
          </p:cNvSpPr>
          <p:nvPr>
            <p:ph type="sldNum" sz="quarter" idx="12"/>
          </p:nvPr>
        </p:nvSpPr>
        <p:spPr>
          <a:xfrm>
            <a:off x="8469630" y="6172200"/>
            <a:ext cx="685800" cy="593725"/>
          </a:xfrm>
        </p:spPr>
        <p:txBody>
          <a:bodyPr>
            <a:normAutofit/>
          </a:bodyPr>
          <a:lstStyle/>
          <a:p>
            <a:pPr>
              <a:spcAft>
                <a:spcPts val="600"/>
              </a:spcAft>
              <a:defRPr/>
            </a:pPr>
            <a:fld id="{25A11DDB-D889-4E7A-8E06-84976CD1C6AA}" type="slidenum">
              <a:rPr lang="es-ES" altLang="es-ES">
                <a:solidFill>
                  <a:schemeClr val="tx1">
                    <a:alpha val="70000"/>
                  </a:schemeClr>
                </a:solidFill>
              </a:rPr>
              <a:pPr>
                <a:spcAft>
                  <a:spcPts val="600"/>
                </a:spcAft>
                <a:defRPr/>
              </a:pPr>
              <a:t>1</a:t>
            </a:fld>
            <a:endParaRPr lang="es-ES" altLang="es-ES">
              <a:solidFill>
                <a:schemeClr val="tx1">
                  <a:alpha val="70000"/>
                </a:schemeClr>
              </a:solidFill>
            </a:endParaRPr>
          </a:p>
        </p:txBody>
      </p:sp>
    </p:spTree>
    <p:extLst>
      <p:ext uri="{BB962C8B-B14F-4D97-AF65-F5344CB8AC3E}">
        <p14:creationId xmlns:p14="http://schemas.microsoft.com/office/powerpoint/2010/main" val="61176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10A10B6-2715-4D5D-B899-1B41724C2876}"/>
              </a:ext>
            </a:extLst>
          </p:cNvPr>
          <p:cNvSpPr>
            <a:spLocks noGrp="1"/>
          </p:cNvSpPr>
          <p:nvPr>
            <p:ph type="title"/>
          </p:nvPr>
        </p:nvSpPr>
        <p:spPr>
          <a:xfrm>
            <a:off x="275660" y="5314024"/>
            <a:ext cx="2158008" cy="914400"/>
          </a:xfrm>
        </p:spPr>
        <p:txBody>
          <a:bodyPr/>
          <a:lstStyle/>
          <a:p>
            <a:r>
              <a:rPr lang="en-US" dirty="0"/>
              <a:t>PASO 2-1FN</a:t>
            </a:r>
          </a:p>
        </p:txBody>
      </p:sp>
      <p:sp>
        <p:nvSpPr>
          <p:cNvPr id="19" name="Text Placeholder 3">
            <a:extLst>
              <a:ext uri="{FF2B5EF4-FFF2-40B4-BE49-F238E27FC236}">
                <a16:creationId xmlns:a16="http://schemas.microsoft.com/office/drawing/2014/main" id="{3D9D05D2-E19B-46E1-AB85-0FDB91826A9F}"/>
              </a:ext>
            </a:extLst>
          </p:cNvPr>
          <p:cNvSpPr>
            <a:spLocks noGrp="1"/>
          </p:cNvSpPr>
          <p:nvPr>
            <p:ph type="body" sz="half" idx="2"/>
          </p:nvPr>
        </p:nvSpPr>
        <p:spPr>
          <a:xfrm>
            <a:off x="2553544" y="5229200"/>
            <a:ext cx="5647758" cy="1461107"/>
          </a:xfrm>
        </p:spPr>
        <p:txBody>
          <a:bodyPr>
            <a:normAutofit fontScale="85000" lnSpcReduction="10000"/>
          </a:bodyPr>
          <a:lstStyle/>
          <a:p>
            <a:pPr algn="just"/>
            <a:r>
              <a:rPr lang="es-ES" b="0" i="0" dirty="0">
                <a:solidFill>
                  <a:schemeClr val="bg1"/>
                </a:solidFill>
                <a:effectLst/>
                <a:latin typeface="Verdana" panose="020B0604030504040204" pitchFamily="34" charset="0"/>
              </a:rPr>
              <a:t>En la tabla anterior se repiten los atributos No de empleado, Nombre de empleado, No de departamento, Nombre de departamento y Tarifa por hora. Es decir, existe la posibilidad de que se produzcan más de una aparición de estos atributos para cada código de proyecto. Estos son los atributos que se repiten y han estado en una nueva tabla junto con una copia de la clave original (es decir: Código de proyecto).</a:t>
            </a:r>
          </a:p>
          <a:p>
            <a:pPr algn="just"/>
            <a:r>
              <a:rPr lang="es-ES" b="0" i="0" dirty="0">
                <a:solidFill>
                  <a:schemeClr val="bg1"/>
                </a:solidFill>
                <a:effectLst/>
                <a:latin typeface="Verdana" panose="020B0604030504040204" pitchFamily="34" charset="0"/>
              </a:rPr>
              <a:t>Se ha definido una clave de Código de proyecto y Número de empleado para esta nueva tabla. Esta combinación es única para cada fila de la tabla.</a:t>
            </a:r>
          </a:p>
          <a:p>
            <a:endParaRPr lang="en-US" dirty="0"/>
          </a:p>
        </p:txBody>
      </p:sp>
      <p:sp>
        <p:nvSpPr>
          <p:cNvPr id="5" name="Marcador de número de diapositiva 4">
            <a:extLst>
              <a:ext uri="{FF2B5EF4-FFF2-40B4-BE49-F238E27FC236}">
                <a16:creationId xmlns:a16="http://schemas.microsoft.com/office/drawing/2014/main" id="{76770FAC-961F-4C89-B06D-5E65383C04D5}"/>
              </a:ext>
            </a:extLst>
          </p:cNvPr>
          <p:cNvSpPr>
            <a:spLocks noGrp="1"/>
          </p:cNvSpPr>
          <p:nvPr>
            <p:ph type="sldNum" sz="quarter" idx="12"/>
          </p:nvPr>
        </p:nvSpPr>
        <p:spPr>
          <a:xfrm>
            <a:off x="8441055" y="6172201"/>
            <a:ext cx="685800" cy="593725"/>
          </a:xfrm>
        </p:spPr>
        <p:txBody>
          <a:bodyPr anchor="ctr">
            <a:normAutofit/>
          </a:bodyPr>
          <a:lstStyle/>
          <a:p>
            <a:pPr>
              <a:spcAft>
                <a:spcPts val="600"/>
              </a:spcAft>
              <a:defRPr/>
            </a:pPr>
            <a:fld id="{E28453F8-7A8B-482B-912B-1D97498DEB72}" type="slidenum">
              <a:rPr lang="es-ES" altLang="es-ES" smtClean="0"/>
              <a:pPr>
                <a:spcAft>
                  <a:spcPts val="600"/>
                </a:spcAft>
                <a:defRPr/>
              </a:pPr>
              <a:t>10</a:t>
            </a:fld>
            <a:endParaRPr lang="es-ES" altLang="es-ES"/>
          </a:p>
        </p:txBody>
      </p:sp>
      <p:pic>
        <p:nvPicPr>
          <p:cNvPr id="11" name="Imagen 10">
            <a:extLst>
              <a:ext uri="{FF2B5EF4-FFF2-40B4-BE49-F238E27FC236}">
                <a16:creationId xmlns:a16="http://schemas.microsoft.com/office/drawing/2014/main" id="{4AA4B6F3-C37C-496E-9DF5-CD45CF3C29B4}"/>
              </a:ext>
            </a:extLst>
          </p:cNvPr>
          <p:cNvPicPr>
            <a:picLocks noChangeAspect="1"/>
          </p:cNvPicPr>
          <p:nvPr/>
        </p:nvPicPr>
        <p:blipFill>
          <a:blip r:embed="rId2"/>
          <a:stretch>
            <a:fillRect/>
          </a:stretch>
        </p:blipFill>
        <p:spPr>
          <a:xfrm>
            <a:off x="107504" y="1086776"/>
            <a:ext cx="8252538" cy="2126200"/>
          </a:xfrm>
          <a:prstGeom prst="rect">
            <a:avLst/>
          </a:prstGeom>
        </p:spPr>
      </p:pic>
    </p:spTree>
    <p:extLst>
      <p:ext uri="{BB962C8B-B14F-4D97-AF65-F5344CB8AC3E}">
        <p14:creationId xmlns:p14="http://schemas.microsoft.com/office/powerpoint/2010/main" val="347473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1844DC-CD91-4579-9498-8B453F690961}"/>
              </a:ext>
            </a:extLst>
          </p:cNvPr>
          <p:cNvSpPr>
            <a:spLocks noGrp="1"/>
          </p:cNvSpPr>
          <p:nvPr>
            <p:ph type="title"/>
          </p:nvPr>
        </p:nvSpPr>
        <p:spPr>
          <a:xfrm>
            <a:off x="323528" y="5373216"/>
            <a:ext cx="2232248" cy="914400"/>
          </a:xfrm>
        </p:spPr>
        <p:txBody>
          <a:bodyPr/>
          <a:lstStyle/>
          <a:p>
            <a:r>
              <a:rPr lang="es-ES" dirty="0"/>
              <a:t>PASO 3-2FN</a:t>
            </a:r>
          </a:p>
        </p:txBody>
      </p:sp>
      <p:sp>
        <p:nvSpPr>
          <p:cNvPr id="4" name="Marcador de texto 3">
            <a:extLst>
              <a:ext uri="{FF2B5EF4-FFF2-40B4-BE49-F238E27FC236}">
                <a16:creationId xmlns:a16="http://schemas.microsoft.com/office/drawing/2014/main" id="{7F0C2575-BF4E-47FF-8C10-F86A25F98B5D}"/>
              </a:ext>
            </a:extLst>
          </p:cNvPr>
          <p:cNvSpPr>
            <a:spLocks noGrp="1"/>
          </p:cNvSpPr>
          <p:nvPr>
            <p:ph type="body" sz="half" idx="2"/>
          </p:nvPr>
        </p:nvSpPr>
        <p:spPr>
          <a:xfrm>
            <a:off x="2915816" y="5281322"/>
            <a:ext cx="5184576" cy="1576677"/>
          </a:xfrm>
        </p:spPr>
        <p:txBody>
          <a:bodyPr>
            <a:normAutofit fontScale="92500" lnSpcReduction="20000"/>
          </a:bodyPr>
          <a:lstStyle/>
          <a:p>
            <a:pPr algn="just"/>
            <a:r>
              <a:rPr lang="es-ES" b="0" i="0" dirty="0">
                <a:solidFill>
                  <a:schemeClr val="bg1"/>
                </a:solidFill>
                <a:effectLst/>
                <a:latin typeface="Verdana" panose="020B0604030504040204" pitchFamily="34" charset="0"/>
              </a:rPr>
              <a:t>El nombre del empleado, el número de departamento y el nombre del departamento dependen únicamente del número de empleado. Por lo tanto, se movieron a una nueva tabla con Empleado No como clave.</a:t>
            </a:r>
          </a:p>
          <a:p>
            <a:pPr algn="just">
              <a:buFont typeface="Arial" panose="020B0604020202020204" pitchFamily="34" charset="0"/>
              <a:buChar char="•"/>
            </a:pPr>
            <a:r>
              <a:rPr lang="es-ES" b="0" i="0" dirty="0">
                <a:solidFill>
                  <a:schemeClr val="bg1"/>
                </a:solidFill>
                <a:effectLst/>
                <a:latin typeface="Verdana" panose="020B0604030504040204" pitchFamily="34" charset="0"/>
              </a:rPr>
              <a:t>Sin embargo, la tarifa por hora depende tanto del código de proyecto como del número de empleado, ya que un empleado puede tener una tarifa por hora diferente según el proyecto en el que esté trabajando. Por tanto, permaneció en la tabla original.</a:t>
            </a:r>
          </a:p>
          <a:p>
            <a:pPr algn="just"/>
            <a:endParaRPr lang="es-ES" dirty="0">
              <a:solidFill>
                <a:schemeClr val="bg1"/>
              </a:solidFill>
            </a:endParaRPr>
          </a:p>
        </p:txBody>
      </p:sp>
      <p:sp>
        <p:nvSpPr>
          <p:cNvPr id="5" name="Marcador de número de diapositiva 4">
            <a:extLst>
              <a:ext uri="{FF2B5EF4-FFF2-40B4-BE49-F238E27FC236}">
                <a16:creationId xmlns:a16="http://schemas.microsoft.com/office/drawing/2014/main" id="{CA6331DE-B4D4-4460-B5C5-32A00C3265E9}"/>
              </a:ext>
            </a:extLst>
          </p:cNvPr>
          <p:cNvSpPr>
            <a:spLocks noGrp="1"/>
          </p:cNvSpPr>
          <p:nvPr>
            <p:ph type="sldNum" sz="quarter" idx="12"/>
          </p:nvPr>
        </p:nvSpPr>
        <p:spPr/>
        <p:txBody>
          <a:bodyPr/>
          <a:lstStyle/>
          <a:p>
            <a:pPr>
              <a:defRPr/>
            </a:pPr>
            <a:fld id="{E28453F8-7A8B-482B-912B-1D97498DEB72}" type="slidenum">
              <a:rPr lang="es-ES" altLang="es-ES" smtClean="0"/>
              <a:pPr>
                <a:defRPr/>
              </a:pPr>
              <a:t>11</a:t>
            </a:fld>
            <a:endParaRPr lang="es-ES" altLang="es-ES"/>
          </a:p>
        </p:txBody>
      </p:sp>
      <p:pic>
        <p:nvPicPr>
          <p:cNvPr id="7" name="Imagen 6">
            <a:extLst>
              <a:ext uri="{FF2B5EF4-FFF2-40B4-BE49-F238E27FC236}">
                <a16:creationId xmlns:a16="http://schemas.microsoft.com/office/drawing/2014/main" id="{D6F38E20-54D6-4345-A126-B767B1401F81}"/>
              </a:ext>
            </a:extLst>
          </p:cNvPr>
          <p:cNvPicPr>
            <a:picLocks noChangeAspect="1"/>
          </p:cNvPicPr>
          <p:nvPr/>
        </p:nvPicPr>
        <p:blipFill>
          <a:blip r:embed="rId2"/>
          <a:stretch>
            <a:fillRect/>
          </a:stretch>
        </p:blipFill>
        <p:spPr>
          <a:xfrm>
            <a:off x="11848" y="570385"/>
            <a:ext cx="8225867" cy="3434680"/>
          </a:xfrm>
          <a:prstGeom prst="rect">
            <a:avLst/>
          </a:prstGeom>
        </p:spPr>
      </p:pic>
      <p:cxnSp>
        <p:nvCxnSpPr>
          <p:cNvPr id="9" name="Conector recto 8">
            <a:extLst>
              <a:ext uri="{FF2B5EF4-FFF2-40B4-BE49-F238E27FC236}">
                <a16:creationId xmlns:a16="http://schemas.microsoft.com/office/drawing/2014/main" id="{ADE8FC58-6070-4680-B724-C060670B2B10}"/>
              </a:ext>
            </a:extLst>
          </p:cNvPr>
          <p:cNvCxnSpPr/>
          <p:nvPr/>
        </p:nvCxnSpPr>
        <p:spPr>
          <a:xfrm>
            <a:off x="971600" y="1988840"/>
            <a:ext cx="5040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84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1844DC-CD91-4579-9498-8B453F690961}"/>
              </a:ext>
            </a:extLst>
          </p:cNvPr>
          <p:cNvSpPr>
            <a:spLocks noGrp="1"/>
          </p:cNvSpPr>
          <p:nvPr>
            <p:ph type="title"/>
          </p:nvPr>
        </p:nvSpPr>
        <p:spPr>
          <a:xfrm>
            <a:off x="323528" y="5373216"/>
            <a:ext cx="2232248" cy="914400"/>
          </a:xfrm>
        </p:spPr>
        <p:txBody>
          <a:bodyPr/>
          <a:lstStyle/>
          <a:p>
            <a:r>
              <a:rPr lang="es-ES" dirty="0"/>
              <a:t>PASO 4-3FN</a:t>
            </a:r>
          </a:p>
        </p:txBody>
      </p:sp>
      <p:sp>
        <p:nvSpPr>
          <p:cNvPr id="4" name="Marcador de texto 3">
            <a:extLst>
              <a:ext uri="{FF2B5EF4-FFF2-40B4-BE49-F238E27FC236}">
                <a16:creationId xmlns:a16="http://schemas.microsoft.com/office/drawing/2014/main" id="{7F0C2575-BF4E-47FF-8C10-F86A25F98B5D}"/>
              </a:ext>
            </a:extLst>
          </p:cNvPr>
          <p:cNvSpPr>
            <a:spLocks noGrp="1"/>
          </p:cNvSpPr>
          <p:nvPr>
            <p:ph type="body" sz="half" idx="2"/>
          </p:nvPr>
        </p:nvSpPr>
        <p:spPr>
          <a:xfrm>
            <a:off x="2915816" y="5281322"/>
            <a:ext cx="5184576" cy="1576677"/>
          </a:xfrm>
        </p:spPr>
        <p:txBody>
          <a:bodyPr>
            <a:normAutofit lnSpcReduction="10000"/>
          </a:bodyPr>
          <a:lstStyle/>
          <a:p>
            <a:pPr algn="just"/>
            <a:r>
              <a:rPr lang="es-ES" b="0" i="0" dirty="0">
                <a:solidFill>
                  <a:schemeClr val="bg1"/>
                </a:solidFill>
                <a:effectLst/>
                <a:latin typeface="Verdana" panose="020B0604030504040204" pitchFamily="34" charset="0"/>
              </a:rPr>
              <a:t>La tabla del equipo del proyecto pasó directamente de 2NF a 3NF, ya que solo tiene un atributo no clave.</a:t>
            </a:r>
          </a:p>
          <a:p>
            <a:pPr algn="just"/>
            <a:r>
              <a:rPr lang="es-ES" b="0" i="0" dirty="0">
                <a:solidFill>
                  <a:schemeClr val="bg1"/>
                </a:solidFill>
                <a:effectLst/>
                <a:latin typeface="Verdana" panose="020B0604030504040204" pitchFamily="34" charset="0"/>
              </a:rPr>
              <a:t>El nombre del departamento depende más del número de departamento que del número de empleado y, por lo tanto, se movió a una nueva tabla. El número de departamento es la clave en esta nueva tabla y una clave externa en la tabla Empleado</a:t>
            </a:r>
            <a:r>
              <a:rPr lang="es-ES" b="0" i="0" dirty="0">
                <a:solidFill>
                  <a:srgbClr val="000000"/>
                </a:solidFill>
                <a:effectLst/>
                <a:latin typeface="Verdana" panose="020B0604030504040204" pitchFamily="34" charset="0"/>
              </a:rPr>
              <a:t>.</a:t>
            </a:r>
          </a:p>
          <a:p>
            <a:pPr algn="just"/>
            <a:endParaRPr lang="es-ES" dirty="0">
              <a:solidFill>
                <a:schemeClr val="bg1"/>
              </a:solidFill>
            </a:endParaRPr>
          </a:p>
        </p:txBody>
      </p:sp>
      <p:sp>
        <p:nvSpPr>
          <p:cNvPr id="5" name="Marcador de número de diapositiva 4">
            <a:extLst>
              <a:ext uri="{FF2B5EF4-FFF2-40B4-BE49-F238E27FC236}">
                <a16:creationId xmlns:a16="http://schemas.microsoft.com/office/drawing/2014/main" id="{CA6331DE-B4D4-4460-B5C5-32A00C3265E9}"/>
              </a:ext>
            </a:extLst>
          </p:cNvPr>
          <p:cNvSpPr>
            <a:spLocks noGrp="1"/>
          </p:cNvSpPr>
          <p:nvPr>
            <p:ph type="sldNum" sz="quarter" idx="12"/>
          </p:nvPr>
        </p:nvSpPr>
        <p:spPr/>
        <p:txBody>
          <a:bodyPr/>
          <a:lstStyle/>
          <a:p>
            <a:pPr>
              <a:defRPr/>
            </a:pPr>
            <a:fld id="{E28453F8-7A8B-482B-912B-1D97498DEB72}" type="slidenum">
              <a:rPr lang="es-ES" altLang="es-ES" smtClean="0"/>
              <a:pPr>
                <a:defRPr/>
              </a:pPr>
              <a:t>12</a:t>
            </a:fld>
            <a:endParaRPr lang="es-ES" altLang="es-ES"/>
          </a:p>
        </p:txBody>
      </p:sp>
      <p:pic>
        <p:nvPicPr>
          <p:cNvPr id="6" name="Imagen 5">
            <a:extLst>
              <a:ext uri="{FF2B5EF4-FFF2-40B4-BE49-F238E27FC236}">
                <a16:creationId xmlns:a16="http://schemas.microsoft.com/office/drawing/2014/main" id="{7835E0C9-F7A1-4B0D-B539-247BBD8C1AE4}"/>
              </a:ext>
            </a:extLst>
          </p:cNvPr>
          <p:cNvPicPr>
            <a:picLocks noChangeAspect="1"/>
          </p:cNvPicPr>
          <p:nvPr/>
        </p:nvPicPr>
        <p:blipFill>
          <a:blip r:embed="rId2"/>
          <a:stretch>
            <a:fillRect/>
          </a:stretch>
        </p:blipFill>
        <p:spPr>
          <a:xfrm>
            <a:off x="107504" y="64736"/>
            <a:ext cx="8244408" cy="4845860"/>
          </a:xfrm>
          <a:prstGeom prst="rect">
            <a:avLst/>
          </a:prstGeom>
        </p:spPr>
      </p:pic>
    </p:spTree>
    <p:extLst>
      <p:ext uri="{BB962C8B-B14F-4D97-AF65-F5344CB8AC3E}">
        <p14:creationId xmlns:p14="http://schemas.microsoft.com/office/powerpoint/2010/main" val="142477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Rectangle 139">
            <a:extLst>
              <a:ext uri="{FF2B5EF4-FFF2-40B4-BE49-F238E27FC236}">
                <a16:creationId xmlns:a16="http://schemas.microsoft.com/office/drawing/2014/main" id="{F52E1877-3902-4B70-8515-0964EDC30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6963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D02A5863-EFF7-462C-8FF5-B710B33E2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77499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9" name="4 Marcador de número de diapositiva"/>
          <p:cNvSpPr>
            <a:spLocks noGrp="1"/>
          </p:cNvSpPr>
          <p:nvPr>
            <p:ph type="sldNum" sz="quarter" idx="12"/>
          </p:nvPr>
        </p:nvSpPr>
        <p:spPr bwMode="auto">
          <a:xfrm>
            <a:off x="8469630" y="6172200"/>
            <a:ext cx="685800" cy="5937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45720" tIns="45720" rIns="45720" bIns="45720" rtlCol="0"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Aft>
                <a:spcPts val="600"/>
              </a:spcAft>
            </a:pPr>
            <a:fld id="{6095D809-0E01-46FF-AF53-9D9F4133050E}" type="slidenum">
              <a:rPr lang="en-US" altLang="es-ES" sz="3600" smtClean="0">
                <a:solidFill>
                  <a:schemeClr val="tx2">
                    <a:lumMod val="60000"/>
                    <a:lumOff val="40000"/>
                  </a:schemeClr>
                </a:solidFill>
                <a:latin typeface="+mn-lt"/>
              </a:rPr>
              <a:pPr>
                <a:lnSpc>
                  <a:spcPct val="90000"/>
                </a:lnSpc>
                <a:spcAft>
                  <a:spcPts val="600"/>
                </a:spcAft>
              </a:pPr>
              <a:t>2</a:t>
            </a:fld>
            <a:endParaRPr lang="en-US" altLang="es-ES" sz="3600">
              <a:solidFill>
                <a:schemeClr val="tx2">
                  <a:lumMod val="60000"/>
                  <a:lumOff val="40000"/>
                </a:schemeClr>
              </a:solidFill>
              <a:latin typeface="+mn-lt"/>
            </a:endParaRPr>
          </a:p>
        </p:txBody>
      </p:sp>
      <p:graphicFrame>
        <p:nvGraphicFramePr>
          <p:cNvPr id="4101" name="7 CuadroTexto">
            <a:extLst>
              <a:ext uri="{FF2B5EF4-FFF2-40B4-BE49-F238E27FC236}">
                <a16:creationId xmlns:a16="http://schemas.microsoft.com/office/drawing/2014/main" id="{BAA3812E-0A1B-48A2-88F2-18386FEDA641}"/>
              </a:ext>
            </a:extLst>
          </p:cNvPr>
          <p:cNvGraphicFramePr/>
          <p:nvPr>
            <p:extLst>
              <p:ext uri="{D42A27DB-BD31-4B8C-83A1-F6EECF244321}">
                <p14:modId xmlns:p14="http://schemas.microsoft.com/office/powerpoint/2010/main" val="2793881725"/>
              </p:ext>
            </p:extLst>
          </p:nvPr>
        </p:nvGraphicFramePr>
        <p:xfrm>
          <a:off x="827584" y="620688"/>
          <a:ext cx="7920880" cy="5256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8329E-63ED-4A23-A2DA-897FF63DECB2}"/>
              </a:ext>
            </a:extLst>
          </p:cNvPr>
          <p:cNvSpPr>
            <a:spLocks noGrp="1"/>
          </p:cNvSpPr>
          <p:nvPr>
            <p:ph type="title"/>
          </p:nvPr>
        </p:nvSpPr>
        <p:spPr>
          <a:xfrm>
            <a:off x="251520" y="260648"/>
            <a:ext cx="8108380" cy="1008112"/>
          </a:xfrm>
        </p:spPr>
        <p:txBody>
          <a:bodyPr/>
          <a:lstStyle/>
          <a:p>
            <a:r>
              <a:rPr lang="es-ES" dirty="0"/>
              <a:t>Ejemplo 1</a:t>
            </a:r>
          </a:p>
        </p:txBody>
      </p:sp>
      <p:sp>
        <p:nvSpPr>
          <p:cNvPr id="3" name="Marcador de contenido 2">
            <a:extLst>
              <a:ext uri="{FF2B5EF4-FFF2-40B4-BE49-F238E27FC236}">
                <a16:creationId xmlns:a16="http://schemas.microsoft.com/office/drawing/2014/main" id="{3CDB9DFA-8B7A-43AF-B6DE-3B4599EF554F}"/>
              </a:ext>
            </a:extLst>
          </p:cNvPr>
          <p:cNvSpPr>
            <a:spLocks noGrp="1"/>
          </p:cNvSpPr>
          <p:nvPr>
            <p:ph idx="1"/>
          </p:nvPr>
        </p:nvSpPr>
        <p:spPr>
          <a:xfrm>
            <a:off x="755576" y="1820865"/>
            <a:ext cx="7269480" cy="1680144"/>
          </a:xfrm>
        </p:spPr>
        <p:txBody>
          <a:bodyPr>
            <a:normAutofit/>
          </a:bodyPr>
          <a:lstStyle/>
          <a:p>
            <a:r>
              <a:rPr lang="es-ES" dirty="0"/>
              <a:t>Supongamos la siguiente tabla de partida en la que tenemos información de empleados públicos de educación.</a:t>
            </a:r>
          </a:p>
          <a:p>
            <a:r>
              <a:rPr lang="es-ES" dirty="0"/>
              <a:t>EMPLEADOS(</a:t>
            </a:r>
            <a:r>
              <a:rPr lang="es-ES" u="sng" dirty="0" err="1"/>
              <a:t>nss</a:t>
            </a:r>
            <a:r>
              <a:rPr lang="es-ES" dirty="0"/>
              <a:t>, nombre, puesto, salario, emails)</a:t>
            </a:r>
          </a:p>
          <a:p>
            <a:pPr marL="0" indent="0">
              <a:buNone/>
            </a:pPr>
            <a:endParaRPr lang="es-ES" dirty="0"/>
          </a:p>
        </p:txBody>
      </p:sp>
      <p:sp>
        <p:nvSpPr>
          <p:cNvPr id="4" name="Marcador de número de diapositiva 3">
            <a:extLst>
              <a:ext uri="{FF2B5EF4-FFF2-40B4-BE49-F238E27FC236}">
                <a16:creationId xmlns:a16="http://schemas.microsoft.com/office/drawing/2014/main" id="{F7FA39CB-35A6-4406-BE60-0146580AD2FF}"/>
              </a:ext>
            </a:extLst>
          </p:cNvPr>
          <p:cNvSpPr>
            <a:spLocks noGrp="1"/>
          </p:cNvSpPr>
          <p:nvPr>
            <p:ph type="sldNum" sz="quarter" idx="12"/>
          </p:nvPr>
        </p:nvSpPr>
        <p:spPr/>
        <p:txBody>
          <a:bodyPr/>
          <a:lstStyle/>
          <a:p>
            <a:pPr>
              <a:defRPr/>
            </a:pPr>
            <a:fld id="{D59A6A4B-46E3-43DE-99F2-D9A5AD28FA7D}" type="slidenum">
              <a:rPr lang="es-ES" altLang="es-ES" smtClean="0"/>
              <a:pPr>
                <a:defRPr/>
              </a:pPr>
              <a:t>3</a:t>
            </a:fld>
            <a:endParaRPr lang="es-ES" altLang="es-ES"/>
          </a:p>
        </p:txBody>
      </p:sp>
      <p:graphicFrame>
        <p:nvGraphicFramePr>
          <p:cNvPr id="11" name="Tabla 10">
            <a:extLst>
              <a:ext uri="{FF2B5EF4-FFF2-40B4-BE49-F238E27FC236}">
                <a16:creationId xmlns:a16="http://schemas.microsoft.com/office/drawing/2014/main" id="{B4A565AE-0EC5-46EB-9DEA-23684825FE76}"/>
              </a:ext>
            </a:extLst>
          </p:cNvPr>
          <p:cNvGraphicFramePr>
            <a:graphicFrameLocks noGrp="1"/>
          </p:cNvGraphicFramePr>
          <p:nvPr>
            <p:extLst>
              <p:ext uri="{D42A27DB-BD31-4B8C-83A1-F6EECF244321}">
                <p14:modId xmlns:p14="http://schemas.microsoft.com/office/powerpoint/2010/main" val="1936803460"/>
              </p:ext>
            </p:extLst>
          </p:nvPr>
        </p:nvGraphicFramePr>
        <p:xfrm>
          <a:off x="810020" y="3212976"/>
          <a:ext cx="7269480" cy="1645920"/>
        </p:xfrm>
        <a:graphic>
          <a:graphicData uri="http://schemas.openxmlformats.org/drawingml/2006/table">
            <a:tbl>
              <a:tblPr>
                <a:tableStyleId>{85BE263C-DBD7-4A20-BB59-AAB30ACAA65A}</a:tableStyleId>
              </a:tblPr>
              <a:tblGrid>
                <a:gridCol w="693095">
                  <a:extLst>
                    <a:ext uri="{9D8B030D-6E8A-4147-A177-3AD203B41FA5}">
                      <a16:colId xmlns:a16="http://schemas.microsoft.com/office/drawing/2014/main" val="1411730683"/>
                    </a:ext>
                  </a:extLst>
                </a:gridCol>
                <a:gridCol w="1933020">
                  <a:extLst>
                    <a:ext uri="{9D8B030D-6E8A-4147-A177-3AD203B41FA5}">
                      <a16:colId xmlns:a16="http://schemas.microsoft.com/office/drawing/2014/main" val="1053716197"/>
                    </a:ext>
                  </a:extLst>
                </a:gridCol>
                <a:gridCol w="2169780">
                  <a:extLst>
                    <a:ext uri="{9D8B030D-6E8A-4147-A177-3AD203B41FA5}">
                      <a16:colId xmlns:a16="http://schemas.microsoft.com/office/drawing/2014/main" val="466200512"/>
                    </a:ext>
                  </a:extLst>
                </a:gridCol>
                <a:gridCol w="1056128">
                  <a:extLst>
                    <a:ext uri="{9D8B030D-6E8A-4147-A177-3AD203B41FA5}">
                      <a16:colId xmlns:a16="http://schemas.microsoft.com/office/drawing/2014/main" val="781925501"/>
                    </a:ext>
                  </a:extLst>
                </a:gridCol>
                <a:gridCol w="1417457">
                  <a:extLst>
                    <a:ext uri="{9D8B030D-6E8A-4147-A177-3AD203B41FA5}">
                      <a16:colId xmlns:a16="http://schemas.microsoft.com/office/drawing/2014/main" val="1774372275"/>
                    </a:ext>
                  </a:extLst>
                </a:gridCol>
              </a:tblGrid>
              <a:tr h="0">
                <a:tc>
                  <a:txBody>
                    <a:bodyPr/>
                    <a:lstStyle/>
                    <a:p>
                      <a:r>
                        <a:rPr lang="es-ES" sz="1400" b="1" dirty="0" err="1">
                          <a:effectLst/>
                        </a:rPr>
                        <a:t>nss</a:t>
                      </a:r>
                      <a:endParaRPr lang="es-ES" sz="1400" b="1" dirty="0">
                        <a:effectLst/>
                      </a:endParaRPr>
                    </a:p>
                  </a:txBody>
                  <a:tcPr anchor="ctr">
                    <a:solidFill>
                      <a:schemeClr val="accent2"/>
                    </a:solidFill>
                  </a:tcPr>
                </a:tc>
                <a:tc>
                  <a:txBody>
                    <a:bodyPr/>
                    <a:lstStyle/>
                    <a:p>
                      <a:r>
                        <a:rPr lang="es-ES" sz="1400">
                          <a:effectLst/>
                        </a:rPr>
                        <a:t>nombre</a:t>
                      </a:r>
                    </a:p>
                  </a:txBody>
                  <a:tcPr anchor="ctr">
                    <a:solidFill>
                      <a:schemeClr val="accent2"/>
                    </a:solidFill>
                  </a:tcPr>
                </a:tc>
                <a:tc>
                  <a:txBody>
                    <a:bodyPr/>
                    <a:lstStyle/>
                    <a:p>
                      <a:r>
                        <a:rPr lang="es-ES" sz="1400">
                          <a:effectLst/>
                        </a:rPr>
                        <a:t>puesto</a:t>
                      </a:r>
                    </a:p>
                  </a:txBody>
                  <a:tcPr anchor="ctr">
                    <a:solidFill>
                      <a:schemeClr val="accent2"/>
                    </a:solidFill>
                  </a:tcPr>
                </a:tc>
                <a:tc>
                  <a:txBody>
                    <a:bodyPr/>
                    <a:lstStyle/>
                    <a:p>
                      <a:r>
                        <a:rPr lang="es-ES" sz="1400">
                          <a:effectLst/>
                        </a:rPr>
                        <a:t>salario</a:t>
                      </a:r>
                    </a:p>
                  </a:txBody>
                  <a:tcPr anchor="ctr">
                    <a:solidFill>
                      <a:schemeClr val="accent2"/>
                    </a:solidFill>
                  </a:tcPr>
                </a:tc>
                <a:tc>
                  <a:txBody>
                    <a:bodyPr/>
                    <a:lstStyle/>
                    <a:p>
                      <a:r>
                        <a:rPr lang="es-ES" sz="1400" dirty="0">
                          <a:effectLst/>
                        </a:rPr>
                        <a:t>emails</a:t>
                      </a:r>
                    </a:p>
                  </a:txBody>
                  <a:tcPr anchor="ctr">
                    <a:solidFill>
                      <a:schemeClr val="accent2"/>
                    </a:solidFill>
                  </a:tcPr>
                </a:tc>
                <a:extLst>
                  <a:ext uri="{0D108BD9-81ED-4DB2-BD59-A6C34878D82A}">
                    <a16:rowId xmlns:a16="http://schemas.microsoft.com/office/drawing/2014/main" val="723363103"/>
                  </a:ext>
                </a:extLst>
              </a:tr>
              <a:tr h="0">
                <a:tc>
                  <a:txBody>
                    <a:bodyPr/>
                    <a:lstStyle/>
                    <a:p>
                      <a:r>
                        <a:rPr lang="es-ES" sz="1400">
                          <a:effectLst/>
                        </a:rPr>
                        <a:t>111</a:t>
                      </a:r>
                    </a:p>
                  </a:txBody>
                  <a:tcPr anchor="ctr"/>
                </a:tc>
                <a:tc>
                  <a:txBody>
                    <a:bodyPr/>
                    <a:lstStyle/>
                    <a:p>
                      <a:r>
                        <a:rPr lang="es-ES" sz="1400" dirty="0">
                          <a:effectLst/>
                        </a:rPr>
                        <a:t>Luis Pérez</a:t>
                      </a:r>
                    </a:p>
                  </a:txBody>
                  <a:tcPr anchor="ctr"/>
                </a:tc>
                <a:tc>
                  <a:txBody>
                    <a:bodyPr/>
                    <a:lstStyle/>
                    <a:p>
                      <a:r>
                        <a:rPr lang="es-ES" sz="1400" dirty="0">
                          <a:effectLst/>
                        </a:rPr>
                        <a:t>Jefe de Unidad</a:t>
                      </a:r>
                    </a:p>
                  </a:txBody>
                  <a:tcPr anchor="ctr"/>
                </a:tc>
                <a:tc>
                  <a:txBody>
                    <a:bodyPr/>
                    <a:lstStyle/>
                    <a:p>
                      <a:r>
                        <a:rPr lang="es-ES" sz="1400">
                          <a:effectLst/>
                        </a:rPr>
                        <a:t>3000</a:t>
                      </a:r>
                    </a:p>
                  </a:txBody>
                  <a:tcPr anchor="ctr"/>
                </a:tc>
                <a:tc>
                  <a:txBody>
                    <a:bodyPr/>
                    <a:lstStyle/>
                    <a:p>
                      <a:r>
                        <a:rPr lang="es-ES" sz="1400" dirty="0" err="1">
                          <a:effectLst/>
                          <a:hlinkClick r:id="rId2"/>
                        </a:rPr>
                        <a:t>luisp@edu.e</a:t>
                      </a:r>
                      <a:endParaRPr lang="es-ES" sz="1400" dirty="0">
                        <a:effectLst/>
                        <a:hlinkClick r:id="rId2"/>
                      </a:endParaRPr>
                    </a:p>
                    <a:p>
                      <a:r>
                        <a:rPr lang="es-ES" sz="1400" dirty="0">
                          <a:effectLst/>
                          <a:hlinkClick r:id="rId2"/>
                        </a:rPr>
                        <a:t>jefu2@edu.es</a:t>
                      </a:r>
                      <a:endParaRPr lang="es-ES" sz="1400" dirty="0">
                        <a:effectLst/>
                      </a:endParaRPr>
                    </a:p>
                  </a:txBody>
                  <a:tcPr anchor="ctr"/>
                </a:tc>
                <a:extLst>
                  <a:ext uri="{0D108BD9-81ED-4DB2-BD59-A6C34878D82A}">
                    <a16:rowId xmlns:a16="http://schemas.microsoft.com/office/drawing/2014/main" val="1801272498"/>
                  </a:ext>
                </a:extLst>
              </a:tr>
              <a:tr h="0">
                <a:tc>
                  <a:txBody>
                    <a:bodyPr/>
                    <a:lstStyle/>
                    <a:p>
                      <a:r>
                        <a:rPr lang="es-ES" sz="1400" dirty="0">
                          <a:effectLst/>
                        </a:rPr>
                        <a:t>150</a:t>
                      </a:r>
                    </a:p>
                  </a:txBody>
                  <a:tcPr anchor="ctr"/>
                </a:tc>
                <a:tc>
                  <a:txBody>
                    <a:bodyPr/>
                    <a:lstStyle/>
                    <a:p>
                      <a:r>
                        <a:rPr lang="es-ES" sz="1400" dirty="0">
                          <a:effectLst/>
                        </a:rPr>
                        <a:t>María Ruiz</a:t>
                      </a:r>
                    </a:p>
                  </a:txBody>
                  <a:tcPr anchor="ctr"/>
                </a:tc>
                <a:tc>
                  <a:txBody>
                    <a:bodyPr/>
                    <a:lstStyle/>
                    <a:p>
                      <a:r>
                        <a:rPr lang="es-ES" sz="1400" dirty="0">
                          <a:effectLst/>
                        </a:rPr>
                        <a:t>Jefa Técnica</a:t>
                      </a:r>
                    </a:p>
                  </a:txBody>
                  <a:tcPr anchor="ctr"/>
                </a:tc>
                <a:tc>
                  <a:txBody>
                    <a:bodyPr/>
                    <a:lstStyle/>
                    <a:p>
                      <a:r>
                        <a:rPr lang="es-ES" sz="1400" dirty="0">
                          <a:effectLst/>
                        </a:rPr>
                        <a:t>2200</a:t>
                      </a:r>
                    </a:p>
                  </a:txBody>
                  <a:tcPr anchor="ctr"/>
                </a:tc>
                <a:tc>
                  <a:txBody>
                    <a:bodyPr/>
                    <a:lstStyle/>
                    <a:p>
                      <a:r>
                        <a:rPr lang="es-ES" sz="1400" dirty="0">
                          <a:effectLst/>
                          <a:hlinkClick r:id="rId3"/>
                        </a:rPr>
                        <a:t>marr@edu.es</a:t>
                      </a:r>
                      <a:endParaRPr lang="es-ES" sz="1400" dirty="0">
                        <a:effectLst/>
                      </a:endParaRPr>
                    </a:p>
                    <a:p>
                      <a:r>
                        <a:rPr lang="es-ES" sz="1400" dirty="0">
                          <a:effectLst/>
                          <a:hlinkClick r:id="rId4"/>
                        </a:rPr>
                        <a:t>jeft@edu.es</a:t>
                      </a:r>
                      <a:endParaRPr lang="es-ES" sz="1400" dirty="0">
                        <a:effectLst/>
                      </a:endParaRPr>
                    </a:p>
                  </a:txBody>
                  <a:tcPr anchor="ctr"/>
                </a:tc>
                <a:extLst>
                  <a:ext uri="{0D108BD9-81ED-4DB2-BD59-A6C34878D82A}">
                    <a16:rowId xmlns:a16="http://schemas.microsoft.com/office/drawing/2014/main" val="627772367"/>
                  </a:ext>
                </a:extLst>
              </a:tr>
              <a:tr h="0">
                <a:tc>
                  <a:txBody>
                    <a:bodyPr/>
                    <a:lstStyle/>
                    <a:p>
                      <a:r>
                        <a:rPr lang="es-ES" sz="1400" dirty="0">
                          <a:effectLst/>
                        </a:rPr>
                        <a:t>232</a:t>
                      </a:r>
                    </a:p>
                  </a:txBody>
                  <a:tcPr anchor="ctr"/>
                </a:tc>
                <a:tc>
                  <a:txBody>
                    <a:bodyPr/>
                    <a:lstStyle/>
                    <a:p>
                      <a:r>
                        <a:rPr lang="es-ES" sz="1400">
                          <a:effectLst/>
                        </a:rPr>
                        <a:t>José Sánchez</a:t>
                      </a:r>
                    </a:p>
                  </a:txBody>
                  <a:tcPr anchor="ctr"/>
                </a:tc>
                <a:tc>
                  <a:txBody>
                    <a:bodyPr/>
                    <a:lstStyle/>
                    <a:p>
                      <a:r>
                        <a:rPr lang="es-ES" sz="1400">
                          <a:effectLst/>
                        </a:rPr>
                        <a:t>Administrativo</a:t>
                      </a:r>
                    </a:p>
                  </a:txBody>
                  <a:tcPr anchor="ctr"/>
                </a:tc>
                <a:tc>
                  <a:txBody>
                    <a:bodyPr/>
                    <a:lstStyle/>
                    <a:p>
                      <a:r>
                        <a:rPr lang="es-ES" sz="1400" dirty="0">
                          <a:effectLst/>
                        </a:rPr>
                        <a:t>1500</a:t>
                      </a:r>
                    </a:p>
                  </a:txBody>
                  <a:tcPr anchor="ctr"/>
                </a:tc>
                <a:tc>
                  <a:txBody>
                    <a:bodyPr/>
                    <a:lstStyle/>
                    <a:p>
                      <a:r>
                        <a:rPr lang="es-ES" sz="1400" dirty="0">
                          <a:effectLst/>
                          <a:hlinkClick r:id="rId5"/>
                        </a:rPr>
                        <a:t>joss@edu.es</a:t>
                      </a:r>
                      <a:endParaRPr lang="es-ES" sz="1400" dirty="0">
                        <a:effectLst/>
                      </a:endParaRPr>
                    </a:p>
                  </a:txBody>
                  <a:tcPr anchor="ctr"/>
                </a:tc>
                <a:extLst>
                  <a:ext uri="{0D108BD9-81ED-4DB2-BD59-A6C34878D82A}">
                    <a16:rowId xmlns:a16="http://schemas.microsoft.com/office/drawing/2014/main" val="3772948077"/>
                  </a:ext>
                </a:extLst>
              </a:tr>
            </a:tbl>
          </a:graphicData>
        </a:graphic>
      </p:graphicFrame>
    </p:spTree>
    <p:extLst>
      <p:ext uri="{BB962C8B-B14F-4D97-AF65-F5344CB8AC3E}">
        <p14:creationId xmlns:p14="http://schemas.microsoft.com/office/powerpoint/2010/main" val="268188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8329E-63ED-4A23-A2DA-897FF63DECB2}"/>
              </a:ext>
            </a:extLst>
          </p:cNvPr>
          <p:cNvSpPr>
            <a:spLocks noGrp="1"/>
          </p:cNvSpPr>
          <p:nvPr>
            <p:ph type="title"/>
          </p:nvPr>
        </p:nvSpPr>
        <p:spPr>
          <a:xfrm>
            <a:off x="226441" y="145257"/>
            <a:ext cx="8108380" cy="648072"/>
          </a:xfrm>
        </p:spPr>
        <p:txBody>
          <a:bodyPr/>
          <a:lstStyle/>
          <a:p>
            <a:r>
              <a:rPr lang="es-ES" dirty="0"/>
              <a:t>Primera forma normal (1FN)</a:t>
            </a:r>
          </a:p>
        </p:txBody>
      </p:sp>
      <p:sp>
        <p:nvSpPr>
          <p:cNvPr id="3" name="Marcador de contenido 2">
            <a:extLst>
              <a:ext uri="{FF2B5EF4-FFF2-40B4-BE49-F238E27FC236}">
                <a16:creationId xmlns:a16="http://schemas.microsoft.com/office/drawing/2014/main" id="{3CDB9DFA-8B7A-43AF-B6DE-3B4599EF554F}"/>
              </a:ext>
            </a:extLst>
          </p:cNvPr>
          <p:cNvSpPr>
            <a:spLocks noGrp="1"/>
          </p:cNvSpPr>
          <p:nvPr>
            <p:ph idx="1"/>
          </p:nvPr>
        </p:nvSpPr>
        <p:spPr>
          <a:xfrm>
            <a:off x="323528" y="794903"/>
            <a:ext cx="7704856" cy="2664296"/>
          </a:xfrm>
        </p:spPr>
        <p:txBody>
          <a:bodyPr>
            <a:normAutofit fontScale="70000" lnSpcReduction="20000"/>
          </a:bodyPr>
          <a:lstStyle/>
          <a:p>
            <a:r>
              <a:rPr lang="es-ES" dirty="0"/>
              <a:t>Recuerda que los atributos deben tener valores atómico.</a:t>
            </a:r>
          </a:p>
          <a:p>
            <a:r>
              <a:rPr lang="es-ES" dirty="0"/>
              <a:t>Como podemos ver el atributo emails, no es atómico por cada empleado </a:t>
            </a:r>
            <a:r>
              <a:rPr lang="es-ES" dirty="0">
                <a:sym typeface="Wingdings" panose="05000000000000000000" pitchFamily="2" charset="2"/>
              </a:rPr>
              <a:t> No cumple la 1FN.</a:t>
            </a:r>
          </a:p>
          <a:p>
            <a:r>
              <a:rPr lang="es-ES" dirty="0">
                <a:sym typeface="Wingdings" panose="05000000000000000000" pitchFamily="2" charset="2"/>
              </a:rPr>
              <a:t>SOLUCIÓN 1. Creamos una nueva relación así:</a:t>
            </a:r>
          </a:p>
          <a:p>
            <a:pPr lvl="1"/>
            <a:r>
              <a:rPr lang="es-ES" dirty="0">
                <a:sym typeface="Wingdings" panose="05000000000000000000" pitchFamily="2" charset="2"/>
              </a:rPr>
              <a:t>El atributo (emails) que violaba 1FN se elimina.</a:t>
            </a:r>
          </a:p>
          <a:p>
            <a:pPr lvl="1"/>
            <a:r>
              <a:rPr lang="es-ES" dirty="0">
                <a:sym typeface="Wingdings" panose="05000000000000000000" pitchFamily="2" charset="2"/>
              </a:rPr>
              <a:t>Se incluye un nuevo atributo que solo puede contener valores simples, de modo que en nuestro caso para una tupla que tenga n valores duplicados del atributo emails, en la nueva relación tendrá que existir n tuplas, pero con un único valor en ese atributo nuevo (email). </a:t>
            </a:r>
          </a:p>
          <a:p>
            <a:pPr lvl="1"/>
            <a:r>
              <a:rPr lang="es-ES" dirty="0">
                <a:sym typeface="Wingdings" panose="05000000000000000000" pitchFamily="2" charset="2"/>
              </a:rPr>
              <a:t>La clave primaria de la nueva relación pasa a estar formada por (</a:t>
            </a:r>
            <a:r>
              <a:rPr lang="es-ES" dirty="0" err="1">
                <a:sym typeface="Wingdings" panose="05000000000000000000" pitchFamily="2" charset="2"/>
              </a:rPr>
              <a:t>nss</a:t>
            </a:r>
            <a:r>
              <a:rPr lang="es-ES" dirty="0">
                <a:sym typeface="Wingdings" panose="05000000000000000000" pitchFamily="2" charset="2"/>
              </a:rPr>
              <a:t>. email) dado que podrá haber valores repetidos de la anterior clave primaria (</a:t>
            </a:r>
            <a:r>
              <a:rPr lang="es-ES" dirty="0" err="1">
                <a:sym typeface="Wingdings" panose="05000000000000000000" pitchFamily="2" charset="2"/>
              </a:rPr>
              <a:t>nss</a:t>
            </a:r>
            <a:r>
              <a:rPr lang="es-ES" dirty="0">
                <a:sym typeface="Wingdings" panose="05000000000000000000" pitchFamily="2" charset="2"/>
              </a:rPr>
              <a:t>) para los valores multivaluados de email que acabamos de separar. Así por ejemplo para las dos tuplas con </a:t>
            </a:r>
            <a:r>
              <a:rPr lang="es-ES" dirty="0" err="1">
                <a:sym typeface="Wingdings" panose="05000000000000000000" pitchFamily="2" charset="2"/>
              </a:rPr>
              <a:t>nss</a:t>
            </a:r>
            <a:r>
              <a:rPr lang="es-ES" dirty="0">
                <a:sym typeface="Wingdings" panose="05000000000000000000" pitchFamily="2" charset="2"/>
              </a:rPr>
              <a:t> (111) tengo dos email (</a:t>
            </a:r>
            <a:r>
              <a:rPr lang="es-ES" sz="1400" dirty="0">
                <a:effectLst/>
                <a:hlinkClick r:id="rId2"/>
              </a:rPr>
              <a:t>luisp@edu.e</a:t>
            </a:r>
            <a:r>
              <a:rPr lang="es-ES" sz="1400" dirty="0">
                <a:hlinkClick r:id="rId2"/>
              </a:rPr>
              <a:t>s, </a:t>
            </a:r>
            <a:r>
              <a:rPr lang="es-ES" sz="1400" dirty="0">
                <a:effectLst/>
                <a:hlinkClick r:id="rId3"/>
              </a:rPr>
              <a:t>jefu2@edu.es</a:t>
            </a:r>
            <a:r>
              <a:rPr lang="es-ES" dirty="0">
                <a:sym typeface="Wingdings" panose="05000000000000000000" pitchFamily="2" charset="2"/>
              </a:rPr>
              <a:t>). DATE CUENTA QUE SON ESTOS EMAIL LOS QUE LO DIFERENCIAN.</a:t>
            </a:r>
            <a:endParaRPr lang="es-ES" dirty="0"/>
          </a:p>
          <a:p>
            <a:pPr marL="0" indent="0">
              <a:buNone/>
            </a:pPr>
            <a:r>
              <a:rPr lang="es-ES" dirty="0"/>
              <a:t>   EMPLEADOS(</a:t>
            </a:r>
            <a:r>
              <a:rPr lang="es-ES" u="sng" dirty="0" err="1"/>
              <a:t>nss</a:t>
            </a:r>
            <a:r>
              <a:rPr lang="es-ES" dirty="0"/>
              <a:t>, nombre, puesto, salario, emails)</a:t>
            </a:r>
          </a:p>
          <a:p>
            <a:pPr marL="0" indent="0">
              <a:buNone/>
            </a:pPr>
            <a:endParaRPr lang="es-ES" dirty="0"/>
          </a:p>
        </p:txBody>
      </p:sp>
      <p:sp>
        <p:nvSpPr>
          <p:cNvPr id="4" name="Marcador de número de diapositiva 3">
            <a:extLst>
              <a:ext uri="{FF2B5EF4-FFF2-40B4-BE49-F238E27FC236}">
                <a16:creationId xmlns:a16="http://schemas.microsoft.com/office/drawing/2014/main" id="{F7FA39CB-35A6-4406-BE60-0146580AD2FF}"/>
              </a:ext>
            </a:extLst>
          </p:cNvPr>
          <p:cNvSpPr>
            <a:spLocks noGrp="1"/>
          </p:cNvSpPr>
          <p:nvPr>
            <p:ph type="sldNum" sz="quarter" idx="12"/>
          </p:nvPr>
        </p:nvSpPr>
        <p:spPr/>
        <p:txBody>
          <a:bodyPr/>
          <a:lstStyle/>
          <a:p>
            <a:pPr>
              <a:defRPr/>
            </a:pPr>
            <a:fld id="{D59A6A4B-46E3-43DE-99F2-D9A5AD28FA7D}" type="slidenum">
              <a:rPr lang="es-ES" altLang="es-ES" smtClean="0"/>
              <a:pPr>
                <a:defRPr/>
              </a:pPr>
              <a:t>4</a:t>
            </a:fld>
            <a:endParaRPr lang="es-ES" altLang="es-ES"/>
          </a:p>
        </p:txBody>
      </p:sp>
      <p:graphicFrame>
        <p:nvGraphicFramePr>
          <p:cNvPr id="11" name="Tabla 10">
            <a:extLst>
              <a:ext uri="{FF2B5EF4-FFF2-40B4-BE49-F238E27FC236}">
                <a16:creationId xmlns:a16="http://schemas.microsoft.com/office/drawing/2014/main" id="{B4A565AE-0EC5-46EB-9DEA-23684825FE76}"/>
              </a:ext>
            </a:extLst>
          </p:cNvPr>
          <p:cNvGraphicFramePr>
            <a:graphicFrameLocks noGrp="1"/>
          </p:cNvGraphicFramePr>
          <p:nvPr>
            <p:extLst>
              <p:ext uri="{D42A27DB-BD31-4B8C-83A1-F6EECF244321}">
                <p14:modId xmlns:p14="http://schemas.microsoft.com/office/powerpoint/2010/main" val="3971125763"/>
              </p:ext>
            </p:extLst>
          </p:nvPr>
        </p:nvGraphicFramePr>
        <p:xfrm>
          <a:off x="555868" y="3410333"/>
          <a:ext cx="5083823" cy="1463040"/>
        </p:xfrm>
        <a:graphic>
          <a:graphicData uri="http://schemas.openxmlformats.org/drawingml/2006/table">
            <a:tbl>
              <a:tblPr>
                <a:tableStyleId>{85BE263C-DBD7-4A20-BB59-AAB30ACAA65A}</a:tableStyleId>
              </a:tblPr>
              <a:tblGrid>
                <a:gridCol w="467070">
                  <a:extLst>
                    <a:ext uri="{9D8B030D-6E8A-4147-A177-3AD203B41FA5}">
                      <a16:colId xmlns:a16="http://schemas.microsoft.com/office/drawing/2014/main" val="1411730683"/>
                    </a:ext>
                  </a:extLst>
                </a:gridCol>
                <a:gridCol w="1200551">
                  <a:extLst>
                    <a:ext uri="{9D8B030D-6E8A-4147-A177-3AD203B41FA5}">
                      <a16:colId xmlns:a16="http://schemas.microsoft.com/office/drawing/2014/main" val="1053716197"/>
                    </a:ext>
                  </a:extLst>
                </a:gridCol>
                <a:gridCol w="1338563">
                  <a:extLst>
                    <a:ext uri="{9D8B030D-6E8A-4147-A177-3AD203B41FA5}">
                      <a16:colId xmlns:a16="http://schemas.microsoft.com/office/drawing/2014/main" val="466200512"/>
                    </a:ext>
                  </a:extLst>
                </a:gridCol>
                <a:gridCol w="684168">
                  <a:extLst>
                    <a:ext uri="{9D8B030D-6E8A-4147-A177-3AD203B41FA5}">
                      <a16:colId xmlns:a16="http://schemas.microsoft.com/office/drawing/2014/main" val="781925501"/>
                    </a:ext>
                  </a:extLst>
                </a:gridCol>
                <a:gridCol w="1393471">
                  <a:extLst>
                    <a:ext uri="{9D8B030D-6E8A-4147-A177-3AD203B41FA5}">
                      <a16:colId xmlns:a16="http://schemas.microsoft.com/office/drawing/2014/main" val="1774372275"/>
                    </a:ext>
                  </a:extLst>
                </a:gridCol>
              </a:tblGrid>
              <a:tr h="247519">
                <a:tc>
                  <a:txBody>
                    <a:bodyPr/>
                    <a:lstStyle/>
                    <a:p>
                      <a:r>
                        <a:rPr lang="es-ES" sz="1200" b="1" dirty="0" err="1">
                          <a:effectLst/>
                        </a:rPr>
                        <a:t>nss</a:t>
                      </a:r>
                      <a:endParaRPr lang="es-ES" sz="1200" b="1" dirty="0">
                        <a:effectLst/>
                      </a:endParaRPr>
                    </a:p>
                  </a:txBody>
                  <a:tcPr anchor="ctr">
                    <a:solidFill>
                      <a:schemeClr val="accent2"/>
                    </a:solidFill>
                  </a:tcPr>
                </a:tc>
                <a:tc>
                  <a:txBody>
                    <a:bodyPr/>
                    <a:lstStyle/>
                    <a:p>
                      <a:r>
                        <a:rPr lang="es-ES" sz="1200">
                          <a:effectLst/>
                        </a:rPr>
                        <a:t>nombre</a:t>
                      </a:r>
                    </a:p>
                  </a:txBody>
                  <a:tcPr anchor="ctr">
                    <a:solidFill>
                      <a:schemeClr val="accent2"/>
                    </a:solidFill>
                  </a:tcPr>
                </a:tc>
                <a:tc>
                  <a:txBody>
                    <a:bodyPr/>
                    <a:lstStyle/>
                    <a:p>
                      <a:r>
                        <a:rPr lang="es-ES" sz="1200">
                          <a:effectLst/>
                        </a:rPr>
                        <a:t>puesto</a:t>
                      </a:r>
                    </a:p>
                  </a:txBody>
                  <a:tcPr anchor="ctr">
                    <a:solidFill>
                      <a:schemeClr val="accent2"/>
                    </a:solidFill>
                  </a:tcPr>
                </a:tc>
                <a:tc>
                  <a:txBody>
                    <a:bodyPr/>
                    <a:lstStyle/>
                    <a:p>
                      <a:r>
                        <a:rPr lang="es-ES" sz="1200">
                          <a:effectLst/>
                        </a:rPr>
                        <a:t>salario</a:t>
                      </a:r>
                    </a:p>
                  </a:txBody>
                  <a:tcPr anchor="ctr">
                    <a:solidFill>
                      <a:schemeClr val="accent2"/>
                    </a:solidFill>
                  </a:tcPr>
                </a:tc>
                <a:tc>
                  <a:txBody>
                    <a:bodyPr/>
                    <a:lstStyle/>
                    <a:p>
                      <a:r>
                        <a:rPr lang="es-ES" sz="1200" dirty="0">
                          <a:effectLst/>
                        </a:rPr>
                        <a:t>emails</a:t>
                      </a:r>
                    </a:p>
                  </a:txBody>
                  <a:tcPr anchor="ctr">
                    <a:solidFill>
                      <a:schemeClr val="accent2"/>
                    </a:solidFill>
                  </a:tcPr>
                </a:tc>
                <a:extLst>
                  <a:ext uri="{0D108BD9-81ED-4DB2-BD59-A6C34878D82A}">
                    <a16:rowId xmlns:a16="http://schemas.microsoft.com/office/drawing/2014/main" val="723363103"/>
                  </a:ext>
                </a:extLst>
              </a:tr>
              <a:tr h="412532">
                <a:tc>
                  <a:txBody>
                    <a:bodyPr/>
                    <a:lstStyle/>
                    <a:p>
                      <a:r>
                        <a:rPr lang="es-ES" sz="1200">
                          <a:effectLst/>
                        </a:rPr>
                        <a:t>111</a:t>
                      </a:r>
                    </a:p>
                  </a:txBody>
                  <a:tcPr anchor="ctr"/>
                </a:tc>
                <a:tc>
                  <a:txBody>
                    <a:bodyPr/>
                    <a:lstStyle/>
                    <a:p>
                      <a:r>
                        <a:rPr lang="es-ES" sz="1200" dirty="0">
                          <a:effectLst/>
                        </a:rPr>
                        <a:t>Luis Pérez</a:t>
                      </a:r>
                    </a:p>
                  </a:txBody>
                  <a:tcPr anchor="ctr"/>
                </a:tc>
                <a:tc>
                  <a:txBody>
                    <a:bodyPr/>
                    <a:lstStyle/>
                    <a:p>
                      <a:r>
                        <a:rPr lang="es-ES" sz="1200" dirty="0">
                          <a:effectLst/>
                        </a:rPr>
                        <a:t>Jefe de Unidad</a:t>
                      </a:r>
                    </a:p>
                  </a:txBody>
                  <a:tcPr anchor="ctr"/>
                </a:tc>
                <a:tc>
                  <a:txBody>
                    <a:bodyPr/>
                    <a:lstStyle/>
                    <a:p>
                      <a:r>
                        <a:rPr lang="es-ES" sz="1200">
                          <a:effectLst/>
                        </a:rPr>
                        <a:t>3000</a:t>
                      </a:r>
                    </a:p>
                  </a:txBody>
                  <a:tcPr anchor="ctr"/>
                </a:tc>
                <a:tc>
                  <a:txBody>
                    <a:bodyPr/>
                    <a:lstStyle/>
                    <a:p>
                      <a:r>
                        <a:rPr lang="es-ES" sz="1200" dirty="0">
                          <a:effectLst/>
                          <a:hlinkClick r:id="rId2"/>
                        </a:rPr>
                        <a:t>luisp@edu.es</a:t>
                      </a:r>
                    </a:p>
                    <a:p>
                      <a:r>
                        <a:rPr lang="es-ES" sz="1200" dirty="0">
                          <a:effectLst/>
                          <a:hlinkClick r:id="rId2"/>
                        </a:rPr>
                        <a:t>jefu2@edu.es</a:t>
                      </a:r>
                      <a:endParaRPr lang="es-ES" sz="1200" dirty="0">
                        <a:effectLst/>
                      </a:endParaRPr>
                    </a:p>
                  </a:txBody>
                  <a:tcPr anchor="ctr"/>
                </a:tc>
                <a:extLst>
                  <a:ext uri="{0D108BD9-81ED-4DB2-BD59-A6C34878D82A}">
                    <a16:rowId xmlns:a16="http://schemas.microsoft.com/office/drawing/2014/main" val="1801272498"/>
                  </a:ext>
                </a:extLst>
              </a:tr>
              <a:tr h="412532">
                <a:tc>
                  <a:txBody>
                    <a:bodyPr/>
                    <a:lstStyle/>
                    <a:p>
                      <a:r>
                        <a:rPr lang="es-ES" sz="1200" dirty="0">
                          <a:effectLst/>
                        </a:rPr>
                        <a:t>150</a:t>
                      </a:r>
                    </a:p>
                  </a:txBody>
                  <a:tcPr anchor="ctr"/>
                </a:tc>
                <a:tc>
                  <a:txBody>
                    <a:bodyPr/>
                    <a:lstStyle/>
                    <a:p>
                      <a:r>
                        <a:rPr lang="es-ES" sz="1200" dirty="0">
                          <a:effectLst/>
                        </a:rPr>
                        <a:t>María Ruiz</a:t>
                      </a:r>
                    </a:p>
                  </a:txBody>
                  <a:tcPr anchor="ctr"/>
                </a:tc>
                <a:tc>
                  <a:txBody>
                    <a:bodyPr/>
                    <a:lstStyle/>
                    <a:p>
                      <a:r>
                        <a:rPr lang="es-ES" sz="1200" dirty="0">
                          <a:effectLst/>
                        </a:rPr>
                        <a:t>Jefa Técnica</a:t>
                      </a:r>
                    </a:p>
                  </a:txBody>
                  <a:tcPr anchor="ctr"/>
                </a:tc>
                <a:tc>
                  <a:txBody>
                    <a:bodyPr/>
                    <a:lstStyle/>
                    <a:p>
                      <a:r>
                        <a:rPr lang="es-ES" sz="1200" dirty="0">
                          <a:effectLst/>
                        </a:rPr>
                        <a:t>2200</a:t>
                      </a:r>
                    </a:p>
                  </a:txBody>
                  <a:tcPr anchor="ctr"/>
                </a:tc>
                <a:tc>
                  <a:txBody>
                    <a:bodyPr/>
                    <a:lstStyle/>
                    <a:p>
                      <a:r>
                        <a:rPr lang="es-ES" sz="1200" dirty="0">
                          <a:effectLst/>
                          <a:hlinkClick r:id="rId4"/>
                        </a:rPr>
                        <a:t>marr@edu.es</a:t>
                      </a:r>
                      <a:endParaRPr lang="es-ES" sz="1200" dirty="0">
                        <a:effectLst/>
                      </a:endParaRPr>
                    </a:p>
                    <a:p>
                      <a:r>
                        <a:rPr lang="es-ES" sz="1200" dirty="0">
                          <a:effectLst/>
                          <a:hlinkClick r:id="rId5"/>
                        </a:rPr>
                        <a:t>jeft@edu.es</a:t>
                      </a:r>
                      <a:endParaRPr lang="es-ES" sz="1200" dirty="0">
                        <a:effectLst/>
                      </a:endParaRPr>
                    </a:p>
                  </a:txBody>
                  <a:tcPr anchor="ctr"/>
                </a:tc>
                <a:extLst>
                  <a:ext uri="{0D108BD9-81ED-4DB2-BD59-A6C34878D82A}">
                    <a16:rowId xmlns:a16="http://schemas.microsoft.com/office/drawing/2014/main" val="627772367"/>
                  </a:ext>
                </a:extLst>
              </a:tr>
              <a:tr h="247519">
                <a:tc>
                  <a:txBody>
                    <a:bodyPr/>
                    <a:lstStyle/>
                    <a:p>
                      <a:r>
                        <a:rPr lang="es-ES" sz="1200" dirty="0">
                          <a:effectLst/>
                        </a:rPr>
                        <a:t>232</a:t>
                      </a:r>
                    </a:p>
                  </a:txBody>
                  <a:tcPr anchor="ctr"/>
                </a:tc>
                <a:tc>
                  <a:txBody>
                    <a:bodyPr/>
                    <a:lstStyle/>
                    <a:p>
                      <a:r>
                        <a:rPr lang="es-ES" sz="1200">
                          <a:effectLst/>
                        </a:rPr>
                        <a:t>José Sánchez</a:t>
                      </a:r>
                    </a:p>
                  </a:txBody>
                  <a:tcPr anchor="ctr"/>
                </a:tc>
                <a:tc>
                  <a:txBody>
                    <a:bodyPr/>
                    <a:lstStyle/>
                    <a:p>
                      <a:r>
                        <a:rPr lang="es-ES" sz="1200">
                          <a:effectLst/>
                        </a:rPr>
                        <a:t>Administrativo</a:t>
                      </a:r>
                    </a:p>
                  </a:txBody>
                  <a:tcPr anchor="ctr"/>
                </a:tc>
                <a:tc>
                  <a:txBody>
                    <a:bodyPr/>
                    <a:lstStyle/>
                    <a:p>
                      <a:r>
                        <a:rPr lang="es-ES" sz="1200" dirty="0">
                          <a:effectLst/>
                        </a:rPr>
                        <a:t>1500</a:t>
                      </a:r>
                    </a:p>
                  </a:txBody>
                  <a:tcPr anchor="ctr"/>
                </a:tc>
                <a:tc>
                  <a:txBody>
                    <a:bodyPr/>
                    <a:lstStyle/>
                    <a:p>
                      <a:r>
                        <a:rPr lang="es-ES" sz="1200" dirty="0">
                          <a:effectLst/>
                          <a:hlinkClick r:id="rId6"/>
                        </a:rPr>
                        <a:t>joss@edu.es</a:t>
                      </a:r>
                      <a:endParaRPr lang="es-ES" sz="1200" dirty="0">
                        <a:effectLst/>
                      </a:endParaRPr>
                    </a:p>
                  </a:txBody>
                  <a:tcPr anchor="ctr"/>
                </a:tc>
                <a:extLst>
                  <a:ext uri="{0D108BD9-81ED-4DB2-BD59-A6C34878D82A}">
                    <a16:rowId xmlns:a16="http://schemas.microsoft.com/office/drawing/2014/main" val="3772948077"/>
                  </a:ext>
                </a:extLst>
              </a:tr>
            </a:tbl>
          </a:graphicData>
        </a:graphic>
      </p:graphicFrame>
      <p:graphicFrame>
        <p:nvGraphicFramePr>
          <p:cNvPr id="6" name="Tabla 5">
            <a:extLst>
              <a:ext uri="{FF2B5EF4-FFF2-40B4-BE49-F238E27FC236}">
                <a16:creationId xmlns:a16="http://schemas.microsoft.com/office/drawing/2014/main" id="{5B5C6407-E749-4711-A4BD-5AF0C58ECA6B}"/>
              </a:ext>
            </a:extLst>
          </p:cNvPr>
          <p:cNvGraphicFramePr>
            <a:graphicFrameLocks noGrp="1"/>
          </p:cNvGraphicFramePr>
          <p:nvPr>
            <p:extLst>
              <p:ext uri="{D42A27DB-BD31-4B8C-83A1-F6EECF244321}">
                <p14:modId xmlns:p14="http://schemas.microsoft.com/office/powerpoint/2010/main" val="2765437595"/>
              </p:ext>
            </p:extLst>
          </p:nvPr>
        </p:nvGraphicFramePr>
        <p:xfrm>
          <a:off x="3276077" y="5212080"/>
          <a:ext cx="5083823" cy="1645920"/>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67070">
                  <a:extLst>
                    <a:ext uri="{9D8B030D-6E8A-4147-A177-3AD203B41FA5}">
                      <a16:colId xmlns:a16="http://schemas.microsoft.com/office/drawing/2014/main" val="1668709103"/>
                    </a:ext>
                  </a:extLst>
                </a:gridCol>
                <a:gridCol w="1200551">
                  <a:extLst>
                    <a:ext uri="{9D8B030D-6E8A-4147-A177-3AD203B41FA5}">
                      <a16:colId xmlns:a16="http://schemas.microsoft.com/office/drawing/2014/main" val="3507551141"/>
                    </a:ext>
                  </a:extLst>
                </a:gridCol>
                <a:gridCol w="1338563">
                  <a:extLst>
                    <a:ext uri="{9D8B030D-6E8A-4147-A177-3AD203B41FA5}">
                      <a16:colId xmlns:a16="http://schemas.microsoft.com/office/drawing/2014/main" val="2273032988"/>
                    </a:ext>
                  </a:extLst>
                </a:gridCol>
                <a:gridCol w="684168">
                  <a:extLst>
                    <a:ext uri="{9D8B030D-6E8A-4147-A177-3AD203B41FA5}">
                      <a16:colId xmlns:a16="http://schemas.microsoft.com/office/drawing/2014/main" val="1894633503"/>
                    </a:ext>
                  </a:extLst>
                </a:gridCol>
                <a:gridCol w="1393471">
                  <a:extLst>
                    <a:ext uri="{9D8B030D-6E8A-4147-A177-3AD203B41FA5}">
                      <a16:colId xmlns:a16="http://schemas.microsoft.com/office/drawing/2014/main" val="3140872497"/>
                    </a:ext>
                  </a:extLst>
                </a:gridCol>
              </a:tblGrid>
              <a:tr h="247519">
                <a:tc>
                  <a:txBody>
                    <a:bodyPr/>
                    <a:lstStyle/>
                    <a:p>
                      <a:r>
                        <a:rPr lang="es-ES" sz="1200" b="1" dirty="0" err="1">
                          <a:effectLst/>
                        </a:rPr>
                        <a:t>nss</a:t>
                      </a:r>
                      <a:endParaRPr lang="es-ES" sz="1200" b="1" dirty="0">
                        <a:effectLst/>
                      </a:endParaRPr>
                    </a:p>
                  </a:txBody>
                  <a:tcPr anchor="ctr">
                    <a:solidFill>
                      <a:schemeClr val="accent2"/>
                    </a:solidFill>
                  </a:tcPr>
                </a:tc>
                <a:tc>
                  <a:txBody>
                    <a:bodyPr/>
                    <a:lstStyle/>
                    <a:p>
                      <a:r>
                        <a:rPr lang="es-ES" sz="1200">
                          <a:effectLst/>
                        </a:rPr>
                        <a:t>nombre</a:t>
                      </a:r>
                    </a:p>
                  </a:txBody>
                  <a:tcPr anchor="ctr">
                    <a:solidFill>
                      <a:schemeClr val="accent2"/>
                    </a:solidFill>
                  </a:tcPr>
                </a:tc>
                <a:tc>
                  <a:txBody>
                    <a:bodyPr/>
                    <a:lstStyle/>
                    <a:p>
                      <a:r>
                        <a:rPr lang="es-ES" sz="1200">
                          <a:effectLst/>
                        </a:rPr>
                        <a:t>puesto</a:t>
                      </a:r>
                    </a:p>
                  </a:txBody>
                  <a:tcPr anchor="ctr">
                    <a:solidFill>
                      <a:schemeClr val="accent2"/>
                    </a:solidFill>
                  </a:tcPr>
                </a:tc>
                <a:tc>
                  <a:txBody>
                    <a:bodyPr/>
                    <a:lstStyle/>
                    <a:p>
                      <a:r>
                        <a:rPr lang="es-ES" sz="1200" dirty="0">
                          <a:effectLst/>
                        </a:rPr>
                        <a:t>salario</a:t>
                      </a:r>
                    </a:p>
                  </a:txBody>
                  <a:tcPr anchor="ctr">
                    <a:solidFill>
                      <a:schemeClr val="accent2"/>
                    </a:solidFill>
                  </a:tcPr>
                </a:tc>
                <a:tc>
                  <a:txBody>
                    <a:bodyPr/>
                    <a:lstStyle/>
                    <a:p>
                      <a:r>
                        <a:rPr lang="es-ES" sz="1200" b="1" dirty="0">
                          <a:effectLst/>
                        </a:rPr>
                        <a:t>email</a:t>
                      </a:r>
                    </a:p>
                  </a:txBody>
                  <a:tcPr anchor="ctr">
                    <a:solidFill>
                      <a:schemeClr val="accent2"/>
                    </a:solidFill>
                  </a:tcPr>
                </a:tc>
                <a:extLst>
                  <a:ext uri="{0D108BD9-81ED-4DB2-BD59-A6C34878D82A}">
                    <a16:rowId xmlns:a16="http://schemas.microsoft.com/office/drawing/2014/main" val="2659320397"/>
                  </a:ext>
                </a:extLst>
              </a:tr>
              <a:tr h="228600">
                <a:tc>
                  <a:txBody>
                    <a:bodyPr/>
                    <a:lstStyle/>
                    <a:p>
                      <a:r>
                        <a:rPr lang="es-ES" sz="1200" dirty="0">
                          <a:effectLst/>
                        </a:rPr>
                        <a:t>111</a:t>
                      </a:r>
                    </a:p>
                  </a:txBody>
                  <a:tcPr anchor="ctr"/>
                </a:tc>
                <a:tc>
                  <a:txBody>
                    <a:bodyPr/>
                    <a:lstStyle/>
                    <a:p>
                      <a:r>
                        <a:rPr lang="es-ES" sz="1200" dirty="0">
                          <a:effectLst/>
                        </a:rPr>
                        <a:t>Luis Pérez</a:t>
                      </a:r>
                    </a:p>
                  </a:txBody>
                  <a:tcPr anchor="ctr"/>
                </a:tc>
                <a:tc>
                  <a:txBody>
                    <a:bodyPr/>
                    <a:lstStyle/>
                    <a:p>
                      <a:r>
                        <a:rPr lang="es-ES" sz="1200" dirty="0">
                          <a:effectLst/>
                        </a:rPr>
                        <a:t>Jefe de Unidad</a:t>
                      </a:r>
                    </a:p>
                  </a:txBody>
                  <a:tcPr anchor="ctr"/>
                </a:tc>
                <a:tc>
                  <a:txBody>
                    <a:bodyPr/>
                    <a:lstStyle/>
                    <a:p>
                      <a:r>
                        <a:rPr lang="es-ES" sz="1200">
                          <a:effectLst/>
                        </a:rPr>
                        <a:t>3000</a:t>
                      </a:r>
                    </a:p>
                  </a:txBody>
                  <a:tcPr anchor="ctr"/>
                </a:tc>
                <a:tc>
                  <a:txBody>
                    <a:bodyPr/>
                    <a:lstStyle/>
                    <a:p>
                      <a:r>
                        <a:rPr lang="es-ES" sz="1200" dirty="0">
                          <a:effectLst/>
                          <a:hlinkClick r:id="rId2"/>
                        </a:rPr>
                        <a:t>luisp@edu.es</a:t>
                      </a:r>
                    </a:p>
                  </a:txBody>
                  <a:tcPr anchor="ctr"/>
                </a:tc>
                <a:extLst>
                  <a:ext uri="{0D108BD9-81ED-4DB2-BD59-A6C34878D82A}">
                    <a16:rowId xmlns:a16="http://schemas.microsoft.com/office/drawing/2014/main" val="3945201126"/>
                  </a:ext>
                </a:extLst>
              </a:tr>
              <a:tr h="228600">
                <a:tc>
                  <a:txBody>
                    <a:bodyPr/>
                    <a:lstStyle/>
                    <a:p>
                      <a:r>
                        <a:rPr lang="es-ES" sz="1200" dirty="0">
                          <a:effectLst/>
                        </a:rPr>
                        <a:t>111</a:t>
                      </a:r>
                    </a:p>
                  </a:txBody>
                  <a:tcPr anchor="ctr"/>
                </a:tc>
                <a:tc>
                  <a:txBody>
                    <a:bodyPr/>
                    <a:lstStyle/>
                    <a:p>
                      <a:r>
                        <a:rPr lang="es-ES" sz="1200" dirty="0">
                          <a:effectLst/>
                        </a:rPr>
                        <a:t>Luis Pérez</a:t>
                      </a:r>
                    </a:p>
                  </a:txBody>
                  <a:tcPr anchor="ctr"/>
                </a:tc>
                <a:tc>
                  <a:txBody>
                    <a:bodyPr/>
                    <a:lstStyle/>
                    <a:p>
                      <a:r>
                        <a:rPr lang="es-ES" sz="1200" dirty="0">
                          <a:effectLst/>
                        </a:rPr>
                        <a:t>Jefe de Unidad</a:t>
                      </a:r>
                    </a:p>
                  </a:txBody>
                  <a:tcPr anchor="ctr"/>
                </a:tc>
                <a:tc>
                  <a:txBody>
                    <a:bodyPr/>
                    <a:lstStyle/>
                    <a:p>
                      <a:r>
                        <a:rPr lang="es-ES" sz="1200">
                          <a:effectLst/>
                        </a:rPr>
                        <a:t>3000</a:t>
                      </a:r>
                    </a:p>
                  </a:txBody>
                  <a:tcPr anchor="ctr"/>
                </a:tc>
                <a:tc>
                  <a:txBody>
                    <a:bodyPr/>
                    <a:lstStyle/>
                    <a:p>
                      <a:r>
                        <a:rPr lang="es-ES" sz="1200" dirty="0">
                          <a:effectLst/>
                          <a:hlinkClick r:id="rId2"/>
                        </a:rPr>
                        <a:t>jefu2@edu.es</a:t>
                      </a:r>
                      <a:endParaRPr lang="es-ES" sz="1200" dirty="0">
                        <a:effectLst/>
                      </a:endParaRPr>
                    </a:p>
                  </a:txBody>
                  <a:tcPr anchor="ctr"/>
                </a:tc>
                <a:extLst>
                  <a:ext uri="{0D108BD9-81ED-4DB2-BD59-A6C34878D82A}">
                    <a16:rowId xmlns:a16="http://schemas.microsoft.com/office/drawing/2014/main" val="2168147209"/>
                  </a:ext>
                </a:extLst>
              </a:tr>
              <a:tr h="228600">
                <a:tc>
                  <a:txBody>
                    <a:bodyPr/>
                    <a:lstStyle/>
                    <a:p>
                      <a:r>
                        <a:rPr lang="es-ES" sz="1200" dirty="0">
                          <a:effectLst/>
                        </a:rPr>
                        <a:t>150</a:t>
                      </a:r>
                    </a:p>
                  </a:txBody>
                  <a:tcPr anchor="ctr"/>
                </a:tc>
                <a:tc>
                  <a:txBody>
                    <a:bodyPr/>
                    <a:lstStyle/>
                    <a:p>
                      <a:r>
                        <a:rPr lang="es-ES" sz="1200" dirty="0">
                          <a:effectLst/>
                        </a:rPr>
                        <a:t>María Ruiz</a:t>
                      </a:r>
                    </a:p>
                  </a:txBody>
                  <a:tcPr anchor="ctr"/>
                </a:tc>
                <a:tc>
                  <a:txBody>
                    <a:bodyPr/>
                    <a:lstStyle/>
                    <a:p>
                      <a:r>
                        <a:rPr lang="es-ES" sz="1200" dirty="0">
                          <a:effectLst/>
                        </a:rPr>
                        <a:t>Jefa Técnica</a:t>
                      </a:r>
                    </a:p>
                  </a:txBody>
                  <a:tcPr anchor="ctr"/>
                </a:tc>
                <a:tc>
                  <a:txBody>
                    <a:bodyPr/>
                    <a:lstStyle/>
                    <a:p>
                      <a:r>
                        <a:rPr lang="es-ES" sz="1200" dirty="0">
                          <a:effectLst/>
                        </a:rPr>
                        <a:t>2200</a:t>
                      </a:r>
                    </a:p>
                  </a:txBody>
                  <a:tcPr anchor="ctr"/>
                </a:tc>
                <a:tc>
                  <a:txBody>
                    <a:bodyPr/>
                    <a:lstStyle/>
                    <a:p>
                      <a:r>
                        <a:rPr lang="es-ES" sz="1200" dirty="0">
                          <a:effectLst/>
                          <a:hlinkClick r:id="rId4"/>
                        </a:rPr>
                        <a:t>marr@edu.es</a:t>
                      </a:r>
                      <a:endParaRPr lang="es-ES" sz="1200" dirty="0">
                        <a:effectLst/>
                      </a:endParaRPr>
                    </a:p>
                  </a:txBody>
                  <a:tcPr anchor="ctr"/>
                </a:tc>
                <a:extLst>
                  <a:ext uri="{0D108BD9-81ED-4DB2-BD59-A6C34878D82A}">
                    <a16:rowId xmlns:a16="http://schemas.microsoft.com/office/drawing/2014/main" val="3904854340"/>
                  </a:ext>
                </a:extLst>
              </a:tr>
              <a:tr h="228600">
                <a:tc>
                  <a:txBody>
                    <a:bodyPr/>
                    <a:lstStyle/>
                    <a:p>
                      <a:r>
                        <a:rPr lang="es-ES" sz="1200" dirty="0">
                          <a:effectLst/>
                        </a:rPr>
                        <a:t>150</a:t>
                      </a:r>
                    </a:p>
                  </a:txBody>
                  <a:tcPr anchor="ctr"/>
                </a:tc>
                <a:tc>
                  <a:txBody>
                    <a:bodyPr/>
                    <a:lstStyle/>
                    <a:p>
                      <a:r>
                        <a:rPr lang="es-ES" sz="1200" dirty="0">
                          <a:effectLst/>
                        </a:rPr>
                        <a:t>María Ruiz</a:t>
                      </a:r>
                    </a:p>
                  </a:txBody>
                  <a:tcPr anchor="ctr"/>
                </a:tc>
                <a:tc>
                  <a:txBody>
                    <a:bodyPr/>
                    <a:lstStyle/>
                    <a:p>
                      <a:r>
                        <a:rPr lang="es-ES" sz="1200" dirty="0">
                          <a:effectLst/>
                        </a:rPr>
                        <a:t>Jefa Técnica</a:t>
                      </a:r>
                    </a:p>
                  </a:txBody>
                  <a:tcPr anchor="ctr"/>
                </a:tc>
                <a:tc>
                  <a:txBody>
                    <a:bodyPr/>
                    <a:lstStyle/>
                    <a:p>
                      <a:r>
                        <a:rPr lang="es-ES" sz="1200" dirty="0">
                          <a:effectLst/>
                        </a:rPr>
                        <a:t>2200</a:t>
                      </a:r>
                    </a:p>
                  </a:txBody>
                  <a:tcPr anchor="ctr"/>
                </a:tc>
                <a:tc>
                  <a:txBody>
                    <a:bodyPr/>
                    <a:lstStyle/>
                    <a:p>
                      <a:r>
                        <a:rPr lang="es-ES" sz="1200" dirty="0">
                          <a:effectLst/>
                          <a:hlinkClick r:id="rId5"/>
                        </a:rPr>
                        <a:t>jeft@edu.es</a:t>
                      </a:r>
                      <a:endParaRPr lang="es-ES" sz="1200" dirty="0">
                        <a:effectLst/>
                      </a:endParaRPr>
                    </a:p>
                  </a:txBody>
                  <a:tcPr anchor="ctr"/>
                </a:tc>
                <a:extLst>
                  <a:ext uri="{0D108BD9-81ED-4DB2-BD59-A6C34878D82A}">
                    <a16:rowId xmlns:a16="http://schemas.microsoft.com/office/drawing/2014/main" val="3385980020"/>
                  </a:ext>
                </a:extLst>
              </a:tr>
              <a:tr h="247519">
                <a:tc>
                  <a:txBody>
                    <a:bodyPr/>
                    <a:lstStyle/>
                    <a:p>
                      <a:r>
                        <a:rPr lang="es-ES" sz="1200" dirty="0">
                          <a:effectLst/>
                        </a:rPr>
                        <a:t>232</a:t>
                      </a:r>
                    </a:p>
                  </a:txBody>
                  <a:tcPr anchor="ctr"/>
                </a:tc>
                <a:tc>
                  <a:txBody>
                    <a:bodyPr/>
                    <a:lstStyle/>
                    <a:p>
                      <a:r>
                        <a:rPr lang="es-ES" sz="1200">
                          <a:effectLst/>
                        </a:rPr>
                        <a:t>José Sánchez</a:t>
                      </a:r>
                    </a:p>
                  </a:txBody>
                  <a:tcPr anchor="ctr"/>
                </a:tc>
                <a:tc>
                  <a:txBody>
                    <a:bodyPr/>
                    <a:lstStyle/>
                    <a:p>
                      <a:r>
                        <a:rPr lang="es-ES" sz="1200">
                          <a:effectLst/>
                        </a:rPr>
                        <a:t>Administrativo</a:t>
                      </a:r>
                    </a:p>
                  </a:txBody>
                  <a:tcPr anchor="ctr"/>
                </a:tc>
                <a:tc>
                  <a:txBody>
                    <a:bodyPr/>
                    <a:lstStyle/>
                    <a:p>
                      <a:r>
                        <a:rPr lang="es-ES" sz="1200" dirty="0">
                          <a:effectLst/>
                        </a:rPr>
                        <a:t>1500</a:t>
                      </a:r>
                    </a:p>
                  </a:txBody>
                  <a:tcPr anchor="ctr"/>
                </a:tc>
                <a:tc>
                  <a:txBody>
                    <a:bodyPr/>
                    <a:lstStyle/>
                    <a:p>
                      <a:r>
                        <a:rPr lang="es-ES" sz="1200" dirty="0">
                          <a:effectLst/>
                          <a:hlinkClick r:id="rId6"/>
                        </a:rPr>
                        <a:t>joss@edu.es</a:t>
                      </a:r>
                      <a:endParaRPr lang="es-ES" sz="1200" dirty="0">
                        <a:effectLst/>
                      </a:endParaRPr>
                    </a:p>
                  </a:txBody>
                  <a:tcPr anchor="ctr"/>
                </a:tc>
                <a:extLst>
                  <a:ext uri="{0D108BD9-81ED-4DB2-BD59-A6C34878D82A}">
                    <a16:rowId xmlns:a16="http://schemas.microsoft.com/office/drawing/2014/main" val="2014204596"/>
                  </a:ext>
                </a:extLst>
              </a:tr>
            </a:tbl>
          </a:graphicData>
        </a:graphic>
      </p:graphicFrame>
      <p:sp>
        <p:nvSpPr>
          <p:cNvPr id="9" name="CuadroTexto 8">
            <a:extLst>
              <a:ext uri="{FF2B5EF4-FFF2-40B4-BE49-F238E27FC236}">
                <a16:creationId xmlns:a16="http://schemas.microsoft.com/office/drawing/2014/main" id="{7805F71A-04BE-40BB-A94E-E6463E2232EE}"/>
              </a:ext>
            </a:extLst>
          </p:cNvPr>
          <p:cNvSpPr txBox="1"/>
          <p:nvPr/>
        </p:nvSpPr>
        <p:spPr>
          <a:xfrm>
            <a:off x="4644008" y="4935081"/>
            <a:ext cx="3933510" cy="276999"/>
          </a:xfrm>
          <a:prstGeom prst="rect">
            <a:avLst/>
          </a:prstGeom>
          <a:noFill/>
          <a:effectLst>
            <a:outerShdw blurRad="50800" dist="38100" dir="5400000" algn="t" rotWithShape="0">
              <a:prstClr val="black">
                <a:alpha val="40000"/>
              </a:prstClr>
            </a:outerShdw>
          </a:effectLst>
        </p:spPr>
        <p:txBody>
          <a:bodyPr wrap="square">
            <a:spAutoFit/>
          </a:bodyPr>
          <a:lstStyle/>
          <a:p>
            <a:r>
              <a:rPr lang="es-ES" sz="1200" dirty="0"/>
              <a:t>EMPLEADOS(</a:t>
            </a:r>
            <a:r>
              <a:rPr lang="es-ES" sz="1200" u="sng" dirty="0" err="1"/>
              <a:t>nss</a:t>
            </a:r>
            <a:r>
              <a:rPr lang="es-ES" sz="1200" dirty="0"/>
              <a:t>, nombre, puesto, salario, </a:t>
            </a:r>
            <a:r>
              <a:rPr lang="es-ES" sz="1200" u="sng" dirty="0"/>
              <a:t>email</a:t>
            </a:r>
            <a:r>
              <a:rPr lang="es-ES" sz="1200" dirty="0"/>
              <a:t>)</a:t>
            </a:r>
          </a:p>
        </p:txBody>
      </p:sp>
      <p:pic>
        <p:nvPicPr>
          <p:cNvPr id="10" name="Gráfico 9" descr="Atrás contorno">
            <a:extLst>
              <a:ext uri="{FF2B5EF4-FFF2-40B4-BE49-F238E27FC236}">
                <a16:creationId xmlns:a16="http://schemas.microsoft.com/office/drawing/2014/main" id="{B72408A2-7255-40F1-9815-F347E7BA5E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884272">
            <a:off x="6298285" y="3878308"/>
            <a:ext cx="689554" cy="689554"/>
          </a:xfrm>
          <a:prstGeom prst="rect">
            <a:avLst/>
          </a:prstGeom>
          <a:effectLst>
            <a:glow rad="63500">
              <a:schemeClr val="accent2">
                <a:satMod val="175000"/>
                <a:alpha val="40000"/>
              </a:schemeClr>
            </a:glow>
            <a:outerShdw blurRad="50800" dist="38100" dir="5400000" algn="t" rotWithShape="0">
              <a:prstClr val="black">
                <a:alpha val="40000"/>
              </a:prstClr>
            </a:outerShdw>
          </a:effectLst>
        </p:spPr>
      </p:pic>
    </p:spTree>
    <p:extLst>
      <p:ext uri="{BB962C8B-B14F-4D97-AF65-F5344CB8AC3E}">
        <p14:creationId xmlns:p14="http://schemas.microsoft.com/office/powerpoint/2010/main" val="159837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8329E-63ED-4A23-A2DA-897FF63DECB2}"/>
              </a:ext>
            </a:extLst>
          </p:cNvPr>
          <p:cNvSpPr>
            <a:spLocks noGrp="1"/>
          </p:cNvSpPr>
          <p:nvPr>
            <p:ph type="title"/>
          </p:nvPr>
        </p:nvSpPr>
        <p:spPr>
          <a:xfrm>
            <a:off x="224486" y="261393"/>
            <a:ext cx="8108380" cy="648072"/>
          </a:xfrm>
        </p:spPr>
        <p:txBody>
          <a:bodyPr/>
          <a:lstStyle/>
          <a:p>
            <a:r>
              <a:rPr lang="es-ES" dirty="0"/>
              <a:t>Primera forma normal (1FN)</a:t>
            </a:r>
          </a:p>
        </p:txBody>
      </p:sp>
      <p:sp>
        <p:nvSpPr>
          <p:cNvPr id="3" name="Marcador de contenido 2">
            <a:extLst>
              <a:ext uri="{FF2B5EF4-FFF2-40B4-BE49-F238E27FC236}">
                <a16:creationId xmlns:a16="http://schemas.microsoft.com/office/drawing/2014/main" id="{3CDB9DFA-8B7A-43AF-B6DE-3B4599EF554F}"/>
              </a:ext>
            </a:extLst>
          </p:cNvPr>
          <p:cNvSpPr>
            <a:spLocks noGrp="1"/>
          </p:cNvSpPr>
          <p:nvPr>
            <p:ph idx="1"/>
          </p:nvPr>
        </p:nvSpPr>
        <p:spPr>
          <a:xfrm>
            <a:off x="462252" y="1128852"/>
            <a:ext cx="7632848" cy="1760531"/>
          </a:xfrm>
        </p:spPr>
        <p:txBody>
          <a:bodyPr>
            <a:normAutofit fontScale="77500" lnSpcReduction="20000"/>
          </a:bodyPr>
          <a:lstStyle/>
          <a:p>
            <a:r>
              <a:rPr lang="es-ES" dirty="0">
                <a:sym typeface="Wingdings" panose="05000000000000000000" pitchFamily="2" charset="2"/>
              </a:rPr>
              <a:t>SOLUCIÓN 2. Dividimos la relación en dos así:</a:t>
            </a:r>
          </a:p>
          <a:p>
            <a:pPr lvl="1"/>
            <a:r>
              <a:rPr lang="es-ES" dirty="0">
                <a:sym typeface="Wingdings" panose="05000000000000000000" pitchFamily="2" charset="2"/>
              </a:rPr>
              <a:t>Modificamos la relación empleados eliminando el atributo (emails) que violaba 1FN.</a:t>
            </a:r>
          </a:p>
          <a:p>
            <a:pPr lvl="1"/>
            <a:r>
              <a:rPr lang="es-ES" dirty="0">
                <a:sym typeface="Wingdings" panose="05000000000000000000" pitchFamily="2" charset="2"/>
              </a:rPr>
              <a:t>Se crea una nueva relación(emails), formada por la el atributo que violaba 1FN (email) y la clave primaria de la relación inicial empleados. (</a:t>
            </a:r>
            <a:r>
              <a:rPr lang="es-ES" dirty="0" err="1">
                <a:sym typeface="Wingdings" panose="05000000000000000000" pitchFamily="2" charset="2"/>
              </a:rPr>
              <a:t>nss</a:t>
            </a:r>
            <a:r>
              <a:rPr lang="es-ES" dirty="0">
                <a:sym typeface="Wingdings" panose="05000000000000000000" pitchFamily="2" charset="2"/>
              </a:rPr>
              <a:t>, email).</a:t>
            </a:r>
          </a:p>
          <a:p>
            <a:pPr lvl="1"/>
            <a:r>
              <a:rPr lang="es-ES" dirty="0">
                <a:sym typeface="Wingdings" panose="05000000000000000000" pitchFamily="2" charset="2"/>
              </a:rPr>
              <a:t>La clave primaria en esta segunda relación será: </a:t>
            </a:r>
            <a:r>
              <a:rPr lang="es-ES" dirty="0" err="1">
                <a:sym typeface="Wingdings" panose="05000000000000000000" pitchFamily="2" charset="2"/>
              </a:rPr>
              <a:t>nss</a:t>
            </a:r>
            <a:r>
              <a:rPr lang="es-ES" dirty="0">
                <a:sym typeface="Wingdings" panose="05000000000000000000" pitchFamily="2" charset="2"/>
              </a:rPr>
              <a:t> y email. </a:t>
            </a:r>
          </a:p>
          <a:p>
            <a:pPr lvl="1"/>
            <a:endParaRPr lang="es-ES" dirty="0">
              <a:sym typeface="Wingdings" panose="05000000000000000000" pitchFamily="2" charset="2"/>
            </a:endParaRPr>
          </a:p>
          <a:p>
            <a:pPr lvl="1"/>
            <a:endParaRPr lang="es-ES" dirty="0">
              <a:sym typeface="Wingdings" panose="05000000000000000000" pitchFamily="2" charset="2"/>
            </a:endParaRPr>
          </a:p>
          <a:p>
            <a:pPr marL="274320" lvl="1" indent="0">
              <a:buNone/>
            </a:pPr>
            <a:r>
              <a:rPr lang="es-ES" dirty="0"/>
              <a:t>		EMPLEADOS(</a:t>
            </a:r>
            <a:r>
              <a:rPr lang="es-ES" u="sng" dirty="0" err="1"/>
              <a:t>nss</a:t>
            </a:r>
            <a:r>
              <a:rPr lang="es-ES" dirty="0"/>
              <a:t>, nombre, puesto, salario, emails)</a:t>
            </a:r>
          </a:p>
          <a:p>
            <a:pPr marL="0" indent="0">
              <a:buNone/>
            </a:pPr>
            <a:endParaRPr lang="es-ES" dirty="0"/>
          </a:p>
        </p:txBody>
      </p:sp>
      <p:sp>
        <p:nvSpPr>
          <p:cNvPr id="4" name="Marcador de número de diapositiva 3">
            <a:extLst>
              <a:ext uri="{FF2B5EF4-FFF2-40B4-BE49-F238E27FC236}">
                <a16:creationId xmlns:a16="http://schemas.microsoft.com/office/drawing/2014/main" id="{F7FA39CB-35A6-4406-BE60-0146580AD2FF}"/>
              </a:ext>
            </a:extLst>
          </p:cNvPr>
          <p:cNvSpPr>
            <a:spLocks noGrp="1"/>
          </p:cNvSpPr>
          <p:nvPr>
            <p:ph type="sldNum" sz="quarter" idx="12"/>
          </p:nvPr>
        </p:nvSpPr>
        <p:spPr/>
        <p:txBody>
          <a:bodyPr/>
          <a:lstStyle/>
          <a:p>
            <a:pPr>
              <a:defRPr/>
            </a:pPr>
            <a:fld id="{D59A6A4B-46E3-43DE-99F2-D9A5AD28FA7D}" type="slidenum">
              <a:rPr lang="es-ES" altLang="es-ES" smtClean="0"/>
              <a:pPr>
                <a:defRPr/>
              </a:pPr>
              <a:t>5</a:t>
            </a:fld>
            <a:endParaRPr lang="es-ES" altLang="es-ES"/>
          </a:p>
        </p:txBody>
      </p:sp>
      <p:graphicFrame>
        <p:nvGraphicFramePr>
          <p:cNvPr id="11" name="Tabla 10">
            <a:extLst>
              <a:ext uri="{FF2B5EF4-FFF2-40B4-BE49-F238E27FC236}">
                <a16:creationId xmlns:a16="http://schemas.microsoft.com/office/drawing/2014/main" id="{B4A565AE-0EC5-46EB-9DEA-23684825FE76}"/>
              </a:ext>
            </a:extLst>
          </p:cNvPr>
          <p:cNvGraphicFramePr>
            <a:graphicFrameLocks noGrp="1"/>
          </p:cNvGraphicFramePr>
          <p:nvPr>
            <p:extLst>
              <p:ext uri="{D42A27DB-BD31-4B8C-83A1-F6EECF244321}">
                <p14:modId xmlns:p14="http://schemas.microsoft.com/office/powerpoint/2010/main" val="1658853089"/>
              </p:ext>
            </p:extLst>
          </p:nvPr>
        </p:nvGraphicFramePr>
        <p:xfrm>
          <a:off x="1654969" y="2810823"/>
          <a:ext cx="5083823" cy="1463040"/>
        </p:xfrm>
        <a:graphic>
          <a:graphicData uri="http://schemas.openxmlformats.org/drawingml/2006/table">
            <a:tbl>
              <a:tblPr>
                <a:tableStyleId>{85BE263C-DBD7-4A20-BB59-AAB30ACAA65A}</a:tableStyleId>
              </a:tblPr>
              <a:tblGrid>
                <a:gridCol w="467070">
                  <a:extLst>
                    <a:ext uri="{9D8B030D-6E8A-4147-A177-3AD203B41FA5}">
                      <a16:colId xmlns:a16="http://schemas.microsoft.com/office/drawing/2014/main" val="1411730683"/>
                    </a:ext>
                  </a:extLst>
                </a:gridCol>
                <a:gridCol w="1200551">
                  <a:extLst>
                    <a:ext uri="{9D8B030D-6E8A-4147-A177-3AD203B41FA5}">
                      <a16:colId xmlns:a16="http://schemas.microsoft.com/office/drawing/2014/main" val="1053716197"/>
                    </a:ext>
                  </a:extLst>
                </a:gridCol>
                <a:gridCol w="1338563">
                  <a:extLst>
                    <a:ext uri="{9D8B030D-6E8A-4147-A177-3AD203B41FA5}">
                      <a16:colId xmlns:a16="http://schemas.microsoft.com/office/drawing/2014/main" val="466200512"/>
                    </a:ext>
                  </a:extLst>
                </a:gridCol>
                <a:gridCol w="684168">
                  <a:extLst>
                    <a:ext uri="{9D8B030D-6E8A-4147-A177-3AD203B41FA5}">
                      <a16:colId xmlns:a16="http://schemas.microsoft.com/office/drawing/2014/main" val="781925501"/>
                    </a:ext>
                  </a:extLst>
                </a:gridCol>
                <a:gridCol w="1393471">
                  <a:extLst>
                    <a:ext uri="{9D8B030D-6E8A-4147-A177-3AD203B41FA5}">
                      <a16:colId xmlns:a16="http://schemas.microsoft.com/office/drawing/2014/main" val="1774372275"/>
                    </a:ext>
                  </a:extLst>
                </a:gridCol>
              </a:tblGrid>
              <a:tr h="247519">
                <a:tc>
                  <a:txBody>
                    <a:bodyPr/>
                    <a:lstStyle/>
                    <a:p>
                      <a:r>
                        <a:rPr lang="es-ES" sz="1200" b="1" dirty="0" err="1">
                          <a:effectLst/>
                        </a:rPr>
                        <a:t>nss</a:t>
                      </a:r>
                      <a:endParaRPr lang="es-ES" sz="1200" b="1" dirty="0">
                        <a:effectLst/>
                      </a:endParaRPr>
                    </a:p>
                  </a:txBody>
                  <a:tcPr anchor="ctr">
                    <a:solidFill>
                      <a:schemeClr val="accent2"/>
                    </a:solidFill>
                  </a:tcPr>
                </a:tc>
                <a:tc>
                  <a:txBody>
                    <a:bodyPr/>
                    <a:lstStyle/>
                    <a:p>
                      <a:r>
                        <a:rPr lang="es-ES" sz="1200">
                          <a:effectLst/>
                        </a:rPr>
                        <a:t>nombre</a:t>
                      </a:r>
                    </a:p>
                  </a:txBody>
                  <a:tcPr anchor="ctr">
                    <a:solidFill>
                      <a:schemeClr val="accent2"/>
                    </a:solidFill>
                  </a:tcPr>
                </a:tc>
                <a:tc>
                  <a:txBody>
                    <a:bodyPr/>
                    <a:lstStyle/>
                    <a:p>
                      <a:r>
                        <a:rPr lang="es-ES" sz="1200" dirty="0">
                          <a:effectLst/>
                        </a:rPr>
                        <a:t>puesto</a:t>
                      </a:r>
                    </a:p>
                  </a:txBody>
                  <a:tcPr anchor="ctr">
                    <a:solidFill>
                      <a:schemeClr val="accent2"/>
                    </a:solidFill>
                  </a:tcPr>
                </a:tc>
                <a:tc>
                  <a:txBody>
                    <a:bodyPr/>
                    <a:lstStyle/>
                    <a:p>
                      <a:r>
                        <a:rPr lang="es-ES" sz="1200">
                          <a:effectLst/>
                        </a:rPr>
                        <a:t>salario</a:t>
                      </a:r>
                    </a:p>
                  </a:txBody>
                  <a:tcPr anchor="ctr">
                    <a:solidFill>
                      <a:schemeClr val="accent2"/>
                    </a:solidFill>
                  </a:tcPr>
                </a:tc>
                <a:tc>
                  <a:txBody>
                    <a:bodyPr/>
                    <a:lstStyle/>
                    <a:p>
                      <a:r>
                        <a:rPr lang="es-ES" sz="1200" dirty="0">
                          <a:effectLst/>
                        </a:rPr>
                        <a:t>emails</a:t>
                      </a:r>
                    </a:p>
                  </a:txBody>
                  <a:tcPr anchor="ctr">
                    <a:solidFill>
                      <a:schemeClr val="accent2"/>
                    </a:solidFill>
                  </a:tcPr>
                </a:tc>
                <a:extLst>
                  <a:ext uri="{0D108BD9-81ED-4DB2-BD59-A6C34878D82A}">
                    <a16:rowId xmlns:a16="http://schemas.microsoft.com/office/drawing/2014/main" val="723363103"/>
                  </a:ext>
                </a:extLst>
              </a:tr>
              <a:tr h="412532">
                <a:tc>
                  <a:txBody>
                    <a:bodyPr/>
                    <a:lstStyle/>
                    <a:p>
                      <a:r>
                        <a:rPr lang="es-ES" sz="1200">
                          <a:effectLst/>
                        </a:rPr>
                        <a:t>111</a:t>
                      </a:r>
                    </a:p>
                  </a:txBody>
                  <a:tcPr anchor="ctr"/>
                </a:tc>
                <a:tc>
                  <a:txBody>
                    <a:bodyPr/>
                    <a:lstStyle/>
                    <a:p>
                      <a:r>
                        <a:rPr lang="es-ES" sz="1200" dirty="0">
                          <a:effectLst/>
                        </a:rPr>
                        <a:t>Luis Pérez</a:t>
                      </a:r>
                    </a:p>
                  </a:txBody>
                  <a:tcPr anchor="ctr"/>
                </a:tc>
                <a:tc>
                  <a:txBody>
                    <a:bodyPr/>
                    <a:lstStyle/>
                    <a:p>
                      <a:r>
                        <a:rPr lang="es-ES" sz="1200" dirty="0">
                          <a:effectLst/>
                        </a:rPr>
                        <a:t>Jefe de Unidad</a:t>
                      </a:r>
                    </a:p>
                  </a:txBody>
                  <a:tcPr anchor="ctr"/>
                </a:tc>
                <a:tc>
                  <a:txBody>
                    <a:bodyPr/>
                    <a:lstStyle/>
                    <a:p>
                      <a:r>
                        <a:rPr lang="es-ES" sz="1200">
                          <a:effectLst/>
                        </a:rPr>
                        <a:t>3000</a:t>
                      </a:r>
                    </a:p>
                  </a:txBody>
                  <a:tcPr anchor="ctr"/>
                </a:tc>
                <a:tc>
                  <a:txBody>
                    <a:bodyPr/>
                    <a:lstStyle/>
                    <a:p>
                      <a:r>
                        <a:rPr lang="es-ES" sz="1200" dirty="0">
                          <a:effectLst/>
                          <a:hlinkClick r:id="rId2"/>
                        </a:rPr>
                        <a:t>luisp@edu.es</a:t>
                      </a:r>
                    </a:p>
                    <a:p>
                      <a:r>
                        <a:rPr lang="es-ES" sz="1200" dirty="0">
                          <a:effectLst/>
                          <a:hlinkClick r:id="rId2"/>
                        </a:rPr>
                        <a:t>jefu2@edu.es</a:t>
                      </a:r>
                      <a:endParaRPr lang="es-ES" sz="1200" dirty="0">
                        <a:effectLst/>
                      </a:endParaRPr>
                    </a:p>
                  </a:txBody>
                  <a:tcPr anchor="ctr"/>
                </a:tc>
                <a:extLst>
                  <a:ext uri="{0D108BD9-81ED-4DB2-BD59-A6C34878D82A}">
                    <a16:rowId xmlns:a16="http://schemas.microsoft.com/office/drawing/2014/main" val="1801272498"/>
                  </a:ext>
                </a:extLst>
              </a:tr>
              <a:tr h="412532">
                <a:tc>
                  <a:txBody>
                    <a:bodyPr/>
                    <a:lstStyle/>
                    <a:p>
                      <a:r>
                        <a:rPr lang="es-ES" sz="1200" dirty="0">
                          <a:effectLst/>
                        </a:rPr>
                        <a:t>150</a:t>
                      </a:r>
                    </a:p>
                  </a:txBody>
                  <a:tcPr anchor="ctr"/>
                </a:tc>
                <a:tc>
                  <a:txBody>
                    <a:bodyPr/>
                    <a:lstStyle/>
                    <a:p>
                      <a:r>
                        <a:rPr lang="es-ES" sz="1200" dirty="0">
                          <a:effectLst/>
                        </a:rPr>
                        <a:t>María Ruiz</a:t>
                      </a:r>
                    </a:p>
                  </a:txBody>
                  <a:tcPr anchor="ctr"/>
                </a:tc>
                <a:tc>
                  <a:txBody>
                    <a:bodyPr/>
                    <a:lstStyle/>
                    <a:p>
                      <a:r>
                        <a:rPr lang="es-ES" sz="1200" dirty="0">
                          <a:effectLst/>
                        </a:rPr>
                        <a:t>Jefa Técnica</a:t>
                      </a:r>
                    </a:p>
                  </a:txBody>
                  <a:tcPr anchor="ctr"/>
                </a:tc>
                <a:tc>
                  <a:txBody>
                    <a:bodyPr/>
                    <a:lstStyle/>
                    <a:p>
                      <a:r>
                        <a:rPr lang="es-ES" sz="1200" dirty="0">
                          <a:effectLst/>
                        </a:rPr>
                        <a:t>2200</a:t>
                      </a:r>
                    </a:p>
                  </a:txBody>
                  <a:tcPr anchor="ctr"/>
                </a:tc>
                <a:tc>
                  <a:txBody>
                    <a:bodyPr/>
                    <a:lstStyle/>
                    <a:p>
                      <a:r>
                        <a:rPr lang="es-ES" sz="1200" dirty="0">
                          <a:effectLst/>
                          <a:hlinkClick r:id="rId3"/>
                        </a:rPr>
                        <a:t>marr@edu.es</a:t>
                      </a:r>
                      <a:endParaRPr lang="es-ES" sz="1200" dirty="0">
                        <a:effectLst/>
                      </a:endParaRPr>
                    </a:p>
                    <a:p>
                      <a:r>
                        <a:rPr lang="es-ES" sz="1200" dirty="0">
                          <a:effectLst/>
                          <a:hlinkClick r:id="rId4"/>
                        </a:rPr>
                        <a:t>jeft@edu.es</a:t>
                      </a:r>
                      <a:endParaRPr lang="es-ES" sz="1200" dirty="0">
                        <a:effectLst/>
                      </a:endParaRPr>
                    </a:p>
                  </a:txBody>
                  <a:tcPr anchor="ctr"/>
                </a:tc>
                <a:extLst>
                  <a:ext uri="{0D108BD9-81ED-4DB2-BD59-A6C34878D82A}">
                    <a16:rowId xmlns:a16="http://schemas.microsoft.com/office/drawing/2014/main" val="627772367"/>
                  </a:ext>
                </a:extLst>
              </a:tr>
              <a:tr h="247519">
                <a:tc>
                  <a:txBody>
                    <a:bodyPr/>
                    <a:lstStyle/>
                    <a:p>
                      <a:r>
                        <a:rPr lang="es-ES" sz="1200" dirty="0">
                          <a:effectLst/>
                        </a:rPr>
                        <a:t>232</a:t>
                      </a:r>
                    </a:p>
                  </a:txBody>
                  <a:tcPr anchor="ctr"/>
                </a:tc>
                <a:tc>
                  <a:txBody>
                    <a:bodyPr/>
                    <a:lstStyle/>
                    <a:p>
                      <a:r>
                        <a:rPr lang="es-ES" sz="1200">
                          <a:effectLst/>
                        </a:rPr>
                        <a:t>José Sánchez</a:t>
                      </a:r>
                    </a:p>
                  </a:txBody>
                  <a:tcPr anchor="ctr"/>
                </a:tc>
                <a:tc>
                  <a:txBody>
                    <a:bodyPr/>
                    <a:lstStyle/>
                    <a:p>
                      <a:r>
                        <a:rPr lang="es-ES" sz="1200">
                          <a:effectLst/>
                        </a:rPr>
                        <a:t>Administrativo</a:t>
                      </a:r>
                    </a:p>
                  </a:txBody>
                  <a:tcPr anchor="ctr"/>
                </a:tc>
                <a:tc>
                  <a:txBody>
                    <a:bodyPr/>
                    <a:lstStyle/>
                    <a:p>
                      <a:r>
                        <a:rPr lang="es-ES" sz="1200" dirty="0">
                          <a:effectLst/>
                        </a:rPr>
                        <a:t>1500</a:t>
                      </a:r>
                    </a:p>
                  </a:txBody>
                  <a:tcPr anchor="ctr"/>
                </a:tc>
                <a:tc>
                  <a:txBody>
                    <a:bodyPr/>
                    <a:lstStyle/>
                    <a:p>
                      <a:r>
                        <a:rPr lang="es-ES" sz="1200" dirty="0">
                          <a:effectLst/>
                          <a:hlinkClick r:id="rId5"/>
                        </a:rPr>
                        <a:t>joss@edu.es</a:t>
                      </a:r>
                      <a:endParaRPr lang="es-ES" sz="1200" dirty="0">
                        <a:effectLst/>
                      </a:endParaRPr>
                    </a:p>
                  </a:txBody>
                  <a:tcPr anchor="ctr"/>
                </a:tc>
                <a:extLst>
                  <a:ext uri="{0D108BD9-81ED-4DB2-BD59-A6C34878D82A}">
                    <a16:rowId xmlns:a16="http://schemas.microsoft.com/office/drawing/2014/main" val="3772948077"/>
                  </a:ext>
                </a:extLst>
              </a:tr>
            </a:tbl>
          </a:graphicData>
        </a:graphic>
      </p:graphicFrame>
      <p:graphicFrame>
        <p:nvGraphicFramePr>
          <p:cNvPr id="6" name="Tabla 5">
            <a:extLst>
              <a:ext uri="{FF2B5EF4-FFF2-40B4-BE49-F238E27FC236}">
                <a16:creationId xmlns:a16="http://schemas.microsoft.com/office/drawing/2014/main" id="{5B5C6407-E749-4711-A4BD-5AF0C58ECA6B}"/>
              </a:ext>
            </a:extLst>
          </p:cNvPr>
          <p:cNvGraphicFramePr>
            <a:graphicFrameLocks noGrp="1"/>
          </p:cNvGraphicFramePr>
          <p:nvPr>
            <p:extLst>
              <p:ext uri="{D42A27DB-BD31-4B8C-83A1-F6EECF244321}">
                <p14:modId xmlns:p14="http://schemas.microsoft.com/office/powerpoint/2010/main" val="2929446326"/>
              </p:ext>
            </p:extLst>
          </p:nvPr>
        </p:nvGraphicFramePr>
        <p:xfrm>
          <a:off x="467544" y="5044549"/>
          <a:ext cx="3690352" cy="1097280"/>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67070">
                  <a:extLst>
                    <a:ext uri="{9D8B030D-6E8A-4147-A177-3AD203B41FA5}">
                      <a16:colId xmlns:a16="http://schemas.microsoft.com/office/drawing/2014/main" val="1668709103"/>
                    </a:ext>
                  </a:extLst>
                </a:gridCol>
                <a:gridCol w="1200551">
                  <a:extLst>
                    <a:ext uri="{9D8B030D-6E8A-4147-A177-3AD203B41FA5}">
                      <a16:colId xmlns:a16="http://schemas.microsoft.com/office/drawing/2014/main" val="3507551141"/>
                    </a:ext>
                  </a:extLst>
                </a:gridCol>
                <a:gridCol w="1338563">
                  <a:extLst>
                    <a:ext uri="{9D8B030D-6E8A-4147-A177-3AD203B41FA5}">
                      <a16:colId xmlns:a16="http://schemas.microsoft.com/office/drawing/2014/main" val="2273032988"/>
                    </a:ext>
                  </a:extLst>
                </a:gridCol>
                <a:gridCol w="684168">
                  <a:extLst>
                    <a:ext uri="{9D8B030D-6E8A-4147-A177-3AD203B41FA5}">
                      <a16:colId xmlns:a16="http://schemas.microsoft.com/office/drawing/2014/main" val="1894633503"/>
                    </a:ext>
                  </a:extLst>
                </a:gridCol>
              </a:tblGrid>
              <a:tr h="247519">
                <a:tc>
                  <a:txBody>
                    <a:bodyPr/>
                    <a:lstStyle/>
                    <a:p>
                      <a:r>
                        <a:rPr lang="es-ES" sz="1200" b="1" dirty="0" err="1">
                          <a:effectLst/>
                        </a:rPr>
                        <a:t>nss</a:t>
                      </a:r>
                      <a:endParaRPr lang="es-ES" sz="1200" b="1" dirty="0">
                        <a:effectLst/>
                      </a:endParaRPr>
                    </a:p>
                  </a:txBody>
                  <a:tcPr anchor="ctr">
                    <a:solidFill>
                      <a:schemeClr val="accent2"/>
                    </a:solidFill>
                  </a:tcPr>
                </a:tc>
                <a:tc>
                  <a:txBody>
                    <a:bodyPr/>
                    <a:lstStyle/>
                    <a:p>
                      <a:r>
                        <a:rPr lang="es-ES" sz="1200">
                          <a:effectLst/>
                        </a:rPr>
                        <a:t>nombre</a:t>
                      </a:r>
                    </a:p>
                  </a:txBody>
                  <a:tcPr anchor="ctr">
                    <a:solidFill>
                      <a:schemeClr val="accent2"/>
                    </a:solidFill>
                  </a:tcPr>
                </a:tc>
                <a:tc>
                  <a:txBody>
                    <a:bodyPr/>
                    <a:lstStyle/>
                    <a:p>
                      <a:r>
                        <a:rPr lang="es-ES" sz="1200">
                          <a:effectLst/>
                        </a:rPr>
                        <a:t>puesto</a:t>
                      </a:r>
                    </a:p>
                  </a:txBody>
                  <a:tcPr anchor="ctr">
                    <a:solidFill>
                      <a:schemeClr val="accent2"/>
                    </a:solidFill>
                  </a:tcPr>
                </a:tc>
                <a:tc>
                  <a:txBody>
                    <a:bodyPr/>
                    <a:lstStyle/>
                    <a:p>
                      <a:r>
                        <a:rPr lang="es-ES" sz="1200" dirty="0">
                          <a:effectLst/>
                        </a:rPr>
                        <a:t>salario</a:t>
                      </a:r>
                    </a:p>
                  </a:txBody>
                  <a:tcPr anchor="ctr">
                    <a:solidFill>
                      <a:schemeClr val="accent2"/>
                    </a:solidFill>
                  </a:tcPr>
                </a:tc>
                <a:extLst>
                  <a:ext uri="{0D108BD9-81ED-4DB2-BD59-A6C34878D82A}">
                    <a16:rowId xmlns:a16="http://schemas.microsoft.com/office/drawing/2014/main" val="2659320397"/>
                  </a:ext>
                </a:extLst>
              </a:tr>
              <a:tr h="228600">
                <a:tc>
                  <a:txBody>
                    <a:bodyPr/>
                    <a:lstStyle/>
                    <a:p>
                      <a:r>
                        <a:rPr lang="es-ES" sz="1200" dirty="0">
                          <a:effectLst/>
                        </a:rPr>
                        <a:t>111</a:t>
                      </a:r>
                    </a:p>
                  </a:txBody>
                  <a:tcPr anchor="ctr"/>
                </a:tc>
                <a:tc>
                  <a:txBody>
                    <a:bodyPr/>
                    <a:lstStyle/>
                    <a:p>
                      <a:r>
                        <a:rPr lang="es-ES" sz="1200" dirty="0">
                          <a:effectLst/>
                        </a:rPr>
                        <a:t>Luis Pérez</a:t>
                      </a:r>
                    </a:p>
                  </a:txBody>
                  <a:tcPr anchor="ctr"/>
                </a:tc>
                <a:tc>
                  <a:txBody>
                    <a:bodyPr/>
                    <a:lstStyle/>
                    <a:p>
                      <a:r>
                        <a:rPr lang="es-ES" sz="1200" dirty="0">
                          <a:effectLst/>
                        </a:rPr>
                        <a:t>Jefe de Unidad</a:t>
                      </a:r>
                    </a:p>
                  </a:txBody>
                  <a:tcPr anchor="ctr"/>
                </a:tc>
                <a:tc>
                  <a:txBody>
                    <a:bodyPr/>
                    <a:lstStyle/>
                    <a:p>
                      <a:r>
                        <a:rPr lang="es-ES" sz="1200" dirty="0">
                          <a:effectLst/>
                        </a:rPr>
                        <a:t>3000</a:t>
                      </a:r>
                    </a:p>
                  </a:txBody>
                  <a:tcPr anchor="ctr"/>
                </a:tc>
                <a:extLst>
                  <a:ext uri="{0D108BD9-81ED-4DB2-BD59-A6C34878D82A}">
                    <a16:rowId xmlns:a16="http://schemas.microsoft.com/office/drawing/2014/main" val="2168147209"/>
                  </a:ext>
                </a:extLst>
              </a:tr>
              <a:tr h="228600">
                <a:tc>
                  <a:txBody>
                    <a:bodyPr/>
                    <a:lstStyle/>
                    <a:p>
                      <a:r>
                        <a:rPr lang="es-ES" sz="1200" dirty="0">
                          <a:effectLst/>
                        </a:rPr>
                        <a:t>150</a:t>
                      </a:r>
                    </a:p>
                  </a:txBody>
                  <a:tcPr anchor="ctr"/>
                </a:tc>
                <a:tc>
                  <a:txBody>
                    <a:bodyPr/>
                    <a:lstStyle/>
                    <a:p>
                      <a:r>
                        <a:rPr lang="es-ES" sz="1200" dirty="0">
                          <a:effectLst/>
                        </a:rPr>
                        <a:t>María Ruiz</a:t>
                      </a:r>
                    </a:p>
                  </a:txBody>
                  <a:tcPr anchor="ctr"/>
                </a:tc>
                <a:tc>
                  <a:txBody>
                    <a:bodyPr/>
                    <a:lstStyle/>
                    <a:p>
                      <a:r>
                        <a:rPr lang="es-ES" sz="1200" dirty="0">
                          <a:effectLst/>
                        </a:rPr>
                        <a:t>Jefa Técnica</a:t>
                      </a:r>
                    </a:p>
                  </a:txBody>
                  <a:tcPr anchor="ctr"/>
                </a:tc>
                <a:tc>
                  <a:txBody>
                    <a:bodyPr/>
                    <a:lstStyle/>
                    <a:p>
                      <a:r>
                        <a:rPr lang="es-ES" sz="1200" dirty="0">
                          <a:effectLst/>
                        </a:rPr>
                        <a:t>2200</a:t>
                      </a:r>
                    </a:p>
                  </a:txBody>
                  <a:tcPr anchor="ctr"/>
                </a:tc>
                <a:extLst>
                  <a:ext uri="{0D108BD9-81ED-4DB2-BD59-A6C34878D82A}">
                    <a16:rowId xmlns:a16="http://schemas.microsoft.com/office/drawing/2014/main" val="3904854340"/>
                  </a:ext>
                </a:extLst>
              </a:tr>
              <a:tr h="247519">
                <a:tc>
                  <a:txBody>
                    <a:bodyPr/>
                    <a:lstStyle/>
                    <a:p>
                      <a:r>
                        <a:rPr lang="es-ES" sz="1200" dirty="0">
                          <a:effectLst/>
                        </a:rPr>
                        <a:t>232</a:t>
                      </a:r>
                    </a:p>
                  </a:txBody>
                  <a:tcPr anchor="ctr"/>
                </a:tc>
                <a:tc>
                  <a:txBody>
                    <a:bodyPr/>
                    <a:lstStyle/>
                    <a:p>
                      <a:r>
                        <a:rPr lang="es-ES" sz="1200">
                          <a:effectLst/>
                        </a:rPr>
                        <a:t>José Sánchez</a:t>
                      </a:r>
                    </a:p>
                  </a:txBody>
                  <a:tcPr anchor="ctr"/>
                </a:tc>
                <a:tc>
                  <a:txBody>
                    <a:bodyPr/>
                    <a:lstStyle/>
                    <a:p>
                      <a:r>
                        <a:rPr lang="es-ES" sz="1200" dirty="0">
                          <a:effectLst/>
                        </a:rPr>
                        <a:t>Administrativo</a:t>
                      </a:r>
                    </a:p>
                  </a:txBody>
                  <a:tcPr anchor="ctr"/>
                </a:tc>
                <a:tc>
                  <a:txBody>
                    <a:bodyPr/>
                    <a:lstStyle/>
                    <a:p>
                      <a:r>
                        <a:rPr lang="es-ES" sz="1200" dirty="0">
                          <a:effectLst/>
                        </a:rPr>
                        <a:t>1500</a:t>
                      </a:r>
                    </a:p>
                  </a:txBody>
                  <a:tcPr anchor="ctr"/>
                </a:tc>
                <a:extLst>
                  <a:ext uri="{0D108BD9-81ED-4DB2-BD59-A6C34878D82A}">
                    <a16:rowId xmlns:a16="http://schemas.microsoft.com/office/drawing/2014/main" val="2014204596"/>
                  </a:ext>
                </a:extLst>
              </a:tr>
            </a:tbl>
          </a:graphicData>
        </a:graphic>
      </p:graphicFrame>
      <p:sp>
        <p:nvSpPr>
          <p:cNvPr id="9" name="CuadroTexto 8">
            <a:extLst>
              <a:ext uri="{FF2B5EF4-FFF2-40B4-BE49-F238E27FC236}">
                <a16:creationId xmlns:a16="http://schemas.microsoft.com/office/drawing/2014/main" id="{7805F71A-04BE-40BB-A94E-E6463E2232EE}"/>
              </a:ext>
            </a:extLst>
          </p:cNvPr>
          <p:cNvSpPr txBox="1"/>
          <p:nvPr/>
        </p:nvSpPr>
        <p:spPr>
          <a:xfrm>
            <a:off x="467544" y="4688210"/>
            <a:ext cx="3240360" cy="276999"/>
          </a:xfrm>
          <a:prstGeom prst="rect">
            <a:avLst/>
          </a:prstGeom>
          <a:noFill/>
          <a:effectLst>
            <a:outerShdw blurRad="50800" dist="38100" dir="5400000" algn="t" rotWithShape="0">
              <a:prstClr val="black">
                <a:alpha val="40000"/>
              </a:prstClr>
            </a:outerShdw>
          </a:effectLst>
        </p:spPr>
        <p:txBody>
          <a:bodyPr wrap="square">
            <a:spAutoFit/>
          </a:bodyPr>
          <a:lstStyle/>
          <a:p>
            <a:r>
              <a:rPr lang="es-ES" sz="1200" dirty="0"/>
              <a:t>EMPLEADOS(</a:t>
            </a:r>
            <a:r>
              <a:rPr lang="es-ES" sz="1200" u="sng" dirty="0" err="1"/>
              <a:t>nss</a:t>
            </a:r>
            <a:r>
              <a:rPr lang="es-ES" sz="1200" dirty="0"/>
              <a:t>, nombre, puesto, salario)</a:t>
            </a:r>
          </a:p>
        </p:txBody>
      </p:sp>
      <p:graphicFrame>
        <p:nvGraphicFramePr>
          <p:cNvPr id="5" name="Tabla 4">
            <a:extLst>
              <a:ext uri="{FF2B5EF4-FFF2-40B4-BE49-F238E27FC236}">
                <a16:creationId xmlns:a16="http://schemas.microsoft.com/office/drawing/2014/main" id="{3880EC15-BB69-4108-BBD0-0AD9D8089A7A}"/>
              </a:ext>
            </a:extLst>
          </p:cNvPr>
          <p:cNvGraphicFramePr>
            <a:graphicFrameLocks noGrp="1"/>
          </p:cNvGraphicFramePr>
          <p:nvPr>
            <p:extLst>
              <p:ext uri="{D42A27DB-BD31-4B8C-83A1-F6EECF244321}">
                <p14:modId xmlns:p14="http://schemas.microsoft.com/office/powerpoint/2010/main" val="2951728652"/>
              </p:ext>
            </p:extLst>
          </p:nvPr>
        </p:nvGraphicFramePr>
        <p:xfrm>
          <a:off x="5796136" y="5074935"/>
          <a:ext cx="1852529" cy="1645920"/>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78155">
                  <a:extLst>
                    <a:ext uri="{9D8B030D-6E8A-4147-A177-3AD203B41FA5}">
                      <a16:colId xmlns:a16="http://schemas.microsoft.com/office/drawing/2014/main" val="1523204448"/>
                    </a:ext>
                  </a:extLst>
                </a:gridCol>
                <a:gridCol w="1374374">
                  <a:extLst>
                    <a:ext uri="{9D8B030D-6E8A-4147-A177-3AD203B41FA5}">
                      <a16:colId xmlns:a16="http://schemas.microsoft.com/office/drawing/2014/main" val="587561597"/>
                    </a:ext>
                  </a:extLst>
                </a:gridCol>
              </a:tblGrid>
              <a:tr h="247519">
                <a:tc>
                  <a:txBody>
                    <a:bodyPr/>
                    <a:lstStyle/>
                    <a:p>
                      <a:r>
                        <a:rPr lang="es-ES" sz="1200" b="1" dirty="0" err="1">
                          <a:effectLst/>
                        </a:rPr>
                        <a:t>nss</a:t>
                      </a:r>
                      <a:endParaRPr lang="es-ES" sz="1200" b="1" dirty="0">
                        <a:effectLst/>
                      </a:endParaRPr>
                    </a:p>
                  </a:txBody>
                  <a:tcPr anchor="ctr">
                    <a:solidFill>
                      <a:schemeClr val="accent2"/>
                    </a:solidFill>
                  </a:tcPr>
                </a:tc>
                <a:tc>
                  <a:txBody>
                    <a:bodyPr/>
                    <a:lstStyle/>
                    <a:p>
                      <a:r>
                        <a:rPr lang="es-ES" sz="1200" b="1" dirty="0">
                          <a:effectLst/>
                        </a:rPr>
                        <a:t>email</a:t>
                      </a:r>
                    </a:p>
                  </a:txBody>
                  <a:tcPr anchor="ctr">
                    <a:solidFill>
                      <a:schemeClr val="accent2"/>
                    </a:solidFill>
                  </a:tcPr>
                </a:tc>
                <a:extLst>
                  <a:ext uri="{0D108BD9-81ED-4DB2-BD59-A6C34878D82A}">
                    <a16:rowId xmlns:a16="http://schemas.microsoft.com/office/drawing/2014/main" val="4206527818"/>
                  </a:ext>
                </a:extLst>
              </a:tr>
              <a:tr h="228600">
                <a:tc>
                  <a:txBody>
                    <a:bodyPr/>
                    <a:lstStyle/>
                    <a:p>
                      <a:r>
                        <a:rPr lang="es-ES" sz="1200" dirty="0">
                          <a:effectLst/>
                        </a:rPr>
                        <a:t>111</a:t>
                      </a:r>
                    </a:p>
                  </a:txBody>
                  <a:tcPr anchor="ctr"/>
                </a:tc>
                <a:tc>
                  <a:txBody>
                    <a:bodyPr/>
                    <a:lstStyle/>
                    <a:p>
                      <a:r>
                        <a:rPr lang="es-ES" sz="1200" dirty="0">
                          <a:effectLst/>
                          <a:hlinkClick r:id="rId2"/>
                        </a:rPr>
                        <a:t>luisp@edu.es</a:t>
                      </a:r>
                    </a:p>
                  </a:txBody>
                  <a:tcPr anchor="ctr"/>
                </a:tc>
                <a:extLst>
                  <a:ext uri="{0D108BD9-81ED-4DB2-BD59-A6C34878D82A}">
                    <a16:rowId xmlns:a16="http://schemas.microsoft.com/office/drawing/2014/main" val="2119044988"/>
                  </a:ext>
                </a:extLst>
              </a:tr>
              <a:tr h="228600">
                <a:tc>
                  <a:txBody>
                    <a:bodyPr/>
                    <a:lstStyle/>
                    <a:p>
                      <a:r>
                        <a:rPr lang="es-ES" sz="1200" dirty="0">
                          <a:effectLst/>
                        </a:rPr>
                        <a:t>111</a:t>
                      </a:r>
                    </a:p>
                  </a:txBody>
                  <a:tcPr anchor="ctr"/>
                </a:tc>
                <a:tc>
                  <a:txBody>
                    <a:bodyPr/>
                    <a:lstStyle/>
                    <a:p>
                      <a:r>
                        <a:rPr lang="es-ES" sz="1200" dirty="0">
                          <a:effectLst/>
                          <a:hlinkClick r:id="rId2"/>
                        </a:rPr>
                        <a:t>jefu2@edu.es</a:t>
                      </a:r>
                      <a:endParaRPr lang="es-ES" sz="1200" dirty="0">
                        <a:effectLst/>
                      </a:endParaRPr>
                    </a:p>
                  </a:txBody>
                  <a:tcPr anchor="ctr"/>
                </a:tc>
                <a:extLst>
                  <a:ext uri="{0D108BD9-81ED-4DB2-BD59-A6C34878D82A}">
                    <a16:rowId xmlns:a16="http://schemas.microsoft.com/office/drawing/2014/main" val="3503606200"/>
                  </a:ext>
                </a:extLst>
              </a:tr>
              <a:tr h="228600">
                <a:tc>
                  <a:txBody>
                    <a:bodyPr/>
                    <a:lstStyle/>
                    <a:p>
                      <a:r>
                        <a:rPr lang="es-ES" sz="1200" dirty="0">
                          <a:effectLst/>
                        </a:rPr>
                        <a:t>150</a:t>
                      </a:r>
                    </a:p>
                  </a:txBody>
                  <a:tcPr anchor="ctr"/>
                </a:tc>
                <a:tc>
                  <a:txBody>
                    <a:bodyPr/>
                    <a:lstStyle/>
                    <a:p>
                      <a:r>
                        <a:rPr lang="es-ES" sz="1200" dirty="0">
                          <a:effectLst/>
                          <a:hlinkClick r:id="rId3"/>
                        </a:rPr>
                        <a:t>marr@edu.es</a:t>
                      </a:r>
                      <a:endParaRPr lang="es-ES" sz="1200" dirty="0">
                        <a:effectLst/>
                      </a:endParaRPr>
                    </a:p>
                  </a:txBody>
                  <a:tcPr anchor="ctr"/>
                </a:tc>
                <a:extLst>
                  <a:ext uri="{0D108BD9-81ED-4DB2-BD59-A6C34878D82A}">
                    <a16:rowId xmlns:a16="http://schemas.microsoft.com/office/drawing/2014/main" val="606325837"/>
                  </a:ext>
                </a:extLst>
              </a:tr>
              <a:tr h="228600">
                <a:tc>
                  <a:txBody>
                    <a:bodyPr/>
                    <a:lstStyle/>
                    <a:p>
                      <a:r>
                        <a:rPr lang="es-ES" sz="1200" dirty="0">
                          <a:effectLst/>
                        </a:rPr>
                        <a:t>150</a:t>
                      </a:r>
                    </a:p>
                  </a:txBody>
                  <a:tcPr anchor="ctr"/>
                </a:tc>
                <a:tc>
                  <a:txBody>
                    <a:bodyPr/>
                    <a:lstStyle/>
                    <a:p>
                      <a:r>
                        <a:rPr lang="es-ES" sz="1200" dirty="0">
                          <a:effectLst/>
                          <a:hlinkClick r:id="rId4"/>
                        </a:rPr>
                        <a:t>jeft@edu.es</a:t>
                      </a:r>
                      <a:endParaRPr lang="es-ES" sz="1200" dirty="0">
                        <a:effectLst/>
                      </a:endParaRPr>
                    </a:p>
                  </a:txBody>
                  <a:tcPr anchor="ctr"/>
                </a:tc>
                <a:extLst>
                  <a:ext uri="{0D108BD9-81ED-4DB2-BD59-A6C34878D82A}">
                    <a16:rowId xmlns:a16="http://schemas.microsoft.com/office/drawing/2014/main" val="1457602570"/>
                  </a:ext>
                </a:extLst>
              </a:tr>
              <a:tr h="247519">
                <a:tc>
                  <a:txBody>
                    <a:bodyPr/>
                    <a:lstStyle/>
                    <a:p>
                      <a:r>
                        <a:rPr lang="es-ES" sz="1200" dirty="0">
                          <a:effectLst/>
                        </a:rPr>
                        <a:t>232</a:t>
                      </a:r>
                    </a:p>
                  </a:txBody>
                  <a:tcPr anchor="ctr"/>
                </a:tc>
                <a:tc>
                  <a:txBody>
                    <a:bodyPr/>
                    <a:lstStyle/>
                    <a:p>
                      <a:r>
                        <a:rPr lang="es-ES" sz="1200" dirty="0">
                          <a:effectLst/>
                          <a:hlinkClick r:id="rId5"/>
                        </a:rPr>
                        <a:t>joss@edu.es</a:t>
                      </a:r>
                      <a:endParaRPr lang="es-ES" sz="1200" dirty="0">
                        <a:effectLst/>
                      </a:endParaRPr>
                    </a:p>
                  </a:txBody>
                  <a:tcPr anchor="ctr"/>
                </a:tc>
                <a:extLst>
                  <a:ext uri="{0D108BD9-81ED-4DB2-BD59-A6C34878D82A}">
                    <a16:rowId xmlns:a16="http://schemas.microsoft.com/office/drawing/2014/main" val="1324260917"/>
                  </a:ext>
                </a:extLst>
              </a:tr>
            </a:tbl>
          </a:graphicData>
        </a:graphic>
      </p:graphicFrame>
      <p:sp>
        <p:nvSpPr>
          <p:cNvPr id="12" name="CuadroTexto 11">
            <a:extLst>
              <a:ext uri="{FF2B5EF4-FFF2-40B4-BE49-F238E27FC236}">
                <a16:creationId xmlns:a16="http://schemas.microsoft.com/office/drawing/2014/main" id="{1C13BD30-1E6B-4F17-B579-60F1CC2A3102}"/>
              </a:ext>
            </a:extLst>
          </p:cNvPr>
          <p:cNvSpPr txBox="1"/>
          <p:nvPr/>
        </p:nvSpPr>
        <p:spPr>
          <a:xfrm>
            <a:off x="5950481" y="4712637"/>
            <a:ext cx="1576623" cy="276999"/>
          </a:xfrm>
          <a:prstGeom prst="rect">
            <a:avLst/>
          </a:prstGeom>
          <a:noFill/>
          <a:effectLst>
            <a:outerShdw blurRad="50800" dist="38100" dir="5400000" algn="t" rotWithShape="0">
              <a:prstClr val="black">
                <a:alpha val="40000"/>
              </a:prstClr>
            </a:outerShdw>
          </a:effectLst>
        </p:spPr>
        <p:txBody>
          <a:bodyPr wrap="square">
            <a:spAutoFit/>
          </a:bodyPr>
          <a:lstStyle/>
          <a:p>
            <a:r>
              <a:rPr lang="es-ES" sz="1200" dirty="0"/>
              <a:t>EMAILS(</a:t>
            </a:r>
            <a:r>
              <a:rPr lang="es-ES" sz="1200" u="sng" dirty="0" err="1"/>
              <a:t>nss</a:t>
            </a:r>
            <a:r>
              <a:rPr lang="es-ES" sz="1200" dirty="0"/>
              <a:t>, </a:t>
            </a:r>
            <a:r>
              <a:rPr lang="es-ES" sz="1200" u="sng" dirty="0"/>
              <a:t>email</a:t>
            </a:r>
            <a:r>
              <a:rPr lang="es-ES" sz="1200" dirty="0"/>
              <a:t>)</a:t>
            </a:r>
          </a:p>
        </p:txBody>
      </p:sp>
      <p:pic>
        <p:nvPicPr>
          <p:cNvPr id="8" name="Gráfico 7" descr="División en la carretera con relleno sólido">
            <a:extLst>
              <a:ext uri="{FF2B5EF4-FFF2-40B4-BE49-F238E27FC236}">
                <a16:creationId xmlns:a16="http://schemas.microsoft.com/office/drawing/2014/main" id="{F2E2FACA-65D3-4B40-A0B4-6649836603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4519816" y="4437112"/>
            <a:ext cx="914400" cy="914400"/>
          </a:xfrm>
          <a:prstGeom prst="rect">
            <a:avLst/>
          </a:prstGeom>
          <a:effectLst>
            <a:glow rad="63500">
              <a:schemeClr val="accent2">
                <a:satMod val="175000"/>
                <a:alpha val="40000"/>
              </a:schemeClr>
            </a:glow>
            <a:outerShdw blurRad="50800" dist="38100" dir="5400000" algn="t" rotWithShape="0">
              <a:prstClr val="black">
                <a:alpha val="40000"/>
              </a:prstClr>
            </a:outerShdw>
          </a:effectLst>
        </p:spPr>
      </p:pic>
    </p:spTree>
    <p:extLst>
      <p:ext uri="{BB962C8B-B14F-4D97-AF65-F5344CB8AC3E}">
        <p14:creationId xmlns:p14="http://schemas.microsoft.com/office/powerpoint/2010/main" val="365025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20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8329E-63ED-4A23-A2DA-897FF63DECB2}"/>
              </a:ext>
            </a:extLst>
          </p:cNvPr>
          <p:cNvSpPr>
            <a:spLocks noGrp="1"/>
          </p:cNvSpPr>
          <p:nvPr>
            <p:ph type="title"/>
          </p:nvPr>
        </p:nvSpPr>
        <p:spPr>
          <a:xfrm>
            <a:off x="332675" y="343689"/>
            <a:ext cx="8108380" cy="648072"/>
          </a:xfrm>
        </p:spPr>
        <p:txBody>
          <a:bodyPr/>
          <a:lstStyle/>
          <a:p>
            <a:r>
              <a:rPr lang="es-ES" dirty="0"/>
              <a:t>Segunda forma normal (2 FN)</a:t>
            </a:r>
          </a:p>
        </p:txBody>
      </p:sp>
      <p:sp>
        <p:nvSpPr>
          <p:cNvPr id="3" name="Marcador de contenido 2">
            <a:extLst>
              <a:ext uri="{FF2B5EF4-FFF2-40B4-BE49-F238E27FC236}">
                <a16:creationId xmlns:a16="http://schemas.microsoft.com/office/drawing/2014/main" id="{3CDB9DFA-8B7A-43AF-B6DE-3B4599EF554F}"/>
              </a:ext>
            </a:extLst>
          </p:cNvPr>
          <p:cNvSpPr>
            <a:spLocks noGrp="1"/>
          </p:cNvSpPr>
          <p:nvPr>
            <p:ph idx="1"/>
          </p:nvPr>
        </p:nvSpPr>
        <p:spPr>
          <a:xfrm>
            <a:off x="395537" y="1115938"/>
            <a:ext cx="7848872" cy="3218294"/>
          </a:xfrm>
        </p:spPr>
        <p:txBody>
          <a:bodyPr>
            <a:normAutofit fontScale="70000" lnSpcReduction="20000"/>
          </a:bodyPr>
          <a:lstStyle/>
          <a:p>
            <a:r>
              <a:rPr lang="es-ES" dirty="0">
                <a:sym typeface="Wingdings" panose="05000000000000000000" pitchFamily="2" charset="2"/>
              </a:rPr>
              <a:t>Debe estar en primera formal normal (1 FN)</a:t>
            </a:r>
          </a:p>
          <a:p>
            <a:r>
              <a:rPr lang="es-ES" dirty="0">
                <a:sym typeface="Wingdings" panose="05000000000000000000" pitchFamily="2" charset="2"/>
              </a:rPr>
              <a:t>Recuerda que todos los atributos que no sean de la clave principal tienen dependencia funcional completa respecto de todos los atributos que formen la clave.</a:t>
            </a:r>
          </a:p>
          <a:p>
            <a:r>
              <a:rPr lang="es-ES" dirty="0">
                <a:sym typeface="Wingdings" panose="05000000000000000000" pitchFamily="2" charset="2"/>
              </a:rPr>
              <a:t>O lo que es lo mismo que si la clave primaria no existiese, los atributos que dependan de ella de manera completa tampoco. Pregúntate lo siguiente: ¿dado un valor para A, obtengo un único valor para B y viceversa?  será necesario llevarlo a una nueva relación.</a:t>
            </a:r>
          </a:p>
          <a:p>
            <a:r>
              <a:rPr lang="es-ES" dirty="0">
                <a:sym typeface="Wingdings" panose="05000000000000000000" pitchFamily="2" charset="2"/>
              </a:rPr>
              <a:t>Es aplicable por lo tanto cuando la clave primaria es compuesta(más de un atributo) si es simple y está en 1FN, lo está en 2FN.</a:t>
            </a:r>
          </a:p>
          <a:p>
            <a:r>
              <a:rPr lang="es-ES" dirty="0">
                <a:sym typeface="Wingdings" panose="05000000000000000000" pitchFamily="2" charset="2"/>
              </a:rPr>
              <a:t>SOLUCIÓN:</a:t>
            </a:r>
          </a:p>
          <a:p>
            <a:pPr lvl="1"/>
            <a:r>
              <a:rPr lang="es-ES" dirty="0">
                <a:sym typeface="Wingdings" panose="05000000000000000000" pitchFamily="2" charset="2"/>
              </a:rPr>
              <a:t>La manera de solucionarlo es llevar el atributo parcialmente dependiente junto con la parte de la clave primara de la que depende a otra relación.</a:t>
            </a:r>
          </a:p>
          <a:p>
            <a:r>
              <a:rPr lang="es-ES" dirty="0">
                <a:sym typeface="Wingdings" panose="05000000000000000000" pitchFamily="2" charset="2"/>
              </a:rPr>
              <a:t>En nuestro caso las dos relaciones obtenidas lo están ya.</a:t>
            </a:r>
          </a:p>
          <a:p>
            <a:pPr lvl="1"/>
            <a:endParaRPr lang="es-ES" dirty="0">
              <a:sym typeface="Wingdings" panose="05000000000000000000" pitchFamily="2" charset="2"/>
            </a:endParaRPr>
          </a:p>
          <a:p>
            <a:pPr marL="0" indent="0">
              <a:buNone/>
            </a:pPr>
            <a:endParaRPr lang="es-ES" dirty="0"/>
          </a:p>
        </p:txBody>
      </p:sp>
      <p:sp>
        <p:nvSpPr>
          <p:cNvPr id="4" name="Marcador de número de diapositiva 3">
            <a:extLst>
              <a:ext uri="{FF2B5EF4-FFF2-40B4-BE49-F238E27FC236}">
                <a16:creationId xmlns:a16="http://schemas.microsoft.com/office/drawing/2014/main" id="{F7FA39CB-35A6-4406-BE60-0146580AD2FF}"/>
              </a:ext>
            </a:extLst>
          </p:cNvPr>
          <p:cNvSpPr>
            <a:spLocks noGrp="1"/>
          </p:cNvSpPr>
          <p:nvPr>
            <p:ph type="sldNum" sz="quarter" idx="12"/>
          </p:nvPr>
        </p:nvSpPr>
        <p:spPr/>
        <p:txBody>
          <a:bodyPr/>
          <a:lstStyle/>
          <a:p>
            <a:pPr>
              <a:defRPr/>
            </a:pPr>
            <a:fld id="{D59A6A4B-46E3-43DE-99F2-D9A5AD28FA7D}" type="slidenum">
              <a:rPr lang="es-ES" altLang="es-ES" smtClean="0"/>
              <a:pPr>
                <a:defRPr/>
              </a:pPr>
              <a:t>6</a:t>
            </a:fld>
            <a:endParaRPr lang="es-ES" altLang="es-ES"/>
          </a:p>
        </p:txBody>
      </p:sp>
      <p:graphicFrame>
        <p:nvGraphicFramePr>
          <p:cNvPr id="6" name="Tabla 5">
            <a:extLst>
              <a:ext uri="{FF2B5EF4-FFF2-40B4-BE49-F238E27FC236}">
                <a16:creationId xmlns:a16="http://schemas.microsoft.com/office/drawing/2014/main" id="{5B5C6407-E749-4711-A4BD-5AF0C58ECA6B}"/>
              </a:ext>
            </a:extLst>
          </p:cNvPr>
          <p:cNvGraphicFramePr>
            <a:graphicFrameLocks noGrp="1"/>
          </p:cNvGraphicFramePr>
          <p:nvPr>
            <p:extLst>
              <p:ext uri="{D42A27DB-BD31-4B8C-83A1-F6EECF244321}">
                <p14:modId xmlns:p14="http://schemas.microsoft.com/office/powerpoint/2010/main" val="2013812193"/>
              </p:ext>
            </p:extLst>
          </p:nvPr>
        </p:nvGraphicFramePr>
        <p:xfrm>
          <a:off x="696513" y="4735408"/>
          <a:ext cx="3690352" cy="1097280"/>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67070">
                  <a:extLst>
                    <a:ext uri="{9D8B030D-6E8A-4147-A177-3AD203B41FA5}">
                      <a16:colId xmlns:a16="http://schemas.microsoft.com/office/drawing/2014/main" val="1668709103"/>
                    </a:ext>
                  </a:extLst>
                </a:gridCol>
                <a:gridCol w="1200551">
                  <a:extLst>
                    <a:ext uri="{9D8B030D-6E8A-4147-A177-3AD203B41FA5}">
                      <a16:colId xmlns:a16="http://schemas.microsoft.com/office/drawing/2014/main" val="3507551141"/>
                    </a:ext>
                  </a:extLst>
                </a:gridCol>
                <a:gridCol w="1338563">
                  <a:extLst>
                    <a:ext uri="{9D8B030D-6E8A-4147-A177-3AD203B41FA5}">
                      <a16:colId xmlns:a16="http://schemas.microsoft.com/office/drawing/2014/main" val="2273032988"/>
                    </a:ext>
                  </a:extLst>
                </a:gridCol>
                <a:gridCol w="684168">
                  <a:extLst>
                    <a:ext uri="{9D8B030D-6E8A-4147-A177-3AD203B41FA5}">
                      <a16:colId xmlns:a16="http://schemas.microsoft.com/office/drawing/2014/main" val="1894633503"/>
                    </a:ext>
                  </a:extLst>
                </a:gridCol>
              </a:tblGrid>
              <a:tr h="247519">
                <a:tc>
                  <a:txBody>
                    <a:bodyPr/>
                    <a:lstStyle/>
                    <a:p>
                      <a:r>
                        <a:rPr lang="es-ES" sz="1200" b="1" dirty="0" err="1">
                          <a:effectLst/>
                        </a:rPr>
                        <a:t>nss</a:t>
                      </a:r>
                      <a:endParaRPr lang="es-ES" sz="1200" b="1" dirty="0">
                        <a:effectLst/>
                      </a:endParaRPr>
                    </a:p>
                  </a:txBody>
                  <a:tcPr anchor="ctr">
                    <a:solidFill>
                      <a:schemeClr val="accent2"/>
                    </a:solidFill>
                  </a:tcPr>
                </a:tc>
                <a:tc>
                  <a:txBody>
                    <a:bodyPr/>
                    <a:lstStyle/>
                    <a:p>
                      <a:r>
                        <a:rPr lang="es-ES" sz="1200">
                          <a:effectLst/>
                        </a:rPr>
                        <a:t>nombre</a:t>
                      </a:r>
                    </a:p>
                  </a:txBody>
                  <a:tcPr anchor="ctr">
                    <a:solidFill>
                      <a:schemeClr val="accent2"/>
                    </a:solidFill>
                  </a:tcPr>
                </a:tc>
                <a:tc>
                  <a:txBody>
                    <a:bodyPr/>
                    <a:lstStyle/>
                    <a:p>
                      <a:r>
                        <a:rPr lang="es-ES" sz="1200">
                          <a:effectLst/>
                        </a:rPr>
                        <a:t>puesto</a:t>
                      </a:r>
                    </a:p>
                  </a:txBody>
                  <a:tcPr anchor="ctr">
                    <a:solidFill>
                      <a:schemeClr val="accent2"/>
                    </a:solidFill>
                  </a:tcPr>
                </a:tc>
                <a:tc>
                  <a:txBody>
                    <a:bodyPr/>
                    <a:lstStyle/>
                    <a:p>
                      <a:r>
                        <a:rPr lang="es-ES" sz="1200" dirty="0">
                          <a:effectLst/>
                        </a:rPr>
                        <a:t>salario</a:t>
                      </a:r>
                    </a:p>
                  </a:txBody>
                  <a:tcPr anchor="ctr">
                    <a:solidFill>
                      <a:schemeClr val="accent2"/>
                    </a:solidFill>
                  </a:tcPr>
                </a:tc>
                <a:extLst>
                  <a:ext uri="{0D108BD9-81ED-4DB2-BD59-A6C34878D82A}">
                    <a16:rowId xmlns:a16="http://schemas.microsoft.com/office/drawing/2014/main" val="2659320397"/>
                  </a:ext>
                </a:extLst>
              </a:tr>
              <a:tr h="228600">
                <a:tc>
                  <a:txBody>
                    <a:bodyPr/>
                    <a:lstStyle/>
                    <a:p>
                      <a:r>
                        <a:rPr lang="es-ES" sz="1200" dirty="0">
                          <a:effectLst/>
                        </a:rPr>
                        <a:t>111</a:t>
                      </a:r>
                    </a:p>
                  </a:txBody>
                  <a:tcPr anchor="ctr"/>
                </a:tc>
                <a:tc>
                  <a:txBody>
                    <a:bodyPr/>
                    <a:lstStyle/>
                    <a:p>
                      <a:r>
                        <a:rPr lang="es-ES" sz="1200" dirty="0">
                          <a:effectLst/>
                        </a:rPr>
                        <a:t>Luis Pérez</a:t>
                      </a:r>
                    </a:p>
                  </a:txBody>
                  <a:tcPr anchor="ctr"/>
                </a:tc>
                <a:tc>
                  <a:txBody>
                    <a:bodyPr/>
                    <a:lstStyle/>
                    <a:p>
                      <a:r>
                        <a:rPr lang="es-ES" sz="1200" dirty="0">
                          <a:effectLst/>
                        </a:rPr>
                        <a:t>Jefe de Unidad</a:t>
                      </a:r>
                    </a:p>
                  </a:txBody>
                  <a:tcPr anchor="ctr"/>
                </a:tc>
                <a:tc>
                  <a:txBody>
                    <a:bodyPr/>
                    <a:lstStyle/>
                    <a:p>
                      <a:r>
                        <a:rPr lang="es-ES" sz="1200" dirty="0">
                          <a:effectLst/>
                        </a:rPr>
                        <a:t>3000</a:t>
                      </a:r>
                    </a:p>
                  </a:txBody>
                  <a:tcPr anchor="ctr"/>
                </a:tc>
                <a:extLst>
                  <a:ext uri="{0D108BD9-81ED-4DB2-BD59-A6C34878D82A}">
                    <a16:rowId xmlns:a16="http://schemas.microsoft.com/office/drawing/2014/main" val="2168147209"/>
                  </a:ext>
                </a:extLst>
              </a:tr>
              <a:tr h="228600">
                <a:tc>
                  <a:txBody>
                    <a:bodyPr/>
                    <a:lstStyle/>
                    <a:p>
                      <a:r>
                        <a:rPr lang="es-ES" sz="1200" dirty="0">
                          <a:effectLst/>
                        </a:rPr>
                        <a:t>150</a:t>
                      </a:r>
                    </a:p>
                  </a:txBody>
                  <a:tcPr anchor="ctr"/>
                </a:tc>
                <a:tc>
                  <a:txBody>
                    <a:bodyPr/>
                    <a:lstStyle/>
                    <a:p>
                      <a:r>
                        <a:rPr lang="es-ES" sz="1200" dirty="0">
                          <a:effectLst/>
                        </a:rPr>
                        <a:t>María Ruiz</a:t>
                      </a:r>
                    </a:p>
                  </a:txBody>
                  <a:tcPr anchor="ctr"/>
                </a:tc>
                <a:tc>
                  <a:txBody>
                    <a:bodyPr/>
                    <a:lstStyle/>
                    <a:p>
                      <a:r>
                        <a:rPr lang="es-ES" sz="1200" dirty="0">
                          <a:effectLst/>
                        </a:rPr>
                        <a:t>Jefa Técnica</a:t>
                      </a:r>
                    </a:p>
                  </a:txBody>
                  <a:tcPr anchor="ctr"/>
                </a:tc>
                <a:tc>
                  <a:txBody>
                    <a:bodyPr/>
                    <a:lstStyle/>
                    <a:p>
                      <a:r>
                        <a:rPr lang="es-ES" sz="1200" dirty="0">
                          <a:effectLst/>
                        </a:rPr>
                        <a:t>2200</a:t>
                      </a:r>
                    </a:p>
                  </a:txBody>
                  <a:tcPr anchor="ctr"/>
                </a:tc>
                <a:extLst>
                  <a:ext uri="{0D108BD9-81ED-4DB2-BD59-A6C34878D82A}">
                    <a16:rowId xmlns:a16="http://schemas.microsoft.com/office/drawing/2014/main" val="3904854340"/>
                  </a:ext>
                </a:extLst>
              </a:tr>
              <a:tr h="247519">
                <a:tc>
                  <a:txBody>
                    <a:bodyPr/>
                    <a:lstStyle/>
                    <a:p>
                      <a:r>
                        <a:rPr lang="es-ES" sz="1200" dirty="0">
                          <a:effectLst/>
                        </a:rPr>
                        <a:t>232</a:t>
                      </a:r>
                    </a:p>
                  </a:txBody>
                  <a:tcPr anchor="ctr"/>
                </a:tc>
                <a:tc>
                  <a:txBody>
                    <a:bodyPr/>
                    <a:lstStyle/>
                    <a:p>
                      <a:r>
                        <a:rPr lang="es-ES" sz="1200">
                          <a:effectLst/>
                        </a:rPr>
                        <a:t>José Sánchez</a:t>
                      </a:r>
                    </a:p>
                  </a:txBody>
                  <a:tcPr anchor="ctr"/>
                </a:tc>
                <a:tc>
                  <a:txBody>
                    <a:bodyPr/>
                    <a:lstStyle/>
                    <a:p>
                      <a:r>
                        <a:rPr lang="es-ES" sz="1200" dirty="0">
                          <a:effectLst/>
                        </a:rPr>
                        <a:t>Administrativo</a:t>
                      </a:r>
                    </a:p>
                  </a:txBody>
                  <a:tcPr anchor="ctr"/>
                </a:tc>
                <a:tc>
                  <a:txBody>
                    <a:bodyPr/>
                    <a:lstStyle/>
                    <a:p>
                      <a:r>
                        <a:rPr lang="es-ES" sz="1200" dirty="0">
                          <a:effectLst/>
                        </a:rPr>
                        <a:t>1500</a:t>
                      </a:r>
                    </a:p>
                  </a:txBody>
                  <a:tcPr anchor="ctr"/>
                </a:tc>
                <a:extLst>
                  <a:ext uri="{0D108BD9-81ED-4DB2-BD59-A6C34878D82A}">
                    <a16:rowId xmlns:a16="http://schemas.microsoft.com/office/drawing/2014/main" val="2014204596"/>
                  </a:ext>
                </a:extLst>
              </a:tr>
            </a:tbl>
          </a:graphicData>
        </a:graphic>
      </p:graphicFrame>
      <p:sp>
        <p:nvSpPr>
          <p:cNvPr id="9" name="CuadroTexto 8">
            <a:extLst>
              <a:ext uri="{FF2B5EF4-FFF2-40B4-BE49-F238E27FC236}">
                <a16:creationId xmlns:a16="http://schemas.microsoft.com/office/drawing/2014/main" id="{7805F71A-04BE-40BB-A94E-E6463E2232EE}"/>
              </a:ext>
            </a:extLst>
          </p:cNvPr>
          <p:cNvSpPr txBox="1"/>
          <p:nvPr/>
        </p:nvSpPr>
        <p:spPr>
          <a:xfrm>
            <a:off x="755576" y="4334232"/>
            <a:ext cx="3240360" cy="276999"/>
          </a:xfrm>
          <a:prstGeom prst="rect">
            <a:avLst/>
          </a:prstGeom>
          <a:noFill/>
          <a:effectLst>
            <a:outerShdw blurRad="50800" dist="38100" dir="5400000" algn="t" rotWithShape="0">
              <a:prstClr val="black">
                <a:alpha val="40000"/>
              </a:prstClr>
            </a:outerShdw>
          </a:effectLst>
        </p:spPr>
        <p:txBody>
          <a:bodyPr wrap="square">
            <a:spAutoFit/>
          </a:bodyPr>
          <a:lstStyle/>
          <a:p>
            <a:r>
              <a:rPr lang="es-ES" sz="1200" dirty="0"/>
              <a:t>EMPLEADOS(</a:t>
            </a:r>
            <a:r>
              <a:rPr lang="es-ES" sz="1200" u="sng" dirty="0" err="1"/>
              <a:t>nss</a:t>
            </a:r>
            <a:r>
              <a:rPr lang="es-ES" sz="1200" dirty="0"/>
              <a:t>, nombre, puesto, salario)</a:t>
            </a:r>
          </a:p>
        </p:txBody>
      </p:sp>
      <p:graphicFrame>
        <p:nvGraphicFramePr>
          <p:cNvPr id="5" name="Tabla 4">
            <a:extLst>
              <a:ext uri="{FF2B5EF4-FFF2-40B4-BE49-F238E27FC236}">
                <a16:creationId xmlns:a16="http://schemas.microsoft.com/office/drawing/2014/main" id="{3880EC15-BB69-4108-BBD0-0AD9D8089A7A}"/>
              </a:ext>
            </a:extLst>
          </p:cNvPr>
          <p:cNvGraphicFramePr>
            <a:graphicFrameLocks noGrp="1"/>
          </p:cNvGraphicFramePr>
          <p:nvPr>
            <p:extLst>
              <p:ext uri="{D42A27DB-BD31-4B8C-83A1-F6EECF244321}">
                <p14:modId xmlns:p14="http://schemas.microsoft.com/office/powerpoint/2010/main" val="1758872920"/>
              </p:ext>
            </p:extLst>
          </p:nvPr>
        </p:nvGraphicFramePr>
        <p:xfrm>
          <a:off x="5724128" y="4735408"/>
          <a:ext cx="1852529" cy="1645920"/>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78155">
                  <a:extLst>
                    <a:ext uri="{9D8B030D-6E8A-4147-A177-3AD203B41FA5}">
                      <a16:colId xmlns:a16="http://schemas.microsoft.com/office/drawing/2014/main" val="1523204448"/>
                    </a:ext>
                  </a:extLst>
                </a:gridCol>
                <a:gridCol w="1374374">
                  <a:extLst>
                    <a:ext uri="{9D8B030D-6E8A-4147-A177-3AD203B41FA5}">
                      <a16:colId xmlns:a16="http://schemas.microsoft.com/office/drawing/2014/main" val="587561597"/>
                    </a:ext>
                  </a:extLst>
                </a:gridCol>
              </a:tblGrid>
              <a:tr h="247519">
                <a:tc>
                  <a:txBody>
                    <a:bodyPr/>
                    <a:lstStyle/>
                    <a:p>
                      <a:r>
                        <a:rPr lang="es-ES" sz="1200" b="1" dirty="0" err="1">
                          <a:effectLst/>
                        </a:rPr>
                        <a:t>nss</a:t>
                      </a:r>
                      <a:endParaRPr lang="es-ES" sz="1200" b="1" dirty="0">
                        <a:effectLst/>
                      </a:endParaRPr>
                    </a:p>
                  </a:txBody>
                  <a:tcPr anchor="ctr">
                    <a:solidFill>
                      <a:schemeClr val="accent2"/>
                    </a:solidFill>
                  </a:tcPr>
                </a:tc>
                <a:tc>
                  <a:txBody>
                    <a:bodyPr/>
                    <a:lstStyle/>
                    <a:p>
                      <a:r>
                        <a:rPr lang="es-ES" sz="1200" b="1" dirty="0">
                          <a:effectLst/>
                        </a:rPr>
                        <a:t>email</a:t>
                      </a:r>
                    </a:p>
                  </a:txBody>
                  <a:tcPr anchor="ctr">
                    <a:solidFill>
                      <a:schemeClr val="accent2"/>
                    </a:solidFill>
                  </a:tcPr>
                </a:tc>
                <a:extLst>
                  <a:ext uri="{0D108BD9-81ED-4DB2-BD59-A6C34878D82A}">
                    <a16:rowId xmlns:a16="http://schemas.microsoft.com/office/drawing/2014/main" val="4206527818"/>
                  </a:ext>
                </a:extLst>
              </a:tr>
              <a:tr h="228600">
                <a:tc>
                  <a:txBody>
                    <a:bodyPr/>
                    <a:lstStyle/>
                    <a:p>
                      <a:r>
                        <a:rPr lang="es-ES" sz="1200" dirty="0">
                          <a:effectLst/>
                        </a:rPr>
                        <a:t>111</a:t>
                      </a:r>
                    </a:p>
                  </a:txBody>
                  <a:tcPr anchor="ctr"/>
                </a:tc>
                <a:tc>
                  <a:txBody>
                    <a:bodyPr/>
                    <a:lstStyle/>
                    <a:p>
                      <a:r>
                        <a:rPr lang="es-ES" sz="1200" dirty="0">
                          <a:effectLst/>
                          <a:hlinkClick r:id="rId2"/>
                        </a:rPr>
                        <a:t>luisp@edu.es</a:t>
                      </a:r>
                    </a:p>
                  </a:txBody>
                  <a:tcPr anchor="ctr"/>
                </a:tc>
                <a:extLst>
                  <a:ext uri="{0D108BD9-81ED-4DB2-BD59-A6C34878D82A}">
                    <a16:rowId xmlns:a16="http://schemas.microsoft.com/office/drawing/2014/main" val="2119044988"/>
                  </a:ext>
                </a:extLst>
              </a:tr>
              <a:tr h="228600">
                <a:tc>
                  <a:txBody>
                    <a:bodyPr/>
                    <a:lstStyle/>
                    <a:p>
                      <a:r>
                        <a:rPr lang="es-ES" sz="1200" dirty="0">
                          <a:effectLst/>
                        </a:rPr>
                        <a:t>111</a:t>
                      </a:r>
                    </a:p>
                  </a:txBody>
                  <a:tcPr anchor="ctr"/>
                </a:tc>
                <a:tc>
                  <a:txBody>
                    <a:bodyPr/>
                    <a:lstStyle/>
                    <a:p>
                      <a:r>
                        <a:rPr lang="es-ES" sz="1200" dirty="0">
                          <a:effectLst/>
                          <a:hlinkClick r:id="rId2"/>
                        </a:rPr>
                        <a:t>jefu2@edu.es</a:t>
                      </a:r>
                      <a:endParaRPr lang="es-ES" sz="1200" dirty="0">
                        <a:effectLst/>
                      </a:endParaRPr>
                    </a:p>
                  </a:txBody>
                  <a:tcPr anchor="ctr"/>
                </a:tc>
                <a:extLst>
                  <a:ext uri="{0D108BD9-81ED-4DB2-BD59-A6C34878D82A}">
                    <a16:rowId xmlns:a16="http://schemas.microsoft.com/office/drawing/2014/main" val="3503606200"/>
                  </a:ext>
                </a:extLst>
              </a:tr>
              <a:tr h="228600">
                <a:tc>
                  <a:txBody>
                    <a:bodyPr/>
                    <a:lstStyle/>
                    <a:p>
                      <a:r>
                        <a:rPr lang="es-ES" sz="1200" dirty="0">
                          <a:effectLst/>
                        </a:rPr>
                        <a:t>150</a:t>
                      </a:r>
                    </a:p>
                  </a:txBody>
                  <a:tcPr anchor="ctr"/>
                </a:tc>
                <a:tc>
                  <a:txBody>
                    <a:bodyPr/>
                    <a:lstStyle/>
                    <a:p>
                      <a:r>
                        <a:rPr lang="es-ES" sz="1200" dirty="0">
                          <a:effectLst/>
                          <a:hlinkClick r:id="rId3"/>
                        </a:rPr>
                        <a:t>marr@edu.es</a:t>
                      </a:r>
                      <a:endParaRPr lang="es-ES" sz="1200" dirty="0">
                        <a:effectLst/>
                      </a:endParaRPr>
                    </a:p>
                  </a:txBody>
                  <a:tcPr anchor="ctr"/>
                </a:tc>
                <a:extLst>
                  <a:ext uri="{0D108BD9-81ED-4DB2-BD59-A6C34878D82A}">
                    <a16:rowId xmlns:a16="http://schemas.microsoft.com/office/drawing/2014/main" val="606325837"/>
                  </a:ext>
                </a:extLst>
              </a:tr>
              <a:tr h="228600">
                <a:tc>
                  <a:txBody>
                    <a:bodyPr/>
                    <a:lstStyle/>
                    <a:p>
                      <a:r>
                        <a:rPr lang="es-ES" sz="1200" dirty="0">
                          <a:effectLst/>
                        </a:rPr>
                        <a:t>150</a:t>
                      </a:r>
                    </a:p>
                  </a:txBody>
                  <a:tcPr anchor="ctr"/>
                </a:tc>
                <a:tc>
                  <a:txBody>
                    <a:bodyPr/>
                    <a:lstStyle/>
                    <a:p>
                      <a:r>
                        <a:rPr lang="es-ES" sz="1200" dirty="0">
                          <a:effectLst/>
                          <a:hlinkClick r:id="rId4"/>
                        </a:rPr>
                        <a:t>jeft@edu.es</a:t>
                      </a:r>
                      <a:endParaRPr lang="es-ES" sz="1200" dirty="0">
                        <a:effectLst/>
                      </a:endParaRPr>
                    </a:p>
                  </a:txBody>
                  <a:tcPr anchor="ctr"/>
                </a:tc>
                <a:extLst>
                  <a:ext uri="{0D108BD9-81ED-4DB2-BD59-A6C34878D82A}">
                    <a16:rowId xmlns:a16="http://schemas.microsoft.com/office/drawing/2014/main" val="1457602570"/>
                  </a:ext>
                </a:extLst>
              </a:tr>
              <a:tr h="247519">
                <a:tc>
                  <a:txBody>
                    <a:bodyPr/>
                    <a:lstStyle/>
                    <a:p>
                      <a:r>
                        <a:rPr lang="es-ES" sz="1200" dirty="0">
                          <a:effectLst/>
                        </a:rPr>
                        <a:t>232</a:t>
                      </a:r>
                    </a:p>
                  </a:txBody>
                  <a:tcPr anchor="ctr"/>
                </a:tc>
                <a:tc>
                  <a:txBody>
                    <a:bodyPr/>
                    <a:lstStyle/>
                    <a:p>
                      <a:r>
                        <a:rPr lang="es-ES" sz="1200" dirty="0">
                          <a:effectLst/>
                          <a:hlinkClick r:id="rId5"/>
                        </a:rPr>
                        <a:t>joss@edu.es</a:t>
                      </a:r>
                      <a:endParaRPr lang="es-ES" sz="1200" dirty="0">
                        <a:effectLst/>
                      </a:endParaRPr>
                    </a:p>
                  </a:txBody>
                  <a:tcPr anchor="ctr"/>
                </a:tc>
                <a:extLst>
                  <a:ext uri="{0D108BD9-81ED-4DB2-BD59-A6C34878D82A}">
                    <a16:rowId xmlns:a16="http://schemas.microsoft.com/office/drawing/2014/main" val="1324260917"/>
                  </a:ext>
                </a:extLst>
              </a:tr>
            </a:tbl>
          </a:graphicData>
        </a:graphic>
      </p:graphicFrame>
      <p:sp>
        <p:nvSpPr>
          <p:cNvPr id="12" name="CuadroTexto 11">
            <a:extLst>
              <a:ext uri="{FF2B5EF4-FFF2-40B4-BE49-F238E27FC236}">
                <a16:creationId xmlns:a16="http://schemas.microsoft.com/office/drawing/2014/main" id="{1C13BD30-1E6B-4F17-B579-60F1CC2A3102}"/>
              </a:ext>
            </a:extLst>
          </p:cNvPr>
          <p:cNvSpPr txBox="1"/>
          <p:nvPr/>
        </p:nvSpPr>
        <p:spPr>
          <a:xfrm>
            <a:off x="5940152" y="4334232"/>
            <a:ext cx="1576623" cy="276999"/>
          </a:xfrm>
          <a:prstGeom prst="rect">
            <a:avLst/>
          </a:prstGeom>
          <a:noFill/>
          <a:effectLst>
            <a:outerShdw blurRad="50800" dist="38100" dir="5400000" algn="t" rotWithShape="0">
              <a:prstClr val="black">
                <a:alpha val="40000"/>
              </a:prstClr>
            </a:outerShdw>
          </a:effectLst>
        </p:spPr>
        <p:txBody>
          <a:bodyPr wrap="square">
            <a:spAutoFit/>
          </a:bodyPr>
          <a:lstStyle/>
          <a:p>
            <a:r>
              <a:rPr lang="es-ES" sz="1200" dirty="0"/>
              <a:t>EMAILS(</a:t>
            </a:r>
            <a:r>
              <a:rPr lang="es-ES" sz="1200" u="sng" dirty="0" err="1"/>
              <a:t>nss</a:t>
            </a:r>
            <a:r>
              <a:rPr lang="es-ES" sz="1200" dirty="0"/>
              <a:t>, </a:t>
            </a:r>
            <a:r>
              <a:rPr lang="es-ES" sz="1200" u="sng" dirty="0"/>
              <a:t>email</a:t>
            </a:r>
            <a:r>
              <a:rPr lang="es-ES" sz="1200" dirty="0"/>
              <a:t>)</a:t>
            </a:r>
          </a:p>
        </p:txBody>
      </p:sp>
    </p:spTree>
    <p:extLst>
      <p:ext uri="{BB962C8B-B14F-4D97-AF65-F5344CB8AC3E}">
        <p14:creationId xmlns:p14="http://schemas.microsoft.com/office/powerpoint/2010/main" val="281480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8329E-63ED-4A23-A2DA-897FF63DECB2}"/>
              </a:ext>
            </a:extLst>
          </p:cNvPr>
          <p:cNvSpPr>
            <a:spLocks noGrp="1"/>
          </p:cNvSpPr>
          <p:nvPr>
            <p:ph type="title"/>
          </p:nvPr>
        </p:nvSpPr>
        <p:spPr>
          <a:xfrm>
            <a:off x="251520" y="245230"/>
            <a:ext cx="8108380" cy="648072"/>
          </a:xfrm>
        </p:spPr>
        <p:txBody>
          <a:bodyPr/>
          <a:lstStyle/>
          <a:p>
            <a:r>
              <a:rPr lang="es-ES" dirty="0"/>
              <a:t>Tercera forma normal (3 FN)</a:t>
            </a:r>
          </a:p>
        </p:txBody>
      </p:sp>
      <p:sp>
        <p:nvSpPr>
          <p:cNvPr id="3" name="Marcador de contenido 2">
            <a:extLst>
              <a:ext uri="{FF2B5EF4-FFF2-40B4-BE49-F238E27FC236}">
                <a16:creationId xmlns:a16="http://schemas.microsoft.com/office/drawing/2014/main" id="{3CDB9DFA-8B7A-43AF-B6DE-3B4599EF554F}"/>
              </a:ext>
            </a:extLst>
          </p:cNvPr>
          <p:cNvSpPr>
            <a:spLocks noGrp="1"/>
          </p:cNvSpPr>
          <p:nvPr>
            <p:ph idx="1"/>
          </p:nvPr>
        </p:nvSpPr>
        <p:spPr>
          <a:xfrm>
            <a:off x="289669" y="964640"/>
            <a:ext cx="7702711" cy="2177714"/>
          </a:xfrm>
        </p:spPr>
        <p:txBody>
          <a:bodyPr>
            <a:normAutofit fontScale="62500" lnSpcReduction="20000"/>
          </a:bodyPr>
          <a:lstStyle/>
          <a:p>
            <a:r>
              <a:rPr lang="es-ES" dirty="0">
                <a:sym typeface="Wingdings" panose="05000000000000000000" pitchFamily="2" charset="2"/>
              </a:rPr>
              <a:t>Debe estar en segunda formal normal (2 FN)</a:t>
            </a:r>
          </a:p>
          <a:p>
            <a:r>
              <a:rPr lang="es-ES" dirty="0">
                <a:sym typeface="Wingdings" panose="05000000000000000000" pitchFamily="2" charset="2"/>
              </a:rPr>
              <a:t>Recuerda que cada atributo que no está incluido en la clave primaria no depende transitivamente de la clave primaria.</a:t>
            </a:r>
          </a:p>
          <a:p>
            <a:r>
              <a:rPr lang="es-ES" dirty="0">
                <a:sym typeface="Wingdings" panose="05000000000000000000" pitchFamily="2" charset="2"/>
              </a:rPr>
              <a:t>Explicado de otra manera tendré que buscar dependencias funcionales entre atributos que no estén en la clave primaria. De esta forma conseguiré que cada atributo no clave de la relación sea independiente del resto de los atributos de esta. Solo deben ser dependientes de la clave primaria.</a:t>
            </a:r>
          </a:p>
          <a:p>
            <a:r>
              <a:rPr lang="es-ES" dirty="0">
                <a:sym typeface="Wingdings" panose="05000000000000000000" pitchFamily="2" charset="2"/>
              </a:rPr>
              <a:t>SOLUCIÓN</a:t>
            </a:r>
          </a:p>
          <a:p>
            <a:pPr lvl="1"/>
            <a:r>
              <a:rPr lang="es-ES" dirty="0">
                <a:sym typeface="Wingdings" panose="05000000000000000000" pitchFamily="2" charset="2"/>
              </a:rPr>
              <a:t>Eliminar el atributo dependiente y llevarlo a una nueva relación junto con el atributo del que dependía.</a:t>
            </a:r>
          </a:p>
          <a:p>
            <a:pPr lvl="1"/>
            <a:r>
              <a:rPr lang="es-ES" dirty="0">
                <a:sym typeface="Wingdings" panose="05000000000000000000" pitchFamily="2" charset="2"/>
              </a:rPr>
              <a:t>Este último será la clave primaria de la nueva relación.</a:t>
            </a:r>
          </a:p>
          <a:p>
            <a:pPr lvl="1"/>
            <a:endParaRPr lang="es-ES" dirty="0">
              <a:sym typeface="Wingdings" panose="05000000000000000000" pitchFamily="2" charset="2"/>
            </a:endParaRPr>
          </a:p>
          <a:p>
            <a:pPr marL="0" indent="0">
              <a:buNone/>
            </a:pPr>
            <a:endParaRPr lang="es-ES" dirty="0"/>
          </a:p>
        </p:txBody>
      </p:sp>
      <p:sp>
        <p:nvSpPr>
          <p:cNvPr id="4" name="Marcador de número de diapositiva 3">
            <a:extLst>
              <a:ext uri="{FF2B5EF4-FFF2-40B4-BE49-F238E27FC236}">
                <a16:creationId xmlns:a16="http://schemas.microsoft.com/office/drawing/2014/main" id="{F7FA39CB-35A6-4406-BE60-0146580AD2FF}"/>
              </a:ext>
            </a:extLst>
          </p:cNvPr>
          <p:cNvSpPr>
            <a:spLocks noGrp="1"/>
          </p:cNvSpPr>
          <p:nvPr>
            <p:ph type="sldNum" sz="quarter" idx="12"/>
          </p:nvPr>
        </p:nvSpPr>
        <p:spPr/>
        <p:txBody>
          <a:bodyPr/>
          <a:lstStyle/>
          <a:p>
            <a:pPr>
              <a:defRPr/>
            </a:pPr>
            <a:fld id="{D59A6A4B-46E3-43DE-99F2-D9A5AD28FA7D}" type="slidenum">
              <a:rPr lang="es-ES" altLang="es-ES" smtClean="0"/>
              <a:pPr>
                <a:defRPr/>
              </a:pPr>
              <a:t>7</a:t>
            </a:fld>
            <a:endParaRPr lang="es-ES" altLang="es-ES"/>
          </a:p>
        </p:txBody>
      </p:sp>
      <p:graphicFrame>
        <p:nvGraphicFramePr>
          <p:cNvPr id="6" name="Tabla 5">
            <a:extLst>
              <a:ext uri="{FF2B5EF4-FFF2-40B4-BE49-F238E27FC236}">
                <a16:creationId xmlns:a16="http://schemas.microsoft.com/office/drawing/2014/main" id="{5B5C6407-E749-4711-A4BD-5AF0C58ECA6B}"/>
              </a:ext>
            </a:extLst>
          </p:cNvPr>
          <p:cNvGraphicFramePr>
            <a:graphicFrameLocks noGrp="1"/>
          </p:cNvGraphicFramePr>
          <p:nvPr>
            <p:extLst>
              <p:ext uri="{D42A27DB-BD31-4B8C-83A1-F6EECF244321}">
                <p14:modId xmlns:p14="http://schemas.microsoft.com/office/powerpoint/2010/main" val="974179235"/>
              </p:ext>
            </p:extLst>
          </p:nvPr>
        </p:nvGraphicFramePr>
        <p:xfrm>
          <a:off x="5320682" y="5486345"/>
          <a:ext cx="3006184" cy="982718"/>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67070">
                  <a:extLst>
                    <a:ext uri="{9D8B030D-6E8A-4147-A177-3AD203B41FA5}">
                      <a16:colId xmlns:a16="http://schemas.microsoft.com/office/drawing/2014/main" val="1668709103"/>
                    </a:ext>
                  </a:extLst>
                </a:gridCol>
                <a:gridCol w="1200551">
                  <a:extLst>
                    <a:ext uri="{9D8B030D-6E8A-4147-A177-3AD203B41FA5}">
                      <a16:colId xmlns:a16="http://schemas.microsoft.com/office/drawing/2014/main" val="3507551141"/>
                    </a:ext>
                  </a:extLst>
                </a:gridCol>
                <a:gridCol w="1338563">
                  <a:extLst>
                    <a:ext uri="{9D8B030D-6E8A-4147-A177-3AD203B41FA5}">
                      <a16:colId xmlns:a16="http://schemas.microsoft.com/office/drawing/2014/main" val="2273032988"/>
                    </a:ext>
                  </a:extLst>
                </a:gridCol>
              </a:tblGrid>
              <a:tr h="247519">
                <a:tc>
                  <a:txBody>
                    <a:bodyPr/>
                    <a:lstStyle/>
                    <a:p>
                      <a:r>
                        <a:rPr lang="es-ES" sz="1000" b="1" dirty="0" err="1">
                          <a:effectLst/>
                        </a:rPr>
                        <a:t>nss</a:t>
                      </a:r>
                      <a:endParaRPr lang="es-ES" sz="1000" b="1" dirty="0">
                        <a:effectLst/>
                      </a:endParaRPr>
                    </a:p>
                  </a:txBody>
                  <a:tcPr anchor="ctr">
                    <a:solidFill>
                      <a:schemeClr val="accent2"/>
                    </a:solidFill>
                  </a:tcPr>
                </a:tc>
                <a:tc>
                  <a:txBody>
                    <a:bodyPr/>
                    <a:lstStyle/>
                    <a:p>
                      <a:r>
                        <a:rPr lang="es-ES" sz="1000" dirty="0">
                          <a:effectLst/>
                        </a:rPr>
                        <a:t>nombre</a:t>
                      </a:r>
                    </a:p>
                  </a:txBody>
                  <a:tcPr anchor="ctr">
                    <a:solidFill>
                      <a:schemeClr val="accent2"/>
                    </a:solidFill>
                  </a:tcPr>
                </a:tc>
                <a:tc>
                  <a:txBody>
                    <a:bodyPr/>
                    <a:lstStyle/>
                    <a:p>
                      <a:r>
                        <a:rPr lang="es-ES" sz="1000" dirty="0">
                          <a:effectLst/>
                        </a:rPr>
                        <a:t>puesto</a:t>
                      </a:r>
                    </a:p>
                  </a:txBody>
                  <a:tcPr anchor="ctr">
                    <a:solidFill>
                      <a:schemeClr val="accent2"/>
                    </a:solidFill>
                  </a:tcPr>
                </a:tc>
                <a:extLst>
                  <a:ext uri="{0D108BD9-81ED-4DB2-BD59-A6C34878D82A}">
                    <a16:rowId xmlns:a16="http://schemas.microsoft.com/office/drawing/2014/main" val="2659320397"/>
                  </a:ext>
                </a:extLst>
              </a:tr>
              <a:tr h="228600">
                <a:tc>
                  <a:txBody>
                    <a:bodyPr/>
                    <a:lstStyle/>
                    <a:p>
                      <a:r>
                        <a:rPr lang="es-ES" sz="1000" dirty="0">
                          <a:effectLst/>
                        </a:rPr>
                        <a:t>111</a:t>
                      </a:r>
                    </a:p>
                  </a:txBody>
                  <a:tcPr anchor="ctr"/>
                </a:tc>
                <a:tc>
                  <a:txBody>
                    <a:bodyPr/>
                    <a:lstStyle/>
                    <a:p>
                      <a:r>
                        <a:rPr lang="es-ES" sz="1000" dirty="0">
                          <a:effectLst/>
                        </a:rPr>
                        <a:t>Luis Pérez</a:t>
                      </a:r>
                    </a:p>
                  </a:txBody>
                  <a:tcPr anchor="ctr"/>
                </a:tc>
                <a:tc>
                  <a:txBody>
                    <a:bodyPr/>
                    <a:lstStyle/>
                    <a:p>
                      <a:r>
                        <a:rPr lang="es-ES" sz="1000" dirty="0">
                          <a:effectLst/>
                        </a:rPr>
                        <a:t>Jefe de Unidad</a:t>
                      </a:r>
                    </a:p>
                  </a:txBody>
                  <a:tcPr anchor="ctr"/>
                </a:tc>
                <a:extLst>
                  <a:ext uri="{0D108BD9-81ED-4DB2-BD59-A6C34878D82A}">
                    <a16:rowId xmlns:a16="http://schemas.microsoft.com/office/drawing/2014/main" val="2168147209"/>
                  </a:ext>
                </a:extLst>
              </a:tr>
              <a:tr h="228600">
                <a:tc>
                  <a:txBody>
                    <a:bodyPr/>
                    <a:lstStyle/>
                    <a:p>
                      <a:r>
                        <a:rPr lang="es-ES" sz="1000" dirty="0">
                          <a:effectLst/>
                        </a:rPr>
                        <a:t>150</a:t>
                      </a:r>
                    </a:p>
                  </a:txBody>
                  <a:tcPr anchor="ctr"/>
                </a:tc>
                <a:tc>
                  <a:txBody>
                    <a:bodyPr/>
                    <a:lstStyle/>
                    <a:p>
                      <a:r>
                        <a:rPr lang="es-ES" sz="1000" dirty="0">
                          <a:effectLst/>
                        </a:rPr>
                        <a:t>María Ruiz</a:t>
                      </a:r>
                    </a:p>
                  </a:txBody>
                  <a:tcPr anchor="ctr"/>
                </a:tc>
                <a:tc>
                  <a:txBody>
                    <a:bodyPr/>
                    <a:lstStyle/>
                    <a:p>
                      <a:r>
                        <a:rPr lang="es-ES" sz="1000" dirty="0">
                          <a:effectLst/>
                        </a:rPr>
                        <a:t>Jefa Técnica</a:t>
                      </a:r>
                    </a:p>
                  </a:txBody>
                  <a:tcPr anchor="ctr"/>
                </a:tc>
                <a:extLst>
                  <a:ext uri="{0D108BD9-81ED-4DB2-BD59-A6C34878D82A}">
                    <a16:rowId xmlns:a16="http://schemas.microsoft.com/office/drawing/2014/main" val="3385980020"/>
                  </a:ext>
                </a:extLst>
              </a:tr>
              <a:tr h="247519">
                <a:tc>
                  <a:txBody>
                    <a:bodyPr/>
                    <a:lstStyle/>
                    <a:p>
                      <a:r>
                        <a:rPr lang="es-ES" sz="1000" dirty="0">
                          <a:effectLst/>
                        </a:rPr>
                        <a:t>232</a:t>
                      </a:r>
                    </a:p>
                  </a:txBody>
                  <a:tcPr anchor="ctr"/>
                </a:tc>
                <a:tc>
                  <a:txBody>
                    <a:bodyPr/>
                    <a:lstStyle/>
                    <a:p>
                      <a:r>
                        <a:rPr lang="es-ES" sz="1000" dirty="0">
                          <a:effectLst/>
                        </a:rPr>
                        <a:t>José Sánchez</a:t>
                      </a:r>
                    </a:p>
                  </a:txBody>
                  <a:tcPr anchor="ctr"/>
                </a:tc>
                <a:tc>
                  <a:txBody>
                    <a:bodyPr/>
                    <a:lstStyle/>
                    <a:p>
                      <a:r>
                        <a:rPr lang="es-ES" sz="1000" dirty="0">
                          <a:effectLst/>
                        </a:rPr>
                        <a:t>Administrativo</a:t>
                      </a:r>
                    </a:p>
                  </a:txBody>
                  <a:tcPr anchor="ctr"/>
                </a:tc>
                <a:extLst>
                  <a:ext uri="{0D108BD9-81ED-4DB2-BD59-A6C34878D82A}">
                    <a16:rowId xmlns:a16="http://schemas.microsoft.com/office/drawing/2014/main" val="2014204596"/>
                  </a:ext>
                </a:extLst>
              </a:tr>
            </a:tbl>
          </a:graphicData>
        </a:graphic>
      </p:graphicFrame>
      <p:sp>
        <p:nvSpPr>
          <p:cNvPr id="9" name="CuadroTexto 8">
            <a:extLst>
              <a:ext uri="{FF2B5EF4-FFF2-40B4-BE49-F238E27FC236}">
                <a16:creationId xmlns:a16="http://schemas.microsoft.com/office/drawing/2014/main" id="{7805F71A-04BE-40BB-A94E-E6463E2232EE}"/>
              </a:ext>
            </a:extLst>
          </p:cNvPr>
          <p:cNvSpPr txBox="1"/>
          <p:nvPr/>
        </p:nvSpPr>
        <p:spPr>
          <a:xfrm>
            <a:off x="3040754" y="6188380"/>
            <a:ext cx="2309392" cy="246221"/>
          </a:xfrm>
          <a:prstGeom prst="rect">
            <a:avLst/>
          </a:prstGeom>
          <a:noFill/>
          <a:effectLst>
            <a:outerShdw blurRad="50800" dist="38100" dir="5400000" algn="t" rotWithShape="0">
              <a:prstClr val="black">
                <a:alpha val="40000"/>
              </a:prstClr>
            </a:outerShdw>
          </a:effectLst>
        </p:spPr>
        <p:txBody>
          <a:bodyPr wrap="square">
            <a:spAutoFit/>
          </a:bodyPr>
          <a:lstStyle/>
          <a:p>
            <a:r>
              <a:rPr lang="es-ES" sz="1000" dirty="0"/>
              <a:t>EMPLEADOS(</a:t>
            </a:r>
            <a:r>
              <a:rPr lang="es-ES" sz="1000" u="sng" dirty="0" err="1"/>
              <a:t>nss</a:t>
            </a:r>
            <a:r>
              <a:rPr lang="es-ES" sz="1000" dirty="0"/>
              <a:t>, nombre, puesto)</a:t>
            </a:r>
          </a:p>
        </p:txBody>
      </p:sp>
      <p:sp>
        <p:nvSpPr>
          <p:cNvPr id="12" name="CuadroTexto 11">
            <a:extLst>
              <a:ext uri="{FF2B5EF4-FFF2-40B4-BE49-F238E27FC236}">
                <a16:creationId xmlns:a16="http://schemas.microsoft.com/office/drawing/2014/main" id="{1C13BD30-1E6B-4F17-B579-60F1CC2A3102}"/>
              </a:ext>
            </a:extLst>
          </p:cNvPr>
          <p:cNvSpPr txBox="1"/>
          <p:nvPr/>
        </p:nvSpPr>
        <p:spPr>
          <a:xfrm>
            <a:off x="4283967" y="3728874"/>
            <a:ext cx="1698819" cy="246221"/>
          </a:xfrm>
          <a:prstGeom prst="rect">
            <a:avLst/>
          </a:prstGeom>
          <a:noFill/>
          <a:effectLst>
            <a:outerShdw blurRad="50800" dist="38100" dir="5400000" algn="t" rotWithShape="0">
              <a:prstClr val="black">
                <a:alpha val="40000"/>
              </a:prstClr>
            </a:outerShdw>
          </a:effectLst>
        </p:spPr>
        <p:txBody>
          <a:bodyPr wrap="square">
            <a:spAutoFit/>
          </a:bodyPr>
          <a:lstStyle/>
          <a:p>
            <a:r>
              <a:rPr lang="es-ES" sz="1000" dirty="0"/>
              <a:t>PUESTOS(</a:t>
            </a:r>
            <a:r>
              <a:rPr lang="es-ES" sz="1000" u="sng" dirty="0"/>
              <a:t>puesto</a:t>
            </a:r>
            <a:r>
              <a:rPr lang="es-ES" sz="1000" dirty="0"/>
              <a:t>, salario)</a:t>
            </a:r>
          </a:p>
        </p:txBody>
      </p:sp>
      <p:sp>
        <p:nvSpPr>
          <p:cNvPr id="7" name="Rectángulo: esquinas redondeadas 6">
            <a:extLst>
              <a:ext uri="{FF2B5EF4-FFF2-40B4-BE49-F238E27FC236}">
                <a16:creationId xmlns:a16="http://schemas.microsoft.com/office/drawing/2014/main" id="{2D58470C-2079-4B4F-8779-562EC377A363}"/>
              </a:ext>
            </a:extLst>
          </p:cNvPr>
          <p:cNvSpPr/>
          <p:nvPr/>
        </p:nvSpPr>
        <p:spPr>
          <a:xfrm>
            <a:off x="827584" y="2956279"/>
            <a:ext cx="1998673" cy="514826"/>
          </a:xfrm>
          <a:prstGeom prst="round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a:t>Dep</a:t>
            </a:r>
            <a:r>
              <a:rPr lang="es-ES" sz="800" dirty="0"/>
              <a:t>. funcional transitiva</a:t>
            </a:r>
          </a:p>
          <a:p>
            <a:pPr algn="ctr"/>
            <a:r>
              <a:rPr lang="es-ES" sz="800" dirty="0"/>
              <a:t>K</a:t>
            </a:r>
            <a:r>
              <a:rPr lang="es-ES" sz="800" dirty="0">
                <a:sym typeface="Wingdings" panose="05000000000000000000" pitchFamily="2" charset="2"/>
              </a:rPr>
              <a:t>X</a:t>
            </a:r>
          </a:p>
          <a:p>
            <a:pPr algn="ctr"/>
            <a:r>
              <a:rPr lang="es-ES" sz="800" dirty="0">
                <a:sym typeface="Wingdings" panose="05000000000000000000" pitchFamily="2" charset="2"/>
              </a:rPr>
              <a:t>XY</a:t>
            </a:r>
          </a:p>
          <a:p>
            <a:pPr algn="ctr"/>
            <a:r>
              <a:rPr lang="es-ES" sz="800" dirty="0">
                <a:sym typeface="Wingdings" panose="05000000000000000000" pitchFamily="2" charset="2"/>
              </a:rPr>
              <a:t>X no K</a:t>
            </a:r>
            <a:endParaRPr lang="es-ES" sz="1000" dirty="0"/>
          </a:p>
        </p:txBody>
      </p:sp>
      <p:sp>
        <p:nvSpPr>
          <p:cNvPr id="17" name="Rectángulo: esquinas redondeadas 16">
            <a:extLst>
              <a:ext uri="{FF2B5EF4-FFF2-40B4-BE49-F238E27FC236}">
                <a16:creationId xmlns:a16="http://schemas.microsoft.com/office/drawing/2014/main" id="{C471A67F-3941-4C68-8E70-2660D1AA0D1F}"/>
              </a:ext>
            </a:extLst>
          </p:cNvPr>
          <p:cNvSpPr/>
          <p:nvPr/>
        </p:nvSpPr>
        <p:spPr>
          <a:xfrm>
            <a:off x="3327266" y="2916966"/>
            <a:ext cx="4665114" cy="651442"/>
          </a:xfrm>
          <a:prstGeom prst="roundRect">
            <a:avLst/>
          </a:prstGeom>
          <a:solidFill>
            <a:schemeClr val="accent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a:t>Dep</a:t>
            </a:r>
            <a:r>
              <a:rPr lang="es-ES" sz="800" dirty="0"/>
              <a:t>. funcional transitiva</a:t>
            </a:r>
          </a:p>
          <a:p>
            <a:pPr algn="ctr"/>
            <a:r>
              <a:rPr lang="es-ES" sz="800" dirty="0" err="1">
                <a:sym typeface="Wingdings" panose="05000000000000000000" pitchFamily="2" charset="2"/>
              </a:rPr>
              <a:t>nsspuesto</a:t>
            </a:r>
            <a:endParaRPr lang="es-ES" sz="800" dirty="0">
              <a:sym typeface="Wingdings" panose="05000000000000000000" pitchFamily="2" charset="2"/>
            </a:endParaRPr>
          </a:p>
          <a:p>
            <a:pPr algn="ctr"/>
            <a:r>
              <a:rPr lang="es-ES" sz="800" dirty="0" err="1">
                <a:sym typeface="Wingdings" panose="05000000000000000000" pitchFamily="2" charset="2"/>
              </a:rPr>
              <a:t>puestosalario</a:t>
            </a:r>
            <a:endParaRPr lang="es-ES" sz="800" dirty="0">
              <a:sym typeface="Wingdings" panose="05000000000000000000" pitchFamily="2" charset="2"/>
            </a:endParaRPr>
          </a:p>
          <a:p>
            <a:pPr algn="ctr"/>
            <a:r>
              <a:rPr lang="es-ES" sz="800" dirty="0">
                <a:sym typeface="Wingdings" panose="05000000000000000000" pitchFamily="2" charset="2"/>
              </a:rPr>
              <a:t>Puesto </a:t>
            </a:r>
            <a:r>
              <a:rPr lang="es-ES" sz="800" dirty="0" err="1">
                <a:sym typeface="Wingdings" panose="05000000000000000000" pitchFamily="2" charset="2"/>
              </a:rPr>
              <a:t>nonss</a:t>
            </a:r>
            <a:r>
              <a:rPr lang="es-ES" sz="800" dirty="0">
                <a:sym typeface="Wingdings" panose="05000000000000000000" pitchFamily="2" charset="2"/>
              </a:rPr>
              <a:t> </a:t>
            </a:r>
          </a:p>
          <a:p>
            <a:pPr algn="ctr"/>
            <a:r>
              <a:rPr lang="es-ES" sz="800" dirty="0">
                <a:sym typeface="Wingdings" panose="05000000000000000000" pitchFamily="2" charset="2"/>
              </a:rPr>
              <a:t>Un puesto concreto no está ocupado siempre por la misma persona</a:t>
            </a:r>
            <a:endParaRPr lang="es-ES" sz="800" dirty="0"/>
          </a:p>
        </p:txBody>
      </p:sp>
      <p:graphicFrame>
        <p:nvGraphicFramePr>
          <p:cNvPr id="18" name="Tabla 17">
            <a:extLst>
              <a:ext uri="{FF2B5EF4-FFF2-40B4-BE49-F238E27FC236}">
                <a16:creationId xmlns:a16="http://schemas.microsoft.com/office/drawing/2014/main" id="{5CDDE829-D2F5-4C59-9282-D4F27552BD9A}"/>
              </a:ext>
            </a:extLst>
          </p:cNvPr>
          <p:cNvGraphicFramePr>
            <a:graphicFrameLocks noGrp="1"/>
          </p:cNvGraphicFramePr>
          <p:nvPr>
            <p:extLst>
              <p:ext uri="{D42A27DB-BD31-4B8C-83A1-F6EECF244321}">
                <p14:modId xmlns:p14="http://schemas.microsoft.com/office/powerpoint/2010/main" val="4036467797"/>
              </p:ext>
            </p:extLst>
          </p:nvPr>
        </p:nvGraphicFramePr>
        <p:xfrm>
          <a:off x="289669" y="4364529"/>
          <a:ext cx="3690352" cy="1005840"/>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67070">
                  <a:extLst>
                    <a:ext uri="{9D8B030D-6E8A-4147-A177-3AD203B41FA5}">
                      <a16:colId xmlns:a16="http://schemas.microsoft.com/office/drawing/2014/main" val="1668709103"/>
                    </a:ext>
                  </a:extLst>
                </a:gridCol>
                <a:gridCol w="1200551">
                  <a:extLst>
                    <a:ext uri="{9D8B030D-6E8A-4147-A177-3AD203B41FA5}">
                      <a16:colId xmlns:a16="http://schemas.microsoft.com/office/drawing/2014/main" val="3507551141"/>
                    </a:ext>
                  </a:extLst>
                </a:gridCol>
                <a:gridCol w="1338563">
                  <a:extLst>
                    <a:ext uri="{9D8B030D-6E8A-4147-A177-3AD203B41FA5}">
                      <a16:colId xmlns:a16="http://schemas.microsoft.com/office/drawing/2014/main" val="2273032988"/>
                    </a:ext>
                  </a:extLst>
                </a:gridCol>
                <a:gridCol w="684168">
                  <a:extLst>
                    <a:ext uri="{9D8B030D-6E8A-4147-A177-3AD203B41FA5}">
                      <a16:colId xmlns:a16="http://schemas.microsoft.com/office/drawing/2014/main" val="1894633503"/>
                    </a:ext>
                  </a:extLst>
                </a:gridCol>
              </a:tblGrid>
              <a:tr h="247519">
                <a:tc>
                  <a:txBody>
                    <a:bodyPr/>
                    <a:lstStyle/>
                    <a:p>
                      <a:r>
                        <a:rPr lang="es-ES" sz="1050" b="1" dirty="0" err="1">
                          <a:effectLst/>
                        </a:rPr>
                        <a:t>nss</a:t>
                      </a:r>
                      <a:endParaRPr lang="es-ES" sz="1050" b="1" dirty="0">
                        <a:effectLst/>
                      </a:endParaRPr>
                    </a:p>
                  </a:txBody>
                  <a:tcPr anchor="ctr">
                    <a:solidFill>
                      <a:schemeClr val="accent2"/>
                    </a:solidFill>
                  </a:tcPr>
                </a:tc>
                <a:tc>
                  <a:txBody>
                    <a:bodyPr/>
                    <a:lstStyle/>
                    <a:p>
                      <a:r>
                        <a:rPr lang="es-ES" sz="1050">
                          <a:effectLst/>
                        </a:rPr>
                        <a:t>nombre</a:t>
                      </a:r>
                    </a:p>
                  </a:txBody>
                  <a:tcPr anchor="ctr">
                    <a:solidFill>
                      <a:schemeClr val="accent2"/>
                    </a:solidFill>
                  </a:tcPr>
                </a:tc>
                <a:tc>
                  <a:txBody>
                    <a:bodyPr/>
                    <a:lstStyle/>
                    <a:p>
                      <a:r>
                        <a:rPr lang="es-ES" sz="1050" dirty="0">
                          <a:effectLst/>
                        </a:rPr>
                        <a:t>puesto</a:t>
                      </a:r>
                    </a:p>
                  </a:txBody>
                  <a:tcPr anchor="ctr">
                    <a:solidFill>
                      <a:schemeClr val="accent2"/>
                    </a:solidFill>
                  </a:tcPr>
                </a:tc>
                <a:tc>
                  <a:txBody>
                    <a:bodyPr/>
                    <a:lstStyle/>
                    <a:p>
                      <a:r>
                        <a:rPr lang="es-ES" sz="1050" dirty="0">
                          <a:effectLst/>
                        </a:rPr>
                        <a:t>salario</a:t>
                      </a:r>
                    </a:p>
                  </a:txBody>
                  <a:tcPr anchor="ctr">
                    <a:solidFill>
                      <a:schemeClr val="accent2"/>
                    </a:solidFill>
                  </a:tcPr>
                </a:tc>
                <a:extLst>
                  <a:ext uri="{0D108BD9-81ED-4DB2-BD59-A6C34878D82A}">
                    <a16:rowId xmlns:a16="http://schemas.microsoft.com/office/drawing/2014/main" val="2659320397"/>
                  </a:ext>
                </a:extLst>
              </a:tr>
              <a:tr h="228600">
                <a:tc>
                  <a:txBody>
                    <a:bodyPr/>
                    <a:lstStyle/>
                    <a:p>
                      <a:r>
                        <a:rPr lang="es-ES" sz="1050" dirty="0">
                          <a:effectLst/>
                        </a:rPr>
                        <a:t>111</a:t>
                      </a:r>
                    </a:p>
                  </a:txBody>
                  <a:tcPr anchor="ctr"/>
                </a:tc>
                <a:tc>
                  <a:txBody>
                    <a:bodyPr/>
                    <a:lstStyle/>
                    <a:p>
                      <a:r>
                        <a:rPr lang="es-ES" sz="1050" dirty="0">
                          <a:effectLst/>
                        </a:rPr>
                        <a:t>Luis Pérez</a:t>
                      </a:r>
                    </a:p>
                  </a:txBody>
                  <a:tcPr anchor="ctr"/>
                </a:tc>
                <a:tc>
                  <a:txBody>
                    <a:bodyPr/>
                    <a:lstStyle/>
                    <a:p>
                      <a:r>
                        <a:rPr lang="es-ES" sz="1050" dirty="0">
                          <a:effectLst/>
                        </a:rPr>
                        <a:t>Jefe de Unidad</a:t>
                      </a:r>
                    </a:p>
                  </a:txBody>
                  <a:tcPr anchor="ctr"/>
                </a:tc>
                <a:tc>
                  <a:txBody>
                    <a:bodyPr/>
                    <a:lstStyle/>
                    <a:p>
                      <a:r>
                        <a:rPr lang="es-ES" sz="1050" dirty="0">
                          <a:effectLst/>
                        </a:rPr>
                        <a:t>3000</a:t>
                      </a:r>
                    </a:p>
                  </a:txBody>
                  <a:tcPr anchor="ctr"/>
                </a:tc>
                <a:extLst>
                  <a:ext uri="{0D108BD9-81ED-4DB2-BD59-A6C34878D82A}">
                    <a16:rowId xmlns:a16="http://schemas.microsoft.com/office/drawing/2014/main" val="2168147209"/>
                  </a:ext>
                </a:extLst>
              </a:tr>
              <a:tr h="228600">
                <a:tc>
                  <a:txBody>
                    <a:bodyPr/>
                    <a:lstStyle/>
                    <a:p>
                      <a:r>
                        <a:rPr lang="es-ES" sz="1050" dirty="0">
                          <a:effectLst/>
                        </a:rPr>
                        <a:t>150</a:t>
                      </a:r>
                    </a:p>
                  </a:txBody>
                  <a:tcPr anchor="ctr"/>
                </a:tc>
                <a:tc>
                  <a:txBody>
                    <a:bodyPr/>
                    <a:lstStyle/>
                    <a:p>
                      <a:r>
                        <a:rPr lang="es-ES" sz="1050" dirty="0">
                          <a:effectLst/>
                        </a:rPr>
                        <a:t>María Ruiz</a:t>
                      </a:r>
                    </a:p>
                  </a:txBody>
                  <a:tcPr anchor="ctr"/>
                </a:tc>
                <a:tc>
                  <a:txBody>
                    <a:bodyPr/>
                    <a:lstStyle/>
                    <a:p>
                      <a:r>
                        <a:rPr lang="es-ES" sz="1050" dirty="0">
                          <a:effectLst/>
                        </a:rPr>
                        <a:t>Jefa Técnica</a:t>
                      </a:r>
                    </a:p>
                  </a:txBody>
                  <a:tcPr anchor="ctr"/>
                </a:tc>
                <a:tc>
                  <a:txBody>
                    <a:bodyPr/>
                    <a:lstStyle/>
                    <a:p>
                      <a:r>
                        <a:rPr lang="es-ES" sz="1050" dirty="0">
                          <a:effectLst/>
                        </a:rPr>
                        <a:t>2200</a:t>
                      </a:r>
                    </a:p>
                  </a:txBody>
                  <a:tcPr anchor="ctr"/>
                </a:tc>
                <a:extLst>
                  <a:ext uri="{0D108BD9-81ED-4DB2-BD59-A6C34878D82A}">
                    <a16:rowId xmlns:a16="http://schemas.microsoft.com/office/drawing/2014/main" val="3904854340"/>
                  </a:ext>
                </a:extLst>
              </a:tr>
              <a:tr h="247519">
                <a:tc>
                  <a:txBody>
                    <a:bodyPr/>
                    <a:lstStyle/>
                    <a:p>
                      <a:r>
                        <a:rPr lang="es-ES" sz="1050" dirty="0">
                          <a:effectLst/>
                        </a:rPr>
                        <a:t>232</a:t>
                      </a:r>
                    </a:p>
                  </a:txBody>
                  <a:tcPr anchor="ctr"/>
                </a:tc>
                <a:tc>
                  <a:txBody>
                    <a:bodyPr/>
                    <a:lstStyle/>
                    <a:p>
                      <a:r>
                        <a:rPr lang="es-ES" sz="1050" dirty="0">
                          <a:effectLst/>
                        </a:rPr>
                        <a:t>José Sánchez</a:t>
                      </a:r>
                    </a:p>
                  </a:txBody>
                  <a:tcPr anchor="ctr"/>
                </a:tc>
                <a:tc>
                  <a:txBody>
                    <a:bodyPr/>
                    <a:lstStyle/>
                    <a:p>
                      <a:r>
                        <a:rPr lang="es-ES" sz="1050" dirty="0">
                          <a:effectLst/>
                        </a:rPr>
                        <a:t>Administrativo</a:t>
                      </a:r>
                    </a:p>
                  </a:txBody>
                  <a:tcPr anchor="ctr"/>
                </a:tc>
                <a:tc>
                  <a:txBody>
                    <a:bodyPr/>
                    <a:lstStyle/>
                    <a:p>
                      <a:r>
                        <a:rPr lang="es-ES" sz="1050" dirty="0">
                          <a:effectLst/>
                        </a:rPr>
                        <a:t>1500</a:t>
                      </a:r>
                    </a:p>
                  </a:txBody>
                  <a:tcPr anchor="ctr"/>
                </a:tc>
                <a:extLst>
                  <a:ext uri="{0D108BD9-81ED-4DB2-BD59-A6C34878D82A}">
                    <a16:rowId xmlns:a16="http://schemas.microsoft.com/office/drawing/2014/main" val="2014204596"/>
                  </a:ext>
                </a:extLst>
              </a:tr>
            </a:tbl>
          </a:graphicData>
        </a:graphic>
      </p:graphicFrame>
      <p:graphicFrame>
        <p:nvGraphicFramePr>
          <p:cNvPr id="19" name="Tabla 18">
            <a:extLst>
              <a:ext uri="{FF2B5EF4-FFF2-40B4-BE49-F238E27FC236}">
                <a16:creationId xmlns:a16="http://schemas.microsoft.com/office/drawing/2014/main" id="{89AA1BFE-57D2-43AB-98AD-2A5FEC5E77A5}"/>
              </a:ext>
            </a:extLst>
          </p:cNvPr>
          <p:cNvGraphicFramePr>
            <a:graphicFrameLocks noGrp="1"/>
          </p:cNvGraphicFramePr>
          <p:nvPr>
            <p:extLst>
              <p:ext uri="{D42A27DB-BD31-4B8C-83A1-F6EECF244321}">
                <p14:modId xmlns:p14="http://schemas.microsoft.com/office/powerpoint/2010/main" val="869125818"/>
              </p:ext>
            </p:extLst>
          </p:nvPr>
        </p:nvGraphicFramePr>
        <p:xfrm>
          <a:off x="5969649" y="3694907"/>
          <a:ext cx="2022731" cy="982718"/>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1338563">
                  <a:extLst>
                    <a:ext uri="{9D8B030D-6E8A-4147-A177-3AD203B41FA5}">
                      <a16:colId xmlns:a16="http://schemas.microsoft.com/office/drawing/2014/main" val="3414905419"/>
                    </a:ext>
                  </a:extLst>
                </a:gridCol>
                <a:gridCol w="684168">
                  <a:extLst>
                    <a:ext uri="{9D8B030D-6E8A-4147-A177-3AD203B41FA5}">
                      <a16:colId xmlns:a16="http://schemas.microsoft.com/office/drawing/2014/main" val="1354483379"/>
                    </a:ext>
                  </a:extLst>
                </a:gridCol>
              </a:tblGrid>
              <a:tr h="247519">
                <a:tc>
                  <a:txBody>
                    <a:bodyPr/>
                    <a:lstStyle/>
                    <a:p>
                      <a:r>
                        <a:rPr lang="es-ES" sz="1000" dirty="0">
                          <a:effectLst/>
                        </a:rPr>
                        <a:t>puesto</a:t>
                      </a:r>
                    </a:p>
                  </a:txBody>
                  <a:tcPr anchor="ctr">
                    <a:solidFill>
                      <a:schemeClr val="accent2"/>
                    </a:solidFill>
                  </a:tcPr>
                </a:tc>
                <a:tc>
                  <a:txBody>
                    <a:bodyPr/>
                    <a:lstStyle/>
                    <a:p>
                      <a:r>
                        <a:rPr lang="es-ES" sz="1000" dirty="0">
                          <a:effectLst/>
                        </a:rPr>
                        <a:t>salario</a:t>
                      </a:r>
                    </a:p>
                  </a:txBody>
                  <a:tcPr anchor="ctr">
                    <a:solidFill>
                      <a:schemeClr val="accent2"/>
                    </a:solidFill>
                  </a:tcPr>
                </a:tc>
                <a:extLst>
                  <a:ext uri="{0D108BD9-81ED-4DB2-BD59-A6C34878D82A}">
                    <a16:rowId xmlns:a16="http://schemas.microsoft.com/office/drawing/2014/main" val="2827496592"/>
                  </a:ext>
                </a:extLst>
              </a:tr>
              <a:tr h="228600">
                <a:tc>
                  <a:txBody>
                    <a:bodyPr/>
                    <a:lstStyle/>
                    <a:p>
                      <a:r>
                        <a:rPr lang="es-ES" sz="1000" dirty="0">
                          <a:effectLst/>
                        </a:rPr>
                        <a:t>Jefe de Unidad</a:t>
                      </a:r>
                    </a:p>
                  </a:txBody>
                  <a:tcPr anchor="ctr"/>
                </a:tc>
                <a:tc>
                  <a:txBody>
                    <a:bodyPr/>
                    <a:lstStyle/>
                    <a:p>
                      <a:r>
                        <a:rPr lang="es-ES" sz="1000" dirty="0">
                          <a:effectLst/>
                        </a:rPr>
                        <a:t>3000</a:t>
                      </a:r>
                    </a:p>
                  </a:txBody>
                  <a:tcPr anchor="ctr"/>
                </a:tc>
                <a:extLst>
                  <a:ext uri="{0D108BD9-81ED-4DB2-BD59-A6C34878D82A}">
                    <a16:rowId xmlns:a16="http://schemas.microsoft.com/office/drawing/2014/main" val="1909715794"/>
                  </a:ext>
                </a:extLst>
              </a:tr>
              <a:tr h="228600">
                <a:tc>
                  <a:txBody>
                    <a:bodyPr/>
                    <a:lstStyle/>
                    <a:p>
                      <a:r>
                        <a:rPr lang="es-ES" sz="1000" dirty="0">
                          <a:effectLst/>
                        </a:rPr>
                        <a:t>Jefa Técnica</a:t>
                      </a:r>
                    </a:p>
                  </a:txBody>
                  <a:tcPr anchor="ctr"/>
                </a:tc>
                <a:tc>
                  <a:txBody>
                    <a:bodyPr/>
                    <a:lstStyle/>
                    <a:p>
                      <a:r>
                        <a:rPr lang="es-ES" sz="1000" dirty="0">
                          <a:effectLst/>
                        </a:rPr>
                        <a:t>2200</a:t>
                      </a:r>
                    </a:p>
                  </a:txBody>
                  <a:tcPr anchor="ctr"/>
                </a:tc>
                <a:extLst>
                  <a:ext uri="{0D108BD9-81ED-4DB2-BD59-A6C34878D82A}">
                    <a16:rowId xmlns:a16="http://schemas.microsoft.com/office/drawing/2014/main" val="3011981287"/>
                  </a:ext>
                </a:extLst>
              </a:tr>
              <a:tr h="247519">
                <a:tc>
                  <a:txBody>
                    <a:bodyPr/>
                    <a:lstStyle/>
                    <a:p>
                      <a:r>
                        <a:rPr lang="es-ES" sz="1000" dirty="0">
                          <a:effectLst/>
                        </a:rPr>
                        <a:t>Administrativo</a:t>
                      </a:r>
                    </a:p>
                  </a:txBody>
                  <a:tcPr anchor="ctr"/>
                </a:tc>
                <a:tc>
                  <a:txBody>
                    <a:bodyPr/>
                    <a:lstStyle/>
                    <a:p>
                      <a:r>
                        <a:rPr lang="es-ES" sz="1000" dirty="0">
                          <a:effectLst/>
                        </a:rPr>
                        <a:t>1500</a:t>
                      </a:r>
                    </a:p>
                  </a:txBody>
                  <a:tcPr anchor="ctr"/>
                </a:tc>
                <a:extLst>
                  <a:ext uri="{0D108BD9-81ED-4DB2-BD59-A6C34878D82A}">
                    <a16:rowId xmlns:a16="http://schemas.microsoft.com/office/drawing/2014/main" val="779058576"/>
                  </a:ext>
                </a:extLst>
              </a:tr>
            </a:tbl>
          </a:graphicData>
        </a:graphic>
      </p:graphicFrame>
      <p:sp>
        <p:nvSpPr>
          <p:cNvPr id="20" name="CuadroTexto 19">
            <a:extLst>
              <a:ext uri="{FF2B5EF4-FFF2-40B4-BE49-F238E27FC236}">
                <a16:creationId xmlns:a16="http://schemas.microsoft.com/office/drawing/2014/main" id="{0A4DE1AB-EB41-42B6-B533-71534147C480}"/>
              </a:ext>
            </a:extLst>
          </p:cNvPr>
          <p:cNvSpPr txBox="1"/>
          <p:nvPr/>
        </p:nvSpPr>
        <p:spPr>
          <a:xfrm>
            <a:off x="539552" y="4008315"/>
            <a:ext cx="3281500" cy="246221"/>
          </a:xfrm>
          <a:prstGeom prst="rect">
            <a:avLst/>
          </a:prstGeom>
          <a:noFill/>
          <a:effectLst>
            <a:outerShdw blurRad="50800" dist="38100" dir="5400000" algn="t" rotWithShape="0">
              <a:prstClr val="black">
                <a:alpha val="40000"/>
              </a:prstClr>
            </a:outerShdw>
          </a:effectLst>
        </p:spPr>
        <p:txBody>
          <a:bodyPr wrap="square">
            <a:spAutoFit/>
          </a:bodyPr>
          <a:lstStyle/>
          <a:p>
            <a:r>
              <a:rPr lang="es-ES" sz="1000" dirty="0"/>
              <a:t>EMPLEADOS(</a:t>
            </a:r>
            <a:r>
              <a:rPr lang="es-ES" sz="1000" u="sng" dirty="0" err="1"/>
              <a:t>nss</a:t>
            </a:r>
            <a:r>
              <a:rPr lang="es-ES" sz="1000" dirty="0"/>
              <a:t>, nombre, puesto, salario)</a:t>
            </a:r>
          </a:p>
        </p:txBody>
      </p:sp>
      <p:pic>
        <p:nvPicPr>
          <p:cNvPr id="23" name="Gráfico 22" descr="Flecha lineal: curva ligera con relleno sólido">
            <a:extLst>
              <a:ext uri="{FF2B5EF4-FFF2-40B4-BE49-F238E27FC236}">
                <a16:creationId xmlns:a16="http://schemas.microsoft.com/office/drawing/2014/main" id="{1C2C6AC4-72E5-4C6A-8A7D-9C0DE6C9E7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984119">
            <a:off x="4398149" y="4491177"/>
            <a:ext cx="662939" cy="662939"/>
          </a:xfrm>
          <a:prstGeom prst="rect">
            <a:avLst/>
          </a:prstGeom>
          <a:effectLst>
            <a:outerShdw blurRad="50800" dist="38100" dir="5400000" algn="t" rotWithShape="0">
              <a:prstClr val="black">
                <a:alpha val="40000"/>
              </a:prstClr>
            </a:outerShdw>
          </a:effectLst>
        </p:spPr>
      </p:pic>
      <p:pic>
        <p:nvPicPr>
          <p:cNvPr id="24" name="Gráfico 23" descr="Flecha lineal: curva ligera con relleno sólido">
            <a:extLst>
              <a:ext uri="{FF2B5EF4-FFF2-40B4-BE49-F238E27FC236}">
                <a16:creationId xmlns:a16="http://schemas.microsoft.com/office/drawing/2014/main" id="{C4C4F3AC-76DE-4BDF-B6C6-6FC7ADACC9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05454">
            <a:off x="4302363" y="4739540"/>
            <a:ext cx="654418" cy="65441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90458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20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20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0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20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EE175-67FB-40E6-82C9-92274071BBA2}"/>
              </a:ext>
            </a:extLst>
          </p:cNvPr>
          <p:cNvSpPr>
            <a:spLocks noGrp="1"/>
          </p:cNvSpPr>
          <p:nvPr>
            <p:ph type="title"/>
          </p:nvPr>
        </p:nvSpPr>
        <p:spPr>
          <a:xfrm>
            <a:off x="889023" y="289292"/>
            <a:ext cx="7586036" cy="398944"/>
          </a:xfrm>
        </p:spPr>
        <p:txBody>
          <a:bodyPr>
            <a:normAutofit fontScale="90000"/>
          </a:bodyPr>
          <a:lstStyle/>
          <a:p>
            <a:r>
              <a:rPr lang="es-ES" dirty="0"/>
              <a:t>NORMALIZACIÓN COMPLETA</a:t>
            </a:r>
          </a:p>
        </p:txBody>
      </p:sp>
      <p:sp>
        <p:nvSpPr>
          <p:cNvPr id="4" name="Marcador de número de diapositiva 3">
            <a:extLst>
              <a:ext uri="{FF2B5EF4-FFF2-40B4-BE49-F238E27FC236}">
                <a16:creationId xmlns:a16="http://schemas.microsoft.com/office/drawing/2014/main" id="{410A0E8B-F047-4ECF-B92E-4A3755FD3B5F}"/>
              </a:ext>
            </a:extLst>
          </p:cNvPr>
          <p:cNvSpPr>
            <a:spLocks noGrp="1"/>
          </p:cNvSpPr>
          <p:nvPr>
            <p:ph type="sldNum" sz="quarter" idx="12"/>
          </p:nvPr>
        </p:nvSpPr>
        <p:spPr/>
        <p:txBody>
          <a:bodyPr/>
          <a:lstStyle/>
          <a:p>
            <a:pPr>
              <a:defRPr/>
            </a:pPr>
            <a:fld id="{D59A6A4B-46E3-43DE-99F2-D9A5AD28FA7D}" type="slidenum">
              <a:rPr lang="es-ES" altLang="es-ES" smtClean="0"/>
              <a:pPr>
                <a:defRPr/>
              </a:pPr>
              <a:t>8</a:t>
            </a:fld>
            <a:endParaRPr lang="es-ES" altLang="es-ES"/>
          </a:p>
        </p:txBody>
      </p:sp>
      <p:graphicFrame>
        <p:nvGraphicFramePr>
          <p:cNvPr id="5" name="Tabla 4">
            <a:extLst>
              <a:ext uri="{FF2B5EF4-FFF2-40B4-BE49-F238E27FC236}">
                <a16:creationId xmlns:a16="http://schemas.microsoft.com/office/drawing/2014/main" id="{3BB2E84C-023B-4D49-AA13-A2246E77E65D}"/>
              </a:ext>
            </a:extLst>
          </p:cNvPr>
          <p:cNvGraphicFramePr>
            <a:graphicFrameLocks noGrp="1"/>
          </p:cNvGraphicFramePr>
          <p:nvPr>
            <p:extLst>
              <p:ext uri="{D42A27DB-BD31-4B8C-83A1-F6EECF244321}">
                <p14:modId xmlns:p14="http://schemas.microsoft.com/office/powerpoint/2010/main" val="1672346926"/>
              </p:ext>
            </p:extLst>
          </p:nvPr>
        </p:nvGraphicFramePr>
        <p:xfrm>
          <a:off x="1996552" y="834762"/>
          <a:ext cx="5083823" cy="1320102"/>
        </p:xfrm>
        <a:graphic>
          <a:graphicData uri="http://schemas.openxmlformats.org/drawingml/2006/table">
            <a:tbl>
              <a:tblPr>
                <a:tableStyleId>{85BE263C-DBD7-4A20-BB59-AAB30ACAA65A}</a:tableStyleId>
              </a:tblPr>
              <a:tblGrid>
                <a:gridCol w="467070">
                  <a:extLst>
                    <a:ext uri="{9D8B030D-6E8A-4147-A177-3AD203B41FA5}">
                      <a16:colId xmlns:a16="http://schemas.microsoft.com/office/drawing/2014/main" val="1411730683"/>
                    </a:ext>
                  </a:extLst>
                </a:gridCol>
                <a:gridCol w="1200551">
                  <a:extLst>
                    <a:ext uri="{9D8B030D-6E8A-4147-A177-3AD203B41FA5}">
                      <a16:colId xmlns:a16="http://schemas.microsoft.com/office/drawing/2014/main" val="1053716197"/>
                    </a:ext>
                  </a:extLst>
                </a:gridCol>
                <a:gridCol w="1338563">
                  <a:extLst>
                    <a:ext uri="{9D8B030D-6E8A-4147-A177-3AD203B41FA5}">
                      <a16:colId xmlns:a16="http://schemas.microsoft.com/office/drawing/2014/main" val="466200512"/>
                    </a:ext>
                  </a:extLst>
                </a:gridCol>
                <a:gridCol w="684168">
                  <a:extLst>
                    <a:ext uri="{9D8B030D-6E8A-4147-A177-3AD203B41FA5}">
                      <a16:colId xmlns:a16="http://schemas.microsoft.com/office/drawing/2014/main" val="781925501"/>
                    </a:ext>
                  </a:extLst>
                </a:gridCol>
                <a:gridCol w="1393471">
                  <a:extLst>
                    <a:ext uri="{9D8B030D-6E8A-4147-A177-3AD203B41FA5}">
                      <a16:colId xmlns:a16="http://schemas.microsoft.com/office/drawing/2014/main" val="1774372275"/>
                    </a:ext>
                  </a:extLst>
                </a:gridCol>
              </a:tblGrid>
              <a:tr h="247519">
                <a:tc>
                  <a:txBody>
                    <a:bodyPr/>
                    <a:lstStyle/>
                    <a:p>
                      <a:r>
                        <a:rPr lang="es-ES" sz="1000" b="1" dirty="0" err="1">
                          <a:effectLst/>
                        </a:rPr>
                        <a:t>nss</a:t>
                      </a:r>
                      <a:endParaRPr lang="es-ES" sz="1000" b="1" dirty="0">
                        <a:effectLst/>
                      </a:endParaRPr>
                    </a:p>
                  </a:txBody>
                  <a:tcPr anchor="ctr">
                    <a:solidFill>
                      <a:schemeClr val="accent2"/>
                    </a:solidFill>
                  </a:tcPr>
                </a:tc>
                <a:tc>
                  <a:txBody>
                    <a:bodyPr/>
                    <a:lstStyle/>
                    <a:p>
                      <a:r>
                        <a:rPr lang="es-ES" sz="1000">
                          <a:effectLst/>
                        </a:rPr>
                        <a:t>nombre</a:t>
                      </a:r>
                    </a:p>
                  </a:txBody>
                  <a:tcPr anchor="ctr">
                    <a:solidFill>
                      <a:schemeClr val="accent2"/>
                    </a:solidFill>
                  </a:tcPr>
                </a:tc>
                <a:tc>
                  <a:txBody>
                    <a:bodyPr/>
                    <a:lstStyle/>
                    <a:p>
                      <a:r>
                        <a:rPr lang="es-ES" sz="1000" dirty="0">
                          <a:effectLst/>
                        </a:rPr>
                        <a:t>puesto</a:t>
                      </a:r>
                    </a:p>
                  </a:txBody>
                  <a:tcPr anchor="ctr">
                    <a:solidFill>
                      <a:schemeClr val="accent2"/>
                    </a:solidFill>
                  </a:tcPr>
                </a:tc>
                <a:tc>
                  <a:txBody>
                    <a:bodyPr/>
                    <a:lstStyle/>
                    <a:p>
                      <a:r>
                        <a:rPr lang="es-ES" sz="1000">
                          <a:effectLst/>
                        </a:rPr>
                        <a:t>salario</a:t>
                      </a:r>
                    </a:p>
                  </a:txBody>
                  <a:tcPr anchor="ctr">
                    <a:solidFill>
                      <a:schemeClr val="accent2"/>
                    </a:solidFill>
                  </a:tcPr>
                </a:tc>
                <a:tc>
                  <a:txBody>
                    <a:bodyPr/>
                    <a:lstStyle/>
                    <a:p>
                      <a:r>
                        <a:rPr lang="es-ES" sz="1000" dirty="0">
                          <a:effectLst/>
                        </a:rPr>
                        <a:t>emails</a:t>
                      </a:r>
                    </a:p>
                  </a:txBody>
                  <a:tcPr anchor="ctr">
                    <a:solidFill>
                      <a:schemeClr val="accent2"/>
                    </a:solidFill>
                  </a:tcPr>
                </a:tc>
                <a:extLst>
                  <a:ext uri="{0D108BD9-81ED-4DB2-BD59-A6C34878D82A}">
                    <a16:rowId xmlns:a16="http://schemas.microsoft.com/office/drawing/2014/main" val="723363103"/>
                  </a:ext>
                </a:extLst>
              </a:tr>
              <a:tr h="412532">
                <a:tc>
                  <a:txBody>
                    <a:bodyPr/>
                    <a:lstStyle/>
                    <a:p>
                      <a:r>
                        <a:rPr lang="es-ES" sz="1000">
                          <a:effectLst/>
                        </a:rPr>
                        <a:t>111</a:t>
                      </a:r>
                    </a:p>
                  </a:txBody>
                  <a:tcPr anchor="ctr"/>
                </a:tc>
                <a:tc>
                  <a:txBody>
                    <a:bodyPr/>
                    <a:lstStyle/>
                    <a:p>
                      <a:r>
                        <a:rPr lang="es-ES" sz="1000" dirty="0">
                          <a:effectLst/>
                        </a:rPr>
                        <a:t>Luis Pérez</a:t>
                      </a:r>
                    </a:p>
                  </a:txBody>
                  <a:tcPr anchor="ctr"/>
                </a:tc>
                <a:tc>
                  <a:txBody>
                    <a:bodyPr/>
                    <a:lstStyle/>
                    <a:p>
                      <a:r>
                        <a:rPr lang="es-ES" sz="1000" dirty="0">
                          <a:effectLst/>
                        </a:rPr>
                        <a:t>Jefe de Unidad</a:t>
                      </a:r>
                    </a:p>
                  </a:txBody>
                  <a:tcPr anchor="ctr"/>
                </a:tc>
                <a:tc>
                  <a:txBody>
                    <a:bodyPr/>
                    <a:lstStyle/>
                    <a:p>
                      <a:r>
                        <a:rPr lang="es-ES" sz="1000">
                          <a:effectLst/>
                        </a:rPr>
                        <a:t>3000</a:t>
                      </a:r>
                    </a:p>
                  </a:txBody>
                  <a:tcPr anchor="ctr"/>
                </a:tc>
                <a:tc>
                  <a:txBody>
                    <a:bodyPr/>
                    <a:lstStyle/>
                    <a:p>
                      <a:r>
                        <a:rPr lang="es-ES" sz="1000" dirty="0">
                          <a:effectLst/>
                          <a:hlinkClick r:id="rId2"/>
                        </a:rPr>
                        <a:t>luisp@edu.es</a:t>
                      </a:r>
                    </a:p>
                    <a:p>
                      <a:r>
                        <a:rPr lang="es-ES" sz="1000" dirty="0">
                          <a:effectLst/>
                          <a:hlinkClick r:id="rId2"/>
                        </a:rPr>
                        <a:t>jefu2@edu.es</a:t>
                      </a:r>
                      <a:endParaRPr lang="es-ES" sz="1000" dirty="0">
                        <a:effectLst/>
                      </a:endParaRPr>
                    </a:p>
                  </a:txBody>
                  <a:tcPr anchor="ctr"/>
                </a:tc>
                <a:extLst>
                  <a:ext uri="{0D108BD9-81ED-4DB2-BD59-A6C34878D82A}">
                    <a16:rowId xmlns:a16="http://schemas.microsoft.com/office/drawing/2014/main" val="1801272498"/>
                  </a:ext>
                </a:extLst>
              </a:tr>
              <a:tr h="412532">
                <a:tc>
                  <a:txBody>
                    <a:bodyPr/>
                    <a:lstStyle/>
                    <a:p>
                      <a:r>
                        <a:rPr lang="es-ES" sz="1000" dirty="0">
                          <a:effectLst/>
                        </a:rPr>
                        <a:t>150</a:t>
                      </a:r>
                    </a:p>
                  </a:txBody>
                  <a:tcPr anchor="ctr"/>
                </a:tc>
                <a:tc>
                  <a:txBody>
                    <a:bodyPr/>
                    <a:lstStyle/>
                    <a:p>
                      <a:r>
                        <a:rPr lang="es-ES" sz="1000" dirty="0">
                          <a:effectLst/>
                        </a:rPr>
                        <a:t>María Ruiz</a:t>
                      </a:r>
                    </a:p>
                  </a:txBody>
                  <a:tcPr anchor="ctr"/>
                </a:tc>
                <a:tc>
                  <a:txBody>
                    <a:bodyPr/>
                    <a:lstStyle/>
                    <a:p>
                      <a:r>
                        <a:rPr lang="es-ES" sz="1000" dirty="0">
                          <a:effectLst/>
                        </a:rPr>
                        <a:t>Jefa Técnica</a:t>
                      </a:r>
                    </a:p>
                  </a:txBody>
                  <a:tcPr anchor="ctr"/>
                </a:tc>
                <a:tc>
                  <a:txBody>
                    <a:bodyPr/>
                    <a:lstStyle/>
                    <a:p>
                      <a:r>
                        <a:rPr lang="es-ES" sz="1000" dirty="0">
                          <a:effectLst/>
                        </a:rPr>
                        <a:t>2200</a:t>
                      </a:r>
                    </a:p>
                  </a:txBody>
                  <a:tcPr anchor="ctr"/>
                </a:tc>
                <a:tc>
                  <a:txBody>
                    <a:bodyPr/>
                    <a:lstStyle/>
                    <a:p>
                      <a:r>
                        <a:rPr lang="es-ES" sz="1000" dirty="0">
                          <a:effectLst/>
                          <a:hlinkClick r:id="rId3"/>
                        </a:rPr>
                        <a:t>marr@edu.es</a:t>
                      </a:r>
                      <a:endParaRPr lang="es-ES" sz="1000" dirty="0">
                        <a:effectLst/>
                      </a:endParaRPr>
                    </a:p>
                    <a:p>
                      <a:r>
                        <a:rPr lang="es-ES" sz="1000" dirty="0">
                          <a:effectLst/>
                          <a:hlinkClick r:id="rId4"/>
                        </a:rPr>
                        <a:t>jeft@edu.es</a:t>
                      </a:r>
                      <a:endParaRPr lang="es-ES" sz="1000" dirty="0">
                        <a:effectLst/>
                      </a:endParaRPr>
                    </a:p>
                  </a:txBody>
                  <a:tcPr anchor="ctr"/>
                </a:tc>
                <a:extLst>
                  <a:ext uri="{0D108BD9-81ED-4DB2-BD59-A6C34878D82A}">
                    <a16:rowId xmlns:a16="http://schemas.microsoft.com/office/drawing/2014/main" val="627772367"/>
                  </a:ext>
                </a:extLst>
              </a:tr>
              <a:tr h="247519">
                <a:tc>
                  <a:txBody>
                    <a:bodyPr/>
                    <a:lstStyle/>
                    <a:p>
                      <a:r>
                        <a:rPr lang="es-ES" sz="1000" dirty="0">
                          <a:effectLst/>
                        </a:rPr>
                        <a:t>232</a:t>
                      </a:r>
                    </a:p>
                  </a:txBody>
                  <a:tcPr anchor="ctr"/>
                </a:tc>
                <a:tc>
                  <a:txBody>
                    <a:bodyPr/>
                    <a:lstStyle/>
                    <a:p>
                      <a:r>
                        <a:rPr lang="es-ES" sz="1000">
                          <a:effectLst/>
                        </a:rPr>
                        <a:t>José Sánchez</a:t>
                      </a:r>
                    </a:p>
                  </a:txBody>
                  <a:tcPr anchor="ctr"/>
                </a:tc>
                <a:tc>
                  <a:txBody>
                    <a:bodyPr/>
                    <a:lstStyle/>
                    <a:p>
                      <a:r>
                        <a:rPr lang="es-ES" sz="1000" dirty="0">
                          <a:effectLst/>
                        </a:rPr>
                        <a:t>Administrativo</a:t>
                      </a:r>
                    </a:p>
                  </a:txBody>
                  <a:tcPr anchor="ctr"/>
                </a:tc>
                <a:tc>
                  <a:txBody>
                    <a:bodyPr/>
                    <a:lstStyle/>
                    <a:p>
                      <a:r>
                        <a:rPr lang="es-ES" sz="1000" dirty="0">
                          <a:effectLst/>
                        </a:rPr>
                        <a:t>1500</a:t>
                      </a:r>
                    </a:p>
                  </a:txBody>
                  <a:tcPr anchor="ctr"/>
                </a:tc>
                <a:tc>
                  <a:txBody>
                    <a:bodyPr/>
                    <a:lstStyle/>
                    <a:p>
                      <a:r>
                        <a:rPr lang="es-ES" sz="1000" dirty="0">
                          <a:effectLst/>
                          <a:hlinkClick r:id="rId5"/>
                        </a:rPr>
                        <a:t>joss@edu.es</a:t>
                      </a:r>
                      <a:endParaRPr lang="es-ES" sz="1000" dirty="0">
                        <a:effectLst/>
                      </a:endParaRPr>
                    </a:p>
                  </a:txBody>
                  <a:tcPr anchor="ctr"/>
                </a:tc>
                <a:extLst>
                  <a:ext uri="{0D108BD9-81ED-4DB2-BD59-A6C34878D82A}">
                    <a16:rowId xmlns:a16="http://schemas.microsoft.com/office/drawing/2014/main" val="3772948077"/>
                  </a:ext>
                </a:extLst>
              </a:tr>
            </a:tbl>
          </a:graphicData>
        </a:graphic>
      </p:graphicFrame>
      <p:graphicFrame>
        <p:nvGraphicFramePr>
          <p:cNvPr id="6" name="Tabla 5">
            <a:extLst>
              <a:ext uri="{FF2B5EF4-FFF2-40B4-BE49-F238E27FC236}">
                <a16:creationId xmlns:a16="http://schemas.microsoft.com/office/drawing/2014/main" id="{4A54F66F-55E2-4CC9-ACF8-F69998B8DF04}"/>
              </a:ext>
            </a:extLst>
          </p:cNvPr>
          <p:cNvGraphicFramePr>
            <a:graphicFrameLocks noGrp="1"/>
          </p:cNvGraphicFramePr>
          <p:nvPr>
            <p:extLst>
              <p:ext uri="{D42A27DB-BD31-4B8C-83A1-F6EECF244321}">
                <p14:modId xmlns:p14="http://schemas.microsoft.com/office/powerpoint/2010/main" val="4144660595"/>
              </p:ext>
            </p:extLst>
          </p:nvPr>
        </p:nvGraphicFramePr>
        <p:xfrm>
          <a:off x="664027" y="3023128"/>
          <a:ext cx="3690352" cy="982718"/>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67070">
                  <a:extLst>
                    <a:ext uri="{9D8B030D-6E8A-4147-A177-3AD203B41FA5}">
                      <a16:colId xmlns:a16="http://schemas.microsoft.com/office/drawing/2014/main" val="1668709103"/>
                    </a:ext>
                  </a:extLst>
                </a:gridCol>
                <a:gridCol w="1200551">
                  <a:extLst>
                    <a:ext uri="{9D8B030D-6E8A-4147-A177-3AD203B41FA5}">
                      <a16:colId xmlns:a16="http://schemas.microsoft.com/office/drawing/2014/main" val="3507551141"/>
                    </a:ext>
                  </a:extLst>
                </a:gridCol>
                <a:gridCol w="1338563">
                  <a:extLst>
                    <a:ext uri="{9D8B030D-6E8A-4147-A177-3AD203B41FA5}">
                      <a16:colId xmlns:a16="http://schemas.microsoft.com/office/drawing/2014/main" val="2273032988"/>
                    </a:ext>
                  </a:extLst>
                </a:gridCol>
                <a:gridCol w="684168">
                  <a:extLst>
                    <a:ext uri="{9D8B030D-6E8A-4147-A177-3AD203B41FA5}">
                      <a16:colId xmlns:a16="http://schemas.microsoft.com/office/drawing/2014/main" val="1894633503"/>
                    </a:ext>
                  </a:extLst>
                </a:gridCol>
              </a:tblGrid>
              <a:tr h="247519">
                <a:tc>
                  <a:txBody>
                    <a:bodyPr/>
                    <a:lstStyle/>
                    <a:p>
                      <a:r>
                        <a:rPr lang="es-ES" sz="1000" b="1" dirty="0" err="1">
                          <a:effectLst/>
                        </a:rPr>
                        <a:t>nss</a:t>
                      </a:r>
                      <a:endParaRPr lang="es-ES" sz="1000" b="1" dirty="0">
                        <a:effectLst/>
                      </a:endParaRPr>
                    </a:p>
                  </a:txBody>
                  <a:tcPr anchor="ctr">
                    <a:solidFill>
                      <a:schemeClr val="accent2"/>
                    </a:solidFill>
                  </a:tcPr>
                </a:tc>
                <a:tc>
                  <a:txBody>
                    <a:bodyPr/>
                    <a:lstStyle/>
                    <a:p>
                      <a:r>
                        <a:rPr lang="es-ES" sz="1000">
                          <a:effectLst/>
                        </a:rPr>
                        <a:t>nombre</a:t>
                      </a:r>
                    </a:p>
                  </a:txBody>
                  <a:tcPr anchor="ctr">
                    <a:solidFill>
                      <a:schemeClr val="accent2"/>
                    </a:solidFill>
                  </a:tcPr>
                </a:tc>
                <a:tc>
                  <a:txBody>
                    <a:bodyPr/>
                    <a:lstStyle/>
                    <a:p>
                      <a:r>
                        <a:rPr lang="es-ES" sz="1000">
                          <a:effectLst/>
                        </a:rPr>
                        <a:t>puesto</a:t>
                      </a:r>
                    </a:p>
                  </a:txBody>
                  <a:tcPr anchor="ctr">
                    <a:solidFill>
                      <a:schemeClr val="accent2"/>
                    </a:solidFill>
                  </a:tcPr>
                </a:tc>
                <a:tc>
                  <a:txBody>
                    <a:bodyPr/>
                    <a:lstStyle/>
                    <a:p>
                      <a:r>
                        <a:rPr lang="es-ES" sz="1000" dirty="0">
                          <a:effectLst/>
                        </a:rPr>
                        <a:t>salario</a:t>
                      </a:r>
                    </a:p>
                  </a:txBody>
                  <a:tcPr anchor="ctr">
                    <a:solidFill>
                      <a:schemeClr val="accent2"/>
                    </a:solidFill>
                  </a:tcPr>
                </a:tc>
                <a:extLst>
                  <a:ext uri="{0D108BD9-81ED-4DB2-BD59-A6C34878D82A}">
                    <a16:rowId xmlns:a16="http://schemas.microsoft.com/office/drawing/2014/main" val="2659320397"/>
                  </a:ext>
                </a:extLst>
              </a:tr>
              <a:tr h="228600">
                <a:tc>
                  <a:txBody>
                    <a:bodyPr/>
                    <a:lstStyle/>
                    <a:p>
                      <a:r>
                        <a:rPr lang="es-ES" sz="1000" dirty="0">
                          <a:effectLst/>
                        </a:rPr>
                        <a:t>111</a:t>
                      </a:r>
                    </a:p>
                  </a:txBody>
                  <a:tcPr anchor="ctr"/>
                </a:tc>
                <a:tc>
                  <a:txBody>
                    <a:bodyPr/>
                    <a:lstStyle/>
                    <a:p>
                      <a:r>
                        <a:rPr lang="es-ES" sz="1000" dirty="0">
                          <a:effectLst/>
                        </a:rPr>
                        <a:t>Luis Pérez</a:t>
                      </a:r>
                    </a:p>
                  </a:txBody>
                  <a:tcPr anchor="ctr"/>
                </a:tc>
                <a:tc>
                  <a:txBody>
                    <a:bodyPr/>
                    <a:lstStyle/>
                    <a:p>
                      <a:r>
                        <a:rPr lang="es-ES" sz="1000" dirty="0">
                          <a:effectLst/>
                        </a:rPr>
                        <a:t>Jefe de Unidad</a:t>
                      </a:r>
                    </a:p>
                  </a:txBody>
                  <a:tcPr anchor="ctr"/>
                </a:tc>
                <a:tc>
                  <a:txBody>
                    <a:bodyPr/>
                    <a:lstStyle/>
                    <a:p>
                      <a:r>
                        <a:rPr lang="es-ES" sz="1000" dirty="0">
                          <a:effectLst/>
                        </a:rPr>
                        <a:t>3000</a:t>
                      </a:r>
                    </a:p>
                  </a:txBody>
                  <a:tcPr anchor="ctr"/>
                </a:tc>
                <a:extLst>
                  <a:ext uri="{0D108BD9-81ED-4DB2-BD59-A6C34878D82A}">
                    <a16:rowId xmlns:a16="http://schemas.microsoft.com/office/drawing/2014/main" val="2168147209"/>
                  </a:ext>
                </a:extLst>
              </a:tr>
              <a:tr h="228600">
                <a:tc>
                  <a:txBody>
                    <a:bodyPr/>
                    <a:lstStyle/>
                    <a:p>
                      <a:r>
                        <a:rPr lang="es-ES" sz="1000" dirty="0">
                          <a:effectLst/>
                        </a:rPr>
                        <a:t>150</a:t>
                      </a:r>
                    </a:p>
                  </a:txBody>
                  <a:tcPr anchor="ctr"/>
                </a:tc>
                <a:tc>
                  <a:txBody>
                    <a:bodyPr/>
                    <a:lstStyle/>
                    <a:p>
                      <a:r>
                        <a:rPr lang="es-ES" sz="1000" dirty="0">
                          <a:effectLst/>
                        </a:rPr>
                        <a:t>María Ruiz</a:t>
                      </a:r>
                    </a:p>
                  </a:txBody>
                  <a:tcPr anchor="ctr"/>
                </a:tc>
                <a:tc>
                  <a:txBody>
                    <a:bodyPr/>
                    <a:lstStyle/>
                    <a:p>
                      <a:r>
                        <a:rPr lang="es-ES" sz="1000" dirty="0">
                          <a:effectLst/>
                        </a:rPr>
                        <a:t>Jefa Técnica</a:t>
                      </a:r>
                    </a:p>
                  </a:txBody>
                  <a:tcPr anchor="ctr"/>
                </a:tc>
                <a:tc>
                  <a:txBody>
                    <a:bodyPr/>
                    <a:lstStyle/>
                    <a:p>
                      <a:r>
                        <a:rPr lang="es-ES" sz="1000" dirty="0">
                          <a:effectLst/>
                        </a:rPr>
                        <a:t>2200</a:t>
                      </a:r>
                    </a:p>
                  </a:txBody>
                  <a:tcPr anchor="ctr"/>
                </a:tc>
                <a:extLst>
                  <a:ext uri="{0D108BD9-81ED-4DB2-BD59-A6C34878D82A}">
                    <a16:rowId xmlns:a16="http://schemas.microsoft.com/office/drawing/2014/main" val="3904854340"/>
                  </a:ext>
                </a:extLst>
              </a:tr>
              <a:tr h="247519">
                <a:tc>
                  <a:txBody>
                    <a:bodyPr/>
                    <a:lstStyle/>
                    <a:p>
                      <a:r>
                        <a:rPr lang="es-ES" sz="1000" dirty="0">
                          <a:effectLst/>
                        </a:rPr>
                        <a:t>232</a:t>
                      </a:r>
                    </a:p>
                  </a:txBody>
                  <a:tcPr anchor="ctr"/>
                </a:tc>
                <a:tc>
                  <a:txBody>
                    <a:bodyPr/>
                    <a:lstStyle/>
                    <a:p>
                      <a:r>
                        <a:rPr lang="es-ES" sz="1000">
                          <a:effectLst/>
                        </a:rPr>
                        <a:t>José Sánchez</a:t>
                      </a:r>
                    </a:p>
                  </a:txBody>
                  <a:tcPr anchor="ctr"/>
                </a:tc>
                <a:tc>
                  <a:txBody>
                    <a:bodyPr/>
                    <a:lstStyle/>
                    <a:p>
                      <a:r>
                        <a:rPr lang="es-ES" sz="1000" dirty="0">
                          <a:effectLst/>
                        </a:rPr>
                        <a:t>Administrativo</a:t>
                      </a:r>
                    </a:p>
                  </a:txBody>
                  <a:tcPr anchor="ctr"/>
                </a:tc>
                <a:tc>
                  <a:txBody>
                    <a:bodyPr/>
                    <a:lstStyle/>
                    <a:p>
                      <a:r>
                        <a:rPr lang="es-ES" sz="1000" dirty="0">
                          <a:effectLst/>
                        </a:rPr>
                        <a:t>1500</a:t>
                      </a:r>
                    </a:p>
                  </a:txBody>
                  <a:tcPr anchor="ctr"/>
                </a:tc>
                <a:extLst>
                  <a:ext uri="{0D108BD9-81ED-4DB2-BD59-A6C34878D82A}">
                    <a16:rowId xmlns:a16="http://schemas.microsoft.com/office/drawing/2014/main" val="2014204596"/>
                  </a:ext>
                </a:extLst>
              </a:tr>
            </a:tbl>
          </a:graphicData>
        </a:graphic>
      </p:graphicFrame>
      <p:sp>
        <p:nvSpPr>
          <p:cNvPr id="7" name="CuadroTexto 6">
            <a:extLst>
              <a:ext uri="{FF2B5EF4-FFF2-40B4-BE49-F238E27FC236}">
                <a16:creationId xmlns:a16="http://schemas.microsoft.com/office/drawing/2014/main" id="{CE4695AE-859D-465D-803D-2EAF2FA15C45}"/>
              </a:ext>
            </a:extLst>
          </p:cNvPr>
          <p:cNvSpPr txBox="1"/>
          <p:nvPr/>
        </p:nvSpPr>
        <p:spPr>
          <a:xfrm>
            <a:off x="889023" y="2647494"/>
            <a:ext cx="3240360" cy="261610"/>
          </a:xfrm>
          <a:prstGeom prst="rect">
            <a:avLst/>
          </a:prstGeom>
          <a:noFill/>
          <a:effectLst>
            <a:outerShdw blurRad="50800" dist="38100" dir="5400000" algn="t" rotWithShape="0">
              <a:prstClr val="black">
                <a:alpha val="40000"/>
              </a:prstClr>
            </a:outerShdw>
          </a:effectLst>
        </p:spPr>
        <p:txBody>
          <a:bodyPr wrap="square">
            <a:spAutoFit/>
          </a:bodyPr>
          <a:lstStyle/>
          <a:p>
            <a:r>
              <a:rPr lang="es-ES" sz="1100" dirty="0"/>
              <a:t>EMPLEADOS(</a:t>
            </a:r>
            <a:r>
              <a:rPr lang="es-ES" sz="1100" u="sng" dirty="0" err="1"/>
              <a:t>nss</a:t>
            </a:r>
            <a:r>
              <a:rPr lang="es-ES" sz="1100" dirty="0"/>
              <a:t>, nombre, puesto, salario)</a:t>
            </a:r>
          </a:p>
        </p:txBody>
      </p:sp>
      <p:graphicFrame>
        <p:nvGraphicFramePr>
          <p:cNvPr id="8" name="Tabla 7">
            <a:extLst>
              <a:ext uri="{FF2B5EF4-FFF2-40B4-BE49-F238E27FC236}">
                <a16:creationId xmlns:a16="http://schemas.microsoft.com/office/drawing/2014/main" id="{CC5D8EFE-B897-45B2-9B33-5B19E4872BEF}"/>
              </a:ext>
            </a:extLst>
          </p:cNvPr>
          <p:cNvGraphicFramePr>
            <a:graphicFrameLocks noGrp="1"/>
          </p:cNvGraphicFramePr>
          <p:nvPr>
            <p:extLst>
              <p:ext uri="{D42A27DB-BD31-4B8C-83A1-F6EECF244321}">
                <p14:modId xmlns:p14="http://schemas.microsoft.com/office/powerpoint/2010/main" val="2019196914"/>
              </p:ext>
            </p:extLst>
          </p:nvPr>
        </p:nvGraphicFramePr>
        <p:xfrm>
          <a:off x="5796136" y="3028816"/>
          <a:ext cx="1852529" cy="1470398"/>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78155">
                  <a:extLst>
                    <a:ext uri="{9D8B030D-6E8A-4147-A177-3AD203B41FA5}">
                      <a16:colId xmlns:a16="http://schemas.microsoft.com/office/drawing/2014/main" val="1523204448"/>
                    </a:ext>
                  </a:extLst>
                </a:gridCol>
                <a:gridCol w="1374374">
                  <a:extLst>
                    <a:ext uri="{9D8B030D-6E8A-4147-A177-3AD203B41FA5}">
                      <a16:colId xmlns:a16="http://schemas.microsoft.com/office/drawing/2014/main" val="587561597"/>
                    </a:ext>
                  </a:extLst>
                </a:gridCol>
              </a:tblGrid>
              <a:tr h="247519">
                <a:tc>
                  <a:txBody>
                    <a:bodyPr/>
                    <a:lstStyle/>
                    <a:p>
                      <a:r>
                        <a:rPr lang="es-ES" sz="1000" b="1" dirty="0" err="1">
                          <a:effectLst/>
                        </a:rPr>
                        <a:t>nss</a:t>
                      </a:r>
                      <a:endParaRPr lang="es-ES" sz="1000" b="1" dirty="0">
                        <a:effectLst/>
                      </a:endParaRPr>
                    </a:p>
                  </a:txBody>
                  <a:tcPr anchor="ctr">
                    <a:solidFill>
                      <a:schemeClr val="accent2"/>
                    </a:solidFill>
                  </a:tcPr>
                </a:tc>
                <a:tc>
                  <a:txBody>
                    <a:bodyPr/>
                    <a:lstStyle/>
                    <a:p>
                      <a:r>
                        <a:rPr lang="es-ES" sz="1000" b="1" dirty="0">
                          <a:effectLst/>
                        </a:rPr>
                        <a:t>email</a:t>
                      </a:r>
                    </a:p>
                  </a:txBody>
                  <a:tcPr anchor="ctr">
                    <a:solidFill>
                      <a:schemeClr val="accent2"/>
                    </a:solidFill>
                  </a:tcPr>
                </a:tc>
                <a:extLst>
                  <a:ext uri="{0D108BD9-81ED-4DB2-BD59-A6C34878D82A}">
                    <a16:rowId xmlns:a16="http://schemas.microsoft.com/office/drawing/2014/main" val="4206527818"/>
                  </a:ext>
                </a:extLst>
              </a:tr>
              <a:tr h="228600">
                <a:tc>
                  <a:txBody>
                    <a:bodyPr/>
                    <a:lstStyle/>
                    <a:p>
                      <a:r>
                        <a:rPr lang="es-ES" sz="1000" dirty="0">
                          <a:effectLst/>
                        </a:rPr>
                        <a:t>111</a:t>
                      </a:r>
                    </a:p>
                  </a:txBody>
                  <a:tcPr anchor="ctr"/>
                </a:tc>
                <a:tc>
                  <a:txBody>
                    <a:bodyPr/>
                    <a:lstStyle/>
                    <a:p>
                      <a:r>
                        <a:rPr lang="es-ES" sz="1000" dirty="0">
                          <a:effectLst/>
                          <a:hlinkClick r:id="rId2"/>
                        </a:rPr>
                        <a:t>luisp@edu.es</a:t>
                      </a:r>
                    </a:p>
                  </a:txBody>
                  <a:tcPr anchor="ctr"/>
                </a:tc>
                <a:extLst>
                  <a:ext uri="{0D108BD9-81ED-4DB2-BD59-A6C34878D82A}">
                    <a16:rowId xmlns:a16="http://schemas.microsoft.com/office/drawing/2014/main" val="2119044988"/>
                  </a:ext>
                </a:extLst>
              </a:tr>
              <a:tr h="228600">
                <a:tc>
                  <a:txBody>
                    <a:bodyPr/>
                    <a:lstStyle/>
                    <a:p>
                      <a:r>
                        <a:rPr lang="es-ES" sz="1000" dirty="0">
                          <a:effectLst/>
                        </a:rPr>
                        <a:t>111</a:t>
                      </a:r>
                    </a:p>
                  </a:txBody>
                  <a:tcPr anchor="ctr"/>
                </a:tc>
                <a:tc>
                  <a:txBody>
                    <a:bodyPr/>
                    <a:lstStyle/>
                    <a:p>
                      <a:r>
                        <a:rPr lang="es-ES" sz="1000" dirty="0">
                          <a:effectLst/>
                          <a:hlinkClick r:id="rId2"/>
                        </a:rPr>
                        <a:t>jefu2@edu.es</a:t>
                      </a:r>
                      <a:endParaRPr lang="es-ES" sz="1000" dirty="0">
                        <a:effectLst/>
                      </a:endParaRPr>
                    </a:p>
                  </a:txBody>
                  <a:tcPr anchor="ctr"/>
                </a:tc>
                <a:extLst>
                  <a:ext uri="{0D108BD9-81ED-4DB2-BD59-A6C34878D82A}">
                    <a16:rowId xmlns:a16="http://schemas.microsoft.com/office/drawing/2014/main" val="3503606200"/>
                  </a:ext>
                </a:extLst>
              </a:tr>
              <a:tr h="228600">
                <a:tc>
                  <a:txBody>
                    <a:bodyPr/>
                    <a:lstStyle/>
                    <a:p>
                      <a:r>
                        <a:rPr lang="es-ES" sz="1000" dirty="0">
                          <a:effectLst/>
                        </a:rPr>
                        <a:t>150</a:t>
                      </a:r>
                    </a:p>
                  </a:txBody>
                  <a:tcPr anchor="ctr"/>
                </a:tc>
                <a:tc>
                  <a:txBody>
                    <a:bodyPr/>
                    <a:lstStyle/>
                    <a:p>
                      <a:r>
                        <a:rPr lang="es-ES" sz="1000" dirty="0">
                          <a:effectLst/>
                          <a:hlinkClick r:id="rId3"/>
                        </a:rPr>
                        <a:t>marr@edu.es</a:t>
                      </a:r>
                      <a:endParaRPr lang="es-ES" sz="1000" dirty="0">
                        <a:effectLst/>
                      </a:endParaRPr>
                    </a:p>
                  </a:txBody>
                  <a:tcPr anchor="ctr"/>
                </a:tc>
                <a:extLst>
                  <a:ext uri="{0D108BD9-81ED-4DB2-BD59-A6C34878D82A}">
                    <a16:rowId xmlns:a16="http://schemas.microsoft.com/office/drawing/2014/main" val="606325837"/>
                  </a:ext>
                </a:extLst>
              </a:tr>
              <a:tr h="228600">
                <a:tc>
                  <a:txBody>
                    <a:bodyPr/>
                    <a:lstStyle/>
                    <a:p>
                      <a:r>
                        <a:rPr lang="es-ES" sz="1000" dirty="0">
                          <a:effectLst/>
                        </a:rPr>
                        <a:t>150</a:t>
                      </a:r>
                    </a:p>
                  </a:txBody>
                  <a:tcPr anchor="ctr"/>
                </a:tc>
                <a:tc>
                  <a:txBody>
                    <a:bodyPr/>
                    <a:lstStyle/>
                    <a:p>
                      <a:r>
                        <a:rPr lang="es-ES" sz="1000" dirty="0">
                          <a:effectLst/>
                          <a:hlinkClick r:id="rId4"/>
                        </a:rPr>
                        <a:t>jeft@edu.es</a:t>
                      </a:r>
                      <a:endParaRPr lang="es-ES" sz="1000" dirty="0">
                        <a:effectLst/>
                      </a:endParaRPr>
                    </a:p>
                  </a:txBody>
                  <a:tcPr anchor="ctr"/>
                </a:tc>
                <a:extLst>
                  <a:ext uri="{0D108BD9-81ED-4DB2-BD59-A6C34878D82A}">
                    <a16:rowId xmlns:a16="http://schemas.microsoft.com/office/drawing/2014/main" val="1457602570"/>
                  </a:ext>
                </a:extLst>
              </a:tr>
              <a:tr h="247519">
                <a:tc>
                  <a:txBody>
                    <a:bodyPr/>
                    <a:lstStyle/>
                    <a:p>
                      <a:r>
                        <a:rPr lang="es-ES" sz="1000" dirty="0">
                          <a:effectLst/>
                        </a:rPr>
                        <a:t>232</a:t>
                      </a:r>
                    </a:p>
                  </a:txBody>
                  <a:tcPr anchor="ctr"/>
                </a:tc>
                <a:tc>
                  <a:txBody>
                    <a:bodyPr/>
                    <a:lstStyle/>
                    <a:p>
                      <a:r>
                        <a:rPr lang="es-ES" sz="1000" dirty="0">
                          <a:effectLst/>
                          <a:hlinkClick r:id="rId5"/>
                        </a:rPr>
                        <a:t>joss@edu.es</a:t>
                      </a:r>
                      <a:endParaRPr lang="es-ES" sz="1000" dirty="0">
                        <a:effectLst/>
                      </a:endParaRPr>
                    </a:p>
                  </a:txBody>
                  <a:tcPr anchor="ctr"/>
                </a:tc>
                <a:extLst>
                  <a:ext uri="{0D108BD9-81ED-4DB2-BD59-A6C34878D82A}">
                    <a16:rowId xmlns:a16="http://schemas.microsoft.com/office/drawing/2014/main" val="1324260917"/>
                  </a:ext>
                </a:extLst>
              </a:tr>
            </a:tbl>
          </a:graphicData>
        </a:graphic>
      </p:graphicFrame>
      <p:sp>
        <p:nvSpPr>
          <p:cNvPr id="9" name="CuadroTexto 8">
            <a:extLst>
              <a:ext uri="{FF2B5EF4-FFF2-40B4-BE49-F238E27FC236}">
                <a16:creationId xmlns:a16="http://schemas.microsoft.com/office/drawing/2014/main" id="{B4300D7E-F256-471A-8D0C-3354D2180DB8}"/>
              </a:ext>
            </a:extLst>
          </p:cNvPr>
          <p:cNvSpPr txBox="1"/>
          <p:nvPr/>
        </p:nvSpPr>
        <p:spPr>
          <a:xfrm>
            <a:off x="5950481" y="2666518"/>
            <a:ext cx="1576623" cy="261610"/>
          </a:xfrm>
          <a:prstGeom prst="rect">
            <a:avLst/>
          </a:prstGeom>
          <a:noFill/>
          <a:effectLst>
            <a:outerShdw blurRad="50800" dist="38100" dir="5400000" algn="t" rotWithShape="0">
              <a:prstClr val="black">
                <a:alpha val="40000"/>
              </a:prstClr>
            </a:outerShdw>
          </a:effectLst>
        </p:spPr>
        <p:txBody>
          <a:bodyPr wrap="square">
            <a:spAutoFit/>
          </a:bodyPr>
          <a:lstStyle/>
          <a:p>
            <a:r>
              <a:rPr lang="es-ES" sz="1100" dirty="0"/>
              <a:t>EMAILS(</a:t>
            </a:r>
            <a:r>
              <a:rPr lang="es-ES" sz="1100" u="sng" dirty="0" err="1"/>
              <a:t>nss</a:t>
            </a:r>
            <a:r>
              <a:rPr lang="es-ES" sz="1100" dirty="0"/>
              <a:t>, </a:t>
            </a:r>
            <a:r>
              <a:rPr lang="es-ES" sz="1100" u="sng" dirty="0"/>
              <a:t>email</a:t>
            </a:r>
            <a:r>
              <a:rPr lang="es-ES" sz="1100" dirty="0"/>
              <a:t>)</a:t>
            </a:r>
          </a:p>
        </p:txBody>
      </p:sp>
      <p:pic>
        <p:nvPicPr>
          <p:cNvPr id="10" name="Gráfico 9" descr="División en la carretera con relleno sólido">
            <a:extLst>
              <a:ext uri="{FF2B5EF4-FFF2-40B4-BE49-F238E27FC236}">
                <a16:creationId xmlns:a16="http://schemas.microsoft.com/office/drawing/2014/main" id="{E80E658F-B8AF-44E1-8C4E-6591866714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4538465" y="2210845"/>
            <a:ext cx="972107" cy="1683927"/>
          </a:xfrm>
          <a:prstGeom prst="rect">
            <a:avLst/>
          </a:prstGeom>
        </p:spPr>
      </p:pic>
      <p:graphicFrame>
        <p:nvGraphicFramePr>
          <p:cNvPr id="11" name="Tabla 10">
            <a:extLst>
              <a:ext uri="{FF2B5EF4-FFF2-40B4-BE49-F238E27FC236}">
                <a16:creationId xmlns:a16="http://schemas.microsoft.com/office/drawing/2014/main" id="{641D2DDF-DBF8-4312-B075-BF4BF437B77D}"/>
              </a:ext>
            </a:extLst>
          </p:cNvPr>
          <p:cNvGraphicFramePr>
            <a:graphicFrameLocks noGrp="1"/>
          </p:cNvGraphicFramePr>
          <p:nvPr>
            <p:extLst>
              <p:ext uri="{D42A27DB-BD31-4B8C-83A1-F6EECF244321}">
                <p14:modId xmlns:p14="http://schemas.microsoft.com/office/powerpoint/2010/main" val="3343741785"/>
              </p:ext>
            </p:extLst>
          </p:nvPr>
        </p:nvGraphicFramePr>
        <p:xfrm>
          <a:off x="179512" y="5291804"/>
          <a:ext cx="3006184" cy="982718"/>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67070">
                  <a:extLst>
                    <a:ext uri="{9D8B030D-6E8A-4147-A177-3AD203B41FA5}">
                      <a16:colId xmlns:a16="http://schemas.microsoft.com/office/drawing/2014/main" val="1668709103"/>
                    </a:ext>
                  </a:extLst>
                </a:gridCol>
                <a:gridCol w="1200551">
                  <a:extLst>
                    <a:ext uri="{9D8B030D-6E8A-4147-A177-3AD203B41FA5}">
                      <a16:colId xmlns:a16="http://schemas.microsoft.com/office/drawing/2014/main" val="3507551141"/>
                    </a:ext>
                  </a:extLst>
                </a:gridCol>
                <a:gridCol w="1338563">
                  <a:extLst>
                    <a:ext uri="{9D8B030D-6E8A-4147-A177-3AD203B41FA5}">
                      <a16:colId xmlns:a16="http://schemas.microsoft.com/office/drawing/2014/main" val="2273032988"/>
                    </a:ext>
                  </a:extLst>
                </a:gridCol>
              </a:tblGrid>
              <a:tr h="247519">
                <a:tc>
                  <a:txBody>
                    <a:bodyPr/>
                    <a:lstStyle/>
                    <a:p>
                      <a:r>
                        <a:rPr lang="es-ES" sz="1000" b="1" dirty="0" err="1">
                          <a:effectLst/>
                        </a:rPr>
                        <a:t>nss</a:t>
                      </a:r>
                      <a:endParaRPr lang="es-ES" sz="1000" b="1" dirty="0">
                        <a:effectLst/>
                      </a:endParaRPr>
                    </a:p>
                  </a:txBody>
                  <a:tcPr anchor="ctr">
                    <a:solidFill>
                      <a:schemeClr val="accent2"/>
                    </a:solidFill>
                  </a:tcPr>
                </a:tc>
                <a:tc>
                  <a:txBody>
                    <a:bodyPr/>
                    <a:lstStyle/>
                    <a:p>
                      <a:r>
                        <a:rPr lang="es-ES" sz="1000" dirty="0">
                          <a:effectLst/>
                        </a:rPr>
                        <a:t>nombre</a:t>
                      </a:r>
                    </a:p>
                  </a:txBody>
                  <a:tcPr anchor="ctr">
                    <a:solidFill>
                      <a:schemeClr val="accent2"/>
                    </a:solidFill>
                  </a:tcPr>
                </a:tc>
                <a:tc>
                  <a:txBody>
                    <a:bodyPr/>
                    <a:lstStyle/>
                    <a:p>
                      <a:r>
                        <a:rPr lang="es-ES" sz="1000" dirty="0">
                          <a:effectLst/>
                        </a:rPr>
                        <a:t>puesto</a:t>
                      </a:r>
                    </a:p>
                  </a:txBody>
                  <a:tcPr anchor="ctr">
                    <a:solidFill>
                      <a:schemeClr val="accent2"/>
                    </a:solidFill>
                  </a:tcPr>
                </a:tc>
                <a:extLst>
                  <a:ext uri="{0D108BD9-81ED-4DB2-BD59-A6C34878D82A}">
                    <a16:rowId xmlns:a16="http://schemas.microsoft.com/office/drawing/2014/main" val="2659320397"/>
                  </a:ext>
                </a:extLst>
              </a:tr>
              <a:tr h="228600">
                <a:tc>
                  <a:txBody>
                    <a:bodyPr/>
                    <a:lstStyle/>
                    <a:p>
                      <a:r>
                        <a:rPr lang="es-ES" sz="1000" dirty="0">
                          <a:effectLst/>
                        </a:rPr>
                        <a:t>111</a:t>
                      </a:r>
                    </a:p>
                  </a:txBody>
                  <a:tcPr anchor="ctr"/>
                </a:tc>
                <a:tc>
                  <a:txBody>
                    <a:bodyPr/>
                    <a:lstStyle/>
                    <a:p>
                      <a:r>
                        <a:rPr lang="es-ES" sz="1000" dirty="0">
                          <a:effectLst/>
                        </a:rPr>
                        <a:t>Luis Pérez</a:t>
                      </a:r>
                    </a:p>
                  </a:txBody>
                  <a:tcPr anchor="ctr"/>
                </a:tc>
                <a:tc>
                  <a:txBody>
                    <a:bodyPr/>
                    <a:lstStyle/>
                    <a:p>
                      <a:r>
                        <a:rPr lang="es-ES" sz="1000" dirty="0">
                          <a:effectLst/>
                        </a:rPr>
                        <a:t>Jefe de Unidad</a:t>
                      </a:r>
                    </a:p>
                  </a:txBody>
                  <a:tcPr anchor="ctr"/>
                </a:tc>
                <a:extLst>
                  <a:ext uri="{0D108BD9-81ED-4DB2-BD59-A6C34878D82A}">
                    <a16:rowId xmlns:a16="http://schemas.microsoft.com/office/drawing/2014/main" val="3945201126"/>
                  </a:ext>
                </a:extLst>
              </a:tr>
              <a:tr h="228600">
                <a:tc>
                  <a:txBody>
                    <a:bodyPr/>
                    <a:lstStyle/>
                    <a:p>
                      <a:r>
                        <a:rPr lang="es-ES" sz="1000" dirty="0">
                          <a:effectLst/>
                        </a:rPr>
                        <a:t>150</a:t>
                      </a:r>
                    </a:p>
                  </a:txBody>
                  <a:tcPr anchor="ctr"/>
                </a:tc>
                <a:tc>
                  <a:txBody>
                    <a:bodyPr/>
                    <a:lstStyle/>
                    <a:p>
                      <a:r>
                        <a:rPr lang="es-ES" sz="1000" dirty="0">
                          <a:effectLst/>
                        </a:rPr>
                        <a:t>María Ruiz</a:t>
                      </a:r>
                    </a:p>
                  </a:txBody>
                  <a:tcPr anchor="ctr"/>
                </a:tc>
                <a:tc>
                  <a:txBody>
                    <a:bodyPr/>
                    <a:lstStyle/>
                    <a:p>
                      <a:r>
                        <a:rPr lang="es-ES" sz="1000" dirty="0">
                          <a:effectLst/>
                        </a:rPr>
                        <a:t>Jefa Técnica</a:t>
                      </a:r>
                    </a:p>
                  </a:txBody>
                  <a:tcPr anchor="ctr"/>
                </a:tc>
                <a:extLst>
                  <a:ext uri="{0D108BD9-81ED-4DB2-BD59-A6C34878D82A}">
                    <a16:rowId xmlns:a16="http://schemas.microsoft.com/office/drawing/2014/main" val="3904854340"/>
                  </a:ext>
                </a:extLst>
              </a:tr>
              <a:tr h="247519">
                <a:tc>
                  <a:txBody>
                    <a:bodyPr/>
                    <a:lstStyle/>
                    <a:p>
                      <a:r>
                        <a:rPr lang="es-ES" sz="1000" dirty="0">
                          <a:effectLst/>
                        </a:rPr>
                        <a:t>232</a:t>
                      </a:r>
                    </a:p>
                  </a:txBody>
                  <a:tcPr anchor="ctr"/>
                </a:tc>
                <a:tc>
                  <a:txBody>
                    <a:bodyPr/>
                    <a:lstStyle/>
                    <a:p>
                      <a:r>
                        <a:rPr lang="es-ES" sz="1000" dirty="0">
                          <a:effectLst/>
                        </a:rPr>
                        <a:t>José Sánchez</a:t>
                      </a:r>
                    </a:p>
                  </a:txBody>
                  <a:tcPr anchor="ctr"/>
                </a:tc>
                <a:tc>
                  <a:txBody>
                    <a:bodyPr/>
                    <a:lstStyle/>
                    <a:p>
                      <a:r>
                        <a:rPr lang="es-ES" sz="1000" dirty="0">
                          <a:effectLst/>
                        </a:rPr>
                        <a:t>Administrativo</a:t>
                      </a:r>
                    </a:p>
                  </a:txBody>
                  <a:tcPr anchor="ctr"/>
                </a:tc>
                <a:extLst>
                  <a:ext uri="{0D108BD9-81ED-4DB2-BD59-A6C34878D82A}">
                    <a16:rowId xmlns:a16="http://schemas.microsoft.com/office/drawing/2014/main" val="2014204596"/>
                  </a:ext>
                </a:extLst>
              </a:tr>
            </a:tbl>
          </a:graphicData>
        </a:graphic>
      </p:graphicFrame>
      <p:sp>
        <p:nvSpPr>
          <p:cNvPr id="12" name="CuadroTexto 11">
            <a:extLst>
              <a:ext uri="{FF2B5EF4-FFF2-40B4-BE49-F238E27FC236}">
                <a16:creationId xmlns:a16="http://schemas.microsoft.com/office/drawing/2014/main" id="{5FCCF293-6F25-4F21-A597-825B4CB12A86}"/>
              </a:ext>
            </a:extLst>
          </p:cNvPr>
          <p:cNvSpPr txBox="1"/>
          <p:nvPr/>
        </p:nvSpPr>
        <p:spPr>
          <a:xfrm>
            <a:off x="197242" y="4869160"/>
            <a:ext cx="2664296" cy="253916"/>
          </a:xfrm>
          <a:prstGeom prst="rect">
            <a:avLst/>
          </a:prstGeom>
          <a:noFill/>
          <a:effectLst>
            <a:outerShdw blurRad="50800" dist="38100" dir="5400000" algn="t" rotWithShape="0">
              <a:prstClr val="black">
                <a:alpha val="40000"/>
              </a:prstClr>
            </a:outerShdw>
          </a:effectLst>
        </p:spPr>
        <p:txBody>
          <a:bodyPr wrap="square">
            <a:spAutoFit/>
          </a:bodyPr>
          <a:lstStyle/>
          <a:p>
            <a:r>
              <a:rPr lang="es-ES" sz="1050" dirty="0"/>
              <a:t>EMPLEADOS(</a:t>
            </a:r>
            <a:r>
              <a:rPr lang="es-ES" sz="1050" u="sng" dirty="0" err="1"/>
              <a:t>nss</a:t>
            </a:r>
            <a:r>
              <a:rPr lang="es-ES" sz="1050" dirty="0"/>
              <a:t>, nombre, puesto)</a:t>
            </a:r>
          </a:p>
        </p:txBody>
      </p:sp>
      <p:sp>
        <p:nvSpPr>
          <p:cNvPr id="13" name="CuadroTexto 12">
            <a:extLst>
              <a:ext uri="{FF2B5EF4-FFF2-40B4-BE49-F238E27FC236}">
                <a16:creationId xmlns:a16="http://schemas.microsoft.com/office/drawing/2014/main" id="{8BD68137-1601-4C44-A54F-D86FCE281C7E}"/>
              </a:ext>
            </a:extLst>
          </p:cNvPr>
          <p:cNvSpPr txBox="1"/>
          <p:nvPr/>
        </p:nvSpPr>
        <p:spPr>
          <a:xfrm>
            <a:off x="4499992" y="4915641"/>
            <a:ext cx="2088233" cy="261610"/>
          </a:xfrm>
          <a:prstGeom prst="rect">
            <a:avLst/>
          </a:prstGeom>
          <a:noFill/>
          <a:effectLst>
            <a:outerShdw blurRad="50800" dist="38100" dir="5400000" algn="t" rotWithShape="0">
              <a:prstClr val="black">
                <a:alpha val="40000"/>
              </a:prstClr>
            </a:outerShdw>
          </a:effectLst>
        </p:spPr>
        <p:txBody>
          <a:bodyPr wrap="square">
            <a:spAutoFit/>
          </a:bodyPr>
          <a:lstStyle/>
          <a:p>
            <a:r>
              <a:rPr lang="es-ES" sz="1100" dirty="0"/>
              <a:t>PUESTOS(</a:t>
            </a:r>
            <a:r>
              <a:rPr lang="es-ES" sz="1100" u="sng" dirty="0"/>
              <a:t>puesto</a:t>
            </a:r>
            <a:r>
              <a:rPr lang="es-ES" sz="1100" dirty="0"/>
              <a:t>, salario)</a:t>
            </a:r>
          </a:p>
        </p:txBody>
      </p:sp>
      <p:graphicFrame>
        <p:nvGraphicFramePr>
          <p:cNvPr id="14" name="Tabla 13">
            <a:extLst>
              <a:ext uri="{FF2B5EF4-FFF2-40B4-BE49-F238E27FC236}">
                <a16:creationId xmlns:a16="http://schemas.microsoft.com/office/drawing/2014/main" id="{D4BF9CCC-D344-4F73-9DD7-66C21EDC37FE}"/>
              </a:ext>
            </a:extLst>
          </p:cNvPr>
          <p:cNvGraphicFramePr>
            <a:graphicFrameLocks noGrp="1"/>
          </p:cNvGraphicFramePr>
          <p:nvPr>
            <p:extLst>
              <p:ext uri="{D42A27DB-BD31-4B8C-83A1-F6EECF244321}">
                <p14:modId xmlns:p14="http://schemas.microsoft.com/office/powerpoint/2010/main" val="2110832022"/>
              </p:ext>
            </p:extLst>
          </p:nvPr>
        </p:nvGraphicFramePr>
        <p:xfrm>
          <a:off x="4381128" y="5302362"/>
          <a:ext cx="2022731" cy="982718"/>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1338563">
                  <a:extLst>
                    <a:ext uri="{9D8B030D-6E8A-4147-A177-3AD203B41FA5}">
                      <a16:colId xmlns:a16="http://schemas.microsoft.com/office/drawing/2014/main" val="3414905419"/>
                    </a:ext>
                  </a:extLst>
                </a:gridCol>
                <a:gridCol w="684168">
                  <a:extLst>
                    <a:ext uri="{9D8B030D-6E8A-4147-A177-3AD203B41FA5}">
                      <a16:colId xmlns:a16="http://schemas.microsoft.com/office/drawing/2014/main" val="1354483379"/>
                    </a:ext>
                  </a:extLst>
                </a:gridCol>
              </a:tblGrid>
              <a:tr h="247519">
                <a:tc>
                  <a:txBody>
                    <a:bodyPr/>
                    <a:lstStyle/>
                    <a:p>
                      <a:r>
                        <a:rPr lang="es-ES" sz="1000" dirty="0">
                          <a:effectLst/>
                        </a:rPr>
                        <a:t>puesto</a:t>
                      </a:r>
                    </a:p>
                  </a:txBody>
                  <a:tcPr anchor="ctr">
                    <a:solidFill>
                      <a:schemeClr val="accent2"/>
                    </a:solidFill>
                  </a:tcPr>
                </a:tc>
                <a:tc>
                  <a:txBody>
                    <a:bodyPr/>
                    <a:lstStyle/>
                    <a:p>
                      <a:r>
                        <a:rPr lang="es-ES" sz="1000" dirty="0">
                          <a:effectLst/>
                        </a:rPr>
                        <a:t>salario</a:t>
                      </a:r>
                    </a:p>
                  </a:txBody>
                  <a:tcPr anchor="ctr">
                    <a:solidFill>
                      <a:schemeClr val="accent2"/>
                    </a:solidFill>
                  </a:tcPr>
                </a:tc>
                <a:extLst>
                  <a:ext uri="{0D108BD9-81ED-4DB2-BD59-A6C34878D82A}">
                    <a16:rowId xmlns:a16="http://schemas.microsoft.com/office/drawing/2014/main" val="2827496592"/>
                  </a:ext>
                </a:extLst>
              </a:tr>
              <a:tr h="228600">
                <a:tc>
                  <a:txBody>
                    <a:bodyPr/>
                    <a:lstStyle/>
                    <a:p>
                      <a:r>
                        <a:rPr lang="es-ES" sz="1000" dirty="0">
                          <a:effectLst/>
                        </a:rPr>
                        <a:t>Jefe de Unidad</a:t>
                      </a:r>
                    </a:p>
                  </a:txBody>
                  <a:tcPr anchor="ctr"/>
                </a:tc>
                <a:tc>
                  <a:txBody>
                    <a:bodyPr/>
                    <a:lstStyle/>
                    <a:p>
                      <a:r>
                        <a:rPr lang="es-ES" sz="1000" dirty="0">
                          <a:effectLst/>
                        </a:rPr>
                        <a:t>3000</a:t>
                      </a:r>
                    </a:p>
                  </a:txBody>
                  <a:tcPr anchor="ctr"/>
                </a:tc>
                <a:extLst>
                  <a:ext uri="{0D108BD9-81ED-4DB2-BD59-A6C34878D82A}">
                    <a16:rowId xmlns:a16="http://schemas.microsoft.com/office/drawing/2014/main" val="1770115413"/>
                  </a:ext>
                </a:extLst>
              </a:tr>
              <a:tr h="228600">
                <a:tc>
                  <a:txBody>
                    <a:bodyPr/>
                    <a:lstStyle/>
                    <a:p>
                      <a:r>
                        <a:rPr lang="es-ES" sz="1000" dirty="0">
                          <a:effectLst/>
                        </a:rPr>
                        <a:t>Jefa Técnica</a:t>
                      </a:r>
                    </a:p>
                  </a:txBody>
                  <a:tcPr anchor="ctr"/>
                </a:tc>
                <a:tc>
                  <a:txBody>
                    <a:bodyPr/>
                    <a:lstStyle/>
                    <a:p>
                      <a:r>
                        <a:rPr lang="es-ES" sz="1000" dirty="0">
                          <a:effectLst/>
                        </a:rPr>
                        <a:t>2200</a:t>
                      </a:r>
                    </a:p>
                  </a:txBody>
                  <a:tcPr anchor="ctr"/>
                </a:tc>
                <a:extLst>
                  <a:ext uri="{0D108BD9-81ED-4DB2-BD59-A6C34878D82A}">
                    <a16:rowId xmlns:a16="http://schemas.microsoft.com/office/drawing/2014/main" val="3011981287"/>
                  </a:ext>
                </a:extLst>
              </a:tr>
              <a:tr h="247519">
                <a:tc>
                  <a:txBody>
                    <a:bodyPr/>
                    <a:lstStyle/>
                    <a:p>
                      <a:r>
                        <a:rPr lang="es-ES" sz="1000" dirty="0">
                          <a:effectLst/>
                        </a:rPr>
                        <a:t>Administrativo</a:t>
                      </a:r>
                    </a:p>
                  </a:txBody>
                  <a:tcPr anchor="ctr"/>
                </a:tc>
                <a:tc>
                  <a:txBody>
                    <a:bodyPr/>
                    <a:lstStyle/>
                    <a:p>
                      <a:r>
                        <a:rPr lang="es-ES" sz="1000" dirty="0">
                          <a:effectLst/>
                        </a:rPr>
                        <a:t>1500</a:t>
                      </a:r>
                    </a:p>
                  </a:txBody>
                  <a:tcPr anchor="ctr"/>
                </a:tc>
                <a:extLst>
                  <a:ext uri="{0D108BD9-81ED-4DB2-BD59-A6C34878D82A}">
                    <a16:rowId xmlns:a16="http://schemas.microsoft.com/office/drawing/2014/main" val="779058576"/>
                  </a:ext>
                </a:extLst>
              </a:tr>
            </a:tbl>
          </a:graphicData>
        </a:graphic>
      </p:graphicFrame>
      <p:pic>
        <p:nvPicPr>
          <p:cNvPr id="17" name="Gráfico 16" descr="División en la carretera con relleno sólido">
            <a:extLst>
              <a:ext uri="{FF2B5EF4-FFF2-40B4-BE49-F238E27FC236}">
                <a16:creationId xmlns:a16="http://schemas.microsoft.com/office/drawing/2014/main" id="{7F9DE975-1228-4B99-8E30-09014F7A5B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3354706" y="4640052"/>
            <a:ext cx="972107" cy="1683927"/>
          </a:xfrm>
          <a:prstGeom prst="rect">
            <a:avLst/>
          </a:prstGeom>
        </p:spPr>
      </p:pic>
    </p:spTree>
    <p:extLst>
      <p:ext uri="{BB962C8B-B14F-4D97-AF65-F5344CB8AC3E}">
        <p14:creationId xmlns:p14="http://schemas.microsoft.com/office/powerpoint/2010/main" val="169644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20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0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20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2100"/>
                                        <p:tgtEl>
                                          <p:spTgt spid="17"/>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D3E447-C06A-42CE-BB6E-F2E0F0D35C47}"/>
              </a:ext>
            </a:extLst>
          </p:cNvPr>
          <p:cNvSpPr>
            <a:spLocks noGrp="1"/>
          </p:cNvSpPr>
          <p:nvPr>
            <p:ph type="title"/>
          </p:nvPr>
        </p:nvSpPr>
        <p:spPr>
          <a:xfrm>
            <a:off x="685800" y="5257800"/>
            <a:ext cx="7486650" cy="914400"/>
          </a:xfrm>
        </p:spPr>
        <p:txBody>
          <a:bodyPr anchor="b">
            <a:normAutofit/>
          </a:bodyPr>
          <a:lstStyle/>
          <a:p>
            <a:r>
              <a:rPr lang="es-ES" dirty="0"/>
              <a:t>OTRO EJEMPLO</a:t>
            </a:r>
          </a:p>
        </p:txBody>
      </p:sp>
      <p:sp>
        <p:nvSpPr>
          <p:cNvPr id="4" name="Marcador de número de diapositiva 3">
            <a:extLst>
              <a:ext uri="{FF2B5EF4-FFF2-40B4-BE49-F238E27FC236}">
                <a16:creationId xmlns:a16="http://schemas.microsoft.com/office/drawing/2014/main" id="{15A8E507-918D-4B01-B0BA-A7BAFCA252F1}"/>
              </a:ext>
            </a:extLst>
          </p:cNvPr>
          <p:cNvSpPr>
            <a:spLocks noGrp="1"/>
          </p:cNvSpPr>
          <p:nvPr>
            <p:ph type="sldNum" sz="quarter" idx="12"/>
          </p:nvPr>
        </p:nvSpPr>
        <p:spPr>
          <a:xfrm>
            <a:off x="8441055" y="6172201"/>
            <a:ext cx="685800" cy="593725"/>
          </a:xfrm>
        </p:spPr>
        <p:txBody>
          <a:bodyPr anchor="ctr">
            <a:normAutofit/>
          </a:bodyPr>
          <a:lstStyle/>
          <a:p>
            <a:pPr>
              <a:spcAft>
                <a:spcPts val="600"/>
              </a:spcAft>
              <a:defRPr/>
            </a:pPr>
            <a:fld id="{D59A6A4B-46E3-43DE-99F2-D9A5AD28FA7D}" type="slidenum">
              <a:rPr lang="es-ES" altLang="es-ES" smtClean="0"/>
              <a:pPr>
                <a:spcAft>
                  <a:spcPts val="600"/>
                </a:spcAft>
                <a:defRPr/>
              </a:pPr>
              <a:t>9</a:t>
            </a:fld>
            <a:endParaRPr lang="es-ES" altLang="es-ES"/>
          </a:p>
        </p:txBody>
      </p:sp>
      <p:graphicFrame>
        <p:nvGraphicFramePr>
          <p:cNvPr id="5" name="Tabla 4">
            <a:extLst>
              <a:ext uri="{FF2B5EF4-FFF2-40B4-BE49-F238E27FC236}">
                <a16:creationId xmlns:a16="http://schemas.microsoft.com/office/drawing/2014/main" id="{7D25C62C-6BAB-46D2-8B52-B6998CC6A884}"/>
              </a:ext>
            </a:extLst>
          </p:cNvPr>
          <p:cNvGraphicFramePr>
            <a:graphicFrameLocks noGrp="1"/>
          </p:cNvGraphicFramePr>
          <p:nvPr>
            <p:extLst>
              <p:ext uri="{D42A27DB-BD31-4B8C-83A1-F6EECF244321}">
                <p14:modId xmlns:p14="http://schemas.microsoft.com/office/powerpoint/2010/main" val="3220914434"/>
              </p:ext>
            </p:extLst>
          </p:nvPr>
        </p:nvGraphicFramePr>
        <p:xfrm>
          <a:off x="827584" y="476672"/>
          <a:ext cx="6446840" cy="4120963"/>
        </p:xfrm>
        <a:graphic>
          <a:graphicData uri="http://schemas.openxmlformats.org/drawingml/2006/table">
            <a:tbl>
              <a:tblPr/>
              <a:tblGrid>
                <a:gridCol w="706191">
                  <a:extLst>
                    <a:ext uri="{9D8B030D-6E8A-4147-A177-3AD203B41FA5}">
                      <a16:colId xmlns:a16="http://schemas.microsoft.com/office/drawing/2014/main" val="2376253591"/>
                    </a:ext>
                  </a:extLst>
                </a:gridCol>
                <a:gridCol w="706191">
                  <a:extLst>
                    <a:ext uri="{9D8B030D-6E8A-4147-A177-3AD203B41FA5}">
                      <a16:colId xmlns:a16="http://schemas.microsoft.com/office/drawing/2014/main" val="4040338016"/>
                    </a:ext>
                  </a:extLst>
                </a:gridCol>
                <a:gridCol w="706191">
                  <a:extLst>
                    <a:ext uri="{9D8B030D-6E8A-4147-A177-3AD203B41FA5}">
                      <a16:colId xmlns:a16="http://schemas.microsoft.com/office/drawing/2014/main" val="546164987"/>
                    </a:ext>
                  </a:extLst>
                </a:gridCol>
                <a:gridCol w="706191">
                  <a:extLst>
                    <a:ext uri="{9D8B030D-6E8A-4147-A177-3AD203B41FA5}">
                      <a16:colId xmlns:a16="http://schemas.microsoft.com/office/drawing/2014/main" val="869815682"/>
                    </a:ext>
                  </a:extLst>
                </a:gridCol>
                <a:gridCol w="706191">
                  <a:extLst>
                    <a:ext uri="{9D8B030D-6E8A-4147-A177-3AD203B41FA5}">
                      <a16:colId xmlns:a16="http://schemas.microsoft.com/office/drawing/2014/main" val="1022411652"/>
                    </a:ext>
                  </a:extLst>
                </a:gridCol>
                <a:gridCol w="706191">
                  <a:extLst>
                    <a:ext uri="{9D8B030D-6E8A-4147-A177-3AD203B41FA5}">
                      <a16:colId xmlns:a16="http://schemas.microsoft.com/office/drawing/2014/main" val="2034548574"/>
                    </a:ext>
                  </a:extLst>
                </a:gridCol>
                <a:gridCol w="706191">
                  <a:extLst>
                    <a:ext uri="{9D8B030D-6E8A-4147-A177-3AD203B41FA5}">
                      <a16:colId xmlns:a16="http://schemas.microsoft.com/office/drawing/2014/main" val="2533977608"/>
                    </a:ext>
                  </a:extLst>
                </a:gridCol>
                <a:gridCol w="797312">
                  <a:extLst>
                    <a:ext uri="{9D8B030D-6E8A-4147-A177-3AD203B41FA5}">
                      <a16:colId xmlns:a16="http://schemas.microsoft.com/office/drawing/2014/main" val="1135040176"/>
                    </a:ext>
                  </a:extLst>
                </a:gridCol>
                <a:gridCol w="706191">
                  <a:extLst>
                    <a:ext uri="{9D8B030D-6E8A-4147-A177-3AD203B41FA5}">
                      <a16:colId xmlns:a16="http://schemas.microsoft.com/office/drawing/2014/main" val="3568938490"/>
                    </a:ext>
                  </a:extLst>
                </a:gridCol>
              </a:tblGrid>
              <a:tr h="348539">
                <a:tc>
                  <a:txBody>
                    <a:bodyPr/>
                    <a:lstStyle/>
                    <a:p>
                      <a:pPr algn="l" fontAlgn="b"/>
                      <a:r>
                        <a:rPr lang="es-ES" sz="1000" b="1" i="0" u="sng" strike="noStrike">
                          <a:solidFill>
                            <a:srgbClr val="000000"/>
                          </a:solidFill>
                          <a:effectLst/>
                          <a:latin typeface="Calibri" panose="020F0502020204030204" pitchFamily="34" charset="0"/>
                        </a:rPr>
                        <a:t>Codigo de proyecto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a:solidFill>
                            <a:srgbClr val="000000"/>
                          </a:solidFill>
                          <a:effectLst/>
                          <a:latin typeface="Calibri" panose="020F0502020204030204" pitchFamily="34" charset="0"/>
                        </a:rPr>
                        <a:t>Titulo del Proyecto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a:solidFill>
                            <a:srgbClr val="000000"/>
                          </a:solidFill>
                          <a:effectLst/>
                          <a:latin typeface="Calibri" panose="020F0502020204030204" pitchFamily="34" charset="0"/>
                        </a:rPr>
                        <a:t>Gerente del Proyecto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a:solidFill>
                            <a:srgbClr val="000000"/>
                          </a:solidFill>
                          <a:effectLst/>
                          <a:latin typeface="Calibri" panose="020F0502020204030204" pitchFamily="34" charset="0"/>
                        </a:rPr>
                        <a:t>Presupuesto del Proyecto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a:solidFill>
                            <a:srgbClr val="000000"/>
                          </a:solidFill>
                          <a:effectLst/>
                          <a:latin typeface="Calibri" panose="020F0502020204030204" pitchFamily="34" charset="0"/>
                        </a:rPr>
                        <a:t>Numero de empleado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a:solidFill>
                            <a:srgbClr val="000000"/>
                          </a:solidFill>
                          <a:effectLst/>
                          <a:latin typeface="Calibri" panose="020F0502020204030204" pitchFamily="34" charset="0"/>
                        </a:rPr>
                        <a:t>Nombre de empleado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a:solidFill>
                            <a:srgbClr val="000000"/>
                          </a:solidFill>
                          <a:effectLst/>
                          <a:latin typeface="Calibri" panose="020F0502020204030204" pitchFamily="34" charset="0"/>
                        </a:rPr>
                        <a:t>Departamento No.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a:solidFill>
                            <a:srgbClr val="000000"/>
                          </a:solidFill>
                          <a:effectLst/>
                          <a:latin typeface="Calibri" panose="020F0502020204030204" pitchFamily="34" charset="0"/>
                        </a:rPr>
                        <a:t>Nombre del departamento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a:solidFill>
                            <a:srgbClr val="000000"/>
                          </a:solidFill>
                          <a:effectLst/>
                          <a:latin typeface="Calibri" panose="020F0502020204030204" pitchFamily="34" charset="0"/>
                        </a:rPr>
                        <a:t>Tarifa por hora</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934312317"/>
                  </a:ext>
                </a:extLst>
              </a:tr>
              <a:tr h="328037">
                <a:tc>
                  <a:txBody>
                    <a:bodyPr/>
                    <a:lstStyle/>
                    <a:p>
                      <a:pPr algn="l" fontAlgn="b"/>
                      <a:r>
                        <a:rPr lang="es-ES" sz="1000" b="0" i="0" u="none" strike="noStrike">
                          <a:solidFill>
                            <a:srgbClr val="000000"/>
                          </a:solidFill>
                          <a:effectLst/>
                          <a:latin typeface="Calibri" panose="020F0502020204030204" pitchFamily="34" charset="0"/>
                        </a:rPr>
                        <a:t>PC010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pensiones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M Philips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24500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S1001</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Un herrero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L004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ESO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22</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3385284"/>
                  </a:ext>
                </a:extLst>
              </a:tr>
              <a:tr h="328037">
                <a:tc>
                  <a:txBody>
                    <a:bodyPr/>
                    <a:lstStyle/>
                    <a:p>
                      <a:pPr algn="l" fontAlgn="b"/>
                      <a:r>
                        <a:rPr lang="es-ES" sz="1000" b="0" i="0" u="none" strike="noStrike">
                          <a:solidFill>
                            <a:srgbClr val="000000"/>
                          </a:solidFill>
                          <a:effectLst/>
                          <a:latin typeface="Calibri" panose="020F0502020204030204" pitchFamily="34" charset="0"/>
                        </a:rPr>
                        <a:t>PC010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pensiones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M Philips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24501</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S10030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 Jones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L023</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Pensiones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18,5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188787"/>
                  </a:ext>
                </a:extLst>
              </a:tr>
              <a:tr h="328037">
                <a:tc>
                  <a:txBody>
                    <a:bodyPr/>
                    <a:lstStyle/>
                    <a:p>
                      <a:pPr algn="l" fontAlgn="b"/>
                      <a:r>
                        <a:rPr lang="es-ES" sz="1000" b="0" i="0" u="none" strike="noStrike">
                          <a:solidFill>
                            <a:srgbClr val="000000"/>
                          </a:solidFill>
                          <a:effectLst/>
                          <a:latin typeface="Calibri" panose="020F0502020204030204" pitchFamily="34" charset="0"/>
                        </a:rPr>
                        <a:t>PC010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pensiones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M Philips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24502</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S21010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P Lewis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L004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ESO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21</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4734576"/>
                  </a:ext>
                </a:extLst>
              </a:tr>
              <a:tr h="328037">
                <a:tc>
                  <a:txBody>
                    <a:bodyPr/>
                    <a:lstStyle/>
                    <a:p>
                      <a:pPr algn="l" fontAlgn="b"/>
                      <a:r>
                        <a:rPr lang="es-ES" sz="1000" b="0" i="0" u="none" strike="noStrike">
                          <a:solidFill>
                            <a:srgbClr val="000000"/>
                          </a:solidFill>
                          <a:effectLst/>
                          <a:latin typeface="Calibri" panose="020F0502020204030204" pitchFamily="34" charset="0"/>
                        </a:rPr>
                        <a:t>PC045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sueldos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H Martin</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17400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S10010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B Jones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L004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ESO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21,75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8747030"/>
                  </a:ext>
                </a:extLst>
              </a:tr>
              <a:tr h="328037">
                <a:tc>
                  <a:txBody>
                    <a:bodyPr/>
                    <a:lstStyle/>
                    <a:p>
                      <a:pPr algn="l" fontAlgn="b"/>
                      <a:r>
                        <a:rPr lang="es-ES" sz="1000" b="0" i="0" u="none" strike="noStrike">
                          <a:solidFill>
                            <a:srgbClr val="000000"/>
                          </a:solidFill>
                          <a:effectLst/>
                          <a:latin typeface="Calibri" panose="020F0502020204030204" pitchFamily="34" charset="0"/>
                        </a:rPr>
                        <a:t>PC045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sueldos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H Martin</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17400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S10001</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Un herrero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L004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ESO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18</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7754458"/>
                  </a:ext>
                </a:extLst>
              </a:tr>
              <a:tr h="328037">
                <a:tc>
                  <a:txBody>
                    <a:bodyPr/>
                    <a:lstStyle/>
                    <a:p>
                      <a:pPr algn="l" fontAlgn="b"/>
                      <a:r>
                        <a:rPr lang="es-ES" sz="1000" b="0" i="0" u="none" strike="noStrike">
                          <a:solidFill>
                            <a:srgbClr val="000000"/>
                          </a:solidFill>
                          <a:effectLst/>
                          <a:latin typeface="Calibri" panose="020F0502020204030204" pitchFamily="34" charset="0"/>
                        </a:rPr>
                        <a:t>PC045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sueldos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H Martin</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17400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S31002</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T Gilbert</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L028</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Bases de datos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25,5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5931365"/>
                  </a:ext>
                </a:extLst>
              </a:tr>
              <a:tr h="328037">
                <a:tc>
                  <a:txBody>
                    <a:bodyPr/>
                    <a:lstStyle/>
                    <a:p>
                      <a:pPr algn="l" fontAlgn="b"/>
                      <a:r>
                        <a:rPr lang="es-ES" sz="1000" b="0" i="0" u="none" strike="noStrike">
                          <a:solidFill>
                            <a:srgbClr val="000000"/>
                          </a:solidFill>
                          <a:effectLst/>
                          <a:latin typeface="Calibri" panose="020F0502020204030204" pitchFamily="34" charset="0"/>
                        </a:rPr>
                        <a:t>PC045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sueldos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H Martin</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17400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S13210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W Richards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L008</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Salario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17</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2916990"/>
                  </a:ext>
                </a:extLst>
              </a:tr>
              <a:tr h="492055">
                <a:tc>
                  <a:txBody>
                    <a:bodyPr/>
                    <a:lstStyle/>
                    <a:p>
                      <a:pPr algn="l" fontAlgn="b"/>
                      <a:r>
                        <a:rPr lang="es-ES" sz="1000" b="0" i="0" u="none" strike="noStrike">
                          <a:solidFill>
                            <a:srgbClr val="000000"/>
                          </a:solidFill>
                          <a:effectLst/>
                          <a:latin typeface="Calibri" panose="020F0502020204030204" pitchFamily="34" charset="0"/>
                        </a:rPr>
                        <a:t>PC064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recursos humanos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K Lewis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12250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S31002</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T Gilbert</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L028</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Base de datos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23,25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676093"/>
                  </a:ext>
                </a:extLst>
              </a:tr>
              <a:tr h="492055">
                <a:tc>
                  <a:txBody>
                    <a:bodyPr/>
                    <a:lstStyle/>
                    <a:p>
                      <a:pPr algn="l" fontAlgn="b"/>
                      <a:r>
                        <a:rPr lang="es-ES" sz="1000" b="0" i="0" u="none" strike="noStrike">
                          <a:solidFill>
                            <a:srgbClr val="000000"/>
                          </a:solidFill>
                          <a:effectLst/>
                          <a:latin typeface="Calibri" panose="020F0502020204030204" pitchFamily="34" charset="0"/>
                        </a:rPr>
                        <a:t>PC064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recursos humanos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K Lewis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12250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S21010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P Lewis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L004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ESO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17,5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1318361"/>
                  </a:ext>
                </a:extLst>
              </a:tr>
              <a:tr h="492055">
                <a:tc>
                  <a:txBody>
                    <a:bodyPr/>
                    <a:lstStyle/>
                    <a:p>
                      <a:pPr algn="l" fontAlgn="b"/>
                      <a:r>
                        <a:rPr lang="es-ES" sz="1000" b="0" i="0" u="none" strike="noStrike">
                          <a:solidFill>
                            <a:srgbClr val="000000"/>
                          </a:solidFill>
                          <a:effectLst/>
                          <a:latin typeface="Calibri" panose="020F0502020204030204" pitchFamily="34" charset="0"/>
                        </a:rPr>
                        <a:t>PC064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recursos humanos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K Lewis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12250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S10034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B James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L009</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HORA</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dirty="0">
                          <a:solidFill>
                            <a:srgbClr val="000000"/>
                          </a:solidFill>
                          <a:effectLst/>
                          <a:latin typeface="Calibri" panose="020F0502020204030204" pitchFamily="34" charset="0"/>
                        </a:rPr>
                        <a:t>16,5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2445823"/>
                  </a:ext>
                </a:extLst>
              </a:tr>
            </a:tbl>
          </a:graphicData>
        </a:graphic>
      </p:graphicFrame>
    </p:spTree>
    <p:extLst>
      <p:ext uri="{BB962C8B-B14F-4D97-AF65-F5344CB8AC3E}">
        <p14:creationId xmlns:p14="http://schemas.microsoft.com/office/powerpoint/2010/main" val="3866387951"/>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Unidad 2 Diseño logico de BD-modelo Relacional - PARTE3" id="{2E7BA577-7A66-4FC4-983D-E4985FC8E124}" vid="{86AA42FE-621B-4A04-A8A0-0E94DF5741D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1746</Words>
  <Application>Microsoft Office PowerPoint</Application>
  <PresentationFormat>Presentación en pantalla (4:3)</PresentationFormat>
  <Paragraphs>441</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Century Gothic</vt:lpstr>
      <vt:lpstr>Verdana</vt:lpstr>
      <vt:lpstr>Wingdings 2</vt:lpstr>
      <vt:lpstr>Vista</vt:lpstr>
      <vt:lpstr>Bases de Datos</vt:lpstr>
      <vt:lpstr>Presentación de PowerPoint</vt:lpstr>
      <vt:lpstr>Ejemplo 1</vt:lpstr>
      <vt:lpstr>Primera forma normal (1FN)</vt:lpstr>
      <vt:lpstr>Primera forma normal (1FN)</vt:lpstr>
      <vt:lpstr>Segunda forma normal (2 FN)</vt:lpstr>
      <vt:lpstr>Tercera forma normal (3 FN)</vt:lpstr>
      <vt:lpstr>NORMALIZACIÓN COMPLETA</vt:lpstr>
      <vt:lpstr>OTRO EJEMPLO</vt:lpstr>
      <vt:lpstr>PASO 2-1FN</vt:lpstr>
      <vt:lpstr>PASO 3-2FN</vt:lpstr>
      <vt:lpstr>PASO 4-3FN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dc:title>
  <dc:creator>Luis Alberto Martin Lanza</dc:creator>
  <cp:lastModifiedBy>Nuria Celis Nieto</cp:lastModifiedBy>
  <cp:revision>17</cp:revision>
  <dcterms:created xsi:type="dcterms:W3CDTF">2020-12-14T14:30:01Z</dcterms:created>
  <dcterms:modified xsi:type="dcterms:W3CDTF">2021-11-22T08:53:07Z</dcterms:modified>
</cp:coreProperties>
</file>