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4B234-43EB-4FCE-8E95-A68E362C153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DEDEF5-B0AE-4D84-85A5-8EB0911A3673}">
      <dgm:prSet phldrT="[Texto]"/>
      <dgm:spPr/>
      <dgm:t>
        <a:bodyPr/>
        <a:lstStyle/>
        <a:p>
          <a:r>
            <a:rPr lang="es-ES"/>
            <a:t>ESQUEMA CONCEPTUAL</a:t>
          </a:r>
          <a:endParaRPr lang="es-ES" dirty="0"/>
        </a:p>
      </dgm:t>
    </dgm:pt>
    <dgm:pt modelId="{29939244-8827-4443-8A05-AAE0E1010218}" type="parTrans" cxnId="{8FC0DE59-EEFC-4F15-AD1E-718DC8D95480}">
      <dgm:prSet/>
      <dgm:spPr/>
      <dgm:t>
        <a:bodyPr/>
        <a:lstStyle/>
        <a:p>
          <a:endParaRPr lang="es-ES"/>
        </a:p>
      </dgm:t>
    </dgm:pt>
    <dgm:pt modelId="{3FF71B57-0D54-4630-993B-C9F9D4D55AC2}" type="sibTrans" cxnId="{8FC0DE59-EEFC-4F15-AD1E-718DC8D95480}">
      <dgm:prSet/>
      <dgm:spPr/>
      <dgm:t>
        <a:bodyPr/>
        <a:lstStyle/>
        <a:p>
          <a:endParaRPr lang="es-ES"/>
        </a:p>
      </dgm:t>
    </dgm:pt>
    <dgm:pt modelId="{3D4DA69D-A1A3-42EC-8A6B-0AFA1C68C3E8}">
      <dgm:prSet phldrT="[Texto]"/>
      <dgm:spPr/>
      <dgm:t>
        <a:bodyPr/>
        <a:lstStyle/>
        <a:p>
          <a:r>
            <a:rPr lang="es-ES"/>
            <a:t>INDEPENDIENTE DEL MODELO A ELEGIR</a:t>
          </a:r>
          <a:endParaRPr lang="es-ES" dirty="0"/>
        </a:p>
      </dgm:t>
    </dgm:pt>
    <dgm:pt modelId="{BD39BC23-688D-40B0-B9EC-119945F8E66B}" type="parTrans" cxnId="{BCA6C23A-8B18-4A4A-8489-E76AB9A393C7}">
      <dgm:prSet/>
      <dgm:spPr/>
      <dgm:t>
        <a:bodyPr/>
        <a:lstStyle/>
        <a:p>
          <a:endParaRPr lang="es-ES"/>
        </a:p>
      </dgm:t>
    </dgm:pt>
    <dgm:pt modelId="{42CF90D9-96EF-4FAC-A53B-BF1F49C675B9}" type="sibTrans" cxnId="{BCA6C23A-8B18-4A4A-8489-E76AB9A393C7}">
      <dgm:prSet/>
      <dgm:spPr/>
      <dgm:t>
        <a:bodyPr/>
        <a:lstStyle/>
        <a:p>
          <a:endParaRPr lang="es-ES"/>
        </a:p>
      </dgm:t>
    </dgm:pt>
    <dgm:pt modelId="{AE0CE63F-3F6F-4A17-ADEB-049E9090A39F}">
      <dgm:prSet phldrT="[Texto]"/>
      <dgm:spPr/>
      <dgm:t>
        <a:bodyPr/>
        <a:lstStyle/>
        <a:p>
          <a:r>
            <a:rPr lang="es-ES"/>
            <a:t>REALIZAMOS ESQUEMA ENTIDAD/RELACION</a:t>
          </a:r>
          <a:endParaRPr lang="es-ES" dirty="0"/>
        </a:p>
      </dgm:t>
    </dgm:pt>
    <dgm:pt modelId="{30CDB63B-0683-4EB8-8FC8-CE73BA27C150}" type="parTrans" cxnId="{E1466646-7669-41AD-8184-C8A034472493}">
      <dgm:prSet/>
      <dgm:spPr/>
      <dgm:t>
        <a:bodyPr/>
        <a:lstStyle/>
        <a:p>
          <a:endParaRPr lang="es-ES"/>
        </a:p>
      </dgm:t>
    </dgm:pt>
    <dgm:pt modelId="{624FE05C-0EFC-435C-A321-C737073A1FC4}" type="sibTrans" cxnId="{E1466646-7669-41AD-8184-C8A034472493}">
      <dgm:prSet/>
      <dgm:spPr/>
      <dgm:t>
        <a:bodyPr/>
        <a:lstStyle/>
        <a:p>
          <a:endParaRPr lang="es-ES"/>
        </a:p>
      </dgm:t>
    </dgm:pt>
    <dgm:pt modelId="{3F3877FD-5D42-4606-B68E-AC1A0DBC4B2D}">
      <dgm:prSet phldrT="[Texto]"/>
      <dgm:spPr/>
      <dgm:t>
        <a:bodyPr/>
        <a:lstStyle/>
        <a:p>
          <a:r>
            <a:rPr lang="es-ES"/>
            <a:t>ESQUEMA LÓGICO</a:t>
          </a:r>
          <a:endParaRPr lang="es-ES" dirty="0"/>
        </a:p>
      </dgm:t>
    </dgm:pt>
    <dgm:pt modelId="{2DEE129B-8A8C-4793-99A8-184790EFEEF7}" type="parTrans" cxnId="{BE04EFB7-E931-44D6-BF3C-1BED27BC8584}">
      <dgm:prSet/>
      <dgm:spPr/>
      <dgm:t>
        <a:bodyPr/>
        <a:lstStyle/>
        <a:p>
          <a:endParaRPr lang="es-ES"/>
        </a:p>
      </dgm:t>
    </dgm:pt>
    <dgm:pt modelId="{4E75F768-5C2A-4502-A71F-360D797B79B2}" type="sibTrans" cxnId="{BE04EFB7-E931-44D6-BF3C-1BED27BC8584}">
      <dgm:prSet/>
      <dgm:spPr/>
      <dgm:t>
        <a:bodyPr/>
        <a:lstStyle/>
        <a:p>
          <a:endParaRPr lang="es-ES"/>
        </a:p>
      </dgm:t>
    </dgm:pt>
    <dgm:pt modelId="{C76754A0-7CEA-46FC-88DB-D9DE03811D26}">
      <dgm:prSet phldrT="[Texto]"/>
      <dgm:spPr/>
      <dgm:t>
        <a:bodyPr/>
        <a:lstStyle/>
        <a:p>
          <a:r>
            <a:rPr lang="es-ES"/>
            <a:t>DEPENDIENTE DEL MODELO. ELEGIMOS MODELO RELACIONAL</a:t>
          </a:r>
          <a:endParaRPr lang="es-ES" dirty="0"/>
        </a:p>
      </dgm:t>
    </dgm:pt>
    <dgm:pt modelId="{CAE3DC62-D7BD-40AB-BEF1-D7BCD4054C6E}" type="parTrans" cxnId="{8B50E915-6A77-40EF-A8FF-66FD8EC39F30}">
      <dgm:prSet/>
      <dgm:spPr/>
      <dgm:t>
        <a:bodyPr/>
        <a:lstStyle/>
        <a:p>
          <a:endParaRPr lang="es-ES"/>
        </a:p>
      </dgm:t>
    </dgm:pt>
    <dgm:pt modelId="{A0CB9BDC-6A34-45E5-BCD7-07215D8D51D4}" type="sibTrans" cxnId="{8B50E915-6A77-40EF-A8FF-66FD8EC39F30}">
      <dgm:prSet/>
      <dgm:spPr/>
      <dgm:t>
        <a:bodyPr/>
        <a:lstStyle/>
        <a:p>
          <a:endParaRPr lang="es-ES"/>
        </a:p>
      </dgm:t>
    </dgm:pt>
    <dgm:pt modelId="{2159B052-C5EA-44C8-B556-D55922BDAEBA}">
      <dgm:prSet phldrT="[Texto]"/>
      <dgm:spPr/>
      <dgm:t>
        <a:bodyPr/>
        <a:lstStyle/>
        <a:p>
          <a:r>
            <a:rPr lang="es-ES"/>
            <a:t>REALIZAMOS EL ESQUEMA RELACIONAL</a:t>
          </a:r>
          <a:endParaRPr lang="es-ES" dirty="0"/>
        </a:p>
      </dgm:t>
    </dgm:pt>
    <dgm:pt modelId="{5CBE0AD5-4EEC-4C1F-A4AB-C207C52906C5}" type="parTrans" cxnId="{431F6D44-8CF4-44E7-B6E3-7800523A2DB7}">
      <dgm:prSet/>
      <dgm:spPr/>
      <dgm:t>
        <a:bodyPr/>
        <a:lstStyle/>
        <a:p>
          <a:endParaRPr lang="es-ES"/>
        </a:p>
      </dgm:t>
    </dgm:pt>
    <dgm:pt modelId="{5E7654EC-6C27-41A5-AF2C-F85A3E1F5957}" type="sibTrans" cxnId="{431F6D44-8CF4-44E7-B6E3-7800523A2DB7}">
      <dgm:prSet/>
      <dgm:spPr/>
      <dgm:t>
        <a:bodyPr/>
        <a:lstStyle/>
        <a:p>
          <a:endParaRPr lang="es-ES"/>
        </a:p>
      </dgm:t>
    </dgm:pt>
    <dgm:pt modelId="{782F4517-98FE-48E2-BBDE-AC0F5774C184}">
      <dgm:prSet phldrT="[Texto]"/>
      <dgm:spPr/>
      <dgm:t>
        <a:bodyPr/>
        <a:lstStyle/>
        <a:p>
          <a:r>
            <a:rPr lang="es-ES"/>
            <a:t>ESQUEMA FÍSICO</a:t>
          </a:r>
          <a:endParaRPr lang="es-ES" dirty="0"/>
        </a:p>
      </dgm:t>
    </dgm:pt>
    <dgm:pt modelId="{9F8792EE-9C66-4869-920A-6CB3AB2A8EAB}" type="parTrans" cxnId="{D9B68507-B77F-4507-8E70-D441EED56CEE}">
      <dgm:prSet/>
      <dgm:spPr/>
      <dgm:t>
        <a:bodyPr/>
        <a:lstStyle/>
        <a:p>
          <a:endParaRPr lang="es-ES"/>
        </a:p>
      </dgm:t>
    </dgm:pt>
    <dgm:pt modelId="{EC8A96A4-CB52-4FF1-B25F-B52D083017F1}" type="sibTrans" cxnId="{D9B68507-B77F-4507-8E70-D441EED56CEE}">
      <dgm:prSet/>
      <dgm:spPr/>
      <dgm:t>
        <a:bodyPr/>
        <a:lstStyle/>
        <a:p>
          <a:endParaRPr lang="es-ES"/>
        </a:p>
      </dgm:t>
    </dgm:pt>
    <dgm:pt modelId="{0A452A46-E228-410D-A10E-3487CB57BAC5}">
      <dgm:prSet phldrT="[Texto]"/>
      <dgm:spPr/>
      <dgm:t>
        <a:bodyPr/>
        <a:lstStyle/>
        <a:p>
          <a:r>
            <a:rPr lang="es-ES"/>
            <a:t>DEPENDIENTE DE UN SGBD CONCRETO</a:t>
          </a:r>
          <a:endParaRPr lang="es-ES" dirty="0"/>
        </a:p>
      </dgm:t>
    </dgm:pt>
    <dgm:pt modelId="{088F33FC-B356-4478-8839-77398A77EF93}" type="parTrans" cxnId="{7B79BECE-EF81-43EF-8812-83FF60EE9F71}">
      <dgm:prSet/>
      <dgm:spPr/>
      <dgm:t>
        <a:bodyPr/>
        <a:lstStyle/>
        <a:p>
          <a:endParaRPr lang="es-ES"/>
        </a:p>
      </dgm:t>
    </dgm:pt>
    <dgm:pt modelId="{39AA4DB2-584A-465F-8DBC-B5C53A2868F7}" type="sibTrans" cxnId="{7B79BECE-EF81-43EF-8812-83FF60EE9F71}">
      <dgm:prSet/>
      <dgm:spPr/>
      <dgm:t>
        <a:bodyPr/>
        <a:lstStyle/>
        <a:p>
          <a:endParaRPr lang="es-ES"/>
        </a:p>
      </dgm:t>
    </dgm:pt>
    <dgm:pt modelId="{5A7CEC90-2252-4D05-BA32-2D8198C2BD24}">
      <dgm:prSet phldrT="[Texto]"/>
      <dgm:spPr/>
      <dgm:t>
        <a:bodyPr/>
        <a:lstStyle/>
        <a:p>
          <a:r>
            <a:rPr lang="es-ES"/>
            <a:t>USAREMOS MYSQL SERVER</a:t>
          </a:r>
          <a:endParaRPr lang="es-ES" dirty="0"/>
        </a:p>
      </dgm:t>
    </dgm:pt>
    <dgm:pt modelId="{9CC92CD2-A62B-49BE-B5AD-0B8E635689B6}" type="parTrans" cxnId="{B5A77FA5-4902-48C3-91BF-BB9E1D46B776}">
      <dgm:prSet/>
      <dgm:spPr/>
      <dgm:t>
        <a:bodyPr/>
        <a:lstStyle/>
        <a:p>
          <a:endParaRPr lang="es-ES"/>
        </a:p>
      </dgm:t>
    </dgm:pt>
    <dgm:pt modelId="{1EAE432A-2616-4265-A949-18183E38368D}" type="sibTrans" cxnId="{B5A77FA5-4902-48C3-91BF-BB9E1D46B776}">
      <dgm:prSet/>
      <dgm:spPr/>
      <dgm:t>
        <a:bodyPr/>
        <a:lstStyle/>
        <a:p>
          <a:endParaRPr lang="es-ES"/>
        </a:p>
      </dgm:t>
    </dgm:pt>
    <dgm:pt modelId="{162FBD52-0872-42AC-B319-8794D8E0433C}" type="pres">
      <dgm:prSet presAssocID="{0F04B234-43EB-4FCE-8E95-A68E362C153A}" presName="linearFlow" presStyleCnt="0">
        <dgm:presLayoutVars>
          <dgm:dir/>
          <dgm:animLvl val="lvl"/>
          <dgm:resizeHandles val="exact"/>
        </dgm:presLayoutVars>
      </dgm:prSet>
      <dgm:spPr/>
    </dgm:pt>
    <dgm:pt modelId="{F2DD6296-DBE7-4DCC-8E1C-228D3CBE5E95}" type="pres">
      <dgm:prSet presAssocID="{D1DEDEF5-B0AE-4D84-85A5-8EB0911A3673}" presName="composite" presStyleCnt="0"/>
      <dgm:spPr/>
    </dgm:pt>
    <dgm:pt modelId="{5453C3AD-A8B6-4FD2-BA8A-0D24403304CF}" type="pres">
      <dgm:prSet presAssocID="{D1DEDEF5-B0AE-4D84-85A5-8EB0911A367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1F52C8-B8A2-4892-9169-8702470334EF}" type="pres">
      <dgm:prSet presAssocID="{D1DEDEF5-B0AE-4D84-85A5-8EB0911A3673}" presName="descendantText" presStyleLbl="alignAcc1" presStyleIdx="0" presStyleCnt="3">
        <dgm:presLayoutVars>
          <dgm:bulletEnabled val="1"/>
        </dgm:presLayoutVars>
      </dgm:prSet>
      <dgm:spPr/>
    </dgm:pt>
    <dgm:pt modelId="{165EBD1D-7323-4C9F-B82B-A350F0B0E2C0}" type="pres">
      <dgm:prSet presAssocID="{3FF71B57-0D54-4630-993B-C9F9D4D55AC2}" presName="sp" presStyleCnt="0"/>
      <dgm:spPr/>
    </dgm:pt>
    <dgm:pt modelId="{B349DEA4-0F40-4FC5-B056-93143C7B603E}" type="pres">
      <dgm:prSet presAssocID="{3F3877FD-5D42-4606-B68E-AC1A0DBC4B2D}" presName="composite" presStyleCnt="0"/>
      <dgm:spPr/>
    </dgm:pt>
    <dgm:pt modelId="{751BBDB9-BAD8-4E8E-9352-5F2353E18008}" type="pres">
      <dgm:prSet presAssocID="{3F3877FD-5D42-4606-B68E-AC1A0DBC4B2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69A740-92BD-4944-8CDA-29056FD49428}" type="pres">
      <dgm:prSet presAssocID="{3F3877FD-5D42-4606-B68E-AC1A0DBC4B2D}" presName="descendantText" presStyleLbl="alignAcc1" presStyleIdx="1" presStyleCnt="3">
        <dgm:presLayoutVars>
          <dgm:bulletEnabled val="1"/>
        </dgm:presLayoutVars>
      </dgm:prSet>
      <dgm:spPr/>
    </dgm:pt>
    <dgm:pt modelId="{354087D4-4C39-48DA-A92C-54B9C62A7935}" type="pres">
      <dgm:prSet presAssocID="{4E75F768-5C2A-4502-A71F-360D797B79B2}" presName="sp" presStyleCnt="0"/>
      <dgm:spPr/>
    </dgm:pt>
    <dgm:pt modelId="{51FBD316-0AD6-4ED7-A7F6-000C97F49B49}" type="pres">
      <dgm:prSet presAssocID="{782F4517-98FE-48E2-BBDE-AC0F5774C184}" presName="composite" presStyleCnt="0"/>
      <dgm:spPr/>
    </dgm:pt>
    <dgm:pt modelId="{A325632A-795D-40C7-AC98-A5B54BEBD264}" type="pres">
      <dgm:prSet presAssocID="{782F4517-98FE-48E2-BBDE-AC0F5774C18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BB274AA-6012-47C1-9B88-20F7D473C65E}" type="pres">
      <dgm:prSet presAssocID="{782F4517-98FE-48E2-BBDE-AC0F5774C18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9B68507-B77F-4507-8E70-D441EED56CEE}" srcId="{0F04B234-43EB-4FCE-8E95-A68E362C153A}" destId="{782F4517-98FE-48E2-BBDE-AC0F5774C184}" srcOrd="2" destOrd="0" parTransId="{9F8792EE-9C66-4869-920A-6CB3AB2A8EAB}" sibTransId="{EC8A96A4-CB52-4FF1-B25F-B52D083017F1}"/>
    <dgm:cxn modelId="{6FE2610A-1B05-4EEA-8F93-8C4DD7899A8F}" type="presOf" srcId="{AE0CE63F-3F6F-4A17-ADEB-049E9090A39F}" destId="{BA1F52C8-B8A2-4892-9169-8702470334EF}" srcOrd="0" destOrd="1" presId="urn:microsoft.com/office/officeart/2005/8/layout/chevron2"/>
    <dgm:cxn modelId="{8B50E915-6A77-40EF-A8FF-66FD8EC39F30}" srcId="{3F3877FD-5D42-4606-B68E-AC1A0DBC4B2D}" destId="{C76754A0-7CEA-46FC-88DB-D9DE03811D26}" srcOrd="0" destOrd="0" parTransId="{CAE3DC62-D7BD-40AB-BEF1-D7BCD4054C6E}" sibTransId="{A0CB9BDC-6A34-45E5-BCD7-07215D8D51D4}"/>
    <dgm:cxn modelId="{A6288A18-017E-47BE-80D4-2BF1107A6DEC}" type="presOf" srcId="{5A7CEC90-2252-4D05-BA32-2D8198C2BD24}" destId="{ABB274AA-6012-47C1-9B88-20F7D473C65E}" srcOrd="0" destOrd="1" presId="urn:microsoft.com/office/officeart/2005/8/layout/chevron2"/>
    <dgm:cxn modelId="{A885D62D-D9F1-4883-8423-149CECCA1908}" type="presOf" srcId="{0F04B234-43EB-4FCE-8E95-A68E362C153A}" destId="{162FBD52-0872-42AC-B319-8794D8E0433C}" srcOrd="0" destOrd="0" presId="urn:microsoft.com/office/officeart/2005/8/layout/chevron2"/>
    <dgm:cxn modelId="{BCA6C23A-8B18-4A4A-8489-E76AB9A393C7}" srcId="{D1DEDEF5-B0AE-4D84-85A5-8EB0911A3673}" destId="{3D4DA69D-A1A3-42EC-8A6B-0AFA1C68C3E8}" srcOrd="0" destOrd="0" parTransId="{BD39BC23-688D-40B0-B9EC-119945F8E66B}" sibTransId="{42CF90D9-96EF-4FAC-A53B-BF1F49C675B9}"/>
    <dgm:cxn modelId="{E474C93E-F78C-4981-AE94-E98A8E8879E2}" type="presOf" srcId="{3D4DA69D-A1A3-42EC-8A6B-0AFA1C68C3E8}" destId="{BA1F52C8-B8A2-4892-9169-8702470334EF}" srcOrd="0" destOrd="0" presId="urn:microsoft.com/office/officeart/2005/8/layout/chevron2"/>
    <dgm:cxn modelId="{5568B341-BC4D-4BF6-9B6C-EAFB903B17EE}" type="presOf" srcId="{782F4517-98FE-48E2-BBDE-AC0F5774C184}" destId="{A325632A-795D-40C7-AC98-A5B54BEBD264}" srcOrd="0" destOrd="0" presId="urn:microsoft.com/office/officeart/2005/8/layout/chevron2"/>
    <dgm:cxn modelId="{431F6D44-8CF4-44E7-B6E3-7800523A2DB7}" srcId="{3F3877FD-5D42-4606-B68E-AC1A0DBC4B2D}" destId="{2159B052-C5EA-44C8-B556-D55922BDAEBA}" srcOrd="1" destOrd="0" parTransId="{5CBE0AD5-4EEC-4C1F-A4AB-C207C52906C5}" sibTransId="{5E7654EC-6C27-41A5-AF2C-F85A3E1F5957}"/>
    <dgm:cxn modelId="{E1466646-7669-41AD-8184-C8A034472493}" srcId="{D1DEDEF5-B0AE-4D84-85A5-8EB0911A3673}" destId="{AE0CE63F-3F6F-4A17-ADEB-049E9090A39F}" srcOrd="1" destOrd="0" parTransId="{30CDB63B-0683-4EB8-8FC8-CE73BA27C150}" sibTransId="{624FE05C-0EFC-435C-A321-C737073A1FC4}"/>
    <dgm:cxn modelId="{BAE09E49-203F-4778-9639-80405A5CD50F}" type="presOf" srcId="{2159B052-C5EA-44C8-B556-D55922BDAEBA}" destId="{1A69A740-92BD-4944-8CDA-29056FD49428}" srcOrd="0" destOrd="1" presId="urn:microsoft.com/office/officeart/2005/8/layout/chevron2"/>
    <dgm:cxn modelId="{8FC0DE59-EEFC-4F15-AD1E-718DC8D95480}" srcId="{0F04B234-43EB-4FCE-8E95-A68E362C153A}" destId="{D1DEDEF5-B0AE-4D84-85A5-8EB0911A3673}" srcOrd="0" destOrd="0" parTransId="{29939244-8827-4443-8A05-AAE0E1010218}" sibTransId="{3FF71B57-0D54-4630-993B-C9F9D4D55AC2}"/>
    <dgm:cxn modelId="{B5A77FA5-4902-48C3-91BF-BB9E1D46B776}" srcId="{782F4517-98FE-48E2-BBDE-AC0F5774C184}" destId="{5A7CEC90-2252-4D05-BA32-2D8198C2BD24}" srcOrd="1" destOrd="0" parTransId="{9CC92CD2-A62B-49BE-B5AD-0B8E635689B6}" sibTransId="{1EAE432A-2616-4265-A949-18183E38368D}"/>
    <dgm:cxn modelId="{BE04EFB7-E931-44D6-BF3C-1BED27BC8584}" srcId="{0F04B234-43EB-4FCE-8E95-A68E362C153A}" destId="{3F3877FD-5D42-4606-B68E-AC1A0DBC4B2D}" srcOrd="1" destOrd="0" parTransId="{2DEE129B-8A8C-4793-99A8-184790EFEEF7}" sibTransId="{4E75F768-5C2A-4502-A71F-360D797B79B2}"/>
    <dgm:cxn modelId="{7B79BECE-EF81-43EF-8812-83FF60EE9F71}" srcId="{782F4517-98FE-48E2-BBDE-AC0F5774C184}" destId="{0A452A46-E228-410D-A10E-3487CB57BAC5}" srcOrd="0" destOrd="0" parTransId="{088F33FC-B356-4478-8839-77398A77EF93}" sibTransId="{39AA4DB2-584A-465F-8DBC-B5C53A2868F7}"/>
    <dgm:cxn modelId="{F8611ADB-C0F1-494B-B319-A894B2F90589}" type="presOf" srcId="{0A452A46-E228-410D-A10E-3487CB57BAC5}" destId="{ABB274AA-6012-47C1-9B88-20F7D473C65E}" srcOrd="0" destOrd="0" presId="urn:microsoft.com/office/officeart/2005/8/layout/chevron2"/>
    <dgm:cxn modelId="{CC518DDB-4D1F-424A-A84A-24C3546CB252}" type="presOf" srcId="{3F3877FD-5D42-4606-B68E-AC1A0DBC4B2D}" destId="{751BBDB9-BAD8-4E8E-9352-5F2353E18008}" srcOrd="0" destOrd="0" presId="urn:microsoft.com/office/officeart/2005/8/layout/chevron2"/>
    <dgm:cxn modelId="{BA3581F5-D518-41FD-8D86-FA783F83A0D8}" type="presOf" srcId="{D1DEDEF5-B0AE-4D84-85A5-8EB0911A3673}" destId="{5453C3AD-A8B6-4FD2-BA8A-0D24403304CF}" srcOrd="0" destOrd="0" presId="urn:microsoft.com/office/officeart/2005/8/layout/chevron2"/>
    <dgm:cxn modelId="{B4F949F8-AA53-4A93-8917-B3BFD1ACE148}" type="presOf" srcId="{C76754A0-7CEA-46FC-88DB-D9DE03811D26}" destId="{1A69A740-92BD-4944-8CDA-29056FD49428}" srcOrd="0" destOrd="0" presId="urn:microsoft.com/office/officeart/2005/8/layout/chevron2"/>
    <dgm:cxn modelId="{A471E154-CDB8-4B67-88FB-9224389DB10D}" type="presParOf" srcId="{162FBD52-0872-42AC-B319-8794D8E0433C}" destId="{F2DD6296-DBE7-4DCC-8E1C-228D3CBE5E95}" srcOrd="0" destOrd="0" presId="urn:microsoft.com/office/officeart/2005/8/layout/chevron2"/>
    <dgm:cxn modelId="{D2F4BC62-1FF8-4BDD-8AFB-E8F508F36206}" type="presParOf" srcId="{F2DD6296-DBE7-4DCC-8E1C-228D3CBE5E95}" destId="{5453C3AD-A8B6-4FD2-BA8A-0D24403304CF}" srcOrd="0" destOrd="0" presId="urn:microsoft.com/office/officeart/2005/8/layout/chevron2"/>
    <dgm:cxn modelId="{D01B1A9C-34F8-4DF3-9638-A7E0E7846613}" type="presParOf" srcId="{F2DD6296-DBE7-4DCC-8E1C-228D3CBE5E95}" destId="{BA1F52C8-B8A2-4892-9169-8702470334EF}" srcOrd="1" destOrd="0" presId="urn:microsoft.com/office/officeart/2005/8/layout/chevron2"/>
    <dgm:cxn modelId="{E1D7377B-8805-4A95-A999-FC148E662139}" type="presParOf" srcId="{162FBD52-0872-42AC-B319-8794D8E0433C}" destId="{165EBD1D-7323-4C9F-B82B-A350F0B0E2C0}" srcOrd="1" destOrd="0" presId="urn:microsoft.com/office/officeart/2005/8/layout/chevron2"/>
    <dgm:cxn modelId="{1D44DA73-1D4F-485C-9861-3E49B779A5B5}" type="presParOf" srcId="{162FBD52-0872-42AC-B319-8794D8E0433C}" destId="{B349DEA4-0F40-4FC5-B056-93143C7B603E}" srcOrd="2" destOrd="0" presId="urn:microsoft.com/office/officeart/2005/8/layout/chevron2"/>
    <dgm:cxn modelId="{D2D0B5A9-8C39-4E34-8C0A-1BAFBEA7A575}" type="presParOf" srcId="{B349DEA4-0F40-4FC5-B056-93143C7B603E}" destId="{751BBDB9-BAD8-4E8E-9352-5F2353E18008}" srcOrd="0" destOrd="0" presId="urn:microsoft.com/office/officeart/2005/8/layout/chevron2"/>
    <dgm:cxn modelId="{7A0764F1-E214-467A-9B01-21C2C3BEDC59}" type="presParOf" srcId="{B349DEA4-0F40-4FC5-B056-93143C7B603E}" destId="{1A69A740-92BD-4944-8CDA-29056FD49428}" srcOrd="1" destOrd="0" presId="urn:microsoft.com/office/officeart/2005/8/layout/chevron2"/>
    <dgm:cxn modelId="{BD6A4B4F-C10D-4BE0-8665-A186F53A7AD3}" type="presParOf" srcId="{162FBD52-0872-42AC-B319-8794D8E0433C}" destId="{354087D4-4C39-48DA-A92C-54B9C62A7935}" srcOrd="3" destOrd="0" presId="urn:microsoft.com/office/officeart/2005/8/layout/chevron2"/>
    <dgm:cxn modelId="{8C0AC5FE-4709-41C9-A505-0F10278902CF}" type="presParOf" srcId="{162FBD52-0872-42AC-B319-8794D8E0433C}" destId="{51FBD316-0AD6-4ED7-A7F6-000C97F49B49}" srcOrd="4" destOrd="0" presId="urn:microsoft.com/office/officeart/2005/8/layout/chevron2"/>
    <dgm:cxn modelId="{AC1495A7-1B39-44A1-97E5-A6F4FB01E26C}" type="presParOf" srcId="{51FBD316-0AD6-4ED7-A7F6-000C97F49B49}" destId="{A325632A-795D-40C7-AC98-A5B54BEBD264}" srcOrd="0" destOrd="0" presId="urn:microsoft.com/office/officeart/2005/8/layout/chevron2"/>
    <dgm:cxn modelId="{F4961564-4F86-4C01-9FFD-E799367316F4}" type="presParOf" srcId="{51FBD316-0AD6-4ED7-A7F6-000C97F49B49}" destId="{ABB274AA-6012-47C1-9B88-20F7D473C6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3C3AD-A8B6-4FD2-BA8A-0D24403304CF}">
      <dsp:nvSpPr>
        <dsp:cNvPr id="0" name=""/>
        <dsp:cNvSpPr/>
      </dsp:nvSpPr>
      <dsp:spPr>
        <a:xfrm rot="5400000">
          <a:off x="-198194" y="199484"/>
          <a:ext cx="1321299" cy="9249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ESQUEMA CONCEPTUAL</a:t>
          </a:r>
          <a:endParaRPr lang="es-ES" sz="1300" kern="1200" dirty="0"/>
        </a:p>
      </dsp:txBody>
      <dsp:txXfrm rot="-5400000">
        <a:off x="2" y="463744"/>
        <a:ext cx="924909" cy="396390"/>
      </dsp:txXfrm>
    </dsp:sp>
    <dsp:sp modelId="{BA1F52C8-B8A2-4892-9169-8702470334EF}">
      <dsp:nvSpPr>
        <dsp:cNvPr id="0" name=""/>
        <dsp:cNvSpPr/>
      </dsp:nvSpPr>
      <dsp:spPr>
        <a:xfrm rot="5400000">
          <a:off x="4124323" y="-3198124"/>
          <a:ext cx="858844" cy="7257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INDEPENDIENTE DEL MODELO A ELEGIR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REALIZAMOS ESQUEMA ENTIDAD/RELACION</a:t>
          </a:r>
          <a:endParaRPr lang="es-ES" sz="2100" kern="1200" dirty="0"/>
        </a:p>
      </dsp:txBody>
      <dsp:txXfrm rot="-5400000">
        <a:off x="924910" y="43214"/>
        <a:ext cx="7215747" cy="774994"/>
      </dsp:txXfrm>
    </dsp:sp>
    <dsp:sp modelId="{751BBDB9-BAD8-4E8E-9352-5F2353E18008}">
      <dsp:nvSpPr>
        <dsp:cNvPr id="0" name=""/>
        <dsp:cNvSpPr/>
      </dsp:nvSpPr>
      <dsp:spPr>
        <a:xfrm rot="5400000">
          <a:off x="-198194" y="1322519"/>
          <a:ext cx="1321299" cy="9249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ESQUEMA LÓGICO</a:t>
          </a:r>
          <a:endParaRPr lang="es-ES" sz="1300" kern="1200" dirty="0"/>
        </a:p>
      </dsp:txBody>
      <dsp:txXfrm rot="-5400000">
        <a:off x="2" y="1586779"/>
        <a:ext cx="924909" cy="396390"/>
      </dsp:txXfrm>
    </dsp:sp>
    <dsp:sp modelId="{1A69A740-92BD-4944-8CDA-29056FD49428}">
      <dsp:nvSpPr>
        <dsp:cNvPr id="0" name=""/>
        <dsp:cNvSpPr/>
      </dsp:nvSpPr>
      <dsp:spPr>
        <a:xfrm rot="5400000">
          <a:off x="4124323" y="-2075089"/>
          <a:ext cx="858844" cy="7257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DEPENDIENTE DEL MODELO. ELEGIMOS MODELO RELACIONAL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REALIZAMOS EL ESQUEMA RELACIONAL</a:t>
          </a:r>
          <a:endParaRPr lang="es-ES" sz="2100" kern="1200" dirty="0"/>
        </a:p>
      </dsp:txBody>
      <dsp:txXfrm rot="-5400000">
        <a:off x="924910" y="1166249"/>
        <a:ext cx="7215747" cy="774994"/>
      </dsp:txXfrm>
    </dsp:sp>
    <dsp:sp modelId="{A325632A-795D-40C7-AC98-A5B54BEBD264}">
      <dsp:nvSpPr>
        <dsp:cNvPr id="0" name=""/>
        <dsp:cNvSpPr/>
      </dsp:nvSpPr>
      <dsp:spPr>
        <a:xfrm rot="5400000">
          <a:off x="-198194" y="2445554"/>
          <a:ext cx="1321299" cy="9249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ESQUEMA FÍSICO</a:t>
          </a:r>
          <a:endParaRPr lang="es-ES" sz="1300" kern="1200" dirty="0"/>
        </a:p>
      </dsp:txBody>
      <dsp:txXfrm rot="-5400000">
        <a:off x="2" y="2709814"/>
        <a:ext cx="924909" cy="396390"/>
      </dsp:txXfrm>
    </dsp:sp>
    <dsp:sp modelId="{ABB274AA-6012-47C1-9B88-20F7D473C65E}">
      <dsp:nvSpPr>
        <dsp:cNvPr id="0" name=""/>
        <dsp:cNvSpPr/>
      </dsp:nvSpPr>
      <dsp:spPr>
        <a:xfrm rot="5400000">
          <a:off x="4124323" y="-952053"/>
          <a:ext cx="858844" cy="72576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DEPENDIENTE DE UN SGBD CONCRETO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USAREMOS MYSQL SERVER</a:t>
          </a:r>
          <a:endParaRPr lang="es-ES" sz="2100" kern="1200" dirty="0"/>
        </a:p>
      </dsp:txBody>
      <dsp:txXfrm rot="-5400000">
        <a:off x="924910" y="2289285"/>
        <a:ext cx="7215747" cy="77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EB7DF-E488-336F-3227-F29BE9625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CFCE45-892B-71B8-F933-732B1A073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5BE69-0BB3-6343-3AF6-7CF13796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B8E77-EB08-6BD0-6742-0C948E87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3567E-1D48-F45C-B31B-7499083E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4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4D2D4-7F6D-5AD9-B81D-2441ACBC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6FE238-C11F-ECC3-2D7C-B61ED748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5276E-0DB0-F644-6485-42E287B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45E69-5769-3152-E602-94EC0A9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93CF3-4221-2AD7-C22B-6700CB4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5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B64E5-CFC9-ADAB-FB2C-64C493018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8D074F-E949-BA1F-0931-2EA3BE9C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77C38-F9D4-29E6-D99D-525F29AA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00CBF-2B6D-529F-7712-F18C10C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C5E5A-52AC-3A85-4BFB-4C23B24F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2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92852-8C87-96D3-BA72-08FCE21F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F40E3-2D19-2585-2AC0-80FF7066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E11B48-156B-DAB7-D988-93DD5437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66EEA-6DEC-AA7A-964A-BA0279D3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E36A5-74D1-2FF4-ECB9-5CC936D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19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26FB0-1BD8-7A17-D71A-AF072788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3B008-786C-3AA0-CBC1-7BE8CAD18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08FB0-89D6-389C-F6DF-8EC72D7C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B666C-EB75-759F-A78B-60340EC8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E7A0C-B70E-1336-6756-CBBC8F26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66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52E42-5E69-A2B6-6E06-8B64E469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CEABC-DF88-DEAE-FA5A-091B2139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9B9769-F5F6-8659-DA30-332B87AD6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F3015B-DD60-5C3D-6FEE-709AE42E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5D515F-FBFF-EE02-BD99-78FC8B0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70D70-1713-B30A-B455-61FC6221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3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5BE-35F9-9CA1-DF89-DEDB0863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54C676-72CE-B8C5-3B57-32D01E2D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9E735-4CB0-97C8-7A46-DA1EC342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00D679-6A6F-9445-50B6-3E808E1A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C98873-0035-2963-10E6-7098B6048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0338A-3E6D-BC7A-97F9-CA0A07B6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FDB46A-73B6-E2F4-2D28-82E89C2D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47A17A-4F4C-5990-F647-06EB1363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8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5EF4A-5F40-EB69-DBB6-98E8880A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2F7EAF-949E-9455-0680-D255EC5A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4B92BA-E9C8-4543-1468-28AE23DE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18D459-9411-9A5E-36FF-70BE05B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6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594A65-F759-3AAE-F733-8C374880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1D987D-A257-FCE9-42E5-3460D52A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00F269-46F4-2E33-8DFA-834D922D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5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0500-C319-2B69-940F-EF505221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AFAB6-0DCE-9008-B23B-AA54A413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61C591-1C8E-5ACD-6E23-3DE22B53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7264D8-9A0C-CBB2-D76D-0811BE6F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5F44F-860C-A569-F661-536B75A8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9E23B0-5147-BA6D-FE2F-AA4549CC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47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E1A2-F72B-4F69-853E-57D6FC13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A91B57-E511-FF09-E451-E0A61C31C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5DDC48-B737-6326-5414-E0314C31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CC8B2-C070-4192-0E3A-535EEFED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6AA86-9023-5CF3-C671-E4C9139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3DFC17-CFF6-E248-4502-F2AEA7F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4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5ED1B6-3278-00E2-45BD-78961ADC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D501A-4BF9-CB0E-5C8B-C9296B93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ED005-0F47-7559-4D91-2384E65E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85F1-9D18-476D-A00E-09C53B3C034E}" type="datetimeFigureOut">
              <a:rPr lang="es-ES" smtClean="0"/>
              <a:t>22/10/2023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B70E1-94C9-4AD7-582A-EC32BEFB2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A567B-A2AA-9A31-7AD9-1417FC42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8A04-90B7-4E61-9C4C-AC1833FE7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0636F-0B26-22C3-D41F-52209BC1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s-ES" dirty="0"/>
              <a:t>REPASO DEL TEMA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FAC2B4-A541-496C-3622-48D03EFBC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s-ES" dirty="0"/>
              <a:t>GESTIÓN DE BASES DE DATOS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94896-32D9-DD98-DBF1-74B336F3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MODELO RELACIONAL</a:t>
            </a:r>
            <a:endParaRPr lang="es-E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BA647EA2-68BD-A90B-054B-F2DDF662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7" y="4397221"/>
            <a:ext cx="3836894" cy="767378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F88FE-CFD6-E50D-932D-38DD74A1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s-ES" sz="2000"/>
              <a:t>Al modificar:</a:t>
            </a:r>
          </a:p>
          <a:p>
            <a:pPr lvl="1"/>
            <a:r>
              <a:rPr lang="es-ES" sz="2000"/>
              <a:t>¿Qué hacemos con el GrupoAlumno si queremos modificar el valor de la clave principal de la tabla GRUPO?</a:t>
            </a:r>
          </a:p>
          <a:p>
            <a:pPr lvl="2"/>
            <a:r>
              <a:rPr lang="es-ES" dirty="0"/>
              <a:t>Opción 1: Modificación en cascada. Modifica el grupo y los alumnos relacionados.</a:t>
            </a:r>
          </a:p>
          <a:p>
            <a:pPr lvl="2"/>
            <a:r>
              <a:rPr lang="es-ES" dirty="0"/>
              <a:t>Opción 2: Modificación restringida. No deja modificar el grupo.</a:t>
            </a:r>
          </a:p>
          <a:p>
            <a:pPr lvl="2"/>
            <a:r>
              <a:rPr lang="es-ES" dirty="0"/>
              <a:t>Opción 3: Modificación con puesta a nulos. Modifica el grupo, y los alumnos relacionados se quedan con NULL en su </a:t>
            </a:r>
            <a:r>
              <a:rPr lang="es-ES"/>
              <a:t>grupoAlumno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78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CAB2A9-8928-C8E6-25B3-7C87FBF2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/>
              <a:t>PASO DE E/R A MODELO RELACIONAL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60DC6-F4FF-47E3-A7E0-5C20FAE2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s-ES" sz="2200"/>
              <a:t>Todas las entidades, son tablas</a:t>
            </a:r>
          </a:p>
          <a:p>
            <a:r>
              <a:rPr lang="es-ES" sz="2200"/>
              <a:t>Las relaciones N:M  son tablas</a:t>
            </a:r>
          </a:p>
          <a:p>
            <a:r>
              <a:rPr lang="es-ES" sz="2200"/>
              <a:t>Resto de relaciones: propagación de clave</a:t>
            </a:r>
          </a:p>
          <a:p>
            <a:r>
              <a:rPr lang="es-ES" sz="2200"/>
              <a:t>Atributos multivaluados: son tablas</a:t>
            </a:r>
          </a:p>
          <a:p>
            <a:r>
              <a:rPr lang="es-ES" sz="2200"/>
              <a:t>Especializaciones: Una tabla por entidad.</a:t>
            </a:r>
          </a:p>
          <a:p>
            <a:r>
              <a:rPr lang="es-ES" sz="2200"/>
              <a:t>Hoja Resumen en los apuntes.</a:t>
            </a:r>
          </a:p>
        </p:txBody>
      </p:sp>
    </p:spTree>
    <p:extLst>
      <p:ext uri="{BB962C8B-B14F-4D97-AF65-F5344CB8AC3E}">
        <p14:creationId xmlns:p14="http://schemas.microsoft.com/office/powerpoint/2010/main" val="259086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CB59A-2633-DC5B-824A-AC4CB2F8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PRINCIPAL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93FB659-09D6-C17B-0AF9-9B7ADDCC5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05285"/>
              </p:ext>
            </p:extLst>
          </p:nvPr>
        </p:nvGraphicFramePr>
        <p:xfrm>
          <a:off x="1279118" y="2974258"/>
          <a:ext cx="8182582" cy="356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áfico 11" descr="Nube contorno">
            <a:extLst>
              <a:ext uri="{FF2B5EF4-FFF2-40B4-BE49-F238E27FC236}">
                <a16:creationId xmlns:a16="http://schemas.microsoft.com/office/drawing/2014/main" id="{7BB3B141-0D6C-3D7B-9519-BC0FCAB9F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098" y="912214"/>
            <a:ext cx="2473274" cy="247327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C3FB499-AFB4-A20F-7A0A-B35BEDB7BFA3}"/>
              </a:ext>
            </a:extLst>
          </p:cNvPr>
          <p:cNvSpPr txBox="1"/>
          <p:nvPr/>
        </p:nvSpPr>
        <p:spPr>
          <a:xfrm>
            <a:off x="1279118" y="1776112"/>
            <a:ext cx="1305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ANALISIS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44379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9B196-71FA-7727-E681-458654BE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s-ES" sz="4800"/>
              <a:t>MODELO E/R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010A13-DD1C-C916-8544-0B15D21D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9" y="393681"/>
            <a:ext cx="2853438" cy="13748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A97827-71BC-A761-B70C-5B416EFC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8" y="3388429"/>
            <a:ext cx="3005162" cy="11494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30A073-F34B-3025-0008-609DB9DA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9" y="2021057"/>
            <a:ext cx="3005162" cy="9602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A3D588-50DC-8E86-C30D-F96FF1F22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8" y="5264207"/>
            <a:ext cx="3005162" cy="9316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D626E-1D17-DECD-B14E-82A81974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t">
            <a:normAutofit/>
          </a:bodyPr>
          <a:lstStyle/>
          <a:p>
            <a:r>
              <a:rPr lang="es-ES" sz="2000"/>
              <a:t>Buscar las entidades fuertes y débiles</a:t>
            </a:r>
          </a:p>
          <a:p>
            <a:r>
              <a:rPr lang="es-ES" sz="2000"/>
              <a:t>Buscar los atributos</a:t>
            </a:r>
          </a:p>
          <a:p>
            <a:r>
              <a:rPr lang="es-ES" sz="2000"/>
              <a:t>Buscar las relaciones</a:t>
            </a:r>
          </a:p>
        </p:txBody>
      </p:sp>
    </p:spTree>
    <p:extLst>
      <p:ext uri="{BB962C8B-B14F-4D97-AF65-F5344CB8AC3E}">
        <p14:creationId xmlns:p14="http://schemas.microsoft.com/office/powerpoint/2010/main" val="187597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C3F2E1-5F4F-8830-F304-00D2D710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ES" sz="4000"/>
              <a:t>MODELO E/R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2DB2C-F8A6-A858-846A-BB5E3AB8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s-ES" sz="2000"/>
              <a:t>Añadir las cardinalidades</a:t>
            </a:r>
          </a:p>
          <a:p>
            <a:r>
              <a:rPr lang="es-ES" sz="2000"/>
              <a:t>Añadir los tipos de correspondencia</a:t>
            </a:r>
          </a:p>
          <a:p>
            <a:r>
              <a:rPr lang="es-ES" sz="2000"/>
              <a:t>Buscar generalizaciones o especializaciones</a:t>
            </a:r>
          </a:p>
          <a:p>
            <a:endParaRPr lang="es-E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DE3851-CEE8-F3BC-547F-39EADFB8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374043"/>
            <a:ext cx="4397433" cy="9344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EFAC3E-5E40-A8FA-F5CB-3509403B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23" y="3707894"/>
            <a:ext cx="2493568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F38D3C-714D-8838-C6F2-9D1D9B20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MODELO RELACIONAL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E3D64-6725-3A02-8ABD-195A6FF7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846" y="863600"/>
            <a:ext cx="6250940" cy="15714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elemento</a:t>
            </a:r>
            <a:r>
              <a:rPr lang="en-US" sz="2000" dirty="0"/>
              <a:t> principal son las </a:t>
            </a:r>
            <a:r>
              <a:rPr lang="en-US" sz="2000" dirty="0" err="1"/>
              <a:t>relaciones</a:t>
            </a:r>
            <a:r>
              <a:rPr lang="en-US" sz="2000" dirty="0"/>
              <a:t> (</a:t>
            </a:r>
            <a:r>
              <a:rPr lang="en-US" sz="2000" dirty="0" err="1"/>
              <a:t>tablas</a:t>
            </a:r>
            <a:r>
              <a:rPr lang="en-US" sz="2000" dirty="0"/>
              <a:t>) que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compuestas</a:t>
            </a:r>
            <a:r>
              <a:rPr lang="en-US" sz="2000" dirty="0"/>
              <a:t> de </a:t>
            </a:r>
            <a:r>
              <a:rPr lang="en-US" sz="2000" dirty="0" err="1"/>
              <a:t>filas</a:t>
            </a:r>
            <a:r>
              <a:rPr lang="en-US" sz="2000" dirty="0"/>
              <a:t> y </a:t>
            </a:r>
            <a:r>
              <a:rPr lang="en-US" sz="2000" dirty="0" err="1"/>
              <a:t>columnas</a:t>
            </a:r>
            <a:r>
              <a:rPr lang="en-US" sz="2000" dirty="0"/>
              <a:t> (</a:t>
            </a:r>
            <a:r>
              <a:rPr lang="en-US" sz="2000" dirty="0" err="1"/>
              <a:t>registros</a:t>
            </a:r>
            <a:r>
              <a:rPr lang="en-US" sz="2000" dirty="0"/>
              <a:t> y campos )</a:t>
            </a:r>
          </a:p>
          <a:p>
            <a:r>
              <a:rPr lang="en-US" sz="2000" dirty="0"/>
              <a:t>RESTRICCIONES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CB4F1A-9EDF-7748-C24B-E3857908630C}"/>
              </a:ext>
            </a:extLst>
          </p:cNvPr>
          <p:cNvSpPr txBox="1"/>
          <p:nvPr/>
        </p:nvSpPr>
        <p:spPr>
          <a:xfrm>
            <a:off x="4733969" y="2634826"/>
            <a:ext cx="6330271" cy="2743200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Propias</a:t>
            </a:r>
            <a:r>
              <a:rPr lang="en-US" sz="1600" dirty="0"/>
              <a:t> del </a:t>
            </a:r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relacional</a:t>
            </a:r>
            <a:r>
              <a:rPr lang="en-US" sz="1600" dirty="0"/>
              <a:t>: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haber</a:t>
            </a:r>
            <a:r>
              <a:rPr lang="en-US" sz="1600" dirty="0"/>
              <a:t> dos </a:t>
            </a:r>
            <a:r>
              <a:rPr lang="en-US" sz="1600" dirty="0" err="1"/>
              <a:t>filas</a:t>
            </a:r>
            <a:r>
              <a:rPr lang="en-US" sz="1600" dirty="0"/>
              <a:t> </a:t>
            </a:r>
            <a:r>
              <a:rPr lang="en-US" sz="1600" dirty="0" err="1"/>
              <a:t>iguales</a:t>
            </a:r>
            <a:r>
              <a:rPr lang="en-US" sz="1600" dirty="0"/>
              <a:t>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Ninguna</a:t>
            </a:r>
            <a:r>
              <a:rPr lang="en-US" sz="1600" dirty="0"/>
              <a:t> clave </a:t>
            </a:r>
            <a:r>
              <a:rPr lang="en-US" sz="1600" dirty="0" err="1"/>
              <a:t>primaria</a:t>
            </a:r>
            <a:r>
              <a:rPr lang="en-US" sz="1600" dirty="0"/>
              <a:t> </a:t>
            </a:r>
            <a:r>
              <a:rPr lang="en-US" sz="1600" dirty="0" err="1"/>
              <a:t>admite</a:t>
            </a:r>
            <a:r>
              <a:rPr lang="en-US" sz="1600" dirty="0"/>
              <a:t> </a:t>
            </a:r>
            <a:r>
              <a:rPr lang="en-US" sz="1600" dirty="0" err="1"/>
              <a:t>nulos</a:t>
            </a:r>
            <a:r>
              <a:rPr lang="en-US" sz="1600" dirty="0"/>
              <a:t>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Ninguna</a:t>
            </a:r>
            <a:r>
              <a:rPr lang="en-US" sz="1600" dirty="0"/>
              <a:t> clave </a:t>
            </a:r>
            <a:r>
              <a:rPr lang="en-US" sz="1600" dirty="0" err="1"/>
              <a:t>primaria</a:t>
            </a:r>
            <a:r>
              <a:rPr lang="en-US" sz="1600" dirty="0"/>
              <a:t> </a:t>
            </a:r>
            <a:r>
              <a:rPr lang="en-US" sz="1600" dirty="0" err="1"/>
              <a:t>admite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</a:t>
            </a:r>
            <a:r>
              <a:rPr lang="en-US" sz="1600" dirty="0" err="1"/>
              <a:t>repetidos</a:t>
            </a:r>
            <a:r>
              <a:rPr lang="en-US" sz="1600" dirty="0"/>
              <a:t>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Ninguna</a:t>
            </a:r>
            <a:r>
              <a:rPr lang="en-US" sz="1600" dirty="0"/>
              <a:t> clave </a:t>
            </a:r>
            <a:r>
              <a:rPr lang="en-US" sz="1600" dirty="0" err="1"/>
              <a:t>alternativa</a:t>
            </a:r>
            <a:r>
              <a:rPr lang="en-US" sz="1600" dirty="0"/>
              <a:t> </a:t>
            </a:r>
            <a:r>
              <a:rPr lang="en-US" sz="1600" dirty="0" err="1"/>
              <a:t>admite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</a:t>
            </a:r>
            <a:r>
              <a:rPr lang="en-US" sz="1600" dirty="0" err="1"/>
              <a:t>repetidos</a:t>
            </a:r>
            <a:r>
              <a:rPr lang="en-US" sz="16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Propias</a:t>
            </a:r>
            <a:r>
              <a:rPr lang="en-US" sz="1600" dirty="0"/>
              <a:t> del </a:t>
            </a:r>
            <a:r>
              <a:rPr lang="en-US" sz="1600" dirty="0" err="1"/>
              <a:t>usuario</a:t>
            </a:r>
            <a:r>
              <a:rPr lang="en-US" sz="1600" dirty="0"/>
              <a:t>: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Clave </a:t>
            </a:r>
            <a:r>
              <a:rPr lang="en-US" sz="1600" dirty="0" err="1"/>
              <a:t>primaria</a:t>
            </a:r>
            <a:r>
              <a:rPr lang="en-US" sz="1600" dirty="0"/>
              <a:t> (Primary Key)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Unicidad</a:t>
            </a:r>
            <a:r>
              <a:rPr lang="en-US" sz="1600" dirty="0"/>
              <a:t> o clave </a:t>
            </a:r>
            <a:r>
              <a:rPr lang="en-US" sz="1600" dirty="0" err="1"/>
              <a:t>alternativa</a:t>
            </a:r>
            <a:r>
              <a:rPr lang="en-US" sz="1600" dirty="0"/>
              <a:t>(UNIQUE)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Obligatoriedad</a:t>
            </a:r>
            <a:r>
              <a:rPr lang="en-US" sz="1600" dirty="0"/>
              <a:t> (NOT NULL)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Clave </a:t>
            </a:r>
            <a:r>
              <a:rPr lang="en-US" sz="1600" dirty="0" err="1"/>
              <a:t>ajena</a:t>
            </a:r>
            <a:r>
              <a:rPr lang="en-US" sz="1600" dirty="0"/>
              <a:t> (FOREIGN KEY)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Existen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62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E0ED2F-CFC4-0A9E-8519-71B32521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s-ES" sz="5400"/>
              <a:t>MODELO RELACIONAL</a:t>
            </a:r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D1DC8C83-378F-11E8-1662-FB2786E11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432106"/>
            <a:ext cx="7745969" cy="154919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75E31-B85D-95BD-6841-B261E276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es-ES" sz="1700"/>
              <a:t>Clave primaria: conjunto de atributos o columnas que identifican de forma única a cada tupla de una relación (a cada fila de una tabla).</a:t>
            </a:r>
          </a:p>
          <a:p>
            <a:r>
              <a:rPr lang="es-ES" sz="1700"/>
              <a:t>Clave ajena: atributos de una tabla que están relacionados con uno o más atributos de otra tabla donde estos campos son clave primaria o alternativa.</a:t>
            </a:r>
          </a:p>
        </p:txBody>
      </p:sp>
    </p:spTree>
    <p:extLst>
      <p:ext uri="{BB962C8B-B14F-4D97-AF65-F5344CB8AC3E}">
        <p14:creationId xmlns:p14="http://schemas.microsoft.com/office/powerpoint/2010/main" val="36675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F38D3C-714D-8838-C6F2-9D1D9B20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s-ES" sz="4600"/>
              <a:t>MODELO RELACIONAL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E3D64-6725-3A02-8ABD-195A6FF7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s-ES" sz="2400"/>
              <a:t>Integridad referencial: restricciones del modelo relacional para controlar que los datos de las tablas son correctos.</a:t>
            </a:r>
          </a:p>
          <a:p>
            <a:r>
              <a:rPr lang="es-ES" sz="2400"/>
              <a:t>Estas restricciones se producen cuando tienes que hacer operaciones en las tablas</a:t>
            </a:r>
          </a:p>
          <a:p>
            <a:pPr lvl="1"/>
            <a:r>
              <a:rPr lang="es-ES" dirty="0"/>
              <a:t>Al insertar</a:t>
            </a:r>
          </a:p>
          <a:p>
            <a:pPr lvl="1"/>
            <a:r>
              <a:rPr lang="es-ES" dirty="0"/>
              <a:t>Al borrar</a:t>
            </a:r>
          </a:p>
          <a:p>
            <a:pPr lvl="1"/>
            <a:r>
              <a:rPr lang="es-ES" dirty="0"/>
              <a:t>Al modificar</a:t>
            </a:r>
          </a:p>
        </p:txBody>
      </p:sp>
    </p:spTree>
    <p:extLst>
      <p:ext uri="{BB962C8B-B14F-4D97-AF65-F5344CB8AC3E}">
        <p14:creationId xmlns:p14="http://schemas.microsoft.com/office/powerpoint/2010/main" val="104749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94896-32D9-DD98-DBF1-74B336F3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es-ES" sz="4000"/>
              <a:t>MODELO RELACIONAL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BA647EA2-68BD-A90B-054B-F2DDF662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2" y="2452043"/>
            <a:ext cx="6286500" cy="12573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F88FE-CFD6-E50D-932D-38DD74A1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4845083"/>
            <a:ext cx="8572500" cy="1374741"/>
          </a:xfrm>
        </p:spPr>
        <p:txBody>
          <a:bodyPr anchor="ctr">
            <a:normAutofit/>
          </a:bodyPr>
          <a:lstStyle/>
          <a:p>
            <a:pPr algn="ctr"/>
            <a:r>
              <a:rPr lang="es-ES" sz="2000"/>
              <a:t>Al insertar:</a:t>
            </a:r>
          </a:p>
          <a:p>
            <a:pPr lvl="1" algn="ctr"/>
            <a:r>
              <a:rPr lang="es-ES" sz="2000"/>
              <a:t>No me dejaría insertar un alumno en un grupo si ese grupo no existe previamente.</a:t>
            </a:r>
          </a:p>
        </p:txBody>
      </p:sp>
    </p:spTree>
    <p:extLst>
      <p:ext uri="{BB962C8B-B14F-4D97-AF65-F5344CB8AC3E}">
        <p14:creationId xmlns:p14="http://schemas.microsoft.com/office/powerpoint/2010/main" val="141362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94896-32D9-DD98-DBF1-74B336F3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s-ES"/>
              <a:t>MODELO RELACIONAL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BA647EA2-68BD-A90B-054B-F2DDF662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7" y="4397221"/>
            <a:ext cx="3836894" cy="767378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F88FE-CFD6-E50D-932D-38DD74A1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s-ES" sz="2000"/>
              <a:t>Al borrar:</a:t>
            </a:r>
          </a:p>
          <a:p>
            <a:pPr lvl="1"/>
            <a:r>
              <a:rPr lang="es-ES" sz="2000"/>
              <a:t>¿Qué hacemos si queremos borrar un grupo que tiene alumnos relacionados?.</a:t>
            </a:r>
          </a:p>
          <a:p>
            <a:pPr lvl="2"/>
            <a:r>
              <a:rPr lang="es-ES"/>
              <a:t>Opción 1: Borrado en cascada. Borra el grupo y los alumnos relacionados.</a:t>
            </a:r>
          </a:p>
          <a:p>
            <a:pPr lvl="2"/>
            <a:r>
              <a:rPr lang="es-ES"/>
              <a:t>Opción 2: Borrado restringido. No te deja borrar el grupo. Habría que borrar antes a los alumnos relacionados.</a:t>
            </a:r>
          </a:p>
          <a:p>
            <a:pPr lvl="2"/>
            <a:r>
              <a:rPr lang="es-ES"/>
              <a:t>Opción 3: Borrado a nulos. Borra el grupo y deja el campo GrupoAlumno a nulo.</a:t>
            </a:r>
          </a:p>
          <a:p>
            <a:pPr lvl="2"/>
            <a:r>
              <a:rPr lang="es-ES"/>
              <a:t>Opción 4: Borrado a valor por defecto. Borra el grupo y deja el campo GrupoAlumno con un valor determinado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78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500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REPASO DEL TEMA 2</vt:lpstr>
      <vt:lpstr>ESQUEMA PRINCIPAL</vt:lpstr>
      <vt:lpstr>MODELO E/R</vt:lpstr>
      <vt:lpstr>MODELO E/R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PASO DE E/R A MODELO RELACIONAL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DEL TEMA 2</dc:title>
  <dc:creator>Nuria Celis Nieto</dc:creator>
  <cp:lastModifiedBy>Nuria Celis Nieto</cp:lastModifiedBy>
  <cp:revision>2</cp:revision>
  <dcterms:created xsi:type="dcterms:W3CDTF">2023-10-22T10:00:08Z</dcterms:created>
  <dcterms:modified xsi:type="dcterms:W3CDTF">2023-10-22T10:39:17Z</dcterms:modified>
</cp:coreProperties>
</file>