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sldIdLst>
    <p:sldId id="256" r:id="rId2"/>
    <p:sldId id="296" r:id="rId3"/>
    <p:sldId id="297" r:id="rId4"/>
    <p:sldId id="314" r:id="rId5"/>
    <p:sldId id="315" r:id="rId6"/>
    <p:sldId id="316" r:id="rId7"/>
    <p:sldId id="317" r:id="rId8"/>
    <p:sldId id="318" r:id="rId9"/>
    <p:sldId id="320" r:id="rId10"/>
    <p:sldId id="319" r:id="rId11"/>
    <p:sldId id="321" r:id="rId12"/>
    <p:sldId id="322" r:id="rId13"/>
    <p:sldId id="323" r:id="rId14"/>
    <p:sldId id="324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57AF5EF-2D2C-46C0-9253-DFB3FB464235}">
          <p14:sldIdLst>
            <p14:sldId id="256"/>
            <p14:sldId id="296"/>
            <p14:sldId id="297"/>
            <p14:sldId id="314"/>
            <p14:sldId id="315"/>
            <p14:sldId id="316"/>
            <p14:sldId id="317"/>
            <p14:sldId id="318"/>
            <p14:sldId id="320"/>
            <p14:sldId id="319"/>
            <p14:sldId id="321"/>
            <p14:sldId id="322"/>
            <p14:sldId id="323"/>
            <p14:sldId id="324"/>
          </p14:sldIdLst>
        </p14:section>
        <p14:section name="Sección sin título" id="{9D61BBAC-79B6-428B-85CB-8421213A89E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168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AF1D6-995E-4A6F-9914-507B54D26760}" type="datetimeFigureOut">
              <a:rPr lang="es-ES" smtClean="0"/>
              <a:t>08/05/2023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68633-FC23-4A9D-8869-2FA24D47A8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30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4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6974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574276"/>
            <a:ext cx="10325000" cy="43302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8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7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6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6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5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1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1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93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6CD207E-8BBC-07A8-D3E6-84D23DFB7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/>
          </a:bodyPr>
          <a:lstStyle/>
          <a:p>
            <a:r>
              <a:rPr lang="es-ES" dirty="0"/>
              <a:t>TEMA 6.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F08601-FF4A-8D87-3287-F6DD75E15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800355"/>
            <a:ext cx="5398649" cy="1643320"/>
          </a:xfrm>
        </p:spPr>
        <p:txBody>
          <a:bodyPr>
            <a:normAutofit/>
          </a:bodyPr>
          <a:lstStyle/>
          <a:p>
            <a:r>
              <a:rPr lang="es-ES" dirty="0"/>
              <a:t>PROGRAMACIÓN EN BASES DE DATOS.</a:t>
            </a:r>
          </a:p>
          <a:p>
            <a:r>
              <a:rPr lang="es-ES" dirty="0"/>
              <a:t>SESIÓN 4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Trama azul abstracta con números">
            <a:extLst>
              <a:ext uri="{FF2B5EF4-FFF2-40B4-BE49-F238E27FC236}">
                <a16:creationId xmlns:a16="http://schemas.microsoft.com/office/drawing/2014/main" id="{B10E7C1B-89E9-5C6F-B62D-0D7775EA0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04" r="2" b="29754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2118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2F78A-45C9-A9CD-D050-E13F598E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8F578D-2B63-80BF-E8F5-50443D31623B}"/>
              </a:ext>
            </a:extLst>
          </p:cNvPr>
          <p:cNvSpPr txBox="1"/>
          <p:nvPr/>
        </p:nvSpPr>
        <p:spPr>
          <a:xfrm>
            <a:off x="784484" y="1875104"/>
            <a:ext cx="9778741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PROCEDURE ejemplo11 ()</a:t>
            </a:r>
            <a:endParaRPr lang="en-US" dirty="0"/>
          </a:p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 lang="en-US" dirty="0"/>
          </a:p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DECLARE n INT default 0;</a:t>
            </a:r>
            <a:endParaRPr lang="en-US" dirty="0"/>
          </a:p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DECLARE c INT;</a:t>
            </a:r>
            <a:endParaRPr lang="en-US" dirty="0"/>
          </a:p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DECLARE nom VARCHAR(15);</a:t>
            </a:r>
            <a:endParaRPr lang="en-US" dirty="0"/>
          </a:p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DECLARE ape VARCHAR(40);</a:t>
            </a:r>
            <a:endParaRPr lang="en-US" dirty="0"/>
          </a:p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DROP TABLE IF EXISTS temporal;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CREATE TABLE temporal ( </a:t>
            </a:r>
            <a:r>
              <a:rPr lang="en-US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VARCHAR(25), </a:t>
            </a:r>
            <a:r>
              <a:rPr lang="en-US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apellidos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VARCHAR(40));</a:t>
            </a:r>
            <a:endParaRPr lang="en-US" dirty="0"/>
          </a:p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REPEAT</a:t>
            </a:r>
          </a:p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apellidos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nom,ape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ORDER BY rand() LIMIT 1;</a:t>
            </a:r>
          </a:p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SELECT count(*) INTO c FROM temporal WHERE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=nom AND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apellidos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=ape;</a:t>
            </a:r>
            <a:endParaRPr lang="en-US" dirty="0"/>
          </a:p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IF c=0 THEN</a:t>
            </a:r>
            <a:endParaRPr lang="en-US" dirty="0"/>
          </a:p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		SET n=n+1;</a:t>
            </a:r>
            <a:endParaRPr lang="en-US" dirty="0"/>
          </a:p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		INSERT INTO temporal VALUES (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nom,ape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lang="en-US" dirty="0"/>
          </a:p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END IF;</a:t>
            </a:r>
            <a:endParaRPr lang="en-US" dirty="0"/>
          </a:p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UNTIL n=10 END REPEAT;</a:t>
            </a:r>
            <a:endParaRPr lang="en-US" dirty="0"/>
          </a:p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END</a:t>
            </a:r>
            <a:endParaRPr lang="es-E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055FD31-77FB-07C3-2F4E-3A331FF33EEF}"/>
              </a:ext>
            </a:extLst>
          </p:cNvPr>
          <p:cNvSpPr txBox="1">
            <a:spLocks/>
          </p:cNvSpPr>
          <p:nvPr/>
        </p:nvSpPr>
        <p:spPr>
          <a:xfrm>
            <a:off x="784485" y="1420555"/>
            <a:ext cx="1786650" cy="559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Ejemplo 11:</a:t>
            </a:r>
          </a:p>
        </p:txBody>
      </p:sp>
    </p:spTree>
    <p:extLst>
      <p:ext uri="{BB962C8B-B14F-4D97-AF65-F5344CB8AC3E}">
        <p14:creationId xmlns:p14="http://schemas.microsoft.com/office/powerpoint/2010/main" val="60423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82EBC-C182-359B-EC13-75F87D5F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182A45-6C59-2D2F-28B9-B60D7776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80" y="1574276"/>
            <a:ext cx="10215044" cy="4330291"/>
          </a:xfrm>
        </p:spPr>
        <p:txBody>
          <a:bodyPr>
            <a:normAutofit/>
          </a:bodyPr>
          <a:lstStyle/>
          <a:p>
            <a:r>
              <a:rPr lang="es-E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Bucle </a:t>
            </a:r>
            <a:r>
              <a:rPr lang="es-ES" sz="240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lang="es-ES" dirty="0"/>
          </a:p>
          <a:p>
            <a:pPr algn="just"/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este bucle, se evalúa inicialmente una condición y, si esta se cumple, se ejecutan las instrucciones que hay dentro del bucle. </a:t>
            </a:r>
          </a:p>
          <a:p>
            <a:pPr algn="just"/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se llega al final del bucle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(END WHILE) se vuelve al principio del bucle para evaluar la condición del WHILE, repitiéndose el proceso anterior si la condición se cumple. </a:t>
            </a:r>
            <a:endParaRPr lang="es-ES" dirty="0"/>
          </a:p>
          <a:p>
            <a:pPr algn="just"/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la condición del WHILE no se cumpla, se produce la salida del bucle.</a:t>
            </a:r>
            <a:endParaRPr lang="es-ES" dirty="0"/>
          </a:p>
          <a:p>
            <a:pPr algn="just"/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sintaxis de WHILE es:</a:t>
            </a:r>
            <a:endParaRPr lang="es-ES" dirty="0"/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0D147B5-7014-AB3D-74ED-F20C84CD1C41}"/>
              </a:ext>
            </a:extLst>
          </p:cNvPr>
          <p:cNvSpPr txBox="1"/>
          <p:nvPr/>
        </p:nvSpPr>
        <p:spPr>
          <a:xfrm>
            <a:off x="5476874" y="4586018"/>
            <a:ext cx="420052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en-US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condicion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</a:t>
            </a:r>
            <a:endParaRPr lang="en-US" dirty="0"/>
          </a:p>
          <a:p>
            <a:pPr algn="just"/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instrucciones</a:t>
            </a:r>
            <a:endParaRPr lang="en-US" dirty="0"/>
          </a:p>
          <a:p>
            <a:pPr algn="just"/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WHILE;</a:t>
            </a:r>
            <a:r>
              <a:rPr lang="es-E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127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3053A-A964-FCDC-C3BB-66E5818F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68EB7-BF50-F32D-954D-DD15ED629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12: 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 un procedimiento para obtener cuantos divisores tiene un número entero.</a:t>
            </a:r>
          </a:p>
          <a:p>
            <a:pPr algn="just"/>
            <a:r>
              <a:rPr lang="es-ES" sz="20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13: 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 un procedimiento que crea una tabla en la base de datos ALQUILERES con los nombres y apellidos de tantas personas como se indique en un parámetro. Los nombres y apellidos se  obtendrán al azar barajando los nombres y apellidos de todos los usuarios de la tabla usuarios de la base de datos CONCURSOMUSICA.</a:t>
            </a:r>
            <a:endParaRPr lang="es-E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endParaRPr lang="es-E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endParaRPr lang="es-E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s-ES"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4087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2F78A-45C9-A9CD-D050-E13F598E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8F578D-2B63-80BF-E8F5-50443D31623B}"/>
              </a:ext>
            </a:extLst>
          </p:cNvPr>
          <p:cNvSpPr txBox="1"/>
          <p:nvPr/>
        </p:nvSpPr>
        <p:spPr>
          <a:xfrm>
            <a:off x="784484" y="1875104"/>
            <a:ext cx="9778741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PROCEDURE ejemplo12 (IN num INT, OUT c INT)</a:t>
            </a:r>
            <a:endParaRPr lang="en-US" dirty="0"/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 lang="en-US" dirty="0"/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DECLARE d INT;</a:t>
            </a:r>
            <a:endParaRPr lang="en-US" dirty="0"/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DECLARE n INT;</a:t>
            </a:r>
            <a:endParaRPr lang="en-US" dirty="0"/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SET c=0;</a:t>
            </a:r>
            <a:endParaRPr lang="en-US" dirty="0"/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SET n=num;</a:t>
            </a:r>
            <a:endParaRPr lang="en-US" dirty="0"/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IF n&lt;0 THEN</a:t>
            </a:r>
            <a:endParaRPr lang="en-US" dirty="0"/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SET n=-n;</a:t>
            </a:r>
            <a:endParaRPr lang="en-US" dirty="0"/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 IF;</a:t>
            </a:r>
            <a:endParaRPr lang="en-US" dirty="0"/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SET d=n;</a:t>
            </a:r>
            <a:endParaRPr lang="en-US" dirty="0"/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WHILE d&gt;0 DO</a:t>
            </a:r>
            <a:endParaRPr lang="en-US" dirty="0"/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n%d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 THEN</a:t>
            </a:r>
            <a:endParaRPr lang="en-US" dirty="0"/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		 SET c=c+1;</a:t>
            </a:r>
            <a:endParaRPr lang="en-US" dirty="0"/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END IF;</a:t>
            </a:r>
            <a:endParaRPr lang="en-US" dirty="0"/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SET d=d-1;</a:t>
            </a:r>
            <a:endParaRPr lang="en-US" dirty="0"/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 WHILE;</a:t>
            </a:r>
            <a:endParaRPr lang="en-US" dirty="0"/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lang="es-E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055FD31-77FB-07C3-2F4E-3A331FF33EEF}"/>
              </a:ext>
            </a:extLst>
          </p:cNvPr>
          <p:cNvSpPr txBox="1">
            <a:spLocks/>
          </p:cNvSpPr>
          <p:nvPr/>
        </p:nvSpPr>
        <p:spPr>
          <a:xfrm>
            <a:off x="784485" y="1420555"/>
            <a:ext cx="1786650" cy="559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Ejemplo 12:</a:t>
            </a:r>
          </a:p>
        </p:txBody>
      </p:sp>
    </p:spTree>
    <p:extLst>
      <p:ext uri="{BB962C8B-B14F-4D97-AF65-F5344CB8AC3E}">
        <p14:creationId xmlns:p14="http://schemas.microsoft.com/office/powerpoint/2010/main" val="3556930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2F78A-45C9-A9CD-D050-E13F598E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8F578D-2B63-80BF-E8F5-50443D31623B}"/>
              </a:ext>
            </a:extLst>
          </p:cNvPr>
          <p:cNvSpPr txBox="1"/>
          <p:nvPr/>
        </p:nvSpPr>
        <p:spPr>
          <a:xfrm>
            <a:off x="784484" y="1875104"/>
            <a:ext cx="9778741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PROCEDURE ejemplo13 (IN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INT)</a:t>
            </a:r>
            <a:endParaRPr lang="en-US" dirty="0"/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 lang="en-US" dirty="0"/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DECLARE c INT DEFAULT 0;</a:t>
            </a:r>
            <a:endParaRPr lang="en-US" dirty="0"/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DECLARE nom VARCHAR(15);</a:t>
            </a:r>
            <a:endParaRPr lang="en-US" dirty="0"/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DECLARE ape VARCHAR(40);</a:t>
            </a:r>
            <a:endParaRPr lang="en-US" dirty="0"/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DROP TABLE IF EXISTS temporal;</a:t>
            </a:r>
            <a:endParaRPr lang="en-US" dirty="0"/>
          </a:p>
          <a:p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CREATE TABLE temporal (</a:t>
            </a:r>
            <a:endParaRPr lang="en-US" dirty="0"/>
          </a:p>
          <a:p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VARCHAR(25),</a:t>
            </a:r>
            <a:endParaRPr lang="en-US" dirty="0"/>
          </a:p>
          <a:p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	</a:t>
            </a:r>
            <a:r>
              <a:rPr lang="en-US" sz="1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apellidos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VARCHAR(40));</a:t>
            </a:r>
            <a:endParaRPr lang="en-US" dirty="0"/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c&lt;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</a:t>
            </a:r>
            <a:endParaRPr lang="en-US" dirty="0"/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nom from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concursomusica.usuarios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ORDER BY rand() LIMIT 1;</a:t>
            </a:r>
            <a:endParaRPr lang="en-US" dirty="0"/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SELECT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apellidos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ape FROM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concursomusica.usuarios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ORDER BY rand() LIMIT 1;</a:t>
            </a:r>
            <a:endParaRPr lang="en-US" dirty="0"/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SET c=c+1;</a:t>
            </a:r>
            <a:endParaRPr lang="en-US" dirty="0"/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INSERT INTO temporal VALUES 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nom,ape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lang="en-US" dirty="0"/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 WHILE;</a:t>
            </a:r>
            <a:endParaRPr lang="en-US" dirty="0"/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END</a:t>
            </a:r>
            <a:endParaRPr lang="es-E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055FD31-77FB-07C3-2F4E-3A331FF33EEF}"/>
              </a:ext>
            </a:extLst>
          </p:cNvPr>
          <p:cNvSpPr txBox="1">
            <a:spLocks/>
          </p:cNvSpPr>
          <p:nvPr/>
        </p:nvSpPr>
        <p:spPr>
          <a:xfrm>
            <a:off x="784485" y="1420555"/>
            <a:ext cx="1786650" cy="559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Ejemplo 13:</a:t>
            </a:r>
          </a:p>
        </p:txBody>
      </p:sp>
    </p:spTree>
    <p:extLst>
      <p:ext uri="{BB962C8B-B14F-4D97-AF65-F5344CB8AC3E}">
        <p14:creationId xmlns:p14="http://schemas.microsoft.com/office/powerpoint/2010/main" val="64714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2C54B-5D1D-C178-85B7-251D36D8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7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27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B8ACA-37BA-2AD3-B552-1E58BCCA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Después de haber visto las estructuras condicionales, vamos a ver ahora las estructuras de control de flujo o repetitivas:</a:t>
            </a:r>
            <a:endParaRPr lang="es-ES" dirty="0">
              <a:latin typeface="Calibri"/>
              <a:cs typeface="Calibri"/>
              <a:sym typeface="Calibri"/>
            </a:endParaRPr>
          </a:p>
          <a:p>
            <a:pPr lvl="1"/>
            <a:r>
              <a:rPr lang="es-ES" sz="2100" b="1" dirty="0" err="1"/>
              <a:t>Loop</a:t>
            </a:r>
            <a:endParaRPr lang="es-ES" sz="2100" b="1" dirty="0"/>
          </a:p>
          <a:p>
            <a:pPr lvl="1"/>
            <a:r>
              <a:rPr lang="es-ES" sz="2100" b="1" dirty="0" err="1">
                <a:latin typeface="Calibri"/>
                <a:cs typeface="Calibri"/>
                <a:sym typeface="Calibri"/>
              </a:rPr>
              <a:t>While</a:t>
            </a:r>
            <a:endParaRPr lang="es-ES" sz="2100" b="1" dirty="0">
              <a:latin typeface="Calibri"/>
              <a:cs typeface="Calibri"/>
              <a:sym typeface="Calibri"/>
            </a:endParaRPr>
          </a:p>
          <a:p>
            <a:pPr lvl="1"/>
            <a:r>
              <a:rPr lang="es-ES" sz="2100" b="1" dirty="0" err="1"/>
              <a:t>Repeat</a:t>
            </a:r>
            <a:endParaRPr lang="es-ES" sz="2100" b="1" dirty="0"/>
          </a:p>
          <a:p>
            <a:pPr lvl="1"/>
            <a:endParaRPr lang="es-ES" b="1" dirty="0">
              <a:latin typeface="Calibri"/>
              <a:cs typeface="Calibri"/>
              <a:sym typeface="Calibri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845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82EBC-C182-359B-EC13-75F87D5F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182A45-6C59-2D2F-28B9-B60D7776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80" y="1574276"/>
            <a:ext cx="5271572" cy="4330291"/>
          </a:xfrm>
        </p:spPr>
        <p:txBody>
          <a:bodyPr>
            <a:normAutofit/>
          </a:bodyPr>
          <a:lstStyle/>
          <a:p>
            <a:r>
              <a:rPr lang="es-E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Bucle </a:t>
            </a:r>
            <a:r>
              <a:rPr lang="es-ES" sz="240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endParaRPr lang="es-ES" dirty="0"/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es un bucle que no tiene ninguna condición de salida. </a:t>
            </a:r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se quiere salir de un bucle LOOP, hay que usar dentro de él una instrucción </a:t>
            </a:r>
            <a:r>
              <a:rPr lang="es-E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LEAVE.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sintaxis para la instrucción LOOP es: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0D147B5-7014-AB3D-74ED-F20C84CD1C41}"/>
              </a:ext>
            </a:extLst>
          </p:cNvPr>
          <p:cNvSpPr txBox="1"/>
          <p:nvPr/>
        </p:nvSpPr>
        <p:spPr>
          <a:xfrm>
            <a:off x="1590675" y="4323727"/>
            <a:ext cx="2752726" cy="12311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[etiqueta:]LOOP    </a:t>
            </a:r>
            <a:endParaRPr lang="es-ES" dirty="0"/>
          </a:p>
          <a:p>
            <a:pPr algn="just"/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instrucciones;</a:t>
            </a:r>
            <a:endParaRPr lang="es-ES" dirty="0"/>
          </a:p>
          <a:p>
            <a:pPr algn="just"/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LOOP [etiqueta];</a:t>
            </a:r>
            <a:r>
              <a:rPr lang="es-ES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s-E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algn="just">
              <a:buNone/>
            </a:pPr>
            <a:r>
              <a:rPr lang="es-E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s-E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4856DB2-F122-ACC1-ED95-39652B87F736}"/>
              </a:ext>
            </a:extLst>
          </p:cNvPr>
          <p:cNvSpPr txBox="1">
            <a:spLocks/>
          </p:cNvSpPr>
          <p:nvPr/>
        </p:nvSpPr>
        <p:spPr>
          <a:xfrm>
            <a:off x="6229350" y="1574276"/>
            <a:ext cx="5538271" cy="340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etiqueta es una marca que sirve para que se pueda saltar al comienzo o al final del bucle con las instrucciones LEAVE o ITERATE. La etiqueta que hay al principio y al final del bucle debe ser la misma.</a:t>
            </a:r>
            <a:endParaRPr lang="es-ES" dirty="0"/>
          </a:p>
          <a:p>
            <a:pPr algn="just"/>
            <a:r>
              <a:rPr lang="es-E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ES RECOMENDABLE USAR LOOP. SE DEBEN USAR LOS BUCLES WHILE O REPEAT.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689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3053A-A964-FCDC-C3BB-66E5818F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68EB7-BF50-F32D-954D-DD15ED629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8: 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 un procedimiento para obtener cuantos divisores tiene un número entero.</a:t>
            </a:r>
          </a:p>
          <a:p>
            <a:pPr algn="just"/>
            <a:r>
              <a:rPr lang="es-ES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9: 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 un procedimiento que obtiene el primer número de contrato a partir del contrato número 1 que no exista en la tabla contratos.</a:t>
            </a:r>
          </a:p>
          <a:p>
            <a:pPr algn="just"/>
            <a:endParaRPr lang="es-E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s-ES"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310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2F78A-45C9-A9CD-D050-E13F598E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8F578D-2B63-80BF-E8F5-50443D31623B}"/>
              </a:ext>
            </a:extLst>
          </p:cNvPr>
          <p:cNvSpPr txBox="1"/>
          <p:nvPr/>
        </p:nvSpPr>
        <p:spPr>
          <a:xfrm>
            <a:off x="784484" y="1875104"/>
            <a:ext cx="4997191" cy="25237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PROCEDURE ejemplo8 (IN num INT, OUT c INT)</a:t>
            </a:r>
            <a:endParaRPr lang="en-US" sz="1600" dirty="0"/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  </a:t>
            </a:r>
            <a:endParaRPr lang="en-US" sz="1600" dirty="0"/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d INT;  </a:t>
            </a:r>
            <a:endParaRPr lang="en-US" sz="1600" dirty="0"/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n INT;  </a:t>
            </a:r>
            <a:endParaRPr lang="en-US" sz="1600" dirty="0"/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c=0;  </a:t>
            </a:r>
            <a:endParaRPr lang="en-US" sz="1600" dirty="0"/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n=num; </a:t>
            </a:r>
            <a:endParaRPr lang="en-US" sz="1600" dirty="0"/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n&lt;0 THEN</a:t>
            </a:r>
            <a:endParaRPr lang="en-US" sz="1600" dirty="0"/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SET n=-n;  </a:t>
            </a:r>
            <a:endParaRPr lang="en-US" sz="1600" dirty="0"/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IF;  </a:t>
            </a:r>
            <a:endParaRPr lang="en-US" sz="1600" dirty="0"/>
          </a:p>
          <a:p>
            <a:endParaRPr lang="es-E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055FD31-77FB-07C3-2F4E-3A331FF33EEF}"/>
              </a:ext>
            </a:extLst>
          </p:cNvPr>
          <p:cNvSpPr txBox="1">
            <a:spLocks/>
          </p:cNvSpPr>
          <p:nvPr/>
        </p:nvSpPr>
        <p:spPr>
          <a:xfrm>
            <a:off x="784485" y="1315780"/>
            <a:ext cx="1786650" cy="559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Ejemplo 8: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EF7539E-8F3B-9D4D-4F98-0151B78C353E}"/>
              </a:ext>
            </a:extLst>
          </p:cNvPr>
          <p:cNvSpPr txBox="1"/>
          <p:nvPr/>
        </p:nvSpPr>
        <p:spPr>
          <a:xfrm>
            <a:off x="6096000" y="1875104"/>
            <a:ext cx="4997191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d=n;  </a:t>
            </a:r>
            <a:endParaRPr lang="en-US" sz="1600" dirty="0"/>
          </a:p>
          <a:p>
            <a:r>
              <a:rPr lang="en-US" sz="1600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etiq1: LOOP 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d=0 THEN</a:t>
            </a:r>
            <a:endParaRPr lang="en-US" sz="1600" dirty="0"/>
          </a:p>
          <a:p>
            <a:r>
              <a:rPr lang="en-US" sz="1600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	LEAVE etiq1;</a:t>
            </a:r>
            <a:endParaRPr lang="en-US" sz="1600" dirty="0">
              <a:sym typeface="Calibri"/>
            </a:endParaRPr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END IF;   	 </a:t>
            </a:r>
            <a:endParaRPr lang="en-US" sz="1600" dirty="0"/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</a:t>
            </a:r>
            <a:r>
              <a:rPr lang="en-US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n%d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 THEN</a:t>
            </a:r>
            <a:endParaRPr lang="en-US" sz="1600" dirty="0"/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SET c=c+1; </a:t>
            </a:r>
            <a:endParaRPr lang="en-US" sz="1600" dirty="0"/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END IF;</a:t>
            </a:r>
            <a:endParaRPr lang="en-US" sz="1600" dirty="0"/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SET d=d-1;</a:t>
            </a:r>
            <a:endParaRPr lang="en-US" sz="1600" dirty="0"/>
          </a:p>
          <a:p>
            <a:r>
              <a:rPr lang="en-US" sz="1600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END LOOP etiq1;</a:t>
            </a:r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1600" dirty="0"/>
          </a:p>
          <a:p>
            <a:r>
              <a:rPr lang="en-US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lang="es-E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539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2F78A-45C9-A9CD-D050-E13F598E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8F578D-2B63-80BF-E8F5-50443D31623B}"/>
              </a:ext>
            </a:extLst>
          </p:cNvPr>
          <p:cNvSpPr txBox="1"/>
          <p:nvPr/>
        </p:nvSpPr>
        <p:spPr>
          <a:xfrm>
            <a:off x="784484" y="1875104"/>
            <a:ext cx="9778741" cy="4001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PROCEDURE ejemplo9 (OUT n INT)</a:t>
            </a:r>
            <a:endParaRPr lang="en-US" sz="2000" dirty="0"/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  </a:t>
            </a:r>
            <a:endParaRPr lang="en-US" sz="2000" dirty="0"/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INT;  </a:t>
            </a:r>
            <a:endParaRPr lang="en-US" sz="2000" dirty="0"/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n=1;    </a:t>
            </a:r>
            <a:endParaRPr lang="en-US" sz="2000" dirty="0"/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etiq1: LOOP</a:t>
            </a:r>
            <a:endParaRPr lang="en-US" sz="2000" dirty="0"/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SELECT count(*) INTO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numcontrato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=n; </a:t>
            </a:r>
            <a:endParaRPr lang="en-US" sz="2000" dirty="0"/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	IF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 THEN</a:t>
            </a:r>
            <a:endParaRPr lang="en-US" sz="2000" dirty="0"/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		LEAVE etiq1; </a:t>
            </a:r>
            <a:endParaRPr lang="en-US" sz="2000" dirty="0"/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END IF;</a:t>
            </a:r>
            <a:endParaRPr lang="en-US" sz="2000" dirty="0"/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SET n=n+1; </a:t>
            </a:r>
            <a:endParaRPr lang="en-US" sz="2000" dirty="0"/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LOOP etiq1; </a:t>
            </a:r>
            <a:endParaRPr lang="en-US" sz="2000" dirty="0"/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E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055FD31-77FB-07C3-2F4E-3A331FF33EEF}"/>
              </a:ext>
            </a:extLst>
          </p:cNvPr>
          <p:cNvSpPr txBox="1">
            <a:spLocks/>
          </p:cNvSpPr>
          <p:nvPr/>
        </p:nvSpPr>
        <p:spPr>
          <a:xfrm>
            <a:off x="784485" y="1420555"/>
            <a:ext cx="1786650" cy="559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Ejemplo 9:</a:t>
            </a:r>
          </a:p>
        </p:txBody>
      </p:sp>
    </p:spTree>
    <p:extLst>
      <p:ext uri="{BB962C8B-B14F-4D97-AF65-F5344CB8AC3E}">
        <p14:creationId xmlns:p14="http://schemas.microsoft.com/office/powerpoint/2010/main" val="309520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82EBC-C182-359B-EC13-75F87D5F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182A45-6C59-2D2F-28B9-B60D7776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80" y="1574276"/>
            <a:ext cx="10215044" cy="4330291"/>
          </a:xfrm>
        </p:spPr>
        <p:txBody>
          <a:bodyPr>
            <a:normAutofit/>
          </a:bodyPr>
          <a:lstStyle/>
          <a:p>
            <a:r>
              <a:rPr lang="es-E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Bucle </a:t>
            </a:r>
            <a:r>
              <a:rPr lang="es-ES" sz="240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</a:t>
            </a:r>
            <a:endParaRPr lang="es-ES" dirty="0"/>
          </a:p>
          <a:p>
            <a:pPr algn="just"/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implementar una estructura repetitiva del tipo </a:t>
            </a:r>
            <a:r>
              <a:rPr lang="es-E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repetir…hasta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algn="just"/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esta estructura repetitiva se empieza ejecutando las instrucciones que están dentro de REPEAT y, al final, se analiza si se cumple la condición indicada en </a:t>
            </a:r>
            <a:r>
              <a:rPr lang="es-E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UNTIL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Si la condición es verdadera, se sale del bucle y, si es falsa, se vuelve al comienzo del bucle. </a:t>
            </a:r>
            <a:endParaRPr lang="es-ES" dirty="0"/>
          </a:p>
          <a:p>
            <a:pPr algn="just"/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sintaxis de REPEAT es: </a:t>
            </a:r>
            <a:endParaRPr lang="es-ES" dirty="0"/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0D147B5-7014-AB3D-74ED-F20C84CD1C41}"/>
              </a:ext>
            </a:extLst>
          </p:cNvPr>
          <p:cNvSpPr txBox="1"/>
          <p:nvPr/>
        </p:nvSpPr>
        <p:spPr>
          <a:xfrm>
            <a:off x="4533899" y="4052618"/>
            <a:ext cx="4200525" cy="12311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</a:t>
            </a:r>
            <a:endParaRPr lang="en-US" dirty="0"/>
          </a:p>
          <a:p>
            <a:pPr algn="just"/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instrucciones</a:t>
            </a:r>
            <a:endParaRPr lang="en-US" dirty="0"/>
          </a:p>
          <a:p>
            <a:pPr algn="just"/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UNTIL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condicion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REPEAT;</a:t>
            </a:r>
            <a:r>
              <a:rPr lang="es-E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723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3053A-A964-FCDC-C3BB-66E5818F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68EB7-BF50-F32D-954D-DD15ED629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10: 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 un procedimiento para obtener cuantos divisores tiene un número entero.</a:t>
            </a:r>
          </a:p>
          <a:p>
            <a:pPr algn="just"/>
            <a:r>
              <a:rPr lang="es-ES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11:  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 un procedimiento que crea una tabla con los nombre y apellidos de 10 clientes de la tabla clientes elegidos al azar y sin repetir.</a:t>
            </a:r>
          </a:p>
          <a:p>
            <a:pPr algn="just"/>
            <a:endParaRPr lang="es-E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endParaRPr lang="es-E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s-ES"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1059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2F78A-45C9-A9CD-D050-E13F598E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16352"/>
            <a:ext cx="10325000" cy="697496"/>
          </a:xfrm>
        </p:spPr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8F578D-2B63-80BF-E8F5-50443D31623B}"/>
              </a:ext>
            </a:extLst>
          </p:cNvPr>
          <p:cNvSpPr txBox="1"/>
          <p:nvPr/>
        </p:nvSpPr>
        <p:spPr>
          <a:xfrm>
            <a:off x="2022735" y="1236929"/>
            <a:ext cx="7454640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36000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PROCEDURE ejemplo10 (IN num INT, OUT c INT)</a:t>
            </a:r>
            <a:endParaRPr lang="en-US" sz="1600" dirty="0"/>
          </a:p>
          <a:p>
            <a:pPr defTabSz="36000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 lang="en-US" sz="1600" dirty="0"/>
          </a:p>
          <a:p>
            <a:pPr defTabSz="36000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d INT;</a:t>
            </a:r>
            <a:endParaRPr lang="en-US" sz="1600" dirty="0"/>
          </a:p>
          <a:p>
            <a:pPr defTabSz="36000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n INT;</a:t>
            </a:r>
            <a:endParaRPr lang="en-US" sz="1600" dirty="0"/>
          </a:p>
          <a:p>
            <a:pPr defTabSz="36000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contador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INT;  </a:t>
            </a:r>
            <a:endParaRPr lang="en-US" sz="1600" dirty="0"/>
          </a:p>
          <a:p>
            <a:pPr defTabSz="36000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contador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=0;  </a:t>
            </a:r>
            <a:endParaRPr lang="en-US" sz="1600" dirty="0"/>
          </a:p>
          <a:p>
            <a:pPr defTabSz="36000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n=num;  </a:t>
            </a:r>
          </a:p>
          <a:p>
            <a:pPr defTabSz="36000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n&lt;0 THEN       </a:t>
            </a:r>
            <a:endParaRPr lang="en-US" sz="1600" dirty="0"/>
          </a:p>
          <a:p>
            <a:pPr defTabSz="36000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SET n=-n;  </a:t>
            </a:r>
            <a:endParaRPr lang="en-US" sz="1600" dirty="0"/>
          </a:p>
          <a:p>
            <a:pPr defTabSz="36000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IF;  </a:t>
            </a:r>
            <a:endParaRPr lang="en-US" sz="1600" dirty="0"/>
          </a:p>
          <a:p>
            <a:pPr defTabSz="36000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d=n;  </a:t>
            </a:r>
            <a:endParaRPr lang="en-US" sz="1600" dirty="0"/>
          </a:p>
          <a:p>
            <a:pPr defTabSz="36000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d&gt;0 THEN</a:t>
            </a:r>
            <a:endParaRPr lang="en-US" sz="1600" dirty="0"/>
          </a:p>
          <a:p>
            <a:pPr defTabSz="36000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REPEAT  </a:t>
            </a:r>
            <a:endParaRPr lang="en-US" sz="1600" dirty="0"/>
          </a:p>
          <a:p>
            <a:pPr defTabSz="36000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	IF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n%d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 THEN</a:t>
            </a:r>
            <a:endParaRPr lang="en-US" sz="1600" dirty="0"/>
          </a:p>
          <a:p>
            <a:pPr defTabSz="36000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		       SET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contador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=contador+1;			</a:t>
            </a:r>
          </a:p>
          <a:p>
            <a:pPr defTabSz="36000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END IF;</a:t>
            </a:r>
            <a:endParaRPr lang="en-US" sz="1600" dirty="0"/>
          </a:p>
          <a:p>
            <a:pPr defTabSz="36000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SET d=d-1;</a:t>
            </a:r>
            <a:endParaRPr lang="en-US" sz="1600" dirty="0"/>
          </a:p>
          <a:p>
            <a:pPr defTabSz="36000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UNTIL d=0 END REPEAT;</a:t>
            </a:r>
          </a:p>
          <a:p>
            <a:pPr defTabSz="36000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IF;</a:t>
            </a:r>
            <a:endParaRPr lang="en-US" sz="1600" dirty="0"/>
          </a:p>
          <a:p>
            <a:pPr defTabSz="36000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c=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contador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n-US" sz="1600" dirty="0">
              <a:sym typeface="Calibri"/>
            </a:endParaRPr>
          </a:p>
          <a:p>
            <a:pPr defTabSz="36000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lang="es-E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055FD31-77FB-07C3-2F4E-3A331FF33EEF}"/>
              </a:ext>
            </a:extLst>
          </p:cNvPr>
          <p:cNvSpPr txBox="1">
            <a:spLocks/>
          </p:cNvSpPr>
          <p:nvPr/>
        </p:nvSpPr>
        <p:spPr>
          <a:xfrm>
            <a:off x="784485" y="677605"/>
            <a:ext cx="1786650" cy="559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Ejemplo 10:</a:t>
            </a:r>
          </a:p>
        </p:txBody>
      </p:sp>
    </p:spTree>
    <p:extLst>
      <p:ext uri="{BB962C8B-B14F-4D97-AF65-F5344CB8AC3E}">
        <p14:creationId xmlns:p14="http://schemas.microsoft.com/office/powerpoint/2010/main" val="322821703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242F41"/>
      </a:dk2>
      <a:lt2>
        <a:srgbClr val="E8E2E5"/>
      </a:lt2>
      <a:accent1>
        <a:srgbClr val="31B86F"/>
      </a:accent1>
      <a:accent2>
        <a:srgbClr val="36B1A2"/>
      </a:accent2>
      <a:accent3>
        <a:srgbClr val="22ADE6"/>
      </a:accent3>
      <a:accent4>
        <a:srgbClr val="4E7BEB"/>
      </a:accent4>
      <a:accent5>
        <a:srgbClr val="7E6EEE"/>
      </a:accent5>
      <a:accent6>
        <a:srgbClr val="A34EEB"/>
      </a:accent6>
      <a:hlink>
        <a:srgbClr val="AE698E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1214</Words>
  <Application>Microsoft Office PowerPoint</Application>
  <PresentationFormat>Panorámica</PresentationFormat>
  <Paragraphs>166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Grandview</vt:lpstr>
      <vt:lpstr>Wingdings</vt:lpstr>
      <vt:lpstr>CosineVTI</vt:lpstr>
      <vt:lpstr>TEMA 6.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6.</dc:title>
  <dc:creator>Nuria Celis Nieto</dc:creator>
  <cp:lastModifiedBy>Nuria Celis Nieto</cp:lastModifiedBy>
  <cp:revision>8</cp:revision>
  <dcterms:created xsi:type="dcterms:W3CDTF">2023-04-25T08:31:38Z</dcterms:created>
  <dcterms:modified xsi:type="dcterms:W3CDTF">2023-05-08T10:31:47Z</dcterms:modified>
</cp:coreProperties>
</file>