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Arim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m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mo-italic.fntdata"/><Relationship Id="rId6" Type="http://schemas.openxmlformats.org/officeDocument/2006/relationships/slide" Target="slides/slide1.xml"/><Relationship Id="rId18" Type="http://schemas.openxmlformats.org/officeDocument/2006/relationships/font" Target="fonts/Arim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406400" lvl="1" marL="914400" marR="0" rtl="0" algn="l">
              <a:lnSpc>
                <a:spcPct val="90000"/>
              </a:lnSpc>
              <a:spcBef>
                <a:spcPts val="375"/>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rotWithShape="0" algn="ctr" dir="5400000" dist="50800">
              <a:srgbClr val="E1EFD8"/>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Unidad 8</a:t>
            </a:r>
            <a:r>
              <a:rPr b="0" i="0" lang="en-US"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Programación de bases de datos</a:t>
            </a:r>
            <a:endParaRPr/>
          </a:p>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Sesión 4</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fmla="val 16667" name="adj"/>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Bases de Datos</a:t>
            </a:r>
            <a:endParaRPr b="1" i="0" sz="3200" u="none" cap="none" strike="noStrike">
              <a:solidFill>
                <a:schemeClr val="dk1"/>
              </a:solidFill>
              <a:latin typeface="Calibri"/>
              <a:ea typeface="Calibri"/>
              <a:cs typeface="Calibri"/>
              <a:sym typeface="Calibri"/>
            </a:endParaRPr>
          </a:p>
        </p:txBody>
      </p:sp>
      <p:sp>
        <p:nvSpPr>
          <p:cNvPr id="90" name="Google Shape;90;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n-US" sz="1600">
                <a:solidFill>
                  <a:srgbClr val="11151A"/>
                </a:solidFill>
                <a:latin typeface="Arial"/>
                <a:ea typeface="Arial"/>
                <a:cs typeface="Arial"/>
                <a:sym typeface="Arial"/>
              </a:rPr>
              <a:t>3.- Desarrollo de procedimientos almacenados</a:t>
            </a:r>
            <a:endParaRPr/>
          </a:p>
        </p:txBody>
      </p:sp>
      <p:sp>
        <p:nvSpPr>
          <p:cNvPr id="180" name="Google Shape;180;p22"/>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182" name="Google Shape;182;p22"/>
          <p:cNvSpPr txBox="1"/>
          <p:nvPr/>
        </p:nvSpPr>
        <p:spPr>
          <a:xfrm>
            <a:off x="576263" y="1196975"/>
            <a:ext cx="7991475"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1800">
                <a:solidFill>
                  <a:schemeClr val="dk1"/>
                </a:solidFill>
                <a:latin typeface="Calibri"/>
                <a:ea typeface="Calibri"/>
                <a:cs typeface="Calibri"/>
                <a:sym typeface="Calibri"/>
              </a:rPr>
              <a:t>Ejemplo 12: Realiza un procedimiento para obtener cuantos divisores tiene un número entero.</a:t>
            </a:r>
            <a:endParaRPr sz="1800">
              <a:solidFill>
                <a:schemeClr val="dk1"/>
              </a:solidFill>
              <a:latin typeface="Calibri"/>
              <a:ea typeface="Calibri"/>
              <a:cs typeface="Calibri"/>
              <a:sym typeface="Calibri"/>
            </a:endParaRPr>
          </a:p>
        </p:txBody>
      </p:sp>
      <p:sp>
        <p:nvSpPr>
          <p:cNvPr descr="Resultado de imagen de ordenador ficheros" id="183" name="Google Shape;183;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184" name="Google Shape;184;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22"/>
          <p:cNvSpPr txBox="1"/>
          <p:nvPr/>
        </p:nvSpPr>
        <p:spPr>
          <a:xfrm>
            <a:off x="576263" y="2078256"/>
            <a:ext cx="7704856" cy="4278094"/>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CREATE PROCEDURE ejemplo12 (IN num INT, OUT c INT)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BEGIN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DECLARE d INT;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DECLARE n INT;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c=0;</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n=num;</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IF n&lt;0 THEN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n=-n;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END IF;</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d=n;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WHILE d&gt;0 DO</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IF n%d=0 THEN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c=c+1;</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END IF;</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d=d-1;</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END WHILE;</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END</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n-US" sz="1600">
                <a:solidFill>
                  <a:srgbClr val="11151A"/>
                </a:solidFill>
                <a:latin typeface="Arial"/>
                <a:ea typeface="Arial"/>
                <a:cs typeface="Arial"/>
                <a:sym typeface="Arial"/>
              </a:rPr>
              <a:t>3.- Desarrollo de procedimientos almacenados</a:t>
            </a:r>
            <a:endParaRPr/>
          </a:p>
        </p:txBody>
      </p:sp>
      <p:sp>
        <p:nvSpPr>
          <p:cNvPr id="191" name="Google Shape;191;p23"/>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193" name="Google Shape;193;p23"/>
          <p:cNvSpPr txBox="1"/>
          <p:nvPr/>
        </p:nvSpPr>
        <p:spPr>
          <a:xfrm>
            <a:off x="523875" y="877591"/>
            <a:ext cx="7991475" cy="9541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1400">
                <a:solidFill>
                  <a:schemeClr val="dk1"/>
                </a:solidFill>
                <a:latin typeface="Calibri"/>
                <a:ea typeface="Calibri"/>
                <a:cs typeface="Calibri"/>
                <a:sym typeface="Calibri"/>
              </a:rPr>
              <a:t>Ejemplo 13: Realiza un procedimiento que crea una tabla en la base de datos ALQUILERES con los nombres y apellidos de tantas personas como se indique en un parámetro. Los nombres y apellidos se  obtendrán al azar barajando los nombres y apellidos de todos los usuarios de la tabla usuarios de la base de datos CONCURSOMUSICA.</a:t>
            </a:r>
            <a:endParaRPr sz="1800">
              <a:solidFill>
                <a:schemeClr val="dk1"/>
              </a:solidFill>
              <a:latin typeface="Calibri"/>
              <a:ea typeface="Calibri"/>
              <a:cs typeface="Calibri"/>
              <a:sym typeface="Calibri"/>
            </a:endParaRPr>
          </a:p>
        </p:txBody>
      </p:sp>
      <p:sp>
        <p:nvSpPr>
          <p:cNvPr descr="Resultado de imagen de ordenador ficheros" id="194" name="Google Shape;194;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195" name="Google Shape;195;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23"/>
          <p:cNvSpPr txBox="1"/>
          <p:nvPr/>
        </p:nvSpPr>
        <p:spPr>
          <a:xfrm>
            <a:off x="551762" y="1831698"/>
            <a:ext cx="8163642" cy="3785652"/>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CREATE PROCEDURE ejemplo13 (IN numero INT)</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BEGIN</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DECLARE c INT DEFAULT 0;</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DECLARE nom VARCHAR(15);</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DECLARE ape VARCHAR(40);</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a:t>
            </a:r>
            <a:r>
              <a:rPr b="1" lang="en-US" sz="1500">
                <a:solidFill>
                  <a:srgbClr val="FF0000"/>
                </a:solidFill>
                <a:latin typeface="Calibri"/>
                <a:ea typeface="Calibri"/>
                <a:cs typeface="Calibri"/>
                <a:sym typeface="Calibri"/>
              </a:rPr>
              <a:t>DROP TABLE IF EXISTS temporal;</a:t>
            </a:r>
            <a:endParaRPr/>
          </a:p>
          <a:p>
            <a:pPr indent="0" lvl="0" marL="0" marR="0" rtl="0" algn="l">
              <a:spcBef>
                <a:spcPts val="0"/>
              </a:spcBef>
              <a:spcAft>
                <a:spcPts val="0"/>
              </a:spcAft>
              <a:buNone/>
            </a:pPr>
            <a:r>
              <a:rPr b="1" lang="en-US" sz="1500">
                <a:solidFill>
                  <a:srgbClr val="FF0000"/>
                </a:solidFill>
                <a:latin typeface="Calibri"/>
                <a:ea typeface="Calibri"/>
                <a:cs typeface="Calibri"/>
                <a:sym typeface="Calibri"/>
              </a:rPr>
              <a:t>  CREATE TABLE temporal (</a:t>
            </a:r>
            <a:endParaRPr/>
          </a:p>
          <a:p>
            <a:pPr indent="0" lvl="0" marL="0" marR="0" rtl="0" algn="l">
              <a:spcBef>
                <a:spcPts val="0"/>
              </a:spcBef>
              <a:spcAft>
                <a:spcPts val="0"/>
              </a:spcAft>
              <a:buNone/>
            </a:pPr>
            <a:r>
              <a:rPr b="1" lang="en-US" sz="1500">
                <a:solidFill>
                  <a:srgbClr val="FF0000"/>
                </a:solidFill>
                <a:latin typeface="Calibri"/>
                <a:ea typeface="Calibri"/>
                <a:cs typeface="Calibri"/>
                <a:sym typeface="Calibri"/>
              </a:rPr>
              <a:t>	nombre VARCHAR(25),</a:t>
            </a:r>
            <a:endParaRPr/>
          </a:p>
          <a:p>
            <a:pPr indent="0" lvl="0" marL="0" marR="0" rtl="0" algn="l">
              <a:spcBef>
                <a:spcPts val="0"/>
              </a:spcBef>
              <a:spcAft>
                <a:spcPts val="0"/>
              </a:spcAft>
              <a:buNone/>
            </a:pPr>
            <a:r>
              <a:rPr b="1" lang="en-US" sz="1500">
                <a:solidFill>
                  <a:srgbClr val="FF0000"/>
                </a:solidFill>
                <a:latin typeface="Calibri"/>
                <a:ea typeface="Calibri"/>
                <a:cs typeface="Calibri"/>
                <a:sym typeface="Calibri"/>
              </a:rPr>
              <a:t>    	apellidos VARCHAR(40));</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WHILE c&lt;numero DO</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SELECT nombre INTO nom from concursomusica.usuarios ORDER BY rand() LIMIT 1;</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SELECT apellidos INTO ape FROM concursomusica.usuarios ORDER BY rand() LIMIT 1;</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SET c=c+1;</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INSERT INTO temporal VALUES (nom,ape);</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END WHILE;</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END</a:t>
            </a:r>
            <a:endParaRPr b="1" sz="1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n-US" sz="1600" u="none" cap="none" strike="noStrike">
                <a:solidFill>
                  <a:srgbClr val="11151A"/>
                </a:solidFill>
                <a:latin typeface="Arial"/>
                <a:ea typeface="Arial"/>
                <a:cs typeface="Arial"/>
                <a:sym typeface="Arial"/>
              </a:rPr>
              <a:t>3.- Desarrollo de procedimientos almacenados</a:t>
            </a:r>
            <a:endParaRPr/>
          </a:p>
        </p:txBody>
      </p:sp>
      <p:sp>
        <p:nvSpPr>
          <p:cNvPr id="96" name="Google Shape;96;p1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7" name="Google Shape;97;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98" name="Google Shape;98;p14"/>
          <p:cNvSpPr txBox="1"/>
          <p:nvPr/>
        </p:nvSpPr>
        <p:spPr>
          <a:xfrm>
            <a:off x="523875" y="1053323"/>
            <a:ext cx="7991475"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sng" cap="none" strike="noStrike">
                <a:solidFill>
                  <a:schemeClr val="dk1"/>
                </a:solidFill>
                <a:latin typeface="Calibri"/>
                <a:ea typeface="Calibri"/>
                <a:cs typeface="Calibri"/>
                <a:sym typeface="Calibri"/>
              </a:rPr>
              <a:t>Instrucciones de control de flujo</a:t>
            </a:r>
            <a:endParaRPr/>
          </a:p>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De control de flujo de bucle o iterativas</a:t>
            </a:r>
            <a:endParaRPr/>
          </a:p>
          <a:p>
            <a:pPr indent="0" lvl="0" marL="0" marR="0" rtl="0" algn="l">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342900" lvl="1" marL="108585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LOOP</a:t>
            </a:r>
            <a:endParaRPr/>
          </a:p>
          <a:p>
            <a:pPr indent="-190500" lvl="1" marL="108585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1" marL="108585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WHILE</a:t>
            </a:r>
            <a:endParaRPr/>
          </a:p>
          <a:p>
            <a:pPr indent="-190500" lvl="1" marL="108585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1" marL="108585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REPEAT</a:t>
            </a:r>
            <a:endParaRPr b="1" i="0" sz="2400" u="none" cap="none" strike="noStrike">
              <a:solidFill>
                <a:schemeClr val="dk1"/>
              </a:solidFill>
              <a:latin typeface="Calibri"/>
              <a:ea typeface="Calibri"/>
              <a:cs typeface="Calibri"/>
              <a:sym typeface="Calibri"/>
            </a:endParaRPr>
          </a:p>
        </p:txBody>
      </p:sp>
      <p:sp>
        <p:nvSpPr>
          <p:cNvPr descr="Resultado de imagen de ordenador ficheros" id="99" name="Google Shape;99;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00" name="Google Shape;100;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n-US" sz="1600" u="none" cap="none" strike="noStrike">
                <a:solidFill>
                  <a:srgbClr val="11151A"/>
                </a:solidFill>
                <a:latin typeface="Arial"/>
                <a:ea typeface="Arial"/>
                <a:cs typeface="Arial"/>
                <a:sym typeface="Arial"/>
              </a:rPr>
              <a:t>3.- Desarrollo de procedimientos almacenados</a:t>
            </a:r>
            <a:endParaRPr/>
          </a:p>
        </p:txBody>
      </p:sp>
      <p:sp>
        <p:nvSpPr>
          <p:cNvPr id="106" name="Google Shape;106;p1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7" name="Google Shape;107;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0475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sng" cap="none" strike="noStrike">
                <a:solidFill>
                  <a:schemeClr val="dk1"/>
                </a:solidFill>
                <a:latin typeface="Calibri"/>
                <a:ea typeface="Calibri"/>
                <a:cs typeface="Calibri"/>
                <a:sym typeface="Calibri"/>
              </a:rPr>
              <a:t>bucle LOOP</a:t>
            </a:r>
            <a:endParaRPr/>
          </a:p>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LOOP no tiene ninguna condición de salida. Si se quiere salir de un bucle LOOP, hay que usar dentro de él una instrucción </a:t>
            </a:r>
            <a:r>
              <a:rPr b="1" i="0" lang="en-US" sz="2000" u="none" cap="none" strike="noStrike">
                <a:solidFill>
                  <a:schemeClr val="dk1"/>
                </a:solidFill>
                <a:latin typeface="Calibri"/>
                <a:ea typeface="Calibri"/>
                <a:cs typeface="Calibri"/>
                <a:sym typeface="Calibri"/>
              </a:rPr>
              <a:t>LEAVE.</a:t>
            </a:r>
            <a:r>
              <a:rPr b="0" i="0" lang="en-US" sz="2000" u="none" cap="none" strike="noStrike">
                <a:solidFill>
                  <a:schemeClr val="dk1"/>
                </a:solidFill>
                <a:latin typeface="Calibri"/>
                <a:ea typeface="Calibri"/>
                <a:cs typeface="Calibri"/>
                <a:sym typeface="Calibri"/>
              </a:rPr>
              <a:t> La sintaxis para la instrucción LOOP es:</a:t>
            </a:r>
            <a:endParaRPr b="0" i="0" sz="2000" u="none" cap="none" strike="noStrike">
              <a:solidFill>
                <a:schemeClr val="dk1"/>
              </a:solidFill>
              <a:latin typeface="Calibri"/>
              <a:ea typeface="Calibri"/>
              <a:cs typeface="Calibri"/>
              <a:sym typeface="Calibri"/>
            </a:endParaRPr>
          </a:p>
          <a:p>
            <a:pPr indent="45085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 </a:t>
            </a:r>
            <a:endParaRPr b="1" i="0" sz="2000" u="none" cap="none" strike="noStrike">
              <a:solidFill>
                <a:schemeClr val="dk1"/>
              </a:solidFill>
              <a:latin typeface="Calibri"/>
              <a:ea typeface="Calibri"/>
              <a:cs typeface="Calibri"/>
              <a:sym typeface="Calibri"/>
            </a:endParaRPr>
          </a:p>
          <a:p>
            <a:pPr indent="45085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[etiqueta:]LOOP    </a:t>
            </a:r>
            <a:endParaRPr/>
          </a:p>
          <a:p>
            <a:pPr indent="450850" lvl="0" marL="0" marR="0" rtl="0" algn="just">
              <a:spcBef>
                <a:spcPts val="0"/>
              </a:spcBef>
              <a:spcAft>
                <a:spcPts val="0"/>
              </a:spcAft>
              <a:buNone/>
            </a:pPr>
            <a:r>
              <a:rPr b="1" i="1" lang="en-US" sz="2000" u="none" cap="none" strike="noStrike">
                <a:solidFill>
                  <a:schemeClr val="dk1"/>
                </a:solidFill>
                <a:latin typeface="Calibri"/>
                <a:ea typeface="Calibri"/>
                <a:cs typeface="Calibri"/>
                <a:sym typeface="Calibri"/>
              </a:rPr>
              <a:t>   instrucciones;</a:t>
            </a:r>
            <a:endParaRPr/>
          </a:p>
          <a:p>
            <a:pPr indent="45085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END LOOP [etiqueta];</a:t>
            </a:r>
            <a:r>
              <a:rPr b="0" i="0" lang="en-US" sz="800" u="none" cap="none" strike="noStrike">
                <a:solidFill>
                  <a:schemeClr val="dk1"/>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a:p>
            <a:pPr indent="450850" lvl="0" marL="0" marR="0" rtl="0" algn="just">
              <a:spcBef>
                <a:spcPts val="0"/>
              </a:spcBef>
              <a:spcAft>
                <a:spcPts val="0"/>
              </a:spcAft>
              <a:buNone/>
            </a:pPr>
            <a:r>
              <a:rPr b="0" i="0" lang="en-US" sz="1400" u="none" cap="none" strike="noStrike">
                <a:solidFill>
                  <a:schemeClr val="dk1"/>
                </a:solidFill>
                <a:latin typeface="Arimo"/>
                <a:ea typeface="Arimo"/>
                <a:cs typeface="Arimo"/>
                <a:sym typeface="Arimo"/>
              </a:rPr>
              <a:t> </a:t>
            </a:r>
            <a:endParaRPr b="0" i="0" sz="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La etiqueta es una marca que sirve para que se pueda saltar al comienzo o al final del bucle con las instrucciones LEAVE o ITERATE. La etiqueta que hay al principio y al final del bucle debe ser la misma.</a:t>
            </a:r>
            <a:endParaRPr/>
          </a:p>
          <a:p>
            <a:pPr indent="0" lvl="0" marL="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i="0" lang="en-US" sz="2000" u="none" cap="none" strike="noStrike">
                <a:solidFill>
                  <a:schemeClr val="dk1"/>
                </a:solidFill>
                <a:latin typeface="Arial"/>
                <a:ea typeface="Arial"/>
                <a:cs typeface="Arial"/>
                <a:sym typeface="Arial"/>
              </a:rPr>
              <a:t>NO ES RECOMENDABLE USAR LOOP. SE DEBEN USAR LOS BUCLES WHILE O REPEAT.</a:t>
            </a:r>
            <a:endParaRPr b="1" i="0" sz="2000" u="none" cap="none" strike="noStrike">
              <a:solidFill>
                <a:schemeClr val="dk1"/>
              </a:solidFill>
              <a:latin typeface="Arial"/>
              <a:ea typeface="Arial"/>
              <a:cs typeface="Arial"/>
              <a:sym typeface="Arial"/>
            </a:endParaRPr>
          </a:p>
        </p:txBody>
      </p:sp>
      <p:sp>
        <p:nvSpPr>
          <p:cNvPr descr="Resultado de imagen de ordenador ficheros" id="109" name="Google Shape;109;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10" name="Google Shape;110;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n-US" sz="1600" u="none" cap="none" strike="noStrike">
                <a:solidFill>
                  <a:srgbClr val="11151A"/>
                </a:solidFill>
                <a:latin typeface="Arial"/>
                <a:ea typeface="Arial"/>
                <a:cs typeface="Arial"/>
                <a:sym typeface="Arial"/>
              </a:rPr>
              <a:t>3.- Desarrollo de procedimientos almacenados</a:t>
            </a:r>
            <a:endParaRPr/>
          </a:p>
        </p:txBody>
      </p:sp>
      <p:sp>
        <p:nvSpPr>
          <p:cNvPr id="116" name="Google Shape;116;p1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7" name="Google Shape;117;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1800" u="none" cap="none" strike="noStrike">
                <a:solidFill>
                  <a:schemeClr val="dk1"/>
                </a:solidFill>
                <a:latin typeface="Calibri"/>
                <a:ea typeface="Calibri"/>
                <a:cs typeface="Calibri"/>
                <a:sym typeface="Calibri"/>
              </a:rPr>
              <a:t>Ejemplo 8: Realiza un procedimiento para obtener cuantos divisores tiene un número entero.</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descr="Resultado de imagen de ordenador ficheros" id="119" name="Google Shape;119;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20" name="Google Shape;120;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1" name="Google Shape;121;p16"/>
          <p:cNvSpPr txBox="1"/>
          <p:nvPr/>
        </p:nvSpPr>
        <p:spPr>
          <a:xfrm>
            <a:off x="576263" y="1817187"/>
            <a:ext cx="7704856" cy="5016758"/>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600" u="none" cap="none" strike="noStrike">
                <a:solidFill>
                  <a:schemeClr val="dk1"/>
                </a:solidFill>
                <a:latin typeface="Calibri"/>
                <a:ea typeface="Calibri"/>
                <a:cs typeface="Calibri"/>
                <a:sym typeface="Calibri"/>
              </a:rPr>
              <a:t>CREATE PROCEDURE ejemplo8 (IN num INT, OUT c INT)</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BEGIN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DECLARE d INT;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DECLARE n INT;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SET c=0;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SET n=num;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IF n&lt;0 THEN</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SET n=-n;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END IF;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SET d=n;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etiq1: LOOP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IF d=0 THEN</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a:t>
            </a:r>
            <a:r>
              <a:rPr b="1" i="1" lang="en-US" sz="1600">
                <a:solidFill>
                  <a:srgbClr val="FF0000"/>
                </a:solidFill>
                <a:latin typeface="Calibri"/>
                <a:ea typeface="Calibri"/>
                <a:cs typeface="Calibri"/>
                <a:sym typeface="Calibri"/>
              </a:rPr>
              <a:t>LEAVE etiq1;</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END IF;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IF n%d=0 THEN</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SET c=c+1;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END IF;</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   	 SET d=d-1;</a:t>
            </a:r>
            <a:endParaRPr/>
          </a:p>
          <a:p>
            <a:pPr indent="0" lvl="0" marL="0" marR="0" rtl="0" algn="l">
              <a:spcBef>
                <a:spcPts val="0"/>
              </a:spcBef>
              <a:spcAft>
                <a:spcPts val="0"/>
              </a:spcAft>
              <a:buNone/>
            </a:pPr>
            <a:r>
              <a:rPr b="1" i="1" lang="en-US" sz="1600">
                <a:solidFill>
                  <a:srgbClr val="FF0000"/>
                </a:solidFill>
                <a:latin typeface="Calibri"/>
                <a:ea typeface="Calibri"/>
                <a:cs typeface="Calibri"/>
                <a:sym typeface="Calibri"/>
              </a:rPr>
              <a:t>END LOOP etiq1;</a:t>
            </a:r>
            <a:r>
              <a:rPr b="1" i="1"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1" lang="en-US" sz="1600">
                <a:solidFill>
                  <a:schemeClr val="dk1"/>
                </a:solidFill>
                <a:latin typeface="Calibri"/>
                <a:ea typeface="Calibri"/>
                <a:cs typeface="Calibri"/>
                <a:sym typeface="Calibri"/>
              </a:rPr>
              <a:t>END</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n-US" sz="1600">
                <a:solidFill>
                  <a:srgbClr val="11151A"/>
                </a:solidFill>
                <a:latin typeface="Arial"/>
                <a:ea typeface="Arial"/>
                <a:cs typeface="Arial"/>
                <a:sym typeface="Arial"/>
              </a:rPr>
              <a:t>3.- Desarrollo de procedimientos almacenados</a:t>
            </a:r>
            <a:endParaRPr/>
          </a:p>
        </p:txBody>
      </p:sp>
      <p:sp>
        <p:nvSpPr>
          <p:cNvPr id="127" name="Google Shape;127;p1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129" name="Google Shape;129;p17"/>
          <p:cNvSpPr txBox="1"/>
          <p:nvPr/>
        </p:nvSpPr>
        <p:spPr>
          <a:xfrm>
            <a:off x="576263" y="1196975"/>
            <a:ext cx="7991475"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1800">
                <a:solidFill>
                  <a:schemeClr val="dk1"/>
                </a:solidFill>
                <a:latin typeface="Calibri"/>
                <a:ea typeface="Calibri"/>
                <a:cs typeface="Calibri"/>
                <a:sym typeface="Calibri"/>
              </a:rPr>
              <a:t>Ejemplo 9: Realiza un procedimiento que obtiene el primer número de contrato a partir del contrato número 1 que no exista en la tabla contratos.</a:t>
            </a:r>
            <a:endParaRPr sz="1800">
              <a:solidFill>
                <a:schemeClr val="dk1"/>
              </a:solidFill>
              <a:latin typeface="Calibri"/>
              <a:ea typeface="Calibri"/>
              <a:cs typeface="Calibri"/>
              <a:sym typeface="Calibri"/>
            </a:endParaRPr>
          </a:p>
        </p:txBody>
      </p:sp>
      <p:sp>
        <p:nvSpPr>
          <p:cNvPr descr="Resultado de imagen de ordenador ficheros" id="130" name="Google Shape;130;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131" name="Google Shape;131;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7"/>
          <p:cNvSpPr txBox="1"/>
          <p:nvPr/>
        </p:nvSpPr>
        <p:spPr>
          <a:xfrm>
            <a:off x="576263" y="2370653"/>
            <a:ext cx="7704856" cy="3293209"/>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CREATE PROCEDURE ejemplo9 (OUT n INT)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BEGIN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DECLARE cont INT;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SET n=1;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etiq1: LOOP</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SELECT count(*) INTO cont FROM contratos WHERE numcontrato=n;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IF cont=0 THEN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LEAVE etiq1;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END IF;</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n=n+1;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END LOOP etiq1;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END</a:t>
            </a:r>
            <a:r>
              <a:rPr lang="en-US" sz="8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n-US" sz="1600">
                <a:solidFill>
                  <a:srgbClr val="11151A"/>
                </a:solidFill>
                <a:latin typeface="Arial"/>
                <a:ea typeface="Arial"/>
                <a:cs typeface="Arial"/>
                <a:sym typeface="Arial"/>
              </a:rPr>
              <a:t>3.- Desarrollo de procedimientos almacenados</a:t>
            </a:r>
            <a:endParaRPr/>
          </a:p>
        </p:txBody>
      </p:sp>
      <p:sp>
        <p:nvSpPr>
          <p:cNvPr id="138" name="Google Shape;138;p1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140" name="Google Shape;140;p18"/>
          <p:cNvSpPr txBox="1"/>
          <p:nvPr/>
        </p:nvSpPr>
        <p:spPr>
          <a:xfrm>
            <a:off x="523875" y="1053323"/>
            <a:ext cx="7991475" cy="4955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bucle REPEAT</a:t>
            </a:r>
            <a:endParaRPr/>
          </a:p>
          <a:p>
            <a:pPr indent="45085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Permite implementar una estructura repetitiva del tipo </a:t>
            </a:r>
            <a:r>
              <a:rPr b="1" lang="en-US" sz="1800">
                <a:solidFill>
                  <a:schemeClr val="dk1"/>
                </a:solidFill>
                <a:latin typeface="Calibri"/>
                <a:ea typeface="Calibri"/>
                <a:cs typeface="Calibri"/>
                <a:sym typeface="Calibri"/>
              </a:rPr>
              <a:t>repetir…hasta</a:t>
            </a:r>
            <a:r>
              <a:rPr lang="en-US" sz="1800">
                <a:solidFill>
                  <a:schemeClr val="dk1"/>
                </a:solidFill>
                <a:latin typeface="Calibri"/>
                <a:ea typeface="Calibri"/>
                <a:cs typeface="Calibri"/>
                <a:sym typeface="Calibri"/>
              </a:rPr>
              <a:t>. En esta estructura repetitiva se empieza ejecutando las instrucciones que están dentro de REPEAT y, al final, se analiza si se cumple la condición indicada en </a:t>
            </a:r>
            <a:r>
              <a:rPr b="1" lang="en-US" sz="1800">
                <a:solidFill>
                  <a:schemeClr val="dk1"/>
                </a:solidFill>
                <a:latin typeface="Calibri"/>
                <a:ea typeface="Calibri"/>
                <a:cs typeface="Calibri"/>
                <a:sym typeface="Calibri"/>
              </a:rPr>
              <a:t>UNTIL</a:t>
            </a:r>
            <a:r>
              <a:rPr lang="en-US" sz="1800">
                <a:solidFill>
                  <a:schemeClr val="dk1"/>
                </a:solidFill>
                <a:latin typeface="Calibri"/>
                <a:ea typeface="Calibri"/>
                <a:cs typeface="Calibri"/>
                <a:sym typeface="Calibri"/>
              </a:rPr>
              <a:t>. Si la condición es verdadera, se sale del bucle y, si es falsa, se vuelve al comienzo del bucle.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La sintaxis de REPEAT es: </a:t>
            </a:r>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800">
                <a:solidFill>
                  <a:schemeClr val="dk1"/>
                </a:solidFill>
                <a:latin typeface="Calibri"/>
                <a:ea typeface="Calibri"/>
                <a:cs typeface="Calibri"/>
                <a:sym typeface="Calibri"/>
              </a:rPr>
              <a:t>REPEAT</a:t>
            </a:r>
            <a:endParaRPr/>
          </a:p>
          <a:p>
            <a:pPr indent="0" lvl="0" marL="0" marR="0" rtl="0" algn="just">
              <a:spcBef>
                <a:spcPts val="0"/>
              </a:spcBef>
              <a:spcAft>
                <a:spcPts val="0"/>
              </a:spcAft>
              <a:buNone/>
            </a:pPr>
            <a:r>
              <a:rPr b="1" lang="en-US" sz="2800">
                <a:solidFill>
                  <a:schemeClr val="dk1"/>
                </a:solidFill>
                <a:latin typeface="Calibri"/>
                <a:ea typeface="Calibri"/>
                <a:cs typeface="Calibri"/>
                <a:sym typeface="Calibri"/>
              </a:rPr>
              <a:t>    </a:t>
            </a:r>
            <a:r>
              <a:rPr b="1" i="1" lang="en-US" sz="2800">
                <a:solidFill>
                  <a:schemeClr val="dk1"/>
                </a:solidFill>
                <a:latin typeface="Calibri"/>
                <a:ea typeface="Calibri"/>
                <a:cs typeface="Calibri"/>
                <a:sym typeface="Calibri"/>
              </a:rPr>
              <a:t>instrucciones</a:t>
            </a:r>
            <a:endParaRPr/>
          </a:p>
          <a:p>
            <a:pPr indent="0" lvl="0" marL="0" marR="0" rtl="0" algn="just">
              <a:spcBef>
                <a:spcPts val="0"/>
              </a:spcBef>
              <a:spcAft>
                <a:spcPts val="0"/>
              </a:spcAft>
              <a:buNone/>
            </a:pPr>
            <a:r>
              <a:rPr b="1" lang="en-US" sz="2800">
                <a:solidFill>
                  <a:schemeClr val="dk1"/>
                </a:solidFill>
                <a:latin typeface="Calibri"/>
                <a:ea typeface="Calibri"/>
                <a:cs typeface="Calibri"/>
                <a:sym typeface="Calibri"/>
              </a:rPr>
              <a:t>UNTIL condicion</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800">
                <a:solidFill>
                  <a:schemeClr val="dk1"/>
                </a:solidFill>
                <a:latin typeface="Calibri"/>
                <a:ea typeface="Calibri"/>
                <a:cs typeface="Calibri"/>
                <a:sym typeface="Calibri"/>
              </a:rPr>
              <a:t>END REPEAT;</a:t>
            </a:r>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p:txBody>
      </p:sp>
      <p:sp>
        <p:nvSpPr>
          <p:cNvPr descr="Resultado de imagen de ordenador ficheros" id="141" name="Google Shape;141;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142" name="Google Shape;142;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n-US" sz="1600">
                <a:solidFill>
                  <a:srgbClr val="11151A"/>
                </a:solidFill>
                <a:latin typeface="Arial"/>
                <a:ea typeface="Arial"/>
                <a:cs typeface="Arial"/>
                <a:sym typeface="Arial"/>
              </a:rPr>
              <a:t>3.- Desarrollo de procedimientos almacenados</a:t>
            </a:r>
            <a:endParaRPr/>
          </a:p>
        </p:txBody>
      </p:sp>
      <p:sp>
        <p:nvSpPr>
          <p:cNvPr id="148" name="Google Shape;148;p1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1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150" name="Google Shape;150;p19"/>
          <p:cNvSpPr txBox="1"/>
          <p:nvPr/>
        </p:nvSpPr>
        <p:spPr>
          <a:xfrm>
            <a:off x="571472" y="928670"/>
            <a:ext cx="7991475"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1800">
                <a:solidFill>
                  <a:schemeClr val="dk1"/>
                </a:solidFill>
                <a:latin typeface="Calibri"/>
                <a:ea typeface="Calibri"/>
                <a:cs typeface="Calibri"/>
                <a:sym typeface="Calibri"/>
              </a:rPr>
              <a:t>Ejemplo 10: Realiza un procedimiento para obtener cuantos divisores tiene un número entero.</a:t>
            </a:r>
            <a:endParaRPr sz="1800">
              <a:solidFill>
                <a:schemeClr val="dk1"/>
              </a:solidFill>
              <a:latin typeface="Calibri"/>
              <a:ea typeface="Calibri"/>
              <a:cs typeface="Calibri"/>
              <a:sym typeface="Calibri"/>
            </a:endParaRPr>
          </a:p>
        </p:txBody>
      </p:sp>
      <p:sp>
        <p:nvSpPr>
          <p:cNvPr descr="Resultado de imagen de ordenador ficheros" id="151" name="Google Shape;151;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152" name="Google Shape;152;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9"/>
          <p:cNvSpPr txBox="1"/>
          <p:nvPr/>
        </p:nvSpPr>
        <p:spPr>
          <a:xfrm>
            <a:off x="642910" y="1595021"/>
            <a:ext cx="7704856" cy="5262979"/>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CREATE PROCEDURE ejemplo10 (IN num INT, OUT c INT)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BEGIN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DECLARE d INT;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DECLARE n INT;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DECLARE contador INT;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contador=0;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n=num;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IF n&lt;0 THEN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n=-n;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END IF;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d=n;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IF d&gt;0 THEN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REPEAT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IF n%d=0 THEN</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contador=contador+1;					END IF;</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d=d-1;</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UNTIL d=0 END REPEAT;</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END IF;</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SET c=contador;</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END</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n-US" sz="1600">
                <a:solidFill>
                  <a:srgbClr val="11151A"/>
                </a:solidFill>
                <a:latin typeface="Arial"/>
                <a:ea typeface="Arial"/>
                <a:cs typeface="Arial"/>
                <a:sym typeface="Arial"/>
              </a:rPr>
              <a:t>3.- Desarrollo de procedimientos almacenados</a:t>
            </a:r>
            <a:endParaRPr/>
          </a:p>
        </p:txBody>
      </p:sp>
      <p:sp>
        <p:nvSpPr>
          <p:cNvPr id="159" name="Google Shape;159;p2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161" name="Google Shape;161;p20"/>
          <p:cNvSpPr txBox="1"/>
          <p:nvPr/>
        </p:nvSpPr>
        <p:spPr>
          <a:xfrm>
            <a:off x="569979" y="984547"/>
            <a:ext cx="7991475"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1800">
                <a:solidFill>
                  <a:schemeClr val="dk1"/>
                </a:solidFill>
                <a:latin typeface="Calibri"/>
                <a:ea typeface="Calibri"/>
                <a:cs typeface="Calibri"/>
                <a:sym typeface="Calibri"/>
              </a:rPr>
              <a:t>Ejemplo 11:  Realiza un procedimiento que crea una tabla con los nombre y apellidos de 10 clientes de la tabla clientes elegidos al azar y sin repetir.</a:t>
            </a:r>
            <a:endParaRPr sz="1800">
              <a:solidFill>
                <a:schemeClr val="dk1"/>
              </a:solidFill>
              <a:latin typeface="Calibri"/>
              <a:ea typeface="Calibri"/>
              <a:cs typeface="Calibri"/>
              <a:sym typeface="Calibri"/>
            </a:endParaRPr>
          </a:p>
        </p:txBody>
      </p:sp>
      <p:sp>
        <p:nvSpPr>
          <p:cNvPr descr="Resultado de imagen de ordenador ficheros" id="162" name="Google Shape;162;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163" name="Google Shape;163;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20"/>
          <p:cNvSpPr txBox="1"/>
          <p:nvPr/>
        </p:nvSpPr>
        <p:spPr>
          <a:xfrm>
            <a:off x="569979" y="1683220"/>
            <a:ext cx="7704856" cy="4016484"/>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CREATE PROCEDURE ejemplo11 ()</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BEGIN</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DECLARE n INT default 0;</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DECLARE c INT;</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DECLARE nom VARCHAR(15);</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DECLARE ape VARCHAR(40);</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a:t>
            </a:r>
            <a:r>
              <a:rPr b="1" lang="en-US" sz="1500">
                <a:solidFill>
                  <a:srgbClr val="FF0000"/>
                </a:solidFill>
                <a:latin typeface="Calibri"/>
                <a:ea typeface="Calibri"/>
                <a:cs typeface="Calibri"/>
                <a:sym typeface="Calibri"/>
              </a:rPr>
              <a:t>DROP TABLE IF EXISTS temporal;</a:t>
            </a:r>
            <a:endParaRPr/>
          </a:p>
          <a:p>
            <a:pPr indent="0" lvl="0" marL="0" marR="0" rtl="0" algn="l">
              <a:spcBef>
                <a:spcPts val="0"/>
              </a:spcBef>
              <a:spcAft>
                <a:spcPts val="0"/>
              </a:spcAft>
              <a:buNone/>
            </a:pPr>
            <a:r>
              <a:rPr b="1" lang="en-US" sz="1500">
                <a:solidFill>
                  <a:srgbClr val="FF0000"/>
                </a:solidFill>
                <a:latin typeface="Calibri"/>
                <a:ea typeface="Calibri"/>
                <a:cs typeface="Calibri"/>
                <a:sym typeface="Calibri"/>
              </a:rPr>
              <a:t>  CREATE TABLE temporal ( nombre VARCHAR(25), apellidos VARCHAR(40));</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REPEAT</a:t>
            </a:r>
            <a:endParaRPr b="1" sz="15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SELECT nombre, apellidos INTO nom,ape FROM clientes ORDER BY rand() LIMIT 1;</a:t>
            </a:r>
            <a:endParaRPr b="1" sz="15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SELECT count(*) INTO c FROM temporal WHERE nombre=nom AND apellidos=ape;</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IF c=0 THEN</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SET n=n+1;</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INSERT INTO temporal VALUES (nom,ape);</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END IF;</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UNTIL n=10 END REPEAT;</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END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n-US" sz="1600">
                <a:solidFill>
                  <a:srgbClr val="11151A"/>
                </a:solidFill>
                <a:latin typeface="Arial"/>
                <a:ea typeface="Arial"/>
                <a:cs typeface="Arial"/>
                <a:sym typeface="Arial"/>
              </a:rPr>
              <a:t>3.- Desarrollo de procedimientos almacenados</a:t>
            </a:r>
            <a:endParaRPr/>
          </a:p>
        </p:txBody>
      </p:sp>
      <p:sp>
        <p:nvSpPr>
          <p:cNvPr id="170" name="Google Shape;170;p21"/>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172" name="Google Shape;172;p21"/>
          <p:cNvSpPr txBox="1"/>
          <p:nvPr/>
        </p:nvSpPr>
        <p:spPr>
          <a:xfrm>
            <a:off x="523875" y="1053323"/>
            <a:ext cx="7991475"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bucle WHILE</a:t>
            </a:r>
            <a:endParaRPr/>
          </a:p>
          <a:p>
            <a:pPr indent="45085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En este bucle, se evalúa inicialmente una condición y, si esta se cumple, se ejecutan las instrucciones que hay dentro del bucle. Cuando se llega al final del bucle while (END WHILE) se vuelve al principio del bucle para evaluar la condición del WHILE, repitiéndose el proceso anterior si la condición se cumple.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Cuando la condición del WHILE no se cumpla, se produce la salida del bucle.</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La sintaxis de WHILE es:</a:t>
            </a:r>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800">
                <a:solidFill>
                  <a:schemeClr val="dk1"/>
                </a:solidFill>
                <a:latin typeface="Calibri"/>
                <a:ea typeface="Calibri"/>
                <a:cs typeface="Calibri"/>
                <a:sym typeface="Calibri"/>
              </a:rPr>
              <a:t>WHILE </a:t>
            </a:r>
            <a:r>
              <a:rPr b="1" i="1" lang="en-US" sz="2800">
                <a:solidFill>
                  <a:schemeClr val="dk1"/>
                </a:solidFill>
                <a:latin typeface="Calibri"/>
                <a:ea typeface="Calibri"/>
                <a:cs typeface="Calibri"/>
                <a:sym typeface="Calibri"/>
              </a:rPr>
              <a:t>condicion</a:t>
            </a:r>
            <a:r>
              <a:rPr b="1" lang="en-US" sz="2800">
                <a:solidFill>
                  <a:schemeClr val="dk1"/>
                </a:solidFill>
                <a:latin typeface="Calibri"/>
                <a:ea typeface="Calibri"/>
                <a:cs typeface="Calibri"/>
                <a:sym typeface="Calibri"/>
              </a:rPr>
              <a:t> DO</a:t>
            </a:r>
            <a:endParaRPr/>
          </a:p>
          <a:p>
            <a:pPr indent="0" lvl="0" marL="0" marR="0" rtl="0" algn="just">
              <a:spcBef>
                <a:spcPts val="0"/>
              </a:spcBef>
              <a:spcAft>
                <a:spcPts val="0"/>
              </a:spcAft>
              <a:buNone/>
            </a:pPr>
            <a:r>
              <a:rPr b="1" lang="en-US" sz="2800">
                <a:solidFill>
                  <a:schemeClr val="dk1"/>
                </a:solidFill>
                <a:latin typeface="Calibri"/>
                <a:ea typeface="Calibri"/>
                <a:cs typeface="Calibri"/>
                <a:sym typeface="Calibri"/>
              </a:rPr>
              <a:t>    </a:t>
            </a:r>
            <a:r>
              <a:rPr b="1" i="1" lang="en-US" sz="2800">
                <a:solidFill>
                  <a:schemeClr val="dk1"/>
                </a:solidFill>
                <a:latin typeface="Calibri"/>
                <a:ea typeface="Calibri"/>
                <a:cs typeface="Calibri"/>
                <a:sym typeface="Calibri"/>
              </a:rPr>
              <a:t>instrucciones</a:t>
            </a:r>
            <a:endParaRPr/>
          </a:p>
          <a:p>
            <a:pPr indent="0" lvl="0" marL="0" marR="0" rtl="0" algn="just">
              <a:spcBef>
                <a:spcPts val="0"/>
              </a:spcBef>
              <a:spcAft>
                <a:spcPts val="0"/>
              </a:spcAft>
              <a:buNone/>
            </a:pPr>
            <a:r>
              <a:rPr b="1" lang="en-US" sz="2800">
                <a:solidFill>
                  <a:schemeClr val="dk1"/>
                </a:solidFill>
                <a:latin typeface="Calibri"/>
                <a:ea typeface="Calibri"/>
                <a:cs typeface="Calibri"/>
                <a:sym typeface="Calibri"/>
              </a:rPr>
              <a:t>END WHILE;</a:t>
            </a:r>
            <a:endParaRPr sz="2800">
              <a:solidFill>
                <a:schemeClr val="dk1"/>
              </a:solidFill>
              <a:latin typeface="Arial"/>
              <a:ea typeface="Arial"/>
              <a:cs typeface="Arial"/>
              <a:sym typeface="Arial"/>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p:txBody>
      </p:sp>
      <p:sp>
        <p:nvSpPr>
          <p:cNvPr descr="Resultado de imagen de ordenador ficheros" id="173" name="Google Shape;173;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174" name="Google Shape;174;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