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57AF5EF-2D2C-46C0-9253-DFB3FB464235}">
          <p14:sldIdLst>
            <p14:sldId id="256"/>
          </p14:sldIdLst>
        </p14:section>
        <p14:section name="Sección sin título" id="{9D61BBAC-79B6-428B-85CB-8421213A89E5}">
          <p14:sldIdLst>
            <p14:sldId id="257"/>
            <p14:sldId id="258"/>
            <p14:sldId id="259"/>
            <p14:sldId id="260"/>
            <p14:sldId id="261"/>
            <p14:sldId id="262"/>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0" d="100"/>
          <a:sy n="80" d="100"/>
        </p:scale>
        <p:origin x="710"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3168"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AF1D6-995E-4A6F-9914-507B54D26760}" type="datetimeFigureOut">
              <a:rPr lang="es-ES" smtClean="0"/>
              <a:t>25/04/2023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68633-FC23-4A9D-8869-2FA24D47A80E}" type="slidenum">
              <a:rPr lang="es-ES" smtClean="0"/>
              <a:t>‹Nº›</a:t>
            </a:fld>
            <a:endParaRPr lang="es-ES"/>
          </a:p>
        </p:txBody>
      </p:sp>
    </p:spTree>
    <p:extLst>
      <p:ext uri="{BB962C8B-B14F-4D97-AF65-F5344CB8AC3E}">
        <p14:creationId xmlns:p14="http://schemas.microsoft.com/office/powerpoint/2010/main" val="211430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DBA68633-FC23-4A9D-8869-2FA24D47A80E}" type="slidenum">
              <a:rPr lang="es-ES" smtClean="0"/>
              <a:t>5</a:t>
            </a:fld>
            <a:endParaRPr lang="es-ES"/>
          </a:p>
        </p:txBody>
      </p:sp>
    </p:spTree>
    <p:extLst>
      <p:ext uri="{BB962C8B-B14F-4D97-AF65-F5344CB8AC3E}">
        <p14:creationId xmlns:p14="http://schemas.microsoft.com/office/powerpoint/2010/main" val="2828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4/25/2023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1620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4/25/2023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5665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4/25/2023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46694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a:xfrm>
            <a:off x="691079" y="725952"/>
            <a:ext cx="10325000" cy="697496"/>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a:xfrm>
            <a:off x="691079" y="1574276"/>
            <a:ext cx="10325000" cy="43302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4/25/2023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54418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4/25/2023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74317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4/25/2023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03426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4/25/2023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19776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4/25/2023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41735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4/25/2023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21900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4/25/2023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4141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4/25/2023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15291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4/25/2023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‹Nº›</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2293428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C33D14-2894-4D0B-A680-525CBB789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C7F13A46-6183-476D-B2BA-073C0E3225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7481D1-4DD3-45A2-B071-3900DD9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E7E168-B525-479D-B0B0-55103E5E9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DD39E2-1720-4DA0-8AE6-88F24C073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93677B-437F-4E88-BB63-A5E81FC5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9BDB73-647A-4675-9946-A08137AA4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7E0BD3-0A11-410E-82BA-FE1FDEFAEF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433527-1B36-4601-BA50-08897583E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D3F476-1743-4F27-8525-899DE7AA3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427650-9C5D-4857-877B-F692E0A1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E06038-8E2F-47A8-A48A-082A4688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2AAFFB-4BBF-44E9-A93D-73CD69B0A6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1BDC0F-1D22-4FCC-856C-8F05157BE0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6CA872-1012-4E50-B09E-2A4FFAA4E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7515C6-F35A-4FF0-AFE5-F30AFB104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C5328A-88E7-42E6-846C-79E3C42A3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B67772-4CFC-47D4-B340-24F59A06E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934457-5F3A-4072-8613-28DE1C6C30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709EABD-4ED9-4105-B031-A926D15E90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137950-C684-4026-B3A8-3C12C5B9DC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BBA354-F5F6-49B0-986C-663E7490A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A2891B-1902-4128-9EA2-9E47C63F1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68D001-CACA-4602-A2C8-6709DFEAD6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074E4F-FCD6-4115-ADF3-537D13889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1D549D-527D-4E04-8657-6607994392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97C9FB-9333-4050-AA15-D78E190535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C3AE99-7B8F-4399-B82E-42898B805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610BEF6-D2AC-4950-932D-80D5BD793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A455F1-3220-4A1F-9C4C-FE1289BF28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D9888-DBC1-4392-913C-E8F84BB63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21C553-8CED-4BC0-98A5-730C4D043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96CD207E-8BBC-07A8-D3E6-84D23DFB7756}"/>
              </a:ext>
            </a:extLst>
          </p:cNvPr>
          <p:cNvSpPr>
            <a:spLocks noGrp="1"/>
          </p:cNvSpPr>
          <p:nvPr>
            <p:ph type="ctrTitle"/>
          </p:nvPr>
        </p:nvSpPr>
        <p:spPr>
          <a:xfrm>
            <a:off x="691078" y="170167"/>
            <a:ext cx="10495904" cy="1395872"/>
          </a:xfrm>
        </p:spPr>
        <p:txBody>
          <a:bodyPr>
            <a:normAutofit/>
          </a:bodyPr>
          <a:lstStyle/>
          <a:p>
            <a:r>
              <a:rPr lang="es-ES" dirty="0"/>
              <a:t>TEMA 6.</a:t>
            </a:r>
          </a:p>
        </p:txBody>
      </p:sp>
      <p:sp>
        <p:nvSpPr>
          <p:cNvPr id="3" name="Subtítulo 2">
            <a:extLst>
              <a:ext uri="{FF2B5EF4-FFF2-40B4-BE49-F238E27FC236}">
                <a16:creationId xmlns:a16="http://schemas.microsoft.com/office/drawing/2014/main" id="{0AF08601-FF4A-8D87-3287-F6DD75E15438}"/>
              </a:ext>
            </a:extLst>
          </p:cNvPr>
          <p:cNvSpPr>
            <a:spLocks noGrp="1"/>
          </p:cNvSpPr>
          <p:nvPr>
            <p:ph type="subTitle" idx="1"/>
          </p:nvPr>
        </p:nvSpPr>
        <p:spPr>
          <a:xfrm>
            <a:off x="691078" y="1800355"/>
            <a:ext cx="5398649" cy="1643320"/>
          </a:xfrm>
        </p:spPr>
        <p:txBody>
          <a:bodyPr>
            <a:normAutofit/>
          </a:bodyPr>
          <a:lstStyle/>
          <a:p>
            <a:r>
              <a:rPr lang="es-ES"/>
              <a:t>PROGRAMACIÓN EN BASES DE DATOS</a:t>
            </a:r>
          </a:p>
        </p:txBody>
      </p:sp>
      <p:sp>
        <p:nvSpPr>
          <p:cNvPr id="44" name="Right Triangle 43">
            <a:extLst>
              <a:ext uri="{FF2B5EF4-FFF2-40B4-BE49-F238E27FC236}">
                <a16:creationId xmlns:a16="http://schemas.microsoft.com/office/drawing/2014/main" id="{33F2B4F9-421B-46F9-A5C1-235873782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9499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Trama azul abstracta con números">
            <a:extLst>
              <a:ext uri="{FF2B5EF4-FFF2-40B4-BE49-F238E27FC236}">
                <a16:creationId xmlns:a16="http://schemas.microsoft.com/office/drawing/2014/main" id="{B10E7C1B-89E9-5C6F-B62D-0D7775EA063F}"/>
              </a:ext>
            </a:extLst>
          </p:cNvPr>
          <p:cNvPicPr>
            <a:picLocks noChangeAspect="1"/>
          </p:cNvPicPr>
          <p:nvPr/>
        </p:nvPicPr>
        <p:blipFill rotWithShape="1">
          <a:blip r:embed="rId2"/>
          <a:srcRect t="30904" r="2" b="29754"/>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262118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C2395C-1647-F25D-B02A-CAE8D181C2FA}"/>
              </a:ext>
            </a:extLst>
          </p:cNvPr>
          <p:cNvSpPr>
            <a:spLocks noGrp="1"/>
          </p:cNvSpPr>
          <p:nvPr>
            <p:ph type="title"/>
          </p:nvPr>
        </p:nvSpPr>
        <p:spPr/>
        <p:txBody>
          <a:bodyPr>
            <a:normAutofit fontScale="90000"/>
          </a:bodyPr>
          <a:lstStyle/>
          <a:p>
            <a:r>
              <a:rPr lang="es-ES" dirty="0"/>
              <a:t>VARIABLES DEL SISTEMA</a:t>
            </a:r>
          </a:p>
        </p:txBody>
      </p:sp>
      <p:sp>
        <p:nvSpPr>
          <p:cNvPr id="3" name="Marcador de contenido 2">
            <a:extLst>
              <a:ext uri="{FF2B5EF4-FFF2-40B4-BE49-F238E27FC236}">
                <a16:creationId xmlns:a16="http://schemas.microsoft.com/office/drawing/2014/main" id="{21E184DC-AEE1-051C-345B-00085181F040}"/>
              </a:ext>
            </a:extLst>
          </p:cNvPr>
          <p:cNvSpPr>
            <a:spLocks noGrp="1"/>
          </p:cNvSpPr>
          <p:nvPr>
            <p:ph idx="1"/>
          </p:nvPr>
        </p:nvSpPr>
        <p:spPr/>
        <p:txBody>
          <a:bodyPr>
            <a:normAutofit/>
          </a:bodyPr>
          <a:lstStyle/>
          <a:p>
            <a:r>
              <a:rPr lang="es-ES" dirty="0"/>
              <a:t>También se pueden obtener los valores de las variables de sesión usando SELECT.</a:t>
            </a:r>
          </a:p>
          <a:p>
            <a:r>
              <a:rPr lang="es-ES" dirty="0"/>
              <a:t>Para consultar su valor se debe escribir el nombre de la variable precedido de @@</a:t>
            </a:r>
          </a:p>
          <a:p>
            <a:pPr marL="990600"/>
            <a:r>
              <a:rPr lang="en-US" dirty="0"/>
              <a:t>SELECT @@autocommit, @@max_connections, @@character_set_results;</a:t>
            </a:r>
          </a:p>
          <a:p>
            <a:endParaRPr lang="en-US" dirty="0"/>
          </a:p>
          <a:p>
            <a:endParaRPr lang="es-ES" dirty="0"/>
          </a:p>
          <a:p>
            <a:endParaRPr lang="es-ES" dirty="0"/>
          </a:p>
        </p:txBody>
      </p:sp>
    </p:spTree>
    <p:extLst>
      <p:ext uri="{BB962C8B-B14F-4D97-AF65-F5344CB8AC3E}">
        <p14:creationId xmlns:p14="http://schemas.microsoft.com/office/powerpoint/2010/main" val="169568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92063-ADE5-0213-ED74-84A6F89AACD5}"/>
              </a:ext>
            </a:extLst>
          </p:cNvPr>
          <p:cNvSpPr>
            <a:spLocks noGrp="1"/>
          </p:cNvSpPr>
          <p:nvPr>
            <p:ph type="title"/>
          </p:nvPr>
        </p:nvSpPr>
        <p:spPr/>
        <p:txBody>
          <a:bodyPr>
            <a:normAutofit fontScale="90000"/>
          </a:bodyPr>
          <a:lstStyle/>
          <a:p>
            <a:r>
              <a:rPr lang="es-ES" dirty="0"/>
              <a:t>VARIABLES DEL SISTEMA</a:t>
            </a:r>
          </a:p>
        </p:txBody>
      </p:sp>
      <p:sp>
        <p:nvSpPr>
          <p:cNvPr id="3" name="Marcador de contenido 2">
            <a:extLst>
              <a:ext uri="{FF2B5EF4-FFF2-40B4-BE49-F238E27FC236}">
                <a16:creationId xmlns:a16="http://schemas.microsoft.com/office/drawing/2014/main" id="{5BCFE9FA-7706-B7C0-A313-2F4F14D1D680}"/>
              </a:ext>
            </a:extLst>
          </p:cNvPr>
          <p:cNvSpPr>
            <a:spLocks noGrp="1"/>
          </p:cNvSpPr>
          <p:nvPr>
            <p:ph idx="1"/>
          </p:nvPr>
        </p:nvSpPr>
        <p:spPr>
          <a:xfrm>
            <a:off x="691079" y="1574276"/>
            <a:ext cx="10325000" cy="4845574"/>
          </a:xfrm>
        </p:spPr>
        <p:txBody>
          <a:bodyPr>
            <a:normAutofit/>
          </a:bodyPr>
          <a:lstStyle/>
          <a:p>
            <a:pPr>
              <a:buFont typeface="Arial" panose="020B0604020202020204" pitchFamily="34" charset="0"/>
              <a:buChar char="•"/>
            </a:pPr>
            <a:r>
              <a:rPr lang="es-ES" dirty="0"/>
              <a:t>autocommit: Vale 0 si está activado el estado transaccional.</a:t>
            </a:r>
          </a:p>
          <a:p>
            <a:pPr>
              <a:buFont typeface="Arial" panose="020B0604020202020204" pitchFamily="34" charset="0"/>
              <a:buChar char="•"/>
            </a:pPr>
            <a:r>
              <a:rPr lang="es-ES" dirty="0" err="1"/>
              <a:t>basedir</a:t>
            </a:r>
            <a:r>
              <a:rPr lang="es-ES" dirty="0"/>
              <a:t>: Ruta del directorio raíz de MySQL. No es dinámica.</a:t>
            </a:r>
          </a:p>
          <a:p>
            <a:pPr>
              <a:buFont typeface="Arial" panose="020B0604020202020204" pitchFamily="34" charset="0"/>
              <a:buChar char="•"/>
            </a:pPr>
            <a:r>
              <a:rPr lang="es-ES" dirty="0" err="1"/>
              <a:t>character_set_server</a:t>
            </a:r>
            <a:r>
              <a:rPr lang="es-ES" dirty="0"/>
              <a:t>: Conjunto de caracteres utilizado en el servidor.</a:t>
            </a:r>
          </a:p>
          <a:p>
            <a:pPr>
              <a:buFont typeface="Arial" panose="020B0604020202020204" pitchFamily="34" charset="0"/>
              <a:buChar char="•"/>
            </a:pPr>
            <a:r>
              <a:rPr lang="es-ES" dirty="0" err="1"/>
              <a:t>collation_server</a:t>
            </a:r>
            <a:r>
              <a:rPr lang="es-ES" dirty="0"/>
              <a:t>: Colación por defecto del servidor.</a:t>
            </a:r>
          </a:p>
          <a:p>
            <a:pPr>
              <a:buFont typeface="Arial" panose="020B0604020202020204" pitchFamily="34" charset="0"/>
              <a:buChar char="•"/>
            </a:pPr>
            <a:r>
              <a:rPr lang="es-ES" dirty="0" err="1"/>
              <a:t>datadir</a:t>
            </a:r>
            <a:r>
              <a:rPr lang="es-ES" dirty="0"/>
              <a:t>: Directorio donde se guardan las bases de datos. No es dinámica.</a:t>
            </a:r>
          </a:p>
          <a:p>
            <a:pPr>
              <a:buFont typeface="Arial" panose="020B0604020202020204" pitchFamily="34" charset="0"/>
              <a:buChar char="•"/>
            </a:pPr>
            <a:r>
              <a:rPr lang="es-ES" dirty="0" err="1"/>
              <a:t>init_file</a:t>
            </a:r>
            <a:r>
              <a:rPr lang="es-ES" dirty="0"/>
              <a:t>: Nombre del archivo de configuración del servidor, por defecto MY.INI. No dinámica.</a:t>
            </a:r>
          </a:p>
          <a:p>
            <a:pPr>
              <a:buFont typeface="Arial" panose="020B0604020202020204" pitchFamily="34" charset="0"/>
              <a:buChar char="•"/>
            </a:pPr>
            <a:r>
              <a:rPr lang="es-ES" dirty="0"/>
              <a:t>log: Vale true si se activa el registro de consultas. No dinámica</a:t>
            </a:r>
          </a:p>
          <a:p>
            <a:endParaRPr lang="es-ES" dirty="0"/>
          </a:p>
        </p:txBody>
      </p:sp>
    </p:spTree>
    <p:extLst>
      <p:ext uri="{BB962C8B-B14F-4D97-AF65-F5344CB8AC3E}">
        <p14:creationId xmlns:p14="http://schemas.microsoft.com/office/powerpoint/2010/main" val="185577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2ACC09C-AE6F-605B-4DD2-DEE0A87CACD3}"/>
              </a:ext>
            </a:extLst>
          </p:cNvPr>
          <p:cNvSpPr>
            <a:spLocks noGrp="1"/>
          </p:cNvSpPr>
          <p:nvPr>
            <p:ph type="title"/>
          </p:nvPr>
        </p:nvSpPr>
        <p:spPr/>
        <p:txBody>
          <a:bodyPr>
            <a:normAutofit fontScale="90000"/>
          </a:bodyPr>
          <a:lstStyle/>
          <a:p>
            <a:r>
              <a:rPr lang="es-ES" dirty="0"/>
              <a:t>VARIABLES DEL SISTEMA</a:t>
            </a:r>
          </a:p>
        </p:txBody>
      </p:sp>
      <p:sp>
        <p:nvSpPr>
          <p:cNvPr id="6" name="Marcador de contenido 5">
            <a:extLst>
              <a:ext uri="{FF2B5EF4-FFF2-40B4-BE49-F238E27FC236}">
                <a16:creationId xmlns:a16="http://schemas.microsoft.com/office/drawing/2014/main" id="{BEC643CA-DD5B-45AB-0416-49694023CA61}"/>
              </a:ext>
            </a:extLst>
          </p:cNvPr>
          <p:cNvSpPr>
            <a:spLocks noGrp="1"/>
          </p:cNvSpPr>
          <p:nvPr>
            <p:ph idx="1"/>
          </p:nvPr>
        </p:nvSpPr>
        <p:spPr/>
        <p:txBody>
          <a:bodyPr/>
          <a:lstStyle/>
          <a:p>
            <a:pPr>
              <a:buFont typeface="Arial" panose="020B0604020202020204" pitchFamily="34" charset="0"/>
              <a:buChar char="•"/>
            </a:pPr>
            <a:r>
              <a:rPr lang="es-ES" dirty="0" err="1"/>
              <a:t>log_updates</a:t>
            </a:r>
            <a:r>
              <a:rPr lang="es-ES" dirty="0"/>
              <a:t>: Vale true si se ha activado el registro de actualizaciones. No dinámica.</a:t>
            </a:r>
          </a:p>
          <a:p>
            <a:pPr>
              <a:buFont typeface="Arial" panose="020B0604020202020204" pitchFamily="34" charset="0"/>
              <a:buChar char="•"/>
            </a:pPr>
            <a:r>
              <a:rPr lang="es-ES" dirty="0" err="1"/>
              <a:t>max_connections</a:t>
            </a:r>
            <a:r>
              <a:rPr lang="es-ES" dirty="0"/>
              <a:t>: Máximo número de conexiones permitidas de forma simultánea.</a:t>
            </a:r>
          </a:p>
          <a:p>
            <a:pPr>
              <a:buFont typeface="Arial" panose="020B0604020202020204" pitchFamily="34" charset="0"/>
              <a:buChar char="•"/>
            </a:pPr>
            <a:r>
              <a:rPr lang="es-ES" dirty="0" err="1"/>
              <a:t>max_user_connections</a:t>
            </a:r>
            <a:r>
              <a:rPr lang="es-ES" dirty="0"/>
              <a:t>: Máximo número de sesiones que puede tener iniciadas un usuario.</a:t>
            </a:r>
          </a:p>
          <a:p>
            <a:pPr>
              <a:buFont typeface="Arial" panose="020B0604020202020204" pitchFamily="34" charset="0"/>
              <a:buChar char="•"/>
            </a:pPr>
            <a:r>
              <a:rPr lang="es-ES" dirty="0" err="1"/>
              <a:t>port</a:t>
            </a:r>
            <a:r>
              <a:rPr lang="es-ES" dirty="0"/>
              <a:t>: Número de puerto que usa MySQL para escuchar conexiones TCP/IP. No dinámica.</a:t>
            </a:r>
          </a:p>
          <a:p>
            <a:pPr>
              <a:buFont typeface="Arial" panose="020B0604020202020204" pitchFamily="34" charset="0"/>
              <a:buChar char="•"/>
            </a:pPr>
            <a:r>
              <a:rPr lang="es-ES" dirty="0" err="1"/>
              <a:t>skip_networking</a:t>
            </a:r>
            <a:r>
              <a:rPr lang="es-ES" dirty="0"/>
              <a:t>: Vale true si el servidor sólo admite conexiones locales. No dinámica.</a:t>
            </a:r>
          </a:p>
          <a:p>
            <a:pPr>
              <a:buFont typeface="Arial" panose="020B0604020202020204" pitchFamily="34" charset="0"/>
              <a:buChar char="•"/>
            </a:pPr>
            <a:r>
              <a:rPr lang="es-ES" dirty="0" err="1"/>
              <a:t>table_type</a:t>
            </a:r>
            <a:r>
              <a:rPr lang="es-ES" dirty="0"/>
              <a:t>: Tipo de tabla predeterminado al crear tablas sin especificar su tipo. No dinámica.</a:t>
            </a:r>
          </a:p>
          <a:p>
            <a:endParaRPr lang="es-ES" dirty="0"/>
          </a:p>
        </p:txBody>
      </p:sp>
    </p:spTree>
    <p:extLst>
      <p:ext uri="{BB962C8B-B14F-4D97-AF65-F5344CB8AC3E}">
        <p14:creationId xmlns:p14="http://schemas.microsoft.com/office/powerpoint/2010/main" val="248194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3DFBE-373C-6EA1-0DFB-8F73077207CE}"/>
              </a:ext>
            </a:extLst>
          </p:cNvPr>
          <p:cNvSpPr>
            <a:spLocks noGrp="1"/>
          </p:cNvSpPr>
          <p:nvPr>
            <p:ph type="title"/>
          </p:nvPr>
        </p:nvSpPr>
        <p:spPr/>
        <p:txBody>
          <a:bodyPr>
            <a:normAutofit fontScale="90000"/>
          </a:bodyPr>
          <a:lstStyle/>
          <a:p>
            <a:r>
              <a:rPr lang="es-ES" dirty="0"/>
              <a:t>VARIABLES DE ESTADO</a:t>
            </a:r>
          </a:p>
        </p:txBody>
      </p:sp>
      <p:sp>
        <p:nvSpPr>
          <p:cNvPr id="3" name="Marcador de contenido 2">
            <a:extLst>
              <a:ext uri="{FF2B5EF4-FFF2-40B4-BE49-F238E27FC236}">
                <a16:creationId xmlns:a16="http://schemas.microsoft.com/office/drawing/2014/main" id="{D3A2A45D-908B-71E1-5D3F-F0C2FE5A1A31}"/>
              </a:ext>
            </a:extLst>
          </p:cNvPr>
          <p:cNvSpPr>
            <a:spLocks noGrp="1"/>
          </p:cNvSpPr>
          <p:nvPr>
            <p:ph idx="1"/>
          </p:nvPr>
        </p:nvSpPr>
        <p:spPr/>
        <p:txBody>
          <a:bodyPr/>
          <a:lstStyle/>
          <a:p>
            <a:r>
              <a:rPr lang="es-ES" dirty="0"/>
              <a:t>Son variables del sistema que indican información sobre sus operaciones.</a:t>
            </a:r>
          </a:p>
          <a:p>
            <a:r>
              <a:rPr lang="es-ES" dirty="0"/>
              <a:t>Para ver estas variables se utiliza la sentencia </a:t>
            </a:r>
            <a:r>
              <a:rPr lang="es-ES" b="1" dirty="0"/>
              <a:t>SHOW STATUS, </a:t>
            </a:r>
            <a:r>
              <a:rPr lang="es-ES" dirty="0"/>
              <a:t>o con </a:t>
            </a:r>
            <a:r>
              <a:rPr lang="es-ES" b="1" dirty="0"/>
              <a:t>SHOW STATUS LIKE ‘%’;</a:t>
            </a:r>
          </a:p>
          <a:p>
            <a:r>
              <a:rPr lang="es-ES" dirty="0"/>
              <a:t>Son variables que no se pueden modificar directamente.</a:t>
            </a:r>
          </a:p>
        </p:txBody>
      </p:sp>
    </p:spTree>
    <p:extLst>
      <p:ext uri="{BB962C8B-B14F-4D97-AF65-F5344CB8AC3E}">
        <p14:creationId xmlns:p14="http://schemas.microsoft.com/office/powerpoint/2010/main" val="65235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D878A-BC04-86E7-587E-2EAF05A9D440}"/>
              </a:ext>
            </a:extLst>
          </p:cNvPr>
          <p:cNvSpPr>
            <a:spLocks noGrp="1"/>
          </p:cNvSpPr>
          <p:nvPr>
            <p:ph type="title"/>
          </p:nvPr>
        </p:nvSpPr>
        <p:spPr/>
        <p:txBody>
          <a:bodyPr>
            <a:normAutofit fontScale="90000"/>
          </a:bodyPr>
          <a:lstStyle/>
          <a:p>
            <a:r>
              <a:rPr lang="es-ES" dirty="0"/>
              <a:t>VARIABLES DE ESTADO</a:t>
            </a:r>
          </a:p>
        </p:txBody>
      </p:sp>
      <p:sp>
        <p:nvSpPr>
          <p:cNvPr id="3" name="Marcador de contenido 2">
            <a:extLst>
              <a:ext uri="{FF2B5EF4-FFF2-40B4-BE49-F238E27FC236}">
                <a16:creationId xmlns:a16="http://schemas.microsoft.com/office/drawing/2014/main" id="{25041CC9-3EDC-B0D5-E8B0-3CA4F656F853}"/>
              </a:ext>
            </a:extLst>
          </p:cNvPr>
          <p:cNvSpPr>
            <a:spLocks noGrp="1"/>
          </p:cNvSpPr>
          <p:nvPr>
            <p:ph idx="1"/>
          </p:nvPr>
        </p:nvSpPr>
        <p:spPr/>
        <p:txBody>
          <a:bodyPr>
            <a:normAutofit fontScale="92500"/>
          </a:bodyPr>
          <a:lstStyle/>
          <a:p>
            <a:pPr>
              <a:buFont typeface="Arial" panose="020B0604020202020204" pitchFamily="34" charset="0"/>
              <a:buChar char="•"/>
            </a:pPr>
            <a:r>
              <a:rPr lang="es-ES" dirty="0" err="1"/>
              <a:t>questions</a:t>
            </a:r>
            <a:r>
              <a:rPr lang="es-ES" dirty="0"/>
              <a:t>: El número de consultas que han sido enviadas al servidor.</a:t>
            </a:r>
          </a:p>
          <a:p>
            <a:pPr>
              <a:buFont typeface="Arial" panose="020B0604020202020204" pitchFamily="34" charset="0"/>
              <a:buChar char="•"/>
            </a:pPr>
            <a:r>
              <a:rPr lang="es-ES" dirty="0" err="1"/>
              <a:t>uptime</a:t>
            </a:r>
            <a:r>
              <a:rPr lang="es-ES" dirty="0"/>
              <a:t>: El número de segundos que el servidor ha estado funcionando.</a:t>
            </a:r>
          </a:p>
          <a:p>
            <a:pPr>
              <a:buFont typeface="Arial" panose="020B0604020202020204" pitchFamily="34" charset="0"/>
              <a:buChar char="•"/>
            </a:pPr>
            <a:r>
              <a:rPr lang="es-ES" dirty="0" err="1"/>
              <a:t>slow_queries</a:t>
            </a:r>
            <a:r>
              <a:rPr lang="es-ES" dirty="0"/>
              <a:t>: El número de consultas que han tardado más de </a:t>
            </a:r>
            <a:r>
              <a:rPr lang="es-ES" dirty="0" err="1"/>
              <a:t>long_query_time</a:t>
            </a:r>
            <a:r>
              <a:rPr lang="es-ES" dirty="0"/>
              <a:t> segundos</a:t>
            </a:r>
          </a:p>
          <a:p>
            <a:pPr>
              <a:buFont typeface="Arial" panose="020B0604020202020204" pitchFamily="34" charset="0"/>
              <a:buChar char="•"/>
            </a:pPr>
            <a:r>
              <a:rPr lang="es-ES" dirty="0" err="1"/>
              <a:t>max_used_connections</a:t>
            </a:r>
            <a:r>
              <a:rPr lang="es-ES" dirty="0"/>
              <a:t>: El número máximo de conexiones que han sido utilizadas simultáneamente desde que el servidor ha sido iniciado.</a:t>
            </a:r>
          </a:p>
          <a:p>
            <a:pPr>
              <a:buFont typeface="Arial" panose="020B0604020202020204" pitchFamily="34" charset="0"/>
              <a:buChar char="•"/>
            </a:pPr>
            <a:r>
              <a:rPr lang="es-ES" dirty="0" err="1"/>
              <a:t>innodb_rows_inserted</a:t>
            </a:r>
            <a:r>
              <a:rPr lang="es-ES" dirty="0"/>
              <a:t>: El número de registros insertados en tablas </a:t>
            </a:r>
            <a:r>
              <a:rPr lang="es-ES" dirty="0" err="1"/>
              <a:t>InnoDB</a:t>
            </a:r>
            <a:r>
              <a:rPr lang="es-ES" dirty="0"/>
              <a:t>.</a:t>
            </a:r>
          </a:p>
          <a:p>
            <a:pPr>
              <a:buFont typeface="Arial" panose="020B0604020202020204" pitchFamily="34" charset="0"/>
              <a:buChar char="•"/>
            </a:pPr>
            <a:r>
              <a:rPr lang="es-ES" dirty="0" err="1"/>
              <a:t>connections</a:t>
            </a:r>
            <a:r>
              <a:rPr lang="es-ES" dirty="0"/>
              <a:t>: El número de intentos de conexión (con éxito o no) al servidor MySQL.</a:t>
            </a:r>
          </a:p>
          <a:p>
            <a:pPr>
              <a:buFont typeface="Arial" panose="020B0604020202020204" pitchFamily="34" charset="0"/>
              <a:buChar char="•"/>
            </a:pPr>
            <a:r>
              <a:rPr lang="es-ES" dirty="0" err="1"/>
              <a:t>aborted_connects</a:t>
            </a:r>
            <a:r>
              <a:rPr lang="es-ES" dirty="0"/>
              <a:t>: El número de intentos de conexión al servidor MySQL que han fallado.</a:t>
            </a:r>
          </a:p>
          <a:p>
            <a:pPr>
              <a:buFont typeface="Arial" panose="020B0604020202020204" pitchFamily="34" charset="0"/>
              <a:buChar char="•"/>
            </a:pPr>
            <a:r>
              <a:rPr lang="es-ES" dirty="0" err="1"/>
              <a:t>com_select</a:t>
            </a:r>
            <a:r>
              <a:rPr lang="es-ES" dirty="0"/>
              <a:t>: Número de instrucciones </a:t>
            </a:r>
            <a:r>
              <a:rPr lang="es-ES" dirty="0" err="1"/>
              <a:t>select</a:t>
            </a:r>
            <a:r>
              <a:rPr lang="es-ES" dirty="0"/>
              <a:t> ejecutadas en la sesión.</a:t>
            </a:r>
          </a:p>
          <a:p>
            <a:pPr>
              <a:buFont typeface="Arial" panose="020B0604020202020204" pitchFamily="34" charset="0"/>
              <a:buChar char="•"/>
            </a:pPr>
            <a:r>
              <a:rPr lang="es-ES" dirty="0" err="1"/>
              <a:t>com_insert</a:t>
            </a:r>
            <a:r>
              <a:rPr lang="es-ES" dirty="0"/>
              <a:t>: Número de instrucciones </a:t>
            </a:r>
            <a:r>
              <a:rPr lang="es-ES" dirty="0" err="1"/>
              <a:t>insert</a:t>
            </a:r>
            <a:r>
              <a:rPr lang="es-ES" dirty="0"/>
              <a:t> ejecutadas en la sesión.</a:t>
            </a:r>
          </a:p>
          <a:p>
            <a:endParaRPr lang="es-ES" dirty="0"/>
          </a:p>
        </p:txBody>
      </p:sp>
    </p:spTree>
    <p:extLst>
      <p:ext uri="{BB962C8B-B14F-4D97-AF65-F5344CB8AC3E}">
        <p14:creationId xmlns:p14="http://schemas.microsoft.com/office/powerpoint/2010/main" val="325442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2638B-8830-56BD-4998-F744DCF9A850}"/>
              </a:ext>
            </a:extLst>
          </p:cNvPr>
          <p:cNvSpPr>
            <a:spLocks noGrp="1"/>
          </p:cNvSpPr>
          <p:nvPr>
            <p:ph type="title"/>
          </p:nvPr>
        </p:nvSpPr>
        <p:spPr/>
        <p:txBody>
          <a:bodyPr>
            <a:normAutofit fontScale="90000"/>
          </a:bodyPr>
          <a:lstStyle/>
          <a:p>
            <a:r>
              <a:rPr lang="es-ES" dirty="0"/>
              <a:t>VARIABLES DE USUARIO</a:t>
            </a:r>
          </a:p>
        </p:txBody>
      </p:sp>
      <p:sp>
        <p:nvSpPr>
          <p:cNvPr id="3" name="Marcador de contenido 2">
            <a:extLst>
              <a:ext uri="{FF2B5EF4-FFF2-40B4-BE49-F238E27FC236}">
                <a16:creationId xmlns:a16="http://schemas.microsoft.com/office/drawing/2014/main" id="{3BE9AA3C-F093-2CE8-0982-521AF02F667A}"/>
              </a:ext>
            </a:extLst>
          </p:cNvPr>
          <p:cNvSpPr>
            <a:spLocks noGrp="1"/>
          </p:cNvSpPr>
          <p:nvPr>
            <p:ph idx="1"/>
          </p:nvPr>
        </p:nvSpPr>
        <p:spPr/>
        <p:txBody>
          <a:bodyPr/>
          <a:lstStyle/>
          <a:p>
            <a:r>
              <a:rPr lang="es-ES" dirty="0"/>
              <a:t>Un usuario puede crear variables propias o de usuario.</a:t>
            </a:r>
          </a:p>
          <a:p>
            <a:r>
              <a:rPr lang="es-ES" dirty="0"/>
              <a:t>Las variables de usuario se declaran con @nombre_var, donde el nombre de variable </a:t>
            </a:r>
            <a:r>
              <a:rPr lang="es-ES" dirty="0" err="1"/>
              <a:t>nombre_var</a:t>
            </a:r>
            <a:r>
              <a:rPr lang="es-ES" dirty="0"/>
              <a:t> puede consistir de caracteres alfanuméricos y los caracteres ‘.’, ‘_’, y ‘$’. </a:t>
            </a:r>
          </a:p>
          <a:p>
            <a:r>
              <a:rPr lang="es-ES" dirty="0"/>
              <a:t>Una forma de establecer una variable de usuario es empleando una instrucción </a:t>
            </a:r>
            <a:r>
              <a:rPr lang="es-ES" b="1" dirty="0"/>
              <a:t>SET</a:t>
            </a:r>
            <a:r>
              <a:rPr lang="es-ES" dirty="0"/>
              <a:t>:  </a:t>
            </a:r>
          </a:p>
          <a:p>
            <a:endParaRPr lang="es-ES" dirty="0"/>
          </a:p>
        </p:txBody>
      </p:sp>
      <p:pic>
        <p:nvPicPr>
          <p:cNvPr id="5" name="Imagen 4">
            <a:extLst>
              <a:ext uri="{FF2B5EF4-FFF2-40B4-BE49-F238E27FC236}">
                <a16:creationId xmlns:a16="http://schemas.microsoft.com/office/drawing/2014/main" id="{F3C29695-C96D-C5A2-838E-B71F8DA0BBD6}"/>
              </a:ext>
            </a:extLst>
          </p:cNvPr>
          <p:cNvPicPr>
            <a:picLocks noChangeAspect="1"/>
          </p:cNvPicPr>
          <p:nvPr/>
        </p:nvPicPr>
        <p:blipFill rotWithShape="1">
          <a:blip r:embed="rId2"/>
          <a:srcRect r="20033"/>
          <a:stretch/>
        </p:blipFill>
        <p:spPr>
          <a:xfrm>
            <a:off x="2233575" y="3739421"/>
            <a:ext cx="5310226" cy="1013554"/>
          </a:xfrm>
          <a:prstGeom prst="rect">
            <a:avLst/>
          </a:prstGeom>
        </p:spPr>
      </p:pic>
    </p:spTree>
    <p:extLst>
      <p:ext uri="{BB962C8B-B14F-4D97-AF65-F5344CB8AC3E}">
        <p14:creationId xmlns:p14="http://schemas.microsoft.com/office/powerpoint/2010/main" val="168855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4FA13-11B0-7B1B-D503-151FCF8EDE13}"/>
              </a:ext>
            </a:extLst>
          </p:cNvPr>
          <p:cNvSpPr>
            <a:spLocks noGrp="1"/>
          </p:cNvSpPr>
          <p:nvPr>
            <p:ph type="title"/>
          </p:nvPr>
        </p:nvSpPr>
        <p:spPr/>
        <p:txBody>
          <a:bodyPr>
            <a:normAutofit fontScale="90000"/>
          </a:bodyPr>
          <a:lstStyle/>
          <a:p>
            <a:r>
              <a:rPr lang="es-ES" dirty="0"/>
              <a:t>VARIABLES DE USUARIO</a:t>
            </a:r>
          </a:p>
        </p:txBody>
      </p:sp>
      <p:sp>
        <p:nvSpPr>
          <p:cNvPr id="3" name="Marcador de contenido 2">
            <a:extLst>
              <a:ext uri="{FF2B5EF4-FFF2-40B4-BE49-F238E27FC236}">
                <a16:creationId xmlns:a16="http://schemas.microsoft.com/office/drawing/2014/main" id="{4434AFA8-6DE0-9124-3E5F-DAA1FD070756}"/>
              </a:ext>
            </a:extLst>
          </p:cNvPr>
          <p:cNvSpPr>
            <a:spLocks noGrp="1"/>
          </p:cNvSpPr>
          <p:nvPr>
            <p:ph idx="1"/>
          </p:nvPr>
        </p:nvSpPr>
        <p:spPr/>
        <p:txBody>
          <a:bodyPr/>
          <a:lstStyle/>
          <a:p>
            <a:r>
              <a:rPr lang="es-ES" dirty="0"/>
              <a:t>Otra forma de crear variables de usuario y/o asignarles valores es hacerlo asignándoles un valor devuelto por una consulta. </a:t>
            </a:r>
          </a:p>
          <a:p>
            <a:r>
              <a:rPr lang="es-ES" dirty="0"/>
              <a:t>Por ejemplo:</a:t>
            </a:r>
          </a:p>
          <a:p>
            <a:endParaRPr lang="es-ES" dirty="0"/>
          </a:p>
        </p:txBody>
      </p:sp>
      <p:pic>
        <p:nvPicPr>
          <p:cNvPr id="5" name="Imagen 4">
            <a:extLst>
              <a:ext uri="{FF2B5EF4-FFF2-40B4-BE49-F238E27FC236}">
                <a16:creationId xmlns:a16="http://schemas.microsoft.com/office/drawing/2014/main" id="{48418F5A-E007-16A1-AA62-663BD5805477}"/>
              </a:ext>
            </a:extLst>
          </p:cNvPr>
          <p:cNvPicPr>
            <a:picLocks noChangeAspect="1"/>
          </p:cNvPicPr>
          <p:nvPr/>
        </p:nvPicPr>
        <p:blipFill>
          <a:blip r:embed="rId2"/>
          <a:stretch>
            <a:fillRect/>
          </a:stretch>
        </p:blipFill>
        <p:spPr>
          <a:xfrm>
            <a:off x="1004413" y="3038420"/>
            <a:ext cx="9276435" cy="1066855"/>
          </a:xfrm>
          <a:prstGeom prst="rect">
            <a:avLst/>
          </a:prstGeom>
        </p:spPr>
      </p:pic>
      <p:sp>
        <p:nvSpPr>
          <p:cNvPr id="6" name="Rectángulo 5">
            <a:extLst>
              <a:ext uri="{FF2B5EF4-FFF2-40B4-BE49-F238E27FC236}">
                <a16:creationId xmlns:a16="http://schemas.microsoft.com/office/drawing/2014/main" id="{63359DD2-4273-47D8-0E8C-C225E7332904}"/>
              </a:ext>
            </a:extLst>
          </p:cNvPr>
          <p:cNvSpPr/>
          <p:nvPr/>
        </p:nvSpPr>
        <p:spPr>
          <a:xfrm>
            <a:off x="691079" y="4898259"/>
            <a:ext cx="10557634"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COMPROBAMOS LO APRENDIDO</a:t>
            </a: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CuadroTexto 6">
            <a:extLst>
              <a:ext uri="{FF2B5EF4-FFF2-40B4-BE49-F238E27FC236}">
                <a16:creationId xmlns:a16="http://schemas.microsoft.com/office/drawing/2014/main" id="{B5386AF6-E150-D1B8-6753-26A8AA03BE12}"/>
              </a:ext>
            </a:extLst>
          </p:cNvPr>
          <p:cNvSpPr txBox="1"/>
          <p:nvPr/>
        </p:nvSpPr>
        <p:spPr>
          <a:xfrm>
            <a:off x="8372475" y="5821589"/>
            <a:ext cx="2876238" cy="369332"/>
          </a:xfrm>
          <a:prstGeom prst="rect">
            <a:avLst/>
          </a:prstGeom>
          <a:noFill/>
        </p:spPr>
        <p:txBody>
          <a:bodyPr wrap="square" rtlCol="0">
            <a:spAutoFit/>
          </a:bodyPr>
          <a:lstStyle/>
          <a:p>
            <a:r>
              <a:rPr lang="es-ES" dirty="0"/>
              <a:t>HOJA 1 DE EJERCICIOS.</a:t>
            </a:r>
          </a:p>
        </p:txBody>
      </p:sp>
    </p:spTree>
    <p:extLst>
      <p:ext uri="{BB962C8B-B14F-4D97-AF65-F5344CB8AC3E}">
        <p14:creationId xmlns:p14="http://schemas.microsoft.com/office/powerpoint/2010/main" val="290099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A2B5E-351A-457C-A16F-04DF2AC93A34}"/>
              </a:ext>
            </a:extLst>
          </p:cNvPr>
          <p:cNvSpPr>
            <a:spLocks noGrp="1"/>
          </p:cNvSpPr>
          <p:nvPr>
            <p:ph type="title"/>
          </p:nvPr>
        </p:nvSpPr>
        <p:spPr/>
        <p:txBody>
          <a:bodyPr>
            <a:normAutofit fontScale="90000"/>
          </a:bodyPr>
          <a:lstStyle/>
          <a:p>
            <a:r>
              <a:rPr lang="es-ES" dirty="0"/>
              <a:t>INTRODUCCIÓN</a:t>
            </a:r>
          </a:p>
        </p:txBody>
      </p:sp>
      <p:sp>
        <p:nvSpPr>
          <p:cNvPr id="3" name="Marcador de contenido 2">
            <a:extLst>
              <a:ext uri="{FF2B5EF4-FFF2-40B4-BE49-F238E27FC236}">
                <a16:creationId xmlns:a16="http://schemas.microsoft.com/office/drawing/2014/main" id="{101428F1-33C1-B735-0501-D8740AB3F05E}"/>
              </a:ext>
            </a:extLst>
          </p:cNvPr>
          <p:cNvSpPr>
            <a:spLocks noGrp="1"/>
          </p:cNvSpPr>
          <p:nvPr>
            <p:ph idx="1"/>
          </p:nvPr>
        </p:nvSpPr>
        <p:spPr/>
        <p:txBody>
          <a:bodyPr>
            <a:normAutofit/>
          </a:bodyPr>
          <a:lstStyle/>
          <a:p>
            <a:r>
              <a:rPr lang="es-ES" b="1" dirty="0"/>
              <a:t>RUTINAS</a:t>
            </a:r>
            <a:r>
              <a:rPr lang="es-ES" dirty="0"/>
              <a:t> formadas por una serie de instrucciones que permiten realizar una tarea. Una vez almacenada la rutina, ésta podrá ser invocada o llamada a ejecución en cualquier momento.</a:t>
            </a:r>
          </a:p>
          <a:p>
            <a:r>
              <a:rPr lang="es-ES" dirty="0"/>
              <a:t>Las rutinas que se pueden desarrollar en MySQL y, en general, en cualquier SGBD relacional son:</a:t>
            </a:r>
          </a:p>
          <a:p>
            <a:pPr>
              <a:buFont typeface="Arial" panose="020B0604020202020204" pitchFamily="34" charset="0"/>
              <a:buChar char="•"/>
            </a:pPr>
            <a:r>
              <a:rPr lang="es-ES" dirty="0"/>
              <a:t>Funciones.</a:t>
            </a:r>
          </a:p>
          <a:p>
            <a:pPr>
              <a:buFont typeface="Arial" panose="020B0604020202020204" pitchFamily="34" charset="0"/>
              <a:buChar char="•"/>
            </a:pPr>
            <a:r>
              <a:rPr lang="es-ES" dirty="0"/>
              <a:t>Procedimientos.</a:t>
            </a:r>
          </a:p>
          <a:p>
            <a:pPr>
              <a:buFont typeface="Arial" panose="020B0604020202020204" pitchFamily="34" charset="0"/>
              <a:buChar char="•"/>
            </a:pPr>
            <a:r>
              <a:rPr lang="es-ES" dirty="0"/>
              <a:t>Disparadores o </a:t>
            </a:r>
            <a:r>
              <a:rPr lang="es-ES" dirty="0" err="1"/>
              <a:t>Triggers</a:t>
            </a:r>
            <a:r>
              <a:rPr lang="es-ES" dirty="0"/>
              <a:t>.</a:t>
            </a:r>
          </a:p>
          <a:p>
            <a:pPr>
              <a:buFont typeface="Arial" panose="020B0604020202020204" pitchFamily="34" charset="0"/>
              <a:buChar char="•"/>
            </a:pPr>
            <a:r>
              <a:rPr lang="es-ES" dirty="0"/>
              <a:t>Cursores.</a:t>
            </a:r>
          </a:p>
          <a:p>
            <a:endParaRPr lang="es-ES" dirty="0"/>
          </a:p>
        </p:txBody>
      </p:sp>
    </p:spTree>
    <p:extLst>
      <p:ext uri="{BB962C8B-B14F-4D97-AF65-F5344CB8AC3E}">
        <p14:creationId xmlns:p14="http://schemas.microsoft.com/office/powerpoint/2010/main" val="348685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86689-40C9-3E74-F1F2-3B562B85CDEC}"/>
              </a:ext>
            </a:extLst>
          </p:cNvPr>
          <p:cNvSpPr>
            <a:spLocks noGrp="1"/>
          </p:cNvSpPr>
          <p:nvPr>
            <p:ph type="title"/>
          </p:nvPr>
        </p:nvSpPr>
        <p:spPr/>
        <p:txBody>
          <a:bodyPr>
            <a:normAutofit fontScale="90000"/>
          </a:bodyPr>
          <a:lstStyle/>
          <a:p>
            <a:r>
              <a:rPr lang="es-ES" dirty="0"/>
              <a:t>INTRODUCCIÓN</a:t>
            </a:r>
          </a:p>
        </p:txBody>
      </p:sp>
      <p:sp>
        <p:nvSpPr>
          <p:cNvPr id="3" name="Marcador de contenido 2">
            <a:extLst>
              <a:ext uri="{FF2B5EF4-FFF2-40B4-BE49-F238E27FC236}">
                <a16:creationId xmlns:a16="http://schemas.microsoft.com/office/drawing/2014/main" id="{C048B734-4008-9022-4039-C33359848D51}"/>
              </a:ext>
            </a:extLst>
          </p:cNvPr>
          <p:cNvSpPr>
            <a:spLocks noGrp="1"/>
          </p:cNvSpPr>
          <p:nvPr>
            <p:ph idx="1"/>
          </p:nvPr>
        </p:nvSpPr>
        <p:spPr/>
        <p:txBody>
          <a:bodyPr/>
          <a:lstStyle/>
          <a:p>
            <a:r>
              <a:rPr lang="es-ES" b="1" dirty="0"/>
              <a:t>VENTAJAS</a:t>
            </a:r>
          </a:p>
          <a:p>
            <a:pPr>
              <a:buFont typeface="Arial" panose="020B0604020202020204" pitchFamily="34" charset="0"/>
              <a:buChar char="•"/>
            </a:pPr>
            <a:r>
              <a:rPr lang="es-ES" dirty="0"/>
              <a:t>Se automatizan procesos que constan de varias instrucciones. No hay que reescribir esas instrucciones.</a:t>
            </a:r>
          </a:p>
          <a:p>
            <a:pPr>
              <a:buFont typeface="Arial" panose="020B0604020202020204" pitchFamily="34" charset="0"/>
              <a:buChar char="•"/>
            </a:pPr>
            <a:r>
              <a:rPr lang="es-ES" dirty="0"/>
              <a:t>Desde los clientes se tiene que enviar muchísima menos información al servidor. El servidor ya tiene las rutinas almacenadas.</a:t>
            </a:r>
          </a:p>
          <a:p>
            <a:pPr>
              <a:buFont typeface="Arial" panose="020B0604020202020204" pitchFamily="34" charset="0"/>
              <a:buChar char="•"/>
            </a:pPr>
            <a:r>
              <a:rPr lang="es-ES" dirty="0"/>
              <a:t>Si están perfectamente comprobadas las rutinas, hay mayor seguridad de que los procesos se realicen correctamente.</a:t>
            </a:r>
          </a:p>
          <a:p>
            <a:endParaRPr lang="es-ES" dirty="0"/>
          </a:p>
        </p:txBody>
      </p:sp>
    </p:spTree>
    <p:extLst>
      <p:ext uri="{BB962C8B-B14F-4D97-AF65-F5344CB8AC3E}">
        <p14:creationId xmlns:p14="http://schemas.microsoft.com/office/powerpoint/2010/main" val="43334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DBB8E-BEAC-1601-8C44-50BE7F7BAF16}"/>
              </a:ext>
            </a:extLst>
          </p:cNvPr>
          <p:cNvSpPr>
            <a:spLocks noGrp="1"/>
          </p:cNvSpPr>
          <p:nvPr>
            <p:ph type="title"/>
          </p:nvPr>
        </p:nvSpPr>
        <p:spPr/>
        <p:txBody>
          <a:bodyPr>
            <a:normAutofit fontScale="90000"/>
          </a:bodyPr>
          <a:lstStyle/>
          <a:p>
            <a:r>
              <a:rPr lang="es-ES" dirty="0"/>
              <a:t>INTRODUCCIÓN</a:t>
            </a:r>
          </a:p>
        </p:txBody>
      </p:sp>
      <p:sp>
        <p:nvSpPr>
          <p:cNvPr id="3" name="Marcador de contenido 2">
            <a:extLst>
              <a:ext uri="{FF2B5EF4-FFF2-40B4-BE49-F238E27FC236}">
                <a16:creationId xmlns:a16="http://schemas.microsoft.com/office/drawing/2014/main" id="{ADAC90D3-0FBF-52EE-4594-1266A1CF6D32}"/>
              </a:ext>
            </a:extLst>
          </p:cNvPr>
          <p:cNvSpPr>
            <a:spLocks noGrp="1"/>
          </p:cNvSpPr>
          <p:nvPr>
            <p:ph idx="1"/>
          </p:nvPr>
        </p:nvSpPr>
        <p:spPr/>
        <p:txBody>
          <a:bodyPr/>
          <a:lstStyle/>
          <a:p>
            <a:r>
              <a:rPr lang="es-ES" b="1" dirty="0"/>
              <a:t>DESVENTAJAS</a:t>
            </a:r>
            <a:endParaRPr lang="es-ES" dirty="0"/>
          </a:p>
          <a:p>
            <a:pPr>
              <a:buFont typeface="Arial" panose="020B0604020202020204" pitchFamily="34" charset="0"/>
              <a:buChar char="•"/>
            </a:pPr>
            <a:r>
              <a:rPr lang="es-ES" dirty="0"/>
              <a:t>Portabilidad. Hay bastantes diferencias en el lenguaje SQL para crear rutinas en los diferentes SGBD por lo que una base de datos con rutinas creadas en un SGBD puede no ser portable a otro SGBD por esas rutinas.</a:t>
            </a:r>
          </a:p>
          <a:p>
            <a:pPr>
              <a:buFont typeface="Arial" panose="020B0604020202020204" pitchFamily="34" charset="0"/>
              <a:buChar char="•"/>
            </a:pPr>
            <a:r>
              <a:rPr lang="es-ES" dirty="0"/>
              <a:t>Pueden producirse errores de ejecución de una rutina que sean difícilmente detectables.</a:t>
            </a:r>
          </a:p>
          <a:p>
            <a:endParaRPr lang="es-ES" dirty="0"/>
          </a:p>
        </p:txBody>
      </p:sp>
    </p:spTree>
    <p:extLst>
      <p:ext uri="{BB962C8B-B14F-4D97-AF65-F5344CB8AC3E}">
        <p14:creationId xmlns:p14="http://schemas.microsoft.com/office/powerpoint/2010/main" val="347089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B680D-4361-0679-6534-CCD254CD9053}"/>
              </a:ext>
            </a:extLst>
          </p:cNvPr>
          <p:cNvSpPr>
            <a:spLocks noGrp="1"/>
          </p:cNvSpPr>
          <p:nvPr>
            <p:ph type="title"/>
          </p:nvPr>
        </p:nvSpPr>
        <p:spPr/>
        <p:txBody>
          <a:bodyPr>
            <a:normAutofit fontScale="90000"/>
          </a:bodyPr>
          <a:lstStyle/>
          <a:p>
            <a:r>
              <a:rPr lang="es-ES" dirty="0"/>
              <a:t>VARIABLES DE USUARIO Y DE SISTEMA</a:t>
            </a:r>
          </a:p>
        </p:txBody>
      </p:sp>
      <p:sp>
        <p:nvSpPr>
          <p:cNvPr id="3" name="Marcador de contenido 2">
            <a:extLst>
              <a:ext uri="{FF2B5EF4-FFF2-40B4-BE49-F238E27FC236}">
                <a16:creationId xmlns:a16="http://schemas.microsoft.com/office/drawing/2014/main" id="{9670F129-0CF3-364B-74F1-75944ADAF3F4}"/>
              </a:ext>
            </a:extLst>
          </p:cNvPr>
          <p:cNvSpPr>
            <a:spLocks noGrp="1"/>
          </p:cNvSpPr>
          <p:nvPr>
            <p:ph idx="1"/>
          </p:nvPr>
        </p:nvSpPr>
        <p:spPr/>
        <p:txBody>
          <a:bodyPr>
            <a:normAutofit fontScale="92500"/>
          </a:bodyPr>
          <a:lstStyle/>
          <a:p>
            <a:r>
              <a:rPr lang="es-ES" dirty="0"/>
              <a:t>En MySQL podemos usar dos tipos de variables:</a:t>
            </a:r>
          </a:p>
          <a:p>
            <a:pPr>
              <a:buFont typeface="Arial" panose="020B0604020202020204" pitchFamily="34" charset="0"/>
              <a:buChar char="•"/>
            </a:pPr>
            <a:r>
              <a:rPr lang="es-ES" dirty="0"/>
              <a:t>Variables de sistema: </a:t>
            </a:r>
          </a:p>
          <a:p>
            <a:pPr marL="742950" lvl="1" indent="-285750">
              <a:buFont typeface="Arial" panose="020B0604020202020204" pitchFamily="34" charset="0"/>
              <a:buChar char="•"/>
            </a:pPr>
            <a:r>
              <a:rPr lang="es-ES" dirty="0"/>
              <a:t>Las crea el servidor cuando se inicia y/o cuando se inicia una sesión.</a:t>
            </a:r>
          </a:p>
          <a:p>
            <a:pPr marL="742950" lvl="1" indent="-285750">
              <a:buFont typeface="Arial" panose="020B0604020202020204" pitchFamily="34" charset="0"/>
              <a:buChar char="•"/>
            </a:pPr>
            <a:r>
              <a:rPr lang="es-ES" dirty="0"/>
              <a:t>El valor que tengan estas variables configuran el comportamiento del servidor y de las sesiones.</a:t>
            </a:r>
          </a:p>
          <a:p>
            <a:pPr marL="742950" lvl="1" indent="-285750">
              <a:buFont typeface="Arial" panose="020B0604020202020204" pitchFamily="34" charset="0"/>
              <a:buChar char="•"/>
            </a:pPr>
            <a:r>
              <a:rPr lang="es-ES" dirty="0"/>
              <a:t>Por ejemplo, la variable autocommit que hemos visto al estudiar las transacciones es una variable de sistema y de sesión.</a:t>
            </a:r>
          </a:p>
          <a:p>
            <a:pPr marL="742950" lvl="1" indent="-285750">
              <a:buFont typeface="Arial" panose="020B0604020202020204" pitchFamily="34" charset="0"/>
              <a:buChar char="•"/>
            </a:pPr>
            <a:r>
              <a:rPr lang="es-ES" dirty="0"/>
              <a:t>Sólo los usuarios con los privilegios adecuados podrán modificar los valores de estas variables.</a:t>
            </a:r>
          </a:p>
          <a:p>
            <a:pPr>
              <a:buFont typeface="Arial" panose="020B0604020202020204" pitchFamily="34" charset="0"/>
              <a:buChar char="•"/>
            </a:pPr>
            <a:r>
              <a:rPr lang="es-ES" dirty="0"/>
              <a:t>Variables de usuario: </a:t>
            </a:r>
          </a:p>
          <a:p>
            <a:pPr marL="742950" lvl="1" indent="-285750">
              <a:buFont typeface="Arial" panose="020B0604020202020204" pitchFamily="34" charset="0"/>
              <a:buChar char="•"/>
            </a:pPr>
            <a:r>
              <a:rPr lang="es-ES" dirty="0"/>
              <a:t>Las declara o crea un usuario para usarlas y modificarlas dentro de la sesión.</a:t>
            </a:r>
          </a:p>
          <a:p>
            <a:pPr marL="742950" lvl="1" indent="-285750">
              <a:buFont typeface="Arial" panose="020B0604020202020204" pitchFamily="34" charset="0"/>
              <a:buChar char="•"/>
            </a:pPr>
            <a:r>
              <a:rPr lang="es-ES" dirty="0"/>
              <a:t>Cuando se cierra una sesión, todas las variables de usuario que se hubieran creado en la sesión desaparecen.</a:t>
            </a:r>
          </a:p>
          <a:p>
            <a:endParaRPr lang="es-ES" dirty="0"/>
          </a:p>
        </p:txBody>
      </p:sp>
    </p:spTree>
    <p:extLst>
      <p:ext uri="{BB962C8B-B14F-4D97-AF65-F5344CB8AC3E}">
        <p14:creationId xmlns:p14="http://schemas.microsoft.com/office/powerpoint/2010/main" val="250100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06E67-49CC-A52C-7255-532BE773EB25}"/>
              </a:ext>
            </a:extLst>
          </p:cNvPr>
          <p:cNvSpPr>
            <a:spLocks noGrp="1"/>
          </p:cNvSpPr>
          <p:nvPr>
            <p:ph type="title"/>
          </p:nvPr>
        </p:nvSpPr>
        <p:spPr/>
        <p:txBody>
          <a:bodyPr>
            <a:normAutofit fontScale="90000"/>
          </a:bodyPr>
          <a:lstStyle/>
          <a:p>
            <a:r>
              <a:rPr lang="es-ES" dirty="0"/>
              <a:t>VARIABLES DEL SISTEMA</a:t>
            </a:r>
          </a:p>
        </p:txBody>
      </p:sp>
      <p:sp>
        <p:nvSpPr>
          <p:cNvPr id="3" name="Marcador de contenido 2">
            <a:extLst>
              <a:ext uri="{FF2B5EF4-FFF2-40B4-BE49-F238E27FC236}">
                <a16:creationId xmlns:a16="http://schemas.microsoft.com/office/drawing/2014/main" id="{7A37A2A5-2F8D-6B12-E3CE-EE4C9C8A04A2}"/>
              </a:ext>
            </a:extLst>
          </p:cNvPr>
          <p:cNvSpPr>
            <a:spLocks noGrp="1"/>
          </p:cNvSpPr>
          <p:nvPr>
            <p:ph idx="1"/>
          </p:nvPr>
        </p:nvSpPr>
        <p:spPr/>
        <p:txBody>
          <a:bodyPr>
            <a:normAutofit/>
          </a:bodyPr>
          <a:lstStyle/>
          <a:p>
            <a:r>
              <a:rPr lang="es-ES" dirty="0"/>
              <a:t>Las variables de sistema pueden ser:</a:t>
            </a:r>
          </a:p>
          <a:p>
            <a:pPr marL="1162050">
              <a:buFont typeface="Arial" panose="020B0604020202020204" pitchFamily="34" charset="0"/>
              <a:buChar char="•"/>
            </a:pPr>
            <a:r>
              <a:rPr lang="es-ES" dirty="0"/>
              <a:t>Globales</a:t>
            </a:r>
          </a:p>
          <a:p>
            <a:pPr marL="1162050">
              <a:buFont typeface="Arial" panose="020B0604020202020204" pitchFamily="34" charset="0"/>
              <a:buChar char="•"/>
            </a:pPr>
            <a:r>
              <a:rPr lang="es-ES" dirty="0"/>
              <a:t>Sesión</a:t>
            </a:r>
          </a:p>
          <a:p>
            <a:r>
              <a:rPr lang="es-ES" dirty="0"/>
              <a:t>El servidor crea y mantiene varias variables de sistema que indican cómo está configurado. </a:t>
            </a:r>
          </a:p>
          <a:p>
            <a:r>
              <a:rPr lang="es-ES" dirty="0"/>
              <a:t>Todas ellas tienen valores por defecto. </a:t>
            </a:r>
          </a:p>
          <a:p>
            <a:r>
              <a:rPr lang="es-ES" dirty="0"/>
              <a:t>Puede cambiarse el valor al arrancar el servidor usando opciones en la línea de comandos o en ficheros de configuración. </a:t>
            </a:r>
          </a:p>
          <a:p>
            <a:r>
              <a:rPr lang="es-ES" dirty="0"/>
              <a:t>En la mayoría de ellas (las dinámicas) podemos modificar su valor en tiempo de sesión usando el comando SET.</a:t>
            </a:r>
          </a:p>
          <a:p>
            <a:endParaRPr lang="es-ES" dirty="0"/>
          </a:p>
        </p:txBody>
      </p:sp>
    </p:spTree>
    <p:extLst>
      <p:ext uri="{BB962C8B-B14F-4D97-AF65-F5344CB8AC3E}">
        <p14:creationId xmlns:p14="http://schemas.microsoft.com/office/powerpoint/2010/main" val="244419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29042-17D0-EFE0-7888-CB570D29A66D}"/>
              </a:ext>
            </a:extLst>
          </p:cNvPr>
          <p:cNvSpPr>
            <a:spLocks noGrp="1"/>
          </p:cNvSpPr>
          <p:nvPr>
            <p:ph type="title"/>
          </p:nvPr>
        </p:nvSpPr>
        <p:spPr/>
        <p:txBody>
          <a:bodyPr>
            <a:normAutofit fontScale="90000"/>
          </a:bodyPr>
          <a:lstStyle/>
          <a:p>
            <a:r>
              <a:rPr lang="es-ES" dirty="0"/>
              <a:t>VARIABLES DEL SISTEMA</a:t>
            </a:r>
          </a:p>
        </p:txBody>
      </p:sp>
      <p:sp>
        <p:nvSpPr>
          <p:cNvPr id="3" name="Marcador de contenido 2">
            <a:extLst>
              <a:ext uri="{FF2B5EF4-FFF2-40B4-BE49-F238E27FC236}">
                <a16:creationId xmlns:a16="http://schemas.microsoft.com/office/drawing/2014/main" id="{D48FE100-360F-BA9D-F916-96EF6ED364B0}"/>
              </a:ext>
            </a:extLst>
          </p:cNvPr>
          <p:cNvSpPr>
            <a:spLocks noGrp="1"/>
          </p:cNvSpPr>
          <p:nvPr>
            <p:ph idx="1"/>
          </p:nvPr>
        </p:nvSpPr>
        <p:spPr/>
        <p:txBody>
          <a:bodyPr/>
          <a:lstStyle/>
          <a:p>
            <a:r>
              <a:rPr lang="es-ES" dirty="0"/>
              <a:t>Las </a:t>
            </a:r>
            <a:r>
              <a:rPr lang="es-ES" b="1" dirty="0"/>
              <a:t>variables globales</a:t>
            </a:r>
            <a:r>
              <a:rPr lang="es-ES" dirty="0"/>
              <a:t> establecen configuraciones globales del servidor: </a:t>
            </a:r>
          </a:p>
          <a:p>
            <a:pPr marL="714375"/>
            <a:r>
              <a:rPr lang="es-ES" dirty="0"/>
              <a:t>Iniciado el servidor, se puede modificar el valor de las variables globales que sean dinámicas ejecutando el comando </a:t>
            </a:r>
            <a:r>
              <a:rPr lang="es-ES" b="1" dirty="0"/>
              <a:t>SET GLOBAL variable=valor</a:t>
            </a:r>
            <a:r>
              <a:rPr lang="es-ES" dirty="0"/>
              <a:t>.</a:t>
            </a:r>
          </a:p>
          <a:p>
            <a:r>
              <a:rPr lang="es-ES" dirty="0"/>
              <a:t>Las </a:t>
            </a:r>
            <a:r>
              <a:rPr lang="es-ES" b="1" dirty="0"/>
              <a:t>variables de sesión</a:t>
            </a:r>
            <a:r>
              <a:rPr lang="es-ES" dirty="0"/>
              <a:t> configuran las sesiones o para conexiones individuales de clientes: </a:t>
            </a:r>
          </a:p>
          <a:p>
            <a:pPr marL="714375"/>
            <a:r>
              <a:rPr lang="es-ES" dirty="0"/>
              <a:t>El valor de las variables de sesión que son dinámicas se puede cambiar mediante un comando </a:t>
            </a:r>
            <a:r>
              <a:rPr lang="es-ES" b="1" dirty="0"/>
              <a:t>SET SESSION variable=valor</a:t>
            </a:r>
            <a:r>
              <a:rPr lang="es-ES" dirty="0"/>
              <a:t>.</a:t>
            </a:r>
          </a:p>
          <a:p>
            <a:r>
              <a:rPr lang="es-ES" dirty="0"/>
              <a:t>Muchas de ellas son tanto globales como de sesión (realmente tienen un valor global y tienen un valor para cada sesión).</a:t>
            </a:r>
          </a:p>
          <a:p>
            <a:endParaRPr lang="es-ES" dirty="0"/>
          </a:p>
        </p:txBody>
      </p:sp>
    </p:spTree>
    <p:extLst>
      <p:ext uri="{BB962C8B-B14F-4D97-AF65-F5344CB8AC3E}">
        <p14:creationId xmlns:p14="http://schemas.microsoft.com/office/powerpoint/2010/main" val="95340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4" name="Freeform: Shape 13">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39B91FB-6B03-F4CD-F5EC-B9BB23A75DDD}"/>
              </a:ext>
            </a:extLst>
          </p:cNvPr>
          <p:cNvSpPr>
            <a:spLocks noGrp="1"/>
          </p:cNvSpPr>
          <p:nvPr>
            <p:ph type="title"/>
          </p:nvPr>
        </p:nvSpPr>
        <p:spPr>
          <a:xfrm>
            <a:off x="691079" y="725952"/>
            <a:ext cx="9332224" cy="739732"/>
          </a:xfrm>
        </p:spPr>
        <p:txBody>
          <a:bodyPr>
            <a:normAutofit/>
          </a:bodyPr>
          <a:lstStyle/>
          <a:p>
            <a:pPr>
              <a:lnSpc>
                <a:spcPct val="90000"/>
              </a:lnSpc>
            </a:pPr>
            <a:r>
              <a:rPr lang="es-ES" sz="4000" dirty="0"/>
              <a:t>VARIABLES DEL SISTEMA</a:t>
            </a:r>
            <a:endParaRPr lang="es-ES" sz="3700" dirty="0"/>
          </a:p>
        </p:txBody>
      </p:sp>
      <p:sp>
        <p:nvSpPr>
          <p:cNvPr id="3" name="Marcador de contenido 2">
            <a:extLst>
              <a:ext uri="{FF2B5EF4-FFF2-40B4-BE49-F238E27FC236}">
                <a16:creationId xmlns:a16="http://schemas.microsoft.com/office/drawing/2014/main" id="{D10CE99C-D7E0-EDC7-8AC3-07F9ACCBD6C2}"/>
              </a:ext>
            </a:extLst>
          </p:cNvPr>
          <p:cNvSpPr>
            <a:spLocks noGrp="1"/>
          </p:cNvSpPr>
          <p:nvPr>
            <p:ph idx="1"/>
          </p:nvPr>
        </p:nvSpPr>
        <p:spPr>
          <a:xfrm>
            <a:off x="691079" y="1637399"/>
            <a:ext cx="5209285" cy="4494650"/>
          </a:xfrm>
        </p:spPr>
        <p:txBody>
          <a:bodyPr>
            <a:normAutofit/>
          </a:bodyPr>
          <a:lstStyle/>
          <a:p>
            <a:r>
              <a:rPr lang="es-ES" dirty="0"/>
              <a:t>Se puede consultar las variables de sistema y sus valores usando el comando </a:t>
            </a:r>
            <a:r>
              <a:rPr lang="es-ES" b="1" dirty="0"/>
              <a:t>SHOW VARIABLES.</a:t>
            </a:r>
          </a:p>
          <a:p>
            <a:r>
              <a:rPr lang="es-ES" dirty="0"/>
              <a:t>Para modificar una variable global, se puede escribir SET GLOBAL.</a:t>
            </a:r>
          </a:p>
          <a:p>
            <a:r>
              <a:rPr lang="es-ES" dirty="0"/>
              <a:t>Para modificar una variable de sesión, se puede escribir SET, SET SESSION, SET LOCAL, SET @@SESSION, SET @@LOCAL.</a:t>
            </a:r>
          </a:p>
          <a:p>
            <a:endParaRPr lang="es-ES" dirty="0"/>
          </a:p>
        </p:txBody>
      </p:sp>
      <p:pic>
        <p:nvPicPr>
          <p:cNvPr id="7" name="Imagen 6">
            <a:extLst>
              <a:ext uri="{FF2B5EF4-FFF2-40B4-BE49-F238E27FC236}">
                <a16:creationId xmlns:a16="http://schemas.microsoft.com/office/drawing/2014/main" id="{3762AB20-B13D-1AE8-153B-36312E8E3B55}"/>
              </a:ext>
            </a:extLst>
          </p:cNvPr>
          <p:cNvPicPr>
            <a:picLocks noChangeAspect="1"/>
          </p:cNvPicPr>
          <p:nvPr/>
        </p:nvPicPr>
        <p:blipFill>
          <a:blip r:embed="rId2"/>
          <a:stretch>
            <a:fillRect/>
          </a:stretch>
        </p:blipFill>
        <p:spPr>
          <a:xfrm>
            <a:off x="6526476" y="1959772"/>
            <a:ext cx="5466782" cy="3109232"/>
          </a:xfrm>
          <a:prstGeom prst="rect">
            <a:avLst/>
          </a:prstGeom>
        </p:spPr>
      </p:pic>
    </p:spTree>
    <p:extLst>
      <p:ext uri="{BB962C8B-B14F-4D97-AF65-F5344CB8AC3E}">
        <p14:creationId xmlns:p14="http://schemas.microsoft.com/office/powerpoint/2010/main" val="86575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2D6C3-035E-B6E4-7692-9BCE428B4629}"/>
              </a:ext>
            </a:extLst>
          </p:cNvPr>
          <p:cNvSpPr>
            <a:spLocks noGrp="1"/>
          </p:cNvSpPr>
          <p:nvPr>
            <p:ph type="title"/>
          </p:nvPr>
        </p:nvSpPr>
        <p:spPr/>
        <p:txBody>
          <a:bodyPr>
            <a:normAutofit fontScale="90000"/>
          </a:bodyPr>
          <a:lstStyle/>
          <a:p>
            <a:r>
              <a:rPr lang="es-ES" dirty="0"/>
              <a:t>VARIABLES DEL SISTEMA</a:t>
            </a:r>
          </a:p>
        </p:txBody>
      </p:sp>
      <p:sp>
        <p:nvSpPr>
          <p:cNvPr id="3" name="Marcador de contenido 2">
            <a:extLst>
              <a:ext uri="{FF2B5EF4-FFF2-40B4-BE49-F238E27FC236}">
                <a16:creationId xmlns:a16="http://schemas.microsoft.com/office/drawing/2014/main" id="{A815AB54-F952-DB7F-9A0D-D8076911D6EE}"/>
              </a:ext>
            </a:extLst>
          </p:cNvPr>
          <p:cNvSpPr>
            <a:spLocks noGrp="1"/>
          </p:cNvSpPr>
          <p:nvPr>
            <p:ph idx="1"/>
          </p:nvPr>
        </p:nvSpPr>
        <p:spPr/>
        <p:txBody>
          <a:bodyPr/>
          <a:lstStyle/>
          <a:p>
            <a:r>
              <a:rPr lang="es-ES" dirty="0"/>
              <a:t>Si queremos ver los valores de las variables de sesión cuyo nombre comienza por auto_, ejecutaríamos:</a:t>
            </a:r>
          </a:p>
          <a:p>
            <a:pPr marL="1162050"/>
            <a:r>
              <a:rPr lang="es-ES" dirty="0"/>
              <a:t>SHOW SESSION VARIABLES LIKE ‘auto_%’;</a:t>
            </a:r>
          </a:p>
          <a:p>
            <a:endParaRPr lang="es-ES" dirty="0"/>
          </a:p>
        </p:txBody>
      </p:sp>
      <p:pic>
        <p:nvPicPr>
          <p:cNvPr id="5" name="Imagen 4">
            <a:extLst>
              <a:ext uri="{FF2B5EF4-FFF2-40B4-BE49-F238E27FC236}">
                <a16:creationId xmlns:a16="http://schemas.microsoft.com/office/drawing/2014/main" id="{AEFD4AE4-77D5-76EA-C072-C439D2CB0F25}"/>
              </a:ext>
            </a:extLst>
          </p:cNvPr>
          <p:cNvPicPr>
            <a:picLocks noChangeAspect="1"/>
          </p:cNvPicPr>
          <p:nvPr/>
        </p:nvPicPr>
        <p:blipFill>
          <a:blip r:embed="rId2"/>
          <a:stretch>
            <a:fillRect/>
          </a:stretch>
        </p:blipFill>
        <p:spPr>
          <a:xfrm>
            <a:off x="942645" y="3381375"/>
            <a:ext cx="4725059" cy="1476581"/>
          </a:xfrm>
          <a:prstGeom prst="rect">
            <a:avLst/>
          </a:prstGeom>
        </p:spPr>
      </p:pic>
      <p:sp>
        <p:nvSpPr>
          <p:cNvPr id="6" name="CuadroTexto 5">
            <a:extLst>
              <a:ext uri="{FF2B5EF4-FFF2-40B4-BE49-F238E27FC236}">
                <a16:creationId xmlns:a16="http://schemas.microsoft.com/office/drawing/2014/main" id="{432BF837-7B9D-AED5-6AF6-E3B6DBA57868}"/>
              </a:ext>
            </a:extLst>
          </p:cNvPr>
          <p:cNvSpPr txBox="1"/>
          <p:nvPr/>
        </p:nvSpPr>
        <p:spPr>
          <a:xfrm>
            <a:off x="6162675" y="3031905"/>
            <a:ext cx="4853404" cy="3334246"/>
          </a:xfrm>
          <a:prstGeom prst="rect">
            <a:avLst/>
          </a:prstGeom>
          <a:noFill/>
        </p:spPr>
        <p:txBody>
          <a:bodyPr wrap="square" rtlCol="0">
            <a:spAutoFit/>
          </a:bodyPr>
          <a:lstStyle/>
          <a:p>
            <a:pPr marL="228600" indent="-228600">
              <a:lnSpc>
                <a:spcPct val="110000"/>
              </a:lnSpc>
              <a:spcBef>
                <a:spcPts val="1000"/>
              </a:spcBef>
              <a:buClr>
                <a:schemeClr val="tx2">
                  <a:lumMod val="50000"/>
                  <a:lumOff val="50000"/>
                </a:schemeClr>
              </a:buClr>
              <a:buSzPct val="75000"/>
              <a:buFont typeface="Wingdings" panose="05000000000000000000" pitchFamily="2" charset="2"/>
              <a:buChar char="§"/>
            </a:pPr>
            <a:r>
              <a:rPr lang="es-ES" sz="2000" dirty="0">
                <a:solidFill>
                  <a:schemeClr val="tx2"/>
                </a:solidFill>
              </a:rPr>
              <a:t>El resultado nos da el valor de dos variables:</a:t>
            </a:r>
          </a:p>
          <a:p>
            <a:pPr marL="228600" indent="-228600">
              <a:lnSpc>
                <a:spcPct val="110000"/>
              </a:lnSpc>
              <a:spcBef>
                <a:spcPts val="1000"/>
              </a:spcBef>
              <a:buClr>
                <a:schemeClr val="tx2">
                  <a:lumMod val="50000"/>
                  <a:lumOff val="50000"/>
                </a:schemeClr>
              </a:buClr>
              <a:buSzPct val="75000"/>
              <a:buFont typeface="Wingdings" panose="05000000000000000000" pitchFamily="2" charset="2"/>
              <a:buChar char="§"/>
            </a:pPr>
            <a:r>
              <a:rPr lang="es-ES" sz="2000" dirty="0" err="1">
                <a:solidFill>
                  <a:schemeClr val="tx2"/>
                </a:solidFill>
              </a:rPr>
              <a:t>Auto_increment_increment</a:t>
            </a:r>
            <a:r>
              <a:rPr lang="es-ES" sz="2000" dirty="0">
                <a:solidFill>
                  <a:schemeClr val="tx2"/>
                </a:solidFill>
              </a:rPr>
              <a:t> nos da cuanto se incrementa cada vez una variable de tipo autoincrementada.</a:t>
            </a:r>
          </a:p>
          <a:p>
            <a:pPr marL="228600" indent="-228600">
              <a:lnSpc>
                <a:spcPct val="110000"/>
              </a:lnSpc>
              <a:spcBef>
                <a:spcPts val="1000"/>
              </a:spcBef>
              <a:buClr>
                <a:schemeClr val="tx2">
                  <a:lumMod val="50000"/>
                  <a:lumOff val="50000"/>
                </a:schemeClr>
              </a:buClr>
              <a:buSzPct val="75000"/>
              <a:buFont typeface="Wingdings" panose="05000000000000000000" pitchFamily="2" charset="2"/>
              <a:buChar char="§"/>
            </a:pPr>
            <a:r>
              <a:rPr lang="es-ES" sz="2000" dirty="0" err="1">
                <a:solidFill>
                  <a:schemeClr val="tx2"/>
                </a:solidFill>
              </a:rPr>
              <a:t>Auto_increment_offset</a:t>
            </a:r>
            <a:r>
              <a:rPr lang="es-ES" sz="2000" dirty="0">
                <a:solidFill>
                  <a:schemeClr val="tx2"/>
                </a:solidFill>
              </a:rPr>
              <a:t> nos dice en que valor comienza el valor de una variable autoincrementada.</a:t>
            </a:r>
          </a:p>
          <a:p>
            <a:endParaRPr lang="es-ES" dirty="0"/>
          </a:p>
        </p:txBody>
      </p:sp>
    </p:spTree>
    <p:extLst>
      <p:ext uri="{BB962C8B-B14F-4D97-AF65-F5344CB8AC3E}">
        <p14:creationId xmlns:p14="http://schemas.microsoft.com/office/powerpoint/2010/main" val="3360024322"/>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242F41"/>
      </a:dk2>
      <a:lt2>
        <a:srgbClr val="E8E2E5"/>
      </a:lt2>
      <a:accent1>
        <a:srgbClr val="31B86F"/>
      </a:accent1>
      <a:accent2>
        <a:srgbClr val="36B1A2"/>
      </a:accent2>
      <a:accent3>
        <a:srgbClr val="22ADE6"/>
      </a:accent3>
      <a:accent4>
        <a:srgbClr val="4E7BEB"/>
      </a:accent4>
      <a:accent5>
        <a:srgbClr val="7E6EEE"/>
      </a:accent5>
      <a:accent6>
        <a:srgbClr val="A34EEB"/>
      </a:accent6>
      <a:hlink>
        <a:srgbClr val="AE698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1150</Words>
  <Application>Microsoft Office PowerPoint</Application>
  <PresentationFormat>Panorámica</PresentationFormat>
  <Paragraphs>96</Paragraphs>
  <Slides>16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Grandview</vt:lpstr>
      <vt:lpstr>Wingdings</vt:lpstr>
      <vt:lpstr>CosineVTI</vt:lpstr>
      <vt:lpstr>TEMA 6.</vt:lpstr>
      <vt:lpstr>INTRODUCCIÓN</vt:lpstr>
      <vt:lpstr>INTRODUCCIÓN</vt:lpstr>
      <vt:lpstr>INTRODUCCIÓN</vt:lpstr>
      <vt:lpstr>VARIABLES DE USUARIO Y DE SISTEMA</vt:lpstr>
      <vt:lpstr>VARIABLES DEL SISTEMA</vt:lpstr>
      <vt:lpstr>VARIABLES DEL SISTEMA</vt:lpstr>
      <vt:lpstr>VARIABLES DEL SISTEMA</vt:lpstr>
      <vt:lpstr>VARIABLES DEL SISTEMA</vt:lpstr>
      <vt:lpstr>VARIABLES DEL SISTEMA</vt:lpstr>
      <vt:lpstr>VARIABLES DEL SISTEMA</vt:lpstr>
      <vt:lpstr>VARIABLES DEL SISTEMA</vt:lpstr>
      <vt:lpstr>VARIABLES DE ESTADO</vt:lpstr>
      <vt:lpstr>VARIABLES DE ESTADO</vt:lpstr>
      <vt:lpstr>VARIABLES DE USUARIO</vt:lpstr>
      <vt:lpstr>VARIABLES DE USUARIO</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6.</dc:title>
  <dc:creator>Nuria Celis Nieto</dc:creator>
  <cp:lastModifiedBy>Nuria Celis Nieto</cp:lastModifiedBy>
  <cp:revision>2</cp:revision>
  <dcterms:created xsi:type="dcterms:W3CDTF">2023-04-25T08:31:38Z</dcterms:created>
  <dcterms:modified xsi:type="dcterms:W3CDTF">2023-04-25T09:25:48Z</dcterms:modified>
</cp:coreProperties>
</file>