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570"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523c727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g5b523c727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b523c727f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g5b523c727f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b523c727f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g5b523c727f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b523c727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g5b523c727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b523c727f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g5b523c727f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0" i="0" u="none" strike="noStrike" cap="none" dirty="0">
                <a:solidFill>
                  <a:schemeClr val="dk1"/>
                </a:solidFill>
                <a:latin typeface="Calibri"/>
                <a:ea typeface="Calibri"/>
                <a:cs typeface="Calibri"/>
                <a:sym typeface="Calibri"/>
              </a:rPr>
              <a:t>Unidad 8</a:t>
            </a:r>
            <a:r>
              <a:rPr lang="es-ES" sz="4400" b="0" i="0" u="none" strike="noStrike" cap="none" dirty="0">
                <a:solidFill>
                  <a:schemeClr val="dk1"/>
                </a:solidFill>
                <a:latin typeface="Calibri"/>
                <a:ea typeface="Calibri"/>
                <a:cs typeface="Calibri"/>
                <a:sym typeface="Calibri"/>
              </a:rPr>
              <a:t>:</a:t>
            </a:r>
            <a:endParaRPr dirty="0"/>
          </a:p>
          <a:p>
            <a:pPr marL="0" marR="0" lvl="0" indent="0" algn="ctr" rtl="0">
              <a:spcBef>
                <a:spcPts val="0"/>
              </a:spcBef>
              <a:spcAft>
                <a:spcPts val="0"/>
              </a:spcAft>
              <a:buNone/>
            </a:pPr>
            <a:r>
              <a:rPr lang="es-ES" sz="3200" b="1" i="0" u="none" strike="noStrike" cap="none" dirty="0">
                <a:solidFill>
                  <a:schemeClr val="dk1"/>
                </a:solidFill>
                <a:latin typeface="Calibri"/>
                <a:ea typeface="Calibri"/>
                <a:cs typeface="Calibri"/>
                <a:sym typeface="Calibri"/>
              </a:rPr>
              <a:t>Programación de bases de datos</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p:nvPr/>
        </p:nvSpPr>
        <p:spPr>
          <a:xfrm>
            <a:off x="428625" y="642938"/>
            <a:ext cx="8358188" cy="5909310"/>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También se pueden obtener los valores de las variables de sesión usando SELECT</a:t>
            </a:r>
            <a:r>
              <a:rPr lang="es-ES" sz="1800" b="1" i="0" u="none" strike="noStrike" cap="none">
                <a:solidFill>
                  <a:schemeClr val="dk1"/>
                </a:solidFill>
                <a:latin typeface="Arial"/>
                <a:ea typeface="Arial"/>
                <a:cs typeface="Arial"/>
                <a:sym typeface="Arial"/>
              </a:rPr>
              <a:t>.</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Para consultar su valor se debe escribir el nombre de la variable precedido de @@</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67" name="Google Shape;167;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10</a:t>
            </a:fld>
            <a:endParaRPr sz="900" b="0" i="0" u="none" strike="noStrike" cap="none">
              <a:solidFill>
                <a:srgbClr val="898989"/>
              </a:solidFill>
              <a:latin typeface="Calibri"/>
              <a:ea typeface="Calibri"/>
              <a:cs typeface="Calibri"/>
              <a:sym typeface="Calibri"/>
            </a:endParaRPr>
          </a:p>
        </p:txBody>
      </p:sp>
      <p:sp>
        <p:nvSpPr>
          <p:cNvPr id="168" name="Google Shape;168;p22"/>
          <p:cNvSpPr txBox="1"/>
          <p:nvPr/>
        </p:nvSpPr>
        <p:spPr>
          <a:xfrm>
            <a:off x="397239" y="3095382"/>
            <a:ext cx="8501063" cy="1200150"/>
          </a:xfrm>
          <a:prstGeom prst="rect">
            <a:avLst/>
          </a:prstGeom>
          <a:solidFill>
            <a:srgbClr val="BBD6EE"/>
          </a:solidFill>
          <a:ln w="25400" cap="flat"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EJEMPLO:</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SELECT @@autocommit, @@max_connections, @@character_set_results;</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9" name="Google Shape;169;p22"/>
          <p:cNvPicPr preferRelativeResize="0"/>
          <p:nvPr/>
        </p:nvPicPr>
        <p:blipFill rotWithShape="1">
          <a:blip r:embed="rId3">
            <a:alphaModFix/>
          </a:blip>
          <a:srcRect t="17278" r="65576" b="76625"/>
          <a:stretch/>
        </p:blipFill>
        <p:spPr>
          <a:xfrm>
            <a:off x="2071688" y="4714875"/>
            <a:ext cx="5189537" cy="1214438"/>
          </a:xfrm>
          <a:prstGeom prst="rect">
            <a:avLst/>
          </a:prstGeom>
          <a:noFill/>
          <a:ln w="28575" cap="flat" cmpd="sng">
            <a:solidFill>
              <a:schemeClr val="accent1"/>
            </a:solidFill>
            <a:prstDash val="solid"/>
            <a:miter lim="800000"/>
            <a:headEnd type="none" w="sm" len="sm"/>
            <a:tailEnd type="none" w="sm" len="sm"/>
          </a:ln>
        </p:spPr>
      </p:pic>
      <p:sp>
        <p:nvSpPr>
          <p:cNvPr id="170" name="Google Shape;170;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p:nvPr/>
        </p:nvSpPr>
        <p:spPr>
          <a:xfrm>
            <a:off x="428625" y="642938"/>
            <a:ext cx="8358188" cy="50783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ALGUNAS VARIABLES DE SISTEMA IMPORTANTES: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autocommit: </a:t>
            </a:r>
            <a:r>
              <a:rPr lang="es-ES" sz="1800" b="0" i="0" u="none" strike="noStrike" cap="none">
                <a:solidFill>
                  <a:schemeClr val="dk1"/>
                </a:solidFill>
                <a:latin typeface="Arial"/>
                <a:ea typeface="Arial"/>
                <a:cs typeface="Arial"/>
                <a:sym typeface="Arial"/>
              </a:rPr>
              <a:t>Vale 0 si está activado el estado transaccional.</a:t>
            </a:r>
            <a:endParaRPr sz="1800" b="1" i="0" u="none" strike="noStrike" cap="none">
              <a:solidFill>
                <a:schemeClr val="dk1"/>
              </a:solidFill>
              <a:latin typeface="Arial"/>
              <a:ea typeface="Arial"/>
              <a:cs typeface="Arial"/>
              <a:sym typeface="Arial"/>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basedir:</a:t>
            </a:r>
            <a:r>
              <a:rPr lang="es-ES" sz="1800" b="0" i="0" u="none" strike="noStrike" cap="none">
                <a:solidFill>
                  <a:schemeClr val="dk1"/>
                </a:solidFill>
                <a:latin typeface="Arial"/>
                <a:ea typeface="Arial"/>
                <a:cs typeface="Arial"/>
                <a:sym typeface="Arial"/>
              </a:rPr>
              <a:t> Ruta del directorio raíz de MySQL. No es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character_set_server: </a:t>
            </a:r>
            <a:r>
              <a:rPr lang="es-ES" sz="1800" b="0" i="0" u="none" strike="noStrike" cap="none">
                <a:solidFill>
                  <a:schemeClr val="dk1"/>
                </a:solidFill>
                <a:latin typeface="Arial"/>
                <a:ea typeface="Arial"/>
                <a:cs typeface="Arial"/>
                <a:sym typeface="Arial"/>
              </a:rPr>
              <a:t>Conjunto de caracteres utilizado en el servidor.</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collation_server: </a:t>
            </a:r>
            <a:r>
              <a:rPr lang="es-ES" sz="1800" b="0" i="0" u="none" strike="noStrike" cap="none">
                <a:solidFill>
                  <a:schemeClr val="dk1"/>
                </a:solidFill>
                <a:latin typeface="Arial"/>
                <a:ea typeface="Arial"/>
                <a:cs typeface="Arial"/>
                <a:sym typeface="Arial"/>
              </a:rPr>
              <a:t>Colación por defecto del servidor.</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datadir: </a:t>
            </a:r>
            <a:r>
              <a:rPr lang="es-ES" sz="1800" b="0" i="0" u="none" strike="noStrike" cap="none">
                <a:solidFill>
                  <a:schemeClr val="dk1"/>
                </a:solidFill>
                <a:latin typeface="Arial"/>
                <a:ea typeface="Arial"/>
                <a:cs typeface="Arial"/>
                <a:sym typeface="Arial"/>
              </a:rPr>
              <a:t>Directorio donde se guardan las bases de datos. No es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init_file: </a:t>
            </a:r>
            <a:r>
              <a:rPr lang="es-ES" sz="1800" b="0" i="0" u="none" strike="noStrike" cap="none">
                <a:solidFill>
                  <a:schemeClr val="dk1"/>
                </a:solidFill>
                <a:latin typeface="Arial"/>
                <a:ea typeface="Arial"/>
                <a:cs typeface="Arial"/>
                <a:sym typeface="Arial"/>
              </a:rPr>
              <a:t>Nombre del archivo de configuración del servidor, por defecto MY.INI. No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log: </a:t>
            </a:r>
            <a:r>
              <a:rPr lang="es-ES" sz="1800" b="0" i="0" u="none" strike="noStrike" cap="none">
                <a:solidFill>
                  <a:schemeClr val="dk1"/>
                </a:solidFill>
                <a:latin typeface="Arial"/>
                <a:ea typeface="Arial"/>
                <a:cs typeface="Arial"/>
                <a:sym typeface="Arial"/>
              </a:rPr>
              <a:t>Vale true si se activa el registro de consultas. No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log_updates: </a:t>
            </a:r>
            <a:r>
              <a:rPr lang="es-ES" sz="1800" b="0" i="0" u="none" strike="noStrike" cap="none">
                <a:solidFill>
                  <a:schemeClr val="dk1"/>
                </a:solidFill>
                <a:latin typeface="Arial"/>
                <a:ea typeface="Arial"/>
                <a:cs typeface="Arial"/>
                <a:sym typeface="Arial"/>
              </a:rPr>
              <a:t>Vale true si se ha activado el registro de actualizaciones. No dinámica.</a:t>
            </a:r>
            <a:endParaRPr/>
          </a:p>
          <a:p>
            <a:pPr marL="530225" marR="0" lvl="0" indent="-415925"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6" name="Google Shape;176;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11</a:t>
            </a:fld>
            <a:endParaRPr sz="900" b="0" i="0" u="none" strike="noStrike" cap="none">
              <a:solidFill>
                <a:srgbClr val="898989"/>
              </a:solidFill>
              <a:latin typeface="Calibri"/>
              <a:ea typeface="Calibri"/>
              <a:cs typeface="Calibri"/>
              <a:sym typeface="Calibri"/>
            </a:endParaRPr>
          </a:p>
        </p:txBody>
      </p:sp>
      <p:sp>
        <p:nvSpPr>
          <p:cNvPr id="177" name="Google Shape;177;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p:nvPr/>
        </p:nvSpPr>
        <p:spPr>
          <a:xfrm>
            <a:off x="428625" y="642938"/>
            <a:ext cx="8358188" cy="4247317"/>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ALGUNAS VARIABLES IMPORTANTES: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max_connections: </a:t>
            </a:r>
            <a:r>
              <a:rPr lang="es-ES" sz="1800" b="0" i="0" u="none" strike="noStrike" cap="none">
                <a:solidFill>
                  <a:schemeClr val="dk1"/>
                </a:solidFill>
                <a:latin typeface="Arial"/>
                <a:ea typeface="Arial"/>
                <a:cs typeface="Arial"/>
                <a:sym typeface="Arial"/>
              </a:rPr>
              <a:t>Máximo número de conexiones permitidas de forma simultánea.  </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max_user_connections: </a:t>
            </a:r>
            <a:r>
              <a:rPr lang="es-ES" sz="1800" b="0" i="0" u="none" strike="noStrike" cap="none">
                <a:solidFill>
                  <a:schemeClr val="dk1"/>
                </a:solidFill>
                <a:latin typeface="Arial"/>
                <a:ea typeface="Arial"/>
                <a:cs typeface="Arial"/>
                <a:sym typeface="Arial"/>
              </a:rPr>
              <a:t>Máximo número de sesiones que puede tener iniciadas un usuario.</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port: </a:t>
            </a:r>
            <a:r>
              <a:rPr lang="es-ES" sz="1800" b="0" i="0" u="none" strike="noStrike" cap="none">
                <a:solidFill>
                  <a:schemeClr val="dk1"/>
                </a:solidFill>
                <a:latin typeface="Arial"/>
                <a:ea typeface="Arial"/>
                <a:cs typeface="Arial"/>
                <a:sym typeface="Arial"/>
              </a:rPr>
              <a:t>Número de puerto que usa MySQL para escuchar conexiones TCP/IP. No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skip_networking: </a:t>
            </a:r>
            <a:r>
              <a:rPr lang="es-ES" sz="1800" b="0" i="0" u="none" strike="noStrike" cap="none">
                <a:solidFill>
                  <a:schemeClr val="dk1"/>
                </a:solidFill>
                <a:latin typeface="Arial"/>
                <a:ea typeface="Arial"/>
                <a:cs typeface="Arial"/>
                <a:sym typeface="Arial"/>
              </a:rPr>
              <a:t>Vale true si el servidor sólo admite conexiones locales. No dinámica.</a:t>
            </a:r>
            <a:endParaRPr/>
          </a:p>
          <a:p>
            <a:pPr marL="530225" marR="0" lvl="0" indent="-530225"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table_type: </a:t>
            </a:r>
            <a:r>
              <a:rPr lang="es-ES" sz="1800" b="0" i="0" u="none" strike="noStrike" cap="none">
                <a:solidFill>
                  <a:schemeClr val="dk1"/>
                </a:solidFill>
                <a:latin typeface="Arial"/>
                <a:ea typeface="Arial"/>
                <a:cs typeface="Arial"/>
                <a:sym typeface="Arial"/>
              </a:rPr>
              <a:t>Tipo de tabla predeterminado al crear tablas sin especificar su tipo. No dinámica.</a:t>
            </a:r>
            <a:endParaRPr/>
          </a:p>
        </p:txBody>
      </p:sp>
      <p:sp>
        <p:nvSpPr>
          <p:cNvPr id="183" name="Google Shape;183;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12</a:t>
            </a:fld>
            <a:endParaRPr sz="900" b="0" i="0" u="none" strike="noStrike" cap="none">
              <a:solidFill>
                <a:srgbClr val="898989"/>
              </a:solidFill>
              <a:latin typeface="Calibri"/>
              <a:ea typeface="Calibri"/>
              <a:cs typeface="Calibri"/>
              <a:sym typeface="Calibri"/>
            </a:endParaRPr>
          </a:p>
        </p:txBody>
      </p:sp>
      <p:sp>
        <p:nvSpPr>
          <p:cNvPr id="184" name="Google Shape;184;p2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428625" y="642938"/>
            <a:ext cx="8358188" cy="4524375"/>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VARIABLES DE ESTADO</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El servidor mantiene muchas variables de estado que proveen de información sobre sus operaciones. Puede ver estas variables y sus valores utilizando la sentencia </a:t>
            </a:r>
            <a:r>
              <a:rPr lang="es-ES" sz="1800" b="1" i="0" u="none" strike="noStrike" cap="none">
                <a:solidFill>
                  <a:schemeClr val="dk1"/>
                </a:solidFill>
                <a:latin typeface="Arial"/>
                <a:ea typeface="Arial"/>
                <a:cs typeface="Arial"/>
                <a:sym typeface="Arial"/>
              </a:rPr>
              <a:t>SHOW STATUS.</a:t>
            </a:r>
            <a:endParaRPr/>
          </a:p>
          <a:p>
            <a:pPr marL="0" marR="0" lvl="0" indent="0" algn="l" rtl="0">
              <a:spcBef>
                <a:spcPts val="0"/>
              </a:spcBef>
              <a:spcAft>
                <a:spcPts val="0"/>
              </a:spcAft>
              <a:buClr>
                <a:schemeClr val="dk1"/>
              </a:buClr>
              <a:buSzPts val="1800"/>
              <a:buFont typeface="Calibri"/>
              <a:buNone/>
            </a:pPr>
            <a:endParaRPr sz="1800" b="1"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El valor de estas variables lo modifica el servidor en función del estado en que se encuentra o de las acciones realizadas por los usuarios.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Nunca puede un usuario modificar directamente el valor de estas variables.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90" name="Google Shape;190;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13</a:t>
            </a:fld>
            <a:endParaRPr sz="900" b="0" i="0" u="none" strike="noStrike" cap="none">
              <a:solidFill>
                <a:srgbClr val="898989"/>
              </a:solidFill>
              <a:latin typeface="Calibri"/>
              <a:ea typeface="Calibri"/>
              <a:cs typeface="Calibri"/>
              <a:sym typeface="Calibri"/>
            </a:endParaRPr>
          </a:p>
        </p:txBody>
      </p:sp>
      <p:sp>
        <p:nvSpPr>
          <p:cNvPr id="191" name="Google Shape;191;p2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p:nvPr/>
        </p:nvSpPr>
        <p:spPr>
          <a:xfrm>
            <a:off x="428625" y="642938"/>
            <a:ext cx="8358188" cy="50783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ALGUNAS VARIABLES DE ESTADO</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questions: </a:t>
            </a:r>
            <a:r>
              <a:rPr lang="es-ES" sz="1800" b="0" i="0" u="none" strike="noStrike" cap="none">
                <a:solidFill>
                  <a:schemeClr val="dk1"/>
                </a:solidFill>
                <a:latin typeface="Arial"/>
                <a:ea typeface="Arial"/>
                <a:cs typeface="Arial"/>
                <a:sym typeface="Arial"/>
              </a:rPr>
              <a:t>El número de consultas que han sido enviadas al servidor.</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uptime: </a:t>
            </a:r>
            <a:r>
              <a:rPr lang="es-ES" sz="1800" b="0" i="0" u="none" strike="noStrike" cap="none">
                <a:solidFill>
                  <a:schemeClr val="dk1"/>
                </a:solidFill>
                <a:latin typeface="Arial"/>
                <a:ea typeface="Arial"/>
                <a:cs typeface="Arial"/>
                <a:sym typeface="Arial"/>
              </a:rPr>
              <a:t>El número de segundos que el servidor ha estado funcionando.</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slow_queries: </a:t>
            </a:r>
            <a:r>
              <a:rPr lang="es-ES" sz="1800" b="0" i="0" u="none" strike="noStrike" cap="none">
                <a:solidFill>
                  <a:schemeClr val="dk1"/>
                </a:solidFill>
                <a:latin typeface="Arial"/>
                <a:ea typeface="Arial"/>
                <a:cs typeface="Arial"/>
                <a:sym typeface="Arial"/>
              </a:rPr>
              <a:t>El número de consultas que han tardado más de long_query_time segundos</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max_used_connections: </a:t>
            </a:r>
            <a:r>
              <a:rPr lang="es-ES" sz="1800" b="0" i="0" u="none" strike="noStrike" cap="none">
                <a:solidFill>
                  <a:schemeClr val="dk1"/>
                </a:solidFill>
                <a:latin typeface="Arial"/>
                <a:ea typeface="Arial"/>
                <a:cs typeface="Arial"/>
                <a:sym typeface="Arial"/>
              </a:rPr>
              <a:t>El número máximo de conexiones que han sido utilizadas simultáneamente desde que el servidor ha sido iniciado.</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innodb_rows_inserted: </a:t>
            </a:r>
            <a:r>
              <a:rPr lang="es-ES" sz="1800" b="0" i="0" u="none" strike="noStrike" cap="none">
                <a:solidFill>
                  <a:schemeClr val="dk1"/>
                </a:solidFill>
                <a:latin typeface="Arial"/>
                <a:ea typeface="Arial"/>
                <a:cs typeface="Arial"/>
                <a:sym typeface="Arial"/>
              </a:rPr>
              <a:t>El número de registros insertados en tablas InnoDB.</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connections: </a:t>
            </a:r>
            <a:r>
              <a:rPr lang="es-ES" sz="1800" b="0" i="0" u="none" strike="noStrike" cap="none">
                <a:solidFill>
                  <a:schemeClr val="dk1"/>
                </a:solidFill>
                <a:latin typeface="Arial"/>
                <a:ea typeface="Arial"/>
                <a:cs typeface="Arial"/>
                <a:sym typeface="Arial"/>
              </a:rPr>
              <a:t>El número de intentos de conexión (con éxito o no) al servidor MySQL.</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aborted_connects: </a:t>
            </a:r>
            <a:r>
              <a:rPr lang="es-ES" sz="1800" b="0" i="0" u="none" strike="noStrike" cap="none">
                <a:solidFill>
                  <a:schemeClr val="dk1"/>
                </a:solidFill>
                <a:latin typeface="Arial"/>
                <a:ea typeface="Arial"/>
                <a:cs typeface="Arial"/>
                <a:sym typeface="Arial"/>
              </a:rPr>
              <a:t>El número de intentos de conexión al servidor MySQL que han fallado.</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com_select: </a:t>
            </a:r>
            <a:r>
              <a:rPr lang="es-ES" sz="1800" b="0" i="0" u="none" strike="noStrike" cap="none">
                <a:solidFill>
                  <a:schemeClr val="dk1"/>
                </a:solidFill>
                <a:latin typeface="Arial"/>
                <a:ea typeface="Arial"/>
                <a:cs typeface="Arial"/>
                <a:sym typeface="Arial"/>
              </a:rPr>
              <a:t>Número de instrucciones select ejecutadas en la sesión.</a:t>
            </a:r>
            <a:endParaRPr/>
          </a:p>
          <a:p>
            <a:pPr marL="0" marR="0" lvl="0" indent="-114300" algn="l" rtl="0">
              <a:spcBef>
                <a:spcPts val="0"/>
              </a:spcBef>
              <a:spcAft>
                <a:spcPts val="0"/>
              </a:spcAft>
              <a:buClr>
                <a:schemeClr val="dk1"/>
              </a:buClr>
              <a:buSzPts val="1800"/>
              <a:buFont typeface="Arial"/>
              <a:buChar char="•"/>
            </a:pPr>
            <a:r>
              <a:rPr lang="es-ES" sz="1800" b="1" i="0" u="none" strike="noStrike" cap="none">
                <a:solidFill>
                  <a:schemeClr val="dk1"/>
                </a:solidFill>
                <a:latin typeface="Arial"/>
                <a:ea typeface="Arial"/>
                <a:cs typeface="Arial"/>
                <a:sym typeface="Arial"/>
              </a:rPr>
              <a:t>com_insert: </a:t>
            </a:r>
            <a:r>
              <a:rPr lang="es-ES" sz="1800" b="0" i="0" u="none" strike="noStrike" cap="none">
                <a:solidFill>
                  <a:schemeClr val="dk1"/>
                </a:solidFill>
                <a:latin typeface="Arial"/>
                <a:ea typeface="Arial"/>
                <a:cs typeface="Arial"/>
                <a:sym typeface="Arial"/>
              </a:rPr>
              <a:t>Número de instrucciones insert ejecutadas en la sesión.</a:t>
            </a:r>
            <a:endParaRPr sz="1800" b="1" i="0" u="none" strike="noStrike" cap="none">
              <a:solidFill>
                <a:schemeClr val="dk1"/>
              </a:solidFill>
              <a:latin typeface="Arial"/>
              <a:ea typeface="Arial"/>
              <a:cs typeface="Arial"/>
              <a:sym typeface="Arial"/>
            </a:endParaRPr>
          </a:p>
        </p:txBody>
      </p:sp>
      <p:sp>
        <p:nvSpPr>
          <p:cNvPr id="197" name="Google Shape;197;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14</a:t>
            </a:fld>
            <a:endParaRPr sz="900" b="0" i="0" u="none" strike="noStrike" cap="none">
              <a:solidFill>
                <a:srgbClr val="898989"/>
              </a:solidFill>
              <a:latin typeface="Calibri"/>
              <a:ea typeface="Calibri"/>
              <a:cs typeface="Calibri"/>
              <a:sym typeface="Calibri"/>
            </a:endParaRPr>
          </a:p>
        </p:txBody>
      </p:sp>
      <p:sp>
        <p:nvSpPr>
          <p:cNvPr id="198" name="Google Shape;198;p2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p:nvPr/>
        </p:nvSpPr>
        <p:spPr>
          <a:xfrm>
            <a:off x="428625" y="642938"/>
            <a:ext cx="8358188" cy="590931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VARIABLES DE USUARIO</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Un usuario puede crear variables propias o de usuario.</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Las variables de usuario se declaran con </a:t>
            </a:r>
            <a:r>
              <a:rPr lang="es-ES" sz="1800" b="1" i="0" u="none" strike="noStrike" cap="none">
                <a:solidFill>
                  <a:schemeClr val="dk1"/>
                </a:solidFill>
                <a:latin typeface="Calibri"/>
                <a:ea typeface="Calibri"/>
                <a:cs typeface="Calibri"/>
                <a:sym typeface="Calibri"/>
              </a:rPr>
              <a:t>@nombre_var</a:t>
            </a:r>
            <a:r>
              <a:rPr lang="es-ES" sz="1800" b="0" i="0" u="none" strike="noStrike" cap="none">
                <a:solidFill>
                  <a:schemeClr val="dk1"/>
                </a:solidFill>
                <a:latin typeface="Calibri"/>
                <a:ea typeface="Calibri"/>
                <a:cs typeface="Calibri"/>
                <a:sym typeface="Calibri"/>
              </a:rPr>
              <a:t>, donde el nombre de variable </a:t>
            </a:r>
            <a:r>
              <a:rPr lang="es-ES" sz="1800" b="1" i="0" u="none" strike="noStrike" cap="none">
                <a:solidFill>
                  <a:schemeClr val="dk1"/>
                </a:solidFill>
                <a:latin typeface="Calibri"/>
                <a:ea typeface="Calibri"/>
                <a:cs typeface="Calibri"/>
                <a:sym typeface="Calibri"/>
              </a:rPr>
              <a:t>nombre_var</a:t>
            </a:r>
            <a:r>
              <a:rPr lang="es-ES" sz="1800" b="0" i="0" u="none" strike="noStrike" cap="none">
                <a:solidFill>
                  <a:schemeClr val="dk1"/>
                </a:solidFill>
                <a:latin typeface="Calibri"/>
                <a:ea typeface="Calibri"/>
                <a:cs typeface="Calibri"/>
                <a:sym typeface="Calibri"/>
              </a:rPr>
              <a:t> puede consistir de caracteres alfanuméricos y los caracteres '</a:t>
            </a:r>
            <a:r>
              <a:rPr lang="es-ES" sz="1800" b="1" i="0" u="none" strike="noStrike" cap="none">
                <a:solidFill>
                  <a:schemeClr val="dk1"/>
                </a:solidFill>
                <a:latin typeface="Calibri"/>
                <a:ea typeface="Calibri"/>
                <a:cs typeface="Calibri"/>
                <a:sym typeface="Calibri"/>
              </a:rPr>
              <a:t>.</a:t>
            </a:r>
            <a:r>
              <a:rPr lang="es-ES" sz="1800" b="0" i="0" u="none" strike="noStrike" cap="none">
                <a:solidFill>
                  <a:schemeClr val="dk1"/>
                </a:solidFill>
                <a:latin typeface="Calibri"/>
                <a:ea typeface="Calibri"/>
                <a:cs typeface="Calibri"/>
                <a:sym typeface="Calibri"/>
              </a:rPr>
              <a:t>', '</a:t>
            </a:r>
            <a:r>
              <a:rPr lang="es-ES" sz="1800" b="1" i="0" u="none" strike="noStrike" cap="none">
                <a:solidFill>
                  <a:schemeClr val="dk1"/>
                </a:solidFill>
                <a:latin typeface="Calibri"/>
                <a:ea typeface="Calibri"/>
                <a:cs typeface="Calibri"/>
                <a:sym typeface="Calibri"/>
              </a:rPr>
              <a:t>_</a:t>
            </a:r>
            <a:r>
              <a:rPr lang="es-ES" sz="1800" b="0" i="0" u="none" strike="noStrike" cap="none">
                <a:solidFill>
                  <a:schemeClr val="dk1"/>
                </a:solidFill>
                <a:latin typeface="Calibri"/>
                <a:ea typeface="Calibri"/>
                <a:cs typeface="Calibri"/>
                <a:sym typeface="Calibri"/>
              </a:rPr>
              <a:t>', y '</a:t>
            </a:r>
            <a:r>
              <a:rPr lang="es-ES" sz="1800" b="1" i="0" u="none" strike="noStrike" cap="none">
                <a:solidFill>
                  <a:schemeClr val="dk1"/>
                </a:solidFill>
                <a:latin typeface="Calibri"/>
                <a:ea typeface="Calibri"/>
                <a:cs typeface="Calibri"/>
                <a:sym typeface="Calibri"/>
              </a:rPr>
              <a:t>$</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Una forma de establecer una variable de usuario es empleando una instrucción </a:t>
            </a:r>
            <a:r>
              <a:rPr lang="es-ES" sz="1800" b="1" i="0" u="none" strike="noStrike" cap="none">
                <a:solidFill>
                  <a:schemeClr val="dk1"/>
                </a:solidFill>
                <a:latin typeface="Calibri"/>
                <a:ea typeface="Calibri"/>
                <a:cs typeface="Calibri"/>
                <a:sym typeface="Calibri"/>
              </a:rPr>
              <a:t>SET</a:t>
            </a:r>
            <a:r>
              <a:rPr lang="es-ES" sz="18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 </a:t>
            </a:r>
            <a:endParaRPr/>
          </a:p>
          <a:p>
            <a:pPr marL="457200" marR="0" lvl="1"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SET @</a:t>
            </a:r>
            <a:r>
              <a:rPr lang="es-ES" sz="1800" b="1" i="1" u="none" strike="noStrike" cap="none">
                <a:solidFill>
                  <a:schemeClr val="dk1"/>
                </a:solidFill>
                <a:latin typeface="Calibri"/>
                <a:ea typeface="Calibri"/>
                <a:cs typeface="Calibri"/>
                <a:sym typeface="Calibri"/>
              </a:rPr>
              <a:t>nombre_var</a:t>
            </a:r>
            <a:r>
              <a:rPr lang="es-ES" sz="1800" b="1" i="0" u="none" strike="noStrike" cap="none">
                <a:solidFill>
                  <a:schemeClr val="dk1"/>
                </a:solidFill>
                <a:latin typeface="Calibri"/>
                <a:ea typeface="Calibri"/>
                <a:cs typeface="Calibri"/>
                <a:sym typeface="Calibri"/>
              </a:rPr>
              <a:t> = </a:t>
            </a:r>
            <a:r>
              <a:rPr lang="es-ES" sz="1800" b="1" i="1" u="none" strike="noStrike" cap="none">
                <a:solidFill>
                  <a:schemeClr val="dk1"/>
                </a:solidFill>
                <a:latin typeface="Calibri"/>
                <a:ea typeface="Calibri"/>
                <a:cs typeface="Calibri"/>
                <a:sym typeface="Calibri"/>
              </a:rPr>
              <a:t>expresion</a:t>
            </a:r>
            <a:r>
              <a:rPr lang="es-ES" sz="1800" b="1"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Otra forma de crear variables de usuario y/o asignarles valores es hacerlo asignándoles un valor devuelto por una consulta. Por ejemplo;</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max(numcontrato) INTO @nummayor FROM contratos;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fini INTO @fecha FROM contratos WHERE numcontrato=@nummayor;</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1">
              <a:solidFill>
                <a:schemeClr val="dk1"/>
              </a:solidFill>
              <a:latin typeface="Arial"/>
              <a:ea typeface="Arial"/>
              <a:cs typeface="Arial"/>
              <a:sym typeface="Arial"/>
            </a:endParaRPr>
          </a:p>
        </p:txBody>
      </p:sp>
      <p:sp>
        <p:nvSpPr>
          <p:cNvPr id="204" name="Google Shape;204;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15</a:t>
            </a:fld>
            <a:endParaRPr sz="900" b="0" i="0" u="none" strike="noStrike" cap="none">
              <a:solidFill>
                <a:srgbClr val="898989"/>
              </a:solidFill>
              <a:latin typeface="Calibri"/>
              <a:ea typeface="Calibri"/>
              <a:cs typeface="Calibri"/>
              <a:sym typeface="Calibri"/>
            </a:endParaRPr>
          </a:p>
        </p:txBody>
      </p:sp>
      <p:sp>
        <p:nvSpPr>
          <p:cNvPr id="205" name="Google Shape;205;p2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2.- Variables de usuario y de sistema</a:t>
            </a:r>
            <a:endParaRPr/>
          </a:p>
        </p:txBody>
      </p:sp>
      <p:sp>
        <p:nvSpPr>
          <p:cNvPr id="2" name="CuadroTexto 1">
            <a:extLst>
              <a:ext uri="{FF2B5EF4-FFF2-40B4-BE49-F238E27FC236}">
                <a16:creationId xmlns:a16="http://schemas.microsoft.com/office/drawing/2014/main" id="{BAC5A022-F7C7-5152-8B6C-C500C605BB25}"/>
              </a:ext>
            </a:extLst>
          </p:cNvPr>
          <p:cNvSpPr txBox="1"/>
          <p:nvPr/>
        </p:nvSpPr>
        <p:spPr>
          <a:xfrm>
            <a:off x="5265336" y="6229978"/>
            <a:ext cx="2682910" cy="307777"/>
          </a:xfrm>
          <a:prstGeom prst="rect">
            <a:avLst/>
          </a:prstGeom>
          <a:noFill/>
        </p:spPr>
        <p:txBody>
          <a:bodyPr wrap="square" rtlCol="0">
            <a:spAutoFit/>
          </a:bodyPr>
          <a:lstStyle/>
          <a:p>
            <a:r>
              <a:rPr lang="es-ES" b="1" dirty="0">
                <a:solidFill>
                  <a:srgbClr val="FF0000"/>
                </a:solidFill>
              </a:rPr>
              <a:t>HOJA DE EJERCICIOS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3.- Desarrollo de procedimientos almacenados</a:t>
            </a:r>
            <a:endParaRPr dirty="0"/>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16</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Un procedimiento o PROCEDURE es una rutina formada por un conjunto de instrucciones SQL y:</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Tiene un determinado </a:t>
            </a:r>
            <a:r>
              <a:rPr lang="es-ES" sz="1800" b="1" i="0" u="none" strike="noStrike" cap="none" dirty="0">
                <a:solidFill>
                  <a:schemeClr val="dk1"/>
                </a:solidFill>
                <a:latin typeface="Calibri"/>
                <a:ea typeface="Calibri"/>
                <a:cs typeface="Calibri"/>
                <a:sym typeface="Calibri"/>
              </a:rPr>
              <a:t>nombre </a:t>
            </a:r>
            <a:r>
              <a:rPr lang="es-ES" sz="1800" b="0" i="0" u="none" strike="noStrike" cap="none" dirty="0">
                <a:solidFill>
                  <a:schemeClr val="dk1"/>
                </a:solidFill>
                <a:latin typeface="Calibri"/>
                <a:ea typeface="Calibri"/>
                <a:cs typeface="Calibri"/>
                <a:sym typeface="Calibri"/>
              </a:rPr>
              <a:t>formado por una combinación de caracteres alfanuméricos y cualquiera de estos (. $ _).</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Puede recibir valores al ser llamado a ejecución a través de </a:t>
            </a:r>
            <a:r>
              <a:rPr lang="es-ES" sz="1800" b="1" i="0" u="none" strike="noStrike" cap="none" dirty="0">
                <a:solidFill>
                  <a:schemeClr val="dk1"/>
                </a:solidFill>
                <a:latin typeface="Calibri"/>
                <a:ea typeface="Calibri"/>
                <a:cs typeface="Calibri"/>
                <a:sym typeface="Calibri"/>
              </a:rPr>
              <a:t>parámetros </a:t>
            </a:r>
            <a:r>
              <a:rPr lang="es-ES" sz="1800" b="0" i="0" u="none" strike="noStrike" cap="none" dirty="0">
                <a:solidFill>
                  <a:schemeClr val="dk1"/>
                </a:solidFill>
                <a:latin typeface="Calibri"/>
                <a:ea typeface="Calibri"/>
                <a:cs typeface="Calibri"/>
                <a:sym typeface="Calibri"/>
              </a:rPr>
              <a:t>encerrados entre paréntesis.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Puede devolver valores a través de </a:t>
            </a:r>
            <a:r>
              <a:rPr lang="es-ES" sz="1800" b="1" i="0" u="none" strike="noStrike" cap="none" dirty="0">
                <a:solidFill>
                  <a:schemeClr val="dk1"/>
                </a:solidFill>
                <a:latin typeface="Calibri"/>
                <a:ea typeface="Calibri"/>
                <a:cs typeface="Calibri"/>
                <a:sym typeface="Calibri"/>
              </a:rPr>
              <a:t>parámetros </a:t>
            </a:r>
            <a:r>
              <a:rPr lang="es-ES" sz="1800" b="0" i="0" u="none" strike="noStrike" cap="none" dirty="0">
                <a:solidFill>
                  <a:schemeClr val="dk1"/>
                </a:solidFill>
                <a:latin typeface="Calibri"/>
                <a:ea typeface="Calibri"/>
                <a:cs typeface="Calibri"/>
                <a:sym typeface="Calibri"/>
              </a:rPr>
              <a:t>encerrados entre paréntesis.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Al desarrollar un procedimiento tenemos que declarar los parámetros que usará, que podrán ser de tres tipos: </a:t>
            </a:r>
            <a:r>
              <a:rPr lang="es-ES" sz="1800" b="1" i="0" u="none" strike="noStrike" cap="none" dirty="0">
                <a:solidFill>
                  <a:schemeClr val="dk1"/>
                </a:solidFill>
                <a:latin typeface="Calibri"/>
                <a:ea typeface="Calibri"/>
                <a:cs typeface="Calibri"/>
                <a:sym typeface="Calibri"/>
              </a:rPr>
              <a:t>IN, OUT , INOUT.</a:t>
            </a: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Un procedimiento se crea con la instrucción </a:t>
            </a:r>
            <a:r>
              <a:rPr lang="es-ES" sz="1800" b="1" i="0" u="none" strike="noStrike" cap="none" dirty="0">
                <a:solidFill>
                  <a:schemeClr val="dk1"/>
                </a:solidFill>
                <a:latin typeface="Calibri"/>
                <a:ea typeface="Calibri"/>
                <a:cs typeface="Calibri"/>
                <a:sym typeface="Calibri"/>
              </a:rPr>
              <a:t>CREATE PROCEDURE.</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Un procedimiento se ejecuta con la instrucción </a:t>
            </a:r>
            <a:r>
              <a:rPr lang="es-ES" sz="1800" b="1" i="0" u="none" strike="noStrike" cap="none" dirty="0">
                <a:solidFill>
                  <a:schemeClr val="dk1"/>
                </a:solidFill>
                <a:latin typeface="Calibri"/>
                <a:ea typeface="Calibri"/>
                <a:cs typeface="Calibri"/>
                <a:sym typeface="Calibri"/>
              </a:rPr>
              <a:t>CALL </a:t>
            </a:r>
            <a:r>
              <a:rPr lang="es-ES" sz="1800" b="1" i="0" u="none" strike="noStrike" cap="none" dirty="0" err="1">
                <a:solidFill>
                  <a:schemeClr val="dk1"/>
                </a:solidFill>
                <a:latin typeface="Calibri"/>
                <a:ea typeface="Calibri"/>
                <a:cs typeface="Calibri"/>
                <a:sym typeface="Calibri"/>
              </a:rPr>
              <a:t>nombreProc</a:t>
            </a:r>
            <a:r>
              <a:rPr lang="es-ES" sz="1800" b="1" i="0" u="none" strike="noStrike" cap="none" dirty="0">
                <a:solidFill>
                  <a:schemeClr val="dk1"/>
                </a:solidFill>
                <a:latin typeface="Calibri"/>
                <a:ea typeface="Calibri"/>
                <a:cs typeface="Calibri"/>
                <a:sym typeface="Calibri"/>
              </a:rPr>
              <a:t> (</a:t>
            </a:r>
            <a:r>
              <a:rPr lang="es-ES" sz="1800" b="1" i="0" u="none" strike="noStrike" cap="none" dirty="0" err="1">
                <a:solidFill>
                  <a:schemeClr val="dk1"/>
                </a:solidFill>
                <a:latin typeface="Calibri"/>
                <a:ea typeface="Calibri"/>
                <a:cs typeface="Calibri"/>
                <a:sym typeface="Calibri"/>
              </a:rPr>
              <a:t>params</a:t>
            </a:r>
            <a:r>
              <a:rPr lang="es-E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 name="CuadroTexto 1">
            <a:extLst>
              <a:ext uri="{FF2B5EF4-FFF2-40B4-BE49-F238E27FC236}">
                <a16:creationId xmlns:a16="http://schemas.microsoft.com/office/drawing/2014/main" id="{4E1B628C-4927-6705-5DC4-85580319E18F}"/>
              </a:ext>
            </a:extLst>
          </p:cNvPr>
          <p:cNvSpPr txBox="1"/>
          <p:nvPr/>
        </p:nvSpPr>
        <p:spPr>
          <a:xfrm>
            <a:off x="1969477" y="4923692"/>
            <a:ext cx="5355771" cy="523220"/>
          </a:xfrm>
          <a:prstGeom prst="rect">
            <a:avLst/>
          </a:prstGeom>
          <a:noFill/>
        </p:spPr>
        <p:txBody>
          <a:bodyPr wrap="square" rtlCol="0">
            <a:spAutoFit/>
          </a:bodyPr>
          <a:lstStyle/>
          <a:p>
            <a:r>
              <a:rPr lang="es-ES" dirty="0">
                <a:solidFill>
                  <a:srgbClr val="FF0000"/>
                </a:solidFill>
              </a:rPr>
              <a:t>Se puede usar la hoja 2 para explicar la parte de procedimientos almacenados, en lugar de ver la teoría.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17</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601533"/>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Noto Sans Symbols"/>
              <a:buChar char="❑"/>
            </a:pPr>
            <a:r>
              <a:rPr lang="es-ES" sz="2000" b="1" i="0" u="none" strike="noStrike" cap="none" dirty="0">
                <a:solidFill>
                  <a:schemeClr val="dk1"/>
                </a:solidFill>
                <a:latin typeface="Calibri"/>
                <a:ea typeface="Calibri"/>
                <a:cs typeface="Calibri"/>
                <a:sym typeface="Calibri"/>
              </a:rPr>
              <a:t>Todo procedimiento queda asociado a la base de datos abierta cuando se creó el procedimiento.</a:t>
            </a:r>
            <a:r>
              <a:rPr lang="es-ES"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Al ejecutar un procedimiento, el servidor MySQL ejecutará automáticamente una instrucción </a:t>
            </a:r>
            <a:r>
              <a:rPr lang="es-ES" sz="2000" b="1" i="0" u="none" strike="noStrike" cap="none" dirty="0">
                <a:solidFill>
                  <a:schemeClr val="dk1"/>
                </a:solidFill>
                <a:latin typeface="Calibri"/>
                <a:ea typeface="Calibri"/>
                <a:cs typeface="Calibri"/>
                <a:sym typeface="Calibri"/>
              </a:rPr>
              <a:t>USE </a:t>
            </a:r>
            <a:r>
              <a:rPr lang="es-ES" sz="2000" b="1" i="0" u="none" strike="noStrike" cap="none" dirty="0" err="1">
                <a:solidFill>
                  <a:schemeClr val="dk1"/>
                </a:solidFill>
                <a:latin typeface="Calibri"/>
                <a:ea typeface="Calibri"/>
                <a:cs typeface="Calibri"/>
                <a:sym typeface="Calibri"/>
              </a:rPr>
              <a:t>basedatos</a:t>
            </a:r>
            <a:r>
              <a:rPr lang="es-ES" sz="2000" b="0" i="0" u="none" strike="noStrike" cap="none" dirty="0">
                <a:solidFill>
                  <a:schemeClr val="dk1"/>
                </a:solidFill>
                <a:latin typeface="Calibri"/>
                <a:ea typeface="Calibri"/>
                <a:cs typeface="Calibri"/>
                <a:sym typeface="Calibri"/>
              </a:rPr>
              <a:t>, donde </a:t>
            </a:r>
            <a:r>
              <a:rPr lang="es-ES" sz="2000" b="1" i="0" u="none" strike="noStrike" cap="none" dirty="0" err="1">
                <a:solidFill>
                  <a:schemeClr val="dk1"/>
                </a:solidFill>
                <a:latin typeface="Calibri"/>
                <a:ea typeface="Calibri"/>
                <a:cs typeface="Calibri"/>
                <a:sym typeface="Calibri"/>
              </a:rPr>
              <a:t>basedatos</a:t>
            </a:r>
            <a:r>
              <a:rPr lang="es-ES" sz="2000" b="0" i="0" u="none" strike="noStrike" cap="none" dirty="0">
                <a:solidFill>
                  <a:schemeClr val="dk1"/>
                </a:solidFill>
                <a:latin typeface="Calibri"/>
                <a:ea typeface="Calibri"/>
                <a:cs typeface="Calibri"/>
                <a:sym typeface="Calibri"/>
              </a:rPr>
              <a:t> es la asociada al procedimiento.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De esta forma, podemos ejecutar un procedimiento asociado a una base de datos distinta a la que tenemos abierta especificando, en la llamada al procedimiento, un </a:t>
            </a:r>
            <a:r>
              <a:rPr lang="es-ES" sz="2000" b="1" i="0" u="none" strike="noStrike" cap="none" dirty="0" err="1">
                <a:solidFill>
                  <a:schemeClr val="dk1"/>
                </a:solidFill>
                <a:latin typeface="Calibri"/>
                <a:ea typeface="Calibri"/>
                <a:cs typeface="Calibri"/>
                <a:sym typeface="Calibri"/>
              </a:rPr>
              <a:t>cualificador</a:t>
            </a:r>
            <a:r>
              <a:rPr lang="es-ES" sz="2000" b="0" i="0" u="none" strike="noStrike" cap="none" dirty="0">
                <a:solidFill>
                  <a:schemeClr val="dk1"/>
                </a:solidFill>
                <a:latin typeface="Calibri"/>
                <a:ea typeface="Calibri"/>
                <a:cs typeface="Calibri"/>
                <a:sym typeface="Calibri"/>
              </a:rPr>
              <a:t> de la base de datos, de la forma:  </a:t>
            </a:r>
            <a:endParaRPr dirty="0"/>
          </a:p>
          <a:p>
            <a:pPr marL="742950" marR="0" lvl="1" indent="-285750" algn="just" rtl="0">
              <a:spcBef>
                <a:spcPts val="0"/>
              </a:spcBef>
              <a:spcAft>
                <a:spcPts val="0"/>
              </a:spcAft>
              <a:buNone/>
            </a:pPr>
            <a:endParaRPr sz="2000" b="1" i="1" u="none" strike="noStrike" cap="none" dirty="0">
              <a:solidFill>
                <a:schemeClr val="dk1"/>
              </a:solidFill>
              <a:latin typeface="Calibri"/>
              <a:ea typeface="Calibri"/>
              <a:cs typeface="Calibri"/>
              <a:sym typeface="Calibri"/>
            </a:endParaRPr>
          </a:p>
          <a:p>
            <a:pPr marL="742950" marR="0" lvl="1" indent="-285750" algn="just" rtl="0">
              <a:spcBef>
                <a:spcPts val="0"/>
              </a:spcBef>
              <a:spcAft>
                <a:spcPts val="0"/>
              </a:spcAft>
              <a:buNone/>
            </a:pPr>
            <a:r>
              <a:rPr lang="es-ES" sz="2000" b="1" i="1" u="none" strike="noStrike" cap="none" dirty="0">
                <a:solidFill>
                  <a:schemeClr val="dk1"/>
                </a:solidFill>
                <a:latin typeface="Calibri"/>
                <a:ea typeface="Calibri"/>
                <a:cs typeface="Calibri"/>
                <a:sym typeface="Calibri"/>
              </a:rPr>
              <a:t>CALL </a:t>
            </a:r>
            <a:r>
              <a:rPr lang="es-ES" sz="2000" b="1" i="1" u="none" strike="noStrike" cap="none" dirty="0" err="1">
                <a:solidFill>
                  <a:schemeClr val="dk1"/>
                </a:solidFill>
                <a:latin typeface="Calibri"/>
                <a:ea typeface="Calibri"/>
                <a:cs typeface="Calibri"/>
                <a:sym typeface="Calibri"/>
              </a:rPr>
              <a:t>nomBASEDATOS.nomProc</a:t>
            </a:r>
            <a:r>
              <a:rPr lang="es-ES" sz="2000" b="1" i="1" u="none" strike="noStrike" cap="none" dirty="0">
                <a:solidFill>
                  <a:schemeClr val="dk1"/>
                </a:solidFill>
                <a:latin typeface="Calibri"/>
                <a:ea typeface="Calibri"/>
                <a:cs typeface="Calibri"/>
                <a:sym typeface="Calibri"/>
              </a:rPr>
              <a:t> (parámetros)</a:t>
            </a:r>
            <a:r>
              <a:rPr lang="es-ES" sz="2000" b="0" i="0" u="none" strike="noStrike" cap="none" dirty="0">
                <a:solidFill>
                  <a:schemeClr val="dk1"/>
                </a:solidFill>
                <a:latin typeface="Calibri"/>
                <a:ea typeface="Calibri"/>
                <a:cs typeface="Calibri"/>
                <a:sym typeface="Calibri"/>
              </a:rPr>
              <a:t>. </a:t>
            </a:r>
            <a:endParaRPr dirty="0"/>
          </a:p>
          <a:p>
            <a:pPr marL="742950" marR="0" lvl="1" indent="-28575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Si ejecutamos </a:t>
            </a:r>
            <a:endParaRPr dirty="0"/>
          </a:p>
          <a:p>
            <a:pPr marL="0" marR="0" lvl="0" indent="0" algn="just" rtl="0">
              <a:spcBef>
                <a:spcPts val="0"/>
              </a:spcBef>
              <a:spcAft>
                <a:spcPts val="0"/>
              </a:spcAft>
              <a:buClr>
                <a:schemeClr val="dk1"/>
              </a:buClr>
              <a:buSzPts val="2000"/>
              <a:buFont typeface="Noto Sans Symbols"/>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2000" b="1" i="0" u="none" strike="noStrike" cap="none" dirty="0">
                <a:solidFill>
                  <a:schemeClr val="dk1"/>
                </a:solidFill>
                <a:latin typeface="Calibri"/>
                <a:ea typeface="Calibri"/>
                <a:cs typeface="Calibri"/>
                <a:sym typeface="Calibri"/>
              </a:rPr>
              <a:t>	CALL </a:t>
            </a:r>
            <a:r>
              <a:rPr lang="es-ES" sz="2000" b="1" i="0" u="none" strike="noStrike" cap="none" dirty="0" err="1">
                <a:solidFill>
                  <a:schemeClr val="dk1"/>
                </a:solidFill>
                <a:latin typeface="Calibri"/>
                <a:ea typeface="Calibri"/>
                <a:cs typeface="Calibri"/>
                <a:sym typeface="Calibri"/>
              </a:rPr>
              <a:t>nomProc</a:t>
            </a:r>
            <a:r>
              <a:rPr lang="es-ES" sz="2000" b="1" i="0" u="none" strike="noStrike" cap="none" dirty="0">
                <a:solidFill>
                  <a:schemeClr val="dk1"/>
                </a:solidFill>
                <a:latin typeface="Calibri"/>
                <a:ea typeface="Calibri"/>
                <a:cs typeface="Calibri"/>
                <a:sym typeface="Calibri"/>
              </a:rPr>
              <a:t>(parámetros), </a:t>
            </a:r>
            <a:endParaRPr dirty="0"/>
          </a:p>
          <a:p>
            <a:pPr marL="0" marR="0" lvl="0" indent="0" algn="just"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2000" b="0" i="0" u="none" strike="noStrike" cap="none" dirty="0">
                <a:solidFill>
                  <a:schemeClr val="dk1"/>
                </a:solidFill>
                <a:latin typeface="Calibri"/>
                <a:ea typeface="Calibri"/>
                <a:cs typeface="Calibri"/>
                <a:sym typeface="Calibri"/>
              </a:rPr>
              <a:t>será necesario que el procedimiento se encuentre en la base de datos que tengamos abierta.</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18</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4708981"/>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Cuando </a:t>
            </a:r>
            <a:r>
              <a:rPr lang="es-ES" sz="2000" b="0" i="0" u="none" strike="noStrike" cap="none" dirty="0">
                <a:solidFill>
                  <a:schemeClr val="dk1"/>
                </a:solidFill>
                <a:latin typeface="Calibri"/>
                <a:ea typeface="Calibri"/>
                <a:cs typeface="Calibri"/>
                <a:sym typeface="Calibri"/>
              </a:rPr>
              <a:t>se crea un procedimiento, el servidor MySQL nos devolverá indicaciones sobre los errores que pueda tener o no el procedimiento. Si la sintaxis del procedimiento es correcta, el servidor almacenará dicho procedimiento, pero </a:t>
            </a:r>
            <a:r>
              <a:rPr lang="es-ES" sz="2000" b="1" i="0" u="none" strike="noStrike" cap="none" dirty="0">
                <a:solidFill>
                  <a:schemeClr val="dk1"/>
                </a:solidFill>
                <a:latin typeface="Calibri"/>
                <a:ea typeface="Calibri"/>
                <a:cs typeface="Calibri"/>
                <a:sym typeface="Calibri"/>
              </a:rPr>
              <a:t>no lo ejecutará en ese momento.</a:t>
            </a:r>
            <a:r>
              <a:rPr lang="es-ES"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Si se intenta crear un procedimiento con un nombre que ya existe, el servidor MySQL no lo permite</a:t>
            </a:r>
            <a:r>
              <a:rPr lang="es-ES" sz="1800" b="0" i="0" u="none" strike="noStrike" cap="none" dirty="0">
                <a:solidFill>
                  <a:schemeClr val="dk1"/>
                </a:solidFill>
                <a:latin typeface="Calibri"/>
                <a:ea typeface="Calibri"/>
                <a:cs typeface="Calibri"/>
                <a:sym typeface="Calibri"/>
              </a:rPr>
              <a:t>.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sng" strike="noStrike" cap="none" dirty="0">
                <a:solidFill>
                  <a:schemeClr val="dk1"/>
                </a:solidFill>
                <a:latin typeface="Calibri"/>
                <a:ea typeface="Calibri"/>
                <a:cs typeface="Calibri"/>
                <a:sym typeface="Calibri"/>
              </a:rPr>
              <a:t>Sintaxis para crear un procedimiento:</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a:t>
            </a:r>
            <a:r>
              <a:rPr lang="es-ES" sz="1800" b="1" i="1" u="none" strike="noStrike" cap="none" dirty="0" err="1">
                <a:solidFill>
                  <a:schemeClr val="dk1"/>
                </a:solidFill>
                <a:latin typeface="Calibri"/>
                <a:ea typeface="Calibri"/>
                <a:cs typeface="Calibri"/>
                <a:sym typeface="Calibri"/>
              </a:rPr>
              <a:t>NomProc</a:t>
            </a:r>
            <a:r>
              <a:rPr lang="es-ES" sz="1800" b="1" i="0" u="none" strike="noStrike" cap="none" dirty="0">
                <a:solidFill>
                  <a:schemeClr val="dk1"/>
                </a:solidFill>
                <a:latin typeface="Calibri"/>
                <a:ea typeface="Calibri"/>
                <a:cs typeface="Calibri"/>
                <a:sym typeface="Calibri"/>
              </a:rPr>
              <a:t> ([</a:t>
            </a:r>
            <a:r>
              <a:rPr lang="es-ES" sz="1800" b="1" i="1" u="none" strike="noStrike" cap="none" dirty="0">
                <a:solidFill>
                  <a:schemeClr val="dk1"/>
                </a:solidFill>
                <a:latin typeface="Calibri"/>
                <a:ea typeface="Calibri"/>
                <a:cs typeface="Calibri"/>
                <a:sym typeface="Calibri"/>
              </a:rPr>
              <a:t>parametro1</a:t>
            </a:r>
            <a:r>
              <a:rPr lang="es-ES" sz="1800" b="1"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a:t>
            </a:r>
            <a:r>
              <a:rPr lang="es-ES" sz="1800" b="1" i="1" u="none" strike="noStrike" cap="none" dirty="0" err="1">
                <a:solidFill>
                  <a:schemeClr val="dk1"/>
                </a:solidFill>
                <a:latin typeface="Calibri"/>
                <a:ea typeface="Calibri"/>
                <a:cs typeface="Calibri"/>
                <a:sym typeface="Calibri"/>
              </a:rPr>
              <a:t>caracteristica</a:t>
            </a:r>
            <a:r>
              <a:rPr lang="es-ES" sz="1800" b="1" i="0" u="none" strike="noStrike" cap="none" dirty="0">
                <a:solidFill>
                  <a:schemeClr val="dk1"/>
                </a:solidFill>
                <a:latin typeface="Calibri"/>
                <a:ea typeface="Calibri"/>
                <a:cs typeface="Calibri"/>
                <a:sym typeface="Calibri"/>
              </a:rPr>
              <a:t> ...] </a:t>
            </a:r>
            <a:endParaRPr dirty="0"/>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BEGIN   </a:t>
            </a:r>
            <a:r>
              <a:rPr lang="es-ES" sz="1800" b="1" i="1"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s-ES" sz="1800" b="1" i="1" u="none" strike="noStrike" cap="none" dirty="0" err="1">
                <a:solidFill>
                  <a:schemeClr val="dk1"/>
                </a:solidFill>
                <a:latin typeface="Calibri"/>
                <a:ea typeface="Calibri"/>
                <a:cs typeface="Calibri"/>
                <a:sym typeface="Calibri"/>
              </a:rPr>
              <a:t>Cuerpo_procedimiento</a:t>
            </a: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r>
              <a:rPr lang="es-ES" sz="800" b="0" i="0" u="none" strike="noStrike" cap="none" dirty="0">
                <a:solidFill>
                  <a:schemeClr val="dk1"/>
                </a:solidFill>
                <a:latin typeface="Calibri"/>
                <a:ea typeface="Calibri"/>
                <a:cs typeface="Calibri"/>
                <a:sym typeface="Calibri"/>
              </a:rPr>
              <a:t> </a:t>
            </a:r>
            <a:endParaRPr sz="28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19</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Elementos de la sintaxis de la instrucción CREATE PROCEDURE</a:t>
            </a:r>
            <a:endParaRPr dirty="0"/>
          </a:p>
          <a:p>
            <a:pPr marL="0" marR="0" lvl="0" indent="0" algn="just" rtl="0">
              <a:spcBef>
                <a:spcPts val="0"/>
              </a:spcBef>
              <a:spcAft>
                <a:spcPts val="0"/>
              </a:spcAft>
              <a:buNone/>
            </a:pPr>
            <a:endParaRPr sz="1800" b="0"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Parámetro</a:t>
            </a:r>
            <a:r>
              <a:rPr lang="es-ES" sz="1800" b="0" i="1" u="none" strike="noStrike" cap="none" dirty="0">
                <a:solidFill>
                  <a:schemeClr val="dk1"/>
                </a:solidFill>
                <a:latin typeface="Calibri"/>
                <a:ea typeface="Calibri"/>
                <a:cs typeface="Calibri"/>
                <a:sym typeface="Calibri"/>
              </a:rPr>
              <a:t> </a:t>
            </a:r>
            <a:r>
              <a:rPr lang="es-ES" sz="1800" b="0" i="0" u="none" strike="noStrike" cap="none" dirty="0">
                <a:solidFill>
                  <a:schemeClr val="dk1"/>
                </a:solidFill>
                <a:latin typeface="Calibri"/>
                <a:ea typeface="Calibri"/>
                <a:cs typeface="Calibri"/>
                <a:sym typeface="Calibri"/>
              </a:rPr>
              <a:t>tiene la sintaxis: 	</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 IN | OUT | INOUT ] </a:t>
            </a:r>
            <a:r>
              <a:rPr lang="es-ES" sz="1800" b="1" i="1" u="none" strike="noStrike" cap="none" dirty="0" err="1">
                <a:solidFill>
                  <a:schemeClr val="dk1"/>
                </a:solidFill>
                <a:latin typeface="Calibri"/>
                <a:ea typeface="Calibri"/>
                <a:cs typeface="Calibri"/>
                <a:sym typeface="Calibri"/>
              </a:rPr>
              <a:t>NomParam</a:t>
            </a:r>
            <a:r>
              <a:rPr lang="es-ES" sz="1800" b="1" i="1" u="none" strike="noStrike" cap="none" dirty="0">
                <a:solidFill>
                  <a:schemeClr val="dk1"/>
                </a:solidFill>
                <a:latin typeface="Calibri"/>
                <a:ea typeface="Calibri"/>
                <a:cs typeface="Calibri"/>
                <a:sym typeface="Calibri"/>
              </a:rPr>
              <a:t> tipo</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tipo</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Cualquier tipo de dato MySQL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característica</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LANGUAGE SQL   | [NOT] DETERMINISTIC   | SQL SECURITY {DEFINER | INVOKER}	  | COMMENT '</a:t>
            </a:r>
            <a:r>
              <a:rPr lang="es-ES" sz="1800" b="0" i="1" u="none" strike="noStrike" cap="none" dirty="0" err="1">
                <a:solidFill>
                  <a:schemeClr val="dk1"/>
                </a:solidFill>
                <a:latin typeface="Calibri"/>
                <a:ea typeface="Calibri"/>
                <a:cs typeface="Calibri"/>
                <a:sym typeface="Calibri"/>
              </a:rPr>
              <a:t>string</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err="1">
                <a:solidFill>
                  <a:schemeClr val="dk1"/>
                </a:solidFill>
                <a:latin typeface="Calibri"/>
                <a:ea typeface="Calibri"/>
                <a:cs typeface="Calibri"/>
                <a:sym typeface="Calibri"/>
              </a:rPr>
              <a:t>cuerpo_procedimiento</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Instrucciones SQL para realizar la tarea.</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Todo SGBD permite que los usuarios puedan desarrollar:</a:t>
            </a:r>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	RUTINAS</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	formadas por una serie de instrucciones que permiten realizar una tarea.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Almacenada la rutina, ésta podrá ser invocada o llamada a ejecución en cualquier momento.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Las rutinas que se pueden desarrollar en MySQL y, en general, en cualquier SGBD relacional son:</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a:solidFill>
                  <a:schemeClr val="dk1"/>
                </a:solidFill>
                <a:latin typeface="Calibri"/>
                <a:ea typeface="Calibri"/>
                <a:cs typeface="Calibri"/>
                <a:sym typeface="Calibri"/>
              </a:rPr>
              <a:t>Funciones.</a:t>
            </a:r>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a:solidFill>
                  <a:schemeClr val="dk1"/>
                </a:solidFill>
                <a:latin typeface="Calibri"/>
                <a:ea typeface="Calibri"/>
                <a:cs typeface="Calibri"/>
                <a:sym typeface="Calibri"/>
              </a:rPr>
              <a:t>Procedimientos.</a:t>
            </a:r>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a:solidFill>
                  <a:schemeClr val="dk1"/>
                </a:solidFill>
                <a:latin typeface="Calibri"/>
                <a:ea typeface="Calibri"/>
                <a:cs typeface="Calibri"/>
                <a:sym typeface="Calibri"/>
              </a:rPr>
              <a:t>Disparadores o Triggers.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20</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El carácter delimitador de final de instrucciones</a:t>
            </a:r>
            <a:endParaRPr dirty="0"/>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El </a:t>
            </a:r>
            <a:r>
              <a:rPr lang="es-ES" sz="1800" b="0" i="0" u="sng" strike="noStrike" cap="none" dirty="0">
                <a:solidFill>
                  <a:schemeClr val="dk1"/>
                </a:solidFill>
                <a:latin typeface="Calibri"/>
                <a:ea typeface="Calibri"/>
                <a:cs typeface="Calibri"/>
                <a:sym typeface="Calibri"/>
              </a:rPr>
              <a:t>delimitador de final de instrucciones </a:t>
            </a:r>
            <a:r>
              <a:rPr lang="es-ES" sz="1800" b="0" i="0" u="none" strike="noStrike" cap="none" dirty="0">
                <a:solidFill>
                  <a:schemeClr val="dk1"/>
                </a:solidFill>
                <a:latin typeface="Calibri"/>
                <a:ea typeface="Calibri"/>
                <a:cs typeface="Calibri"/>
                <a:sym typeface="Calibri"/>
              </a:rPr>
              <a:t>de SQL es el punto y coma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Las instrucciones del cuerpo de un procedimiento </a:t>
            </a:r>
            <a:r>
              <a:rPr lang="es-ES" sz="1800" b="0" i="0" u="sng" strike="noStrike" cap="none" dirty="0">
                <a:solidFill>
                  <a:schemeClr val="dk1"/>
                </a:solidFill>
                <a:latin typeface="Calibri"/>
                <a:ea typeface="Calibri"/>
                <a:cs typeface="Calibri"/>
                <a:sym typeface="Calibri"/>
              </a:rPr>
              <a:t>deben terminar con punto y coma.</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Si mantenemos el delimitador punto y coma, se ejecutarían las instrucciones mientras se intenta crear el procedimiento y, éste no se crearía.</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Para poder crear procedimientos, tendremos que </a:t>
            </a:r>
            <a:r>
              <a:rPr lang="es-ES" sz="1800" b="0" i="0" u="sng" strike="noStrike" cap="none" dirty="0">
                <a:solidFill>
                  <a:schemeClr val="dk1"/>
                </a:solidFill>
                <a:latin typeface="Calibri"/>
                <a:ea typeface="Calibri"/>
                <a:cs typeface="Calibri"/>
                <a:sym typeface="Calibri"/>
              </a:rPr>
              <a:t>cambiar temporalmente</a:t>
            </a:r>
            <a:r>
              <a:rPr lang="es-ES" sz="1800" b="0" i="0" u="none" strike="noStrike" cap="none" dirty="0">
                <a:solidFill>
                  <a:schemeClr val="dk1"/>
                </a:solidFill>
                <a:latin typeface="Calibri"/>
                <a:ea typeface="Calibri"/>
                <a:cs typeface="Calibri"/>
                <a:sym typeface="Calibri"/>
              </a:rPr>
              <a:t>, antes de empezar a crearlos</a:t>
            </a:r>
            <a:r>
              <a:rPr lang="es-ES" sz="1800" b="0" i="0" u="sng" strike="noStrike" cap="none" dirty="0">
                <a:solidFill>
                  <a:schemeClr val="dk1"/>
                </a:solidFill>
                <a:latin typeface="Calibri"/>
                <a:ea typeface="Calibri"/>
                <a:cs typeface="Calibri"/>
                <a:sym typeface="Calibri"/>
              </a:rPr>
              <a:t>, el carácter delimitador </a:t>
            </a:r>
            <a:r>
              <a:rPr lang="es-ES" sz="1800" b="0" i="0" u="none" strike="noStrike" cap="none" dirty="0">
                <a:solidFill>
                  <a:schemeClr val="dk1"/>
                </a:solidFill>
                <a:latin typeface="Calibri"/>
                <a:ea typeface="Calibri"/>
                <a:cs typeface="Calibri"/>
                <a:sym typeface="Calibri"/>
              </a:rPr>
              <a:t>o finalizador de instrucciones SQL en MySQL.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Para cambiar el carácter delimitador se usa la instrucción </a:t>
            </a:r>
            <a:r>
              <a:rPr lang="es-ES" sz="1800" b="1" i="0" u="none" strike="noStrike" cap="none" dirty="0">
                <a:solidFill>
                  <a:schemeClr val="dk1"/>
                </a:solidFill>
                <a:latin typeface="Calibri"/>
                <a:ea typeface="Calibri"/>
                <a:cs typeface="Calibri"/>
                <a:sym typeface="Calibri"/>
              </a:rPr>
              <a:t>DELIMITER</a:t>
            </a:r>
            <a:r>
              <a:rPr lang="es-ES" sz="1800" b="0" i="0" u="none" strike="noStrike" cap="none" dirty="0">
                <a:solidFill>
                  <a:schemeClr val="dk1"/>
                </a:solidFill>
                <a:latin typeface="Calibri"/>
                <a:ea typeface="Calibri"/>
                <a:cs typeface="Calibri"/>
                <a:sym typeface="Calibri"/>
              </a:rPr>
              <a:t>. Por ejemplo, para hacer que el delimitador de instrucciones sea '//', habrá que ejecutar:</a:t>
            </a:r>
            <a:endParaRPr dirty="0"/>
          </a:p>
          <a:p>
            <a:pPr marL="1143000" marR="0" lvl="2" indent="-22860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DELIMITER  //</a:t>
            </a: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21</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3" y="1196975"/>
            <a:ext cx="7991475"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Ejemplo 1 de creación y ejecución de un procedimiento</a:t>
            </a:r>
            <a:endParaRPr dirty="0"/>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O bien</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p:cNvSpPr txBox="1"/>
          <p:nvPr/>
        </p:nvSpPr>
        <p:spPr>
          <a:xfrm>
            <a:off x="683568" y="1916832"/>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err="1">
                <a:solidFill>
                  <a:schemeClr val="dk1"/>
                </a:solidFill>
                <a:latin typeface="Calibri"/>
                <a:ea typeface="Calibri"/>
                <a:cs typeface="Calibri"/>
                <a:sym typeface="Calibri"/>
              </a:rPr>
              <a:t>delimiter</a:t>
            </a:r>
            <a:r>
              <a:rPr lang="es-ES" sz="1800" b="1" i="0" u="none" strike="noStrike" cap="none" dirty="0">
                <a:solidFill>
                  <a:schemeClr val="dk1"/>
                </a:solidFill>
                <a:latin typeface="Calibri"/>
                <a:ea typeface="Calibri"/>
                <a:cs typeface="Calibri"/>
                <a:sym typeface="Calibri"/>
              </a:rPr>
              <a:t> //</a:t>
            </a:r>
            <a:endParaRPr dirty="0"/>
          </a:p>
        </p:txBody>
      </p:sp>
      <p:sp>
        <p:nvSpPr>
          <p:cNvPr id="152" name="Google Shape;152;p19"/>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listados()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clientes;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END//</a:t>
            </a:r>
            <a:endParaRPr sz="1800" b="1" dirty="0">
              <a:solidFill>
                <a:schemeClr val="dk1"/>
              </a:solidFill>
              <a:latin typeface="Calibri"/>
              <a:ea typeface="Calibri"/>
              <a:cs typeface="Calibri"/>
              <a:sym typeface="Calibri"/>
            </a:endParaRPr>
          </a:p>
        </p:txBody>
      </p:sp>
      <p:sp>
        <p:nvSpPr>
          <p:cNvPr id="153" name="Google Shape;153;p19"/>
          <p:cNvSpPr txBox="1"/>
          <p:nvPr/>
        </p:nvSpPr>
        <p:spPr>
          <a:xfrm>
            <a:off x="683568" y="4342720"/>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call listados()//</a:t>
            </a:r>
            <a:endParaRPr/>
          </a:p>
        </p:txBody>
      </p:sp>
      <p:sp>
        <p:nvSpPr>
          <p:cNvPr id="154" name="Google Shape;154;p19"/>
          <p:cNvSpPr txBox="1"/>
          <p:nvPr/>
        </p:nvSpPr>
        <p:spPr>
          <a:xfrm>
            <a:off x="683568" y="5484822"/>
            <a:ext cx="7704856" cy="64633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delimiter</a:t>
            </a:r>
            <a:r>
              <a:rPr lang="es-ES" sz="1800" b="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call</a:t>
            </a:r>
            <a:r>
              <a:rPr lang="es-ES" sz="1800" b="1" dirty="0">
                <a:solidFill>
                  <a:schemeClr val="dk1"/>
                </a:solidFill>
                <a:latin typeface="Calibri"/>
                <a:ea typeface="Calibri"/>
                <a:cs typeface="Calibri"/>
                <a:sym typeface="Calibri"/>
              </a:rPr>
              <a:t> listados();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60" name="Google Shape;160;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22</a:t>
            </a:fld>
            <a:endParaRPr sz="2800">
              <a:solidFill>
                <a:srgbClr val="898989"/>
              </a:solidFill>
              <a:latin typeface="Calibri"/>
              <a:ea typeface="Calibri"/>
              <a:cs typeface="Calibri"/>
              <a:sym typeface="Calibri"/>
            </a:endParaRPr>
          </a:p>
        </p:txBody>
      </p:sp>
      <p:sp>
        <p:nvSpPr>
          <p:cNvPr id="162" name="Google Shape;162;p20"/>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Ejemplo 2:</a:t>
            </a:r>
            <a:r>
              <a:rPr lang="es-ES" sz="1800" dirty="0">
                <a:solidFill>
                  <a:schemeClr val="dk1"/>
                </a:solidFill>
                <a:latin typeface="Calibri"/>
                <a:ea typeface="Calibri"/>
                <a:cs typeface="Calibri"/>
                <a:sym typeface="Calibri"/>
              </a:rPr>
              <a:t> Crear y ejecutar un procedimiento </a:t>
            </a:r>
            <a:r>
              <a:rPr lang="es-ES" sz="1800" b="1" dirty="0" err="1">
                <a:solidFill>
                  <a:schemeClr val="dk1"/>
                </a:solidFill>
                <a:latin typeface="Calibri"/>
                <a:ea typeface="Calibri"/>
                <a:cs typeface="Calibri"/>
                <a:sym typeface="Calibri"/>
              </a:rPr>
              <a:t>numcontratos</a:t>
            </a:r>
            <a:r>
              <a:rPr lang="es-ES" sz="1800" b="1" dirty="0">
                <a:solidFill>
                  <a:schemeClr val="dk1"/>
                </a:solidFill>
                <a:latin typeface="Calibri"/>
                <a:ea typeface="Calibri"/>
                <a:cs typeface="Calibri"/>
                <a:sym typeface="Calibri"/>
              </a:rPr>
              <a:t> </a:t>
            </a:r>
            <a:r>
              <a:rPr lang="es-ES" sz="1800" dirty="0">
                <a:solidFill>
                  <a:schemeClr val="dk1"/>
                </a:solidFill>
                <a:latin typeface="Calibri"/>
                <a:ea typeface="Calibri"/>
                <a:cs typeface="Calibri"/>
                <a:sym typeface="Calibri"/>
              </a:rPr>
              <a:t>que recibe en un parámetro de entrada  la matrícula de un coche y, a continuación, muestra las características del coche y devuelve en un parámetro de salida el número de contratos realizados sobre ese coche</a:t>
            </a: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a:t>
            </a:r>
            <a:r>
              <a:rPr lang="es-ES" sz="1800" b="1" i="1" dirty="0" err="1">
                <a:solidFill>
                  <a:schemeClr val="dk1"/>
                </a:solidFill>
                <a:latin typeface="Calibri"/>
                <a:ea typeface="Calibri"/>
                <a:cs typeface="Calibri"/>
                <a:sym typeface="Calibri"/>
              </a:rPr>
              <a:t>numcontratos</a:t>
            </a:r>
            <a:r>
              <a:rPr lang="es-ES" sz="1800" b="1" i="1" dirty="0">
                <a:solidFill>
                  <a:schemeClr val="dk1"/>
                </a:solidFill>
                <a:latin typeface="Calibri"/>
                <a:ea typeface="Calibri"/>
                <a:cs typeface="Calibri"/>
                <a:sym typeface="Calibri"/>
              </a:rPr>
              <a:t>(IN m CHAR(7), OUT c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matricula=m;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a:t>
            </a:r>
            <a:r>
              <a:rPr lang="es-ES" sz="1800" b="1" i="1" dirty="0" err="1">
                <a:solidFill>
                  <a:schemeClr val="dk1"/>
                </a:solidFill>
                <a:latin typeface="Calibri"/>
                <a:ea typeface="Calibri"/>
                <a:cs typeface="Calibri"/>
                <a:sym typeface="Calibri"/>
              </a:rPr>
              <a:t>count</a:t>
            </a:r>
            <a:r>
              <a:rPr lang="es-ES" sz="1800" b="1" i="1" dirty="0">
                <a:solidFill>
                  <a:schemeClr val="dk1"/>
                </a:solidFill>
                <a:latin typeface="Calibri"/>
                <a:ea typeface="Calibri"/>
                <a:cs typeface="Calibri"/>
                <a:sym typeface="Calibri"/>
              </a:rPr>
              <a:t>(*) INTO c FROM contratos WHERE matricula=m;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166" name="Google Shape;166;p20"/>
          <p:cNvSpPr txBox="1"/>
          <p:nvPr/>
        </p:nvSpPr>
        <p:spPr>
          <a:xfrm>
            <a:off x="683568" y="4342719"/>
            <a:ext cx="7704856" cy="65131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SET @NUM=0;</a:t>
            </a: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CALL </a:t>
            </a:r>
            <a:r>
              <a:rPr lang="es-ES" sz="1800" b="1" i="1" dirty="0" err="1">
                <a:solidFill>
                  <a:schemeClr val="dk1"/>
                </a:solidFill>
                <a:latin typeface="Calibri"/>
                <a:ea typeface="Calibri"/>
                <a:cs typeface="Calibri"/>
                <a:sym typeface="Calibri"/>
              </a:rPr>
              <a:t>numcontratos</a:t>
            </a:r>
            <a:r>
              <a:rPr lang="es-ES" sz="1800" b="1" i="1" dirty="0">
                <a:solidFill>
                  <a:schemeClr val="dk1"/>
                </a:solidFill>
                <a:latin typeface="Calibri"/>
                <a:ea typeface="Calibri"/>
                <a:cs typeface="Calibri"/>
                <a:sym typeface="Calibri"/>
              </a:rPr>
              <a:t>('3273BGH', @Num)//</a:t>
            </a:r>
            <a:endParaRPr sz="1800" dirty="0">
              <a:solidFill>
                <a:schemeClr val="dk1"/>
              </a:solidFill>
              <a:latin typeface="Calibri"/>
              <a:ea typeface="Calibri"/>
              <a:cs typeface="Calibri"/>
              <a:sym typeface="Calibri"/>
            </a:endParaRPr>
          </a:p>
        </p:txBody>
      </p:sp>
      <p:sp>
        <p:nvSpPr>
          <p:cNvPr id="167" name="Google Shape;167;p20"/>
          <p:cNvSpPr txBox="1"/>
          <p:nvPr/>
        </p:nvSpPr>
        <p:spPr>
          <a:xfrm>
            <a:off x="683568" y="5135797"/>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SELECT @Num//</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73" name="Google Shape;173;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23</a:t>
            </a:fld>
            <a:endParaRPr sz="2800">
              <a:solidFill>
                <a:srgbClr val="898989"/>
              </a:solidFill>
              <a:latin typeface="Calibri"/>
              <a:ea typeface="Calibri"/>
              <a:cs typeface="Calibri"/>
              <a:sym typeface="Calibri"/>
            </a:endParaRPr>
          </a:p>
        </p:txBody>
      </p:sp>
      <p:sp>
        <p:nvSpPr>
          <p:cNvPr id="175" name="Google Shape;175;p21"/>
          <p:cNvSpPr txBox="1"/>
          <p:nvPr/>
        </p:nvSpPr>
        <p:spPr>
          <a:xfrm>
            <a:off x="576262" y="975659"/>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Uso de los parámetros en los procedimientos:</a:t>
            </a:r>
            <a:r>
              <a:rPr lang="es-E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Los parámetros declarados en un procedimiento se pueden usar dentro del  procedimiento.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Si un parámetro ha sido declarado IN, no se le puede asignar un valor dentro del procedimiento, aunque si que se podría consultar su valor. Si tenemos:</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ejemplo (IN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No podríamos usar esta instrucción dentro del procedimiento:</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a:t>
            </a:r>
            <a:r>
              <a:rPr lang="es-ES" sz="1800" b="1" i="0" u="none" strike="noStrike" cap="none" dirty="0" err="1">
                <a:solidFill>
                  <a:schemeClr val="dk1"/>
                </a:solidFill>
                <a:latin typeface="Calibri"/>
                <a:ea typeface="Calibri"/>
                <a:cs typeface="Calibri"/>
                <a:sym typeface="Calibri"/>
              </a:rPr>
              <a:t>count</a:t>
            </a:r>
            <a:r>
              <a:rPr lang="es-ES" sz="1800" b="1" i="0" u="none" strike="noStrike" cap="none" dirty="0">
                <a:solidFill>
                  <a:schemeClr val="dk1"/>
                </a:solidFill>
                <a:latin typeface="Calibri"/>
                <a:ea typeface="Calibri"/>
                <a:cs typeface="Calibri"/>
                <a:sym typeface="Calibri"/>
              </a:rPr>
              <a:t>(*) INTO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FROM contratos;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Si un parámetro es declarado OUT, no se puede usar ese parámetro para consultar su valor, si para modificarlo. Si tenemos:</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ejemplo (OUT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No podríamos usar esta instrucción dentro del procedimiento:</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a:t>
            </a:r>
            <a:r>
              <a:rPr lang="es-ES" sz="1800" b="1" i="0" u="none" strike="noStrike" cap="none" dirty="0" err="1">
                <a:solidFill>
                  <a:schemeClr val="dk1"/>
                </a:solidFill>
                <a:latin typeface="Calibri"/>
                <a:ea typeface="Calibri"/>
                <a:cs typeface="Calibri"/>
                <a:sym typeface="Calibri"/>
              </a:rPr>
              <a:t>count</a:t>
            </a:r>
            <a:r>
              <a:rPr lang="es-ES" sz="1800" b="1" i="0" u="none" strike="noStrike" cap="none" dirty="0">
                <a:solidFill>
                  <a:schemeClr val="dk1"/>
                </a:solidFill>
                <a:latin typeface="Calibri"/>
                <a:ea typeface="Calibri"/>
                <a:cs typeface="Calibri"/>
                <a:sym typeface="Calibri"/>
              </a:rPr>
              <a:t>(*) FROM contratos WHERE </a:t>
            </a:r>
            <a:r>
              <a:rPr lang="es-ES" sz="1800" b="1" i="0" u="none" strike="noStrike" cap="none" dirty="0" err="1">
                <a:solidFill>
                  <a:schemeClr val="dk1"/>
                </a:solidFill>
                <a:latin typeface="Calibri"/>
                <a:ea typeface="Calibri"/>
                <a:cs typeface="Calibri"/>
                <a:sym typeface="Calibri"/>
              </a:rPr>
              <a:t>numcontrato</a:t>
            </a:r>
            <a:r>
              <a:rPr lang="es-ES" sz="1800" b="1" i="0" u="none" strike="noStrike" cap="none" dirty="0">
                <a:solidFill>
                  <a:schemeClr val="dk1"/>
                </a:solidFill>
                <a:latin typeface="Calibri"/>
                <a:ea typeface="Calibri"/>
                <a:cs typeface="Calibri"/>
                <a:sym typeface="Calibri"/>
              </a:rPr>
              <a:t>=</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En cambio, un parámetro INOUT podríamos usarlo tanto para lectura como para escritura.</a:t>
            </a:r>
            <a:endParaRPr sz="1800" b="1" i="1" u="sng" dirty="0">
              <a:solidFill>
                <a:schemeClr val="dk1"/>
              </a:solidFill>
              <a:latin typeface="Calibri"/>
              <a:ea typeface="Calibri"/>
              <a:cs typeface="Calibri"/>
              <a:sym typeface="Calibri"/>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24</a:t>
            </a:fld>
            <a:endParaRPr sz="2800">
              <a:solidFill>
                <a:srgbClr val="898989"/>
              </a:solidFill>
              <a:latin typeface="Calibri"/>
              <a:ea typeface="Calibri"/>
              <a:cs typeface="Calibri"/>
              <a:sym typeface="Calibri"/>
            </a:endParaRPr>
          </a:p>
        </p:txBody>
      </p:sp>
      <p:sp>
        <p:nvSpPr>
          <p:cNvPr id="185" name="Google Shape;185;p22"/>
          <p:cNvSpPr txBox="1"/>
          <p:nvPr/>
        </p:nvSpPr>
        <p:spPr>
          <a:xfrm>
            <a:off x="576262" y="975659"/>
            <a:ext cx="7991475" cy="563231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Variables locales:</a:t>
            </a:r>
            <a:r>
              <a:rPr lang="es-E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Además de los parámetros, en un procedimiento podemos declarar y usar </a:t>
            </a:r>
            <a:r>
              <a:rPr lang="es-ES" sz="1800" b="1" dirty="0">
                <a:solidFill>
                  <a:schemeClr val="dk1"/>
                </a:solidFill>
                <a:latin typeface="Calibri"/>
                <a:ea typeface="Calibri"/>
                <a:cs typeface="Calibri"/>
                <a:sym typeface="Calibri"/>
              </a:rPr>
              <a:t>variables locales.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Estas variables locales sólo tienen existencia mientras se ejecuta el procedimiento, después quedan destruidas.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Al igual que las demás instrucciones del procedimiento, la declaración de variables debe estar dentro del bloque BEGIN  ....  END. Para definir o declarar cualquier variable se usa la instrucción: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DECLARE nombre  tipo[DEFAULT valor];</a:t>
            </a:r>
            <a:endParaRPr dirty="0"/>
          </a:p>
          <a:p>
            <a:pPr marL="742950" marR="0" lvl="1" indent="-28575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Donde tipo es cualquiera de los tipos admitidos por MySQL. Para modificar el valor de una variable o de un parámetro con el operador de asignación =, debe usarse la instrucción:</a:t>
            </a:r>
            <a:endParaRPr dirty="0"/>
          </a:p>
          <a:p>
            <a:pPr marL="742950" marR="0" lvl="1" indent="-28575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variable=expresión;</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t>
            </a:r>
            <a:endParaRPr sz="1800" b="1" i="1" u="sng"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93" name="Google Shape;19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25</a:t>
            </a:fld>
            <a:endParaRPr sz="2800">
              <a:solidFill>
                <a:srgbClr val="898989"/>
              </a:solidFill>
              <a:latin typeface="Calibri"/>
              <a:ea typeface="Calibri"/>
              <a:cs typeface="Calibri"/>
              <a:sym typeface="Calibri"/>
            </a:endParaRPr>
          </a:p>
        </p:txBody>
      </p:sp>
      <p:sp>
        <p:nvSpPr>
          <p:cNvPr id="195" name="Google Shape;195;p23"/>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Ejemplo  3 de uso de variables locales:</a:t>
            </a:r>
            <a:r>
              <a:rPr lang="es-ES" sz="1800" dirty="0">
                <a:solidFill>
                  <a:schemeClr val="dk1"/>
                </a:solidFill>
                <a:latin typeface="Calibri"/>
                <a:ea typeface="Calibri"/>
                <a:cs typeface="Calibri"/>
                <a:sym typeface="Calibri"/>
              </a:rPr>
              <a:t> Crear un procedimiento </a:t>
            </a:r>
            <a:r>
              <a:rPr lang="es-ES" sz="1800" b="1" dirty="0" err="1">
                <a:solidFill>
                  <a:schemeClr val="dk1"/>
                </a:solidFill>
                <a:latin typeface="Calibri"/>
                <a:ea typeface="Calibri"/>
                <a:cs typeface="Calibri"/>
                <a:sym typeface="Calibri"/>
              </a:rPr>
              <a:t>usovariable</a:t>
            </a:r>
            <a:r>
              <a:rPr lang="es-ES" sz="1800" dirty="0">
                <a:solidFill>
                  <a:schemeClr val="dk1"/>
                </a:solidFill>
                <a:latin typeface="Calibri"/>
                <a:ea typeface="Calibri"/>
                <a:cs typeface="Calibri"/>
                <a:sym typeface="Calibri"/>
              </a:rPr>
              <a:t> que lista los vehículos con menos de 2500 kilómetros y, después, los vehículos con menos kilómetros que los anteriores más 5000 kilómetros.</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196" name="Google Shape;196;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p:cNvSpPr txBox="1"/>
          <p:nvPr/>
        </p:nvSpPr>
        <p:spPr>
          <a:xfrm>
            <a:off x="683568" y="2520055"/>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a:t>
            </a:r>
            <a:r>
              <a:rPr lang="es-ES" sz="1800" b="1" i="1" dirty="0" err="1">
                <a:solidFill>
                  <a:schemeClr val="dk1"/>
                </a:solidFill>
                <a:latin typeface="Calibri"/>
                <a:ea typeface="Calibri"/>
                <a:cs typeface="Calibri"/>
                <a:sym typeface="Calibri"/>
              </a:rPr>
              <a:t>usovariable</a:t>
            </a:r>
            <a:r>
              <a:rPr lang="es-E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DECLARE a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SET a=2500;</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a:t>
            </a:r>
            <a:r>
              <a:rPr lang="es-ES" sz="1800" b="1" i="1" dirty="0" err="1">
                <a:solidFill>
                  <a:schemeClr val="dk1"/>
                </a:solidFill>
                <a:latin typeface="Calibri"/>
                <a:ea typeface="Calibri"/>
                <a:cs typeface="Calibri"/>
                <a:sym typeface="Calibri"/>
              </a:rPr>
              <a:t>kilometros</a:t>
            </a:r>
            <a:r>
              <a:rPr lang="es-ES" sz="1800" b="1" i="1" dirty="0">
                <a:solidFill>
                  <a:schemeClr val="dk1"/>
                </a:solidFill>
                <a:latin typeface="Calibri"/>
                <a:ea typeface="Calibri"/>
                <a:cs typeface="Calibri"/>
                <a:sym typeface="Calibri"/>
              </a:rPr>
              <a:t>&lt;a;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SET a=a+5000;</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a:t>
            </a:r>
            <a:r>
              <a:rPr lang="es-ES" sz="1800" b="1" i="1" dirty="0" err="1">
                <a:solidFill>
                  <a:schemeClr val="dk1"/>
                </a:solidFill>
                <a:latin typeface="Calibri"/>
                <a:ea typeface="Calibri"/>
                <a:cs typeface="Calibri"/>
                <a:sym typeface="Calibri"/>
              </a:rPr>
              <a:t>kilometros</a:t>
            </a:r>
            <a:r>
              <a:rPr lang="es-ES" sz="1800" b="1" i="1" dirty="0">
                <a:solidFill>
                  <a:schemeClr val="dk1"/>
                </a:solidFill>
                <a:latin typeface="Calibri"/>
                <a:ea typeface="Calibri"/>
                <a:cs typeface="Calibri"/>
                <a:sym typeface="Calibri"/>
              </a:rPr>
              <a:t>&lt;a;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END//</a:t>
            </a:r>
            <a:endParaRPr sz="18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04" name="Google Shape;204;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26</a:t>
            </a:fld>
            <a:endParaRPr sz="2800">
              <a:solidFill>
                <a:srgbClr val="898989"/>
              </a:solidFill>
              <a:latin typeface="Calibri"/>
              <a:ea typeface="Calibri"/>
              <a:cs typeface="Calibri"/>
              <a:sym typeface="Calibri"/>
            </a:endParaRPr>
          </a:p>
        </p:txBody>
      </p:sp>
      <p:sp>
        <p:nvSpPr>
          <p:cNvPr id="206" name="Google Shape;206;p24"/>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sng" dirty="0">
                <a:solidFill>
                  <a:schemeClr val="dk1"/>
                </a:solidFill>
                <a:latin typeface="Calibri"/>
                <a:ea typeface="Calibri"/>
                <a:cs typeface="Calibri"/>
                <a:sym typeface="Calibri"/>
              </a:rPr>
              <a:t>Ejemplo 4:</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i="1" dirty="0">
                <a:solidFill>
                  <a:schemeClr val="dk1"/>
                </a:solidFill>
                <a:latin typeface="Calibri"/>
                <a:ea typeface="Calibri"/>
                <a:cs typeface="Calibri"/>
                <a:sym typeface="Calibri"/>
              </a:rPr>
              <a:t>Realiza un procedimiento que recibe la matrícula de un automóvil y escribe u obtiene:</a:t>
            </a:r>
            <a:endParaRPr dirty="0"/>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La marca y modelo del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El número de contratos de alquiler realizados para el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El número de clientes que han alquilado ese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Los nombres de los usuarios que han alquilado ese automóvil.</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207" name="Google Shape;207;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p:cNvSpPr txBox="1"/>
          <p:nvPr/>
        </p:nvSpPr>
        <p:spPr>
          <a:xfrm>
            <a:off x="583938" y="3356992"/>
            <a:ext cx="8092517"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a:t>
            </a:r>
            <a:r>
              <a:rPr lang="es-ES" sz="1800" b="1" dirty="0" err="1">
                <a:solidFill>
                  <a:schemeClr val="dk1"/>
                </a:solidFill>
                <a:latin typeface="Calibri"/>
                <a:ea typeface="Calibri"/>
                <a:cs typeface="Calibri"/>
                <a:sym typeface="Calibri"/>
              </a:rPr>
              <a:t>procedure</a:t>
            </a:r>
            <a:r>
              <a:rPr lang="es-ES" sz="1800" b="1" dirty="0">
                <a:solidFill>
                  <a:schemeClr val="dk1"/>
                </a:solidFill>
                <a:latin typeface="Calibri"/>
                <a:ea typeface="Calibri"/>
                <a:cs typeface="Calibri"/>
                <a:sym typeface="Calibri"/>
              </a:rPr>
              <a:t> ejemplo4(in </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char</a:t>
            </a:r>
            <a:r>
              <a:rPr lang="es-ES" sz="1800" b="1" dirty="0">
                <a:solidFill>
                  <a:schemeClr val="dk1"/>
                </a:solidFill>
                <a:latin typeface="Calibri"/>
                <a:ea typeface="Calibri"/>
                <a:cs typeface="Calibri"/>
                <a:sym typeface="Calibri"/>
              </a:rPr>
              <a:t>(7))</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marca,modelo</a:t>
            </a:r>
            <a:r>
              <a:rPr lang="es-ES" sz="1800" b="1" dirty="0">
                <a:solidFill>
                  <a:schemeClr val="dk1"/>
                </a:solidFill>
                <a:latin typeface="Calibri"/>
                <a:ea typeface="Calibri"/>
                <a:cs typeface="Calibri"/>
                <a:sym typeface="Calibri"/>
              </a:rPr>
              <a:t> FROM </a:t>
            </a:r>
            <a:r>
              <a:rPr lang="es-ES" sz="1800" b="1" dirty="0" err="1">
                <a:solidFill>
                  <a:schemeClr val="dk1"/>
                </a:solidFill>
                <a:latin typeface="Calibri"/>
                <a:ea typeface="Calibri"/>
                <a:cs typeface="Calibri"/>
                <a:sym typeface="Calibri"/>
              </a:rPr>
              <a:t>automoviles</a:t>
            </a:r>
            <a:r>
              <a:rPr lang="es-ES" sz="1800" b="1" dirty="0">
                <a:solidFill>
                  <a:schemeClr val="dk1"/>
                </a:solidFill>
                <a:latin typeface="Calibri"/>
                <a:ea typeface="Calibri"/>
                <a:cs typeface="Calibri"/>
                <a:sym typeface="Calibri"/>
              </a:rPr>
              <a:t>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count</a:t>
            </a:r>
            <a:r>
              <a:rPr lang="es-ES" sz="1800" b="1" dirty="0">
                <a:solidFill>
                  <a:schemeClr val="dk1"/>
                </a:solidFill>
                <a:latin typeface="Calibri"/>
                <a:ea typeface="Calibri"/>
                <a:cs typeface="Calibri"/>
                <a:sym typeface="Calibri"/>
              </a:rPr>
              <a:t>(*) FROM contratos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count</a:t>
            </a:r>
            <a:r>
              <a:rPr lang="es-ES" sz="1800" b="1" dirty="0">
                <a:solidFill>
                  <a:schemeClr val="dk1"/>
                </a:solidFill>
                <a:latin typeface="Calibri"/>
                <a:ea typeface="Calibri"/>
                <a:cs typeface="Calibri"/>
                <a:sym typeface="Calibri"/>
              </a:rPr>
              <a:t>(DISTINCT </a:t>
            </a:r>
            <a:r>
              <a:rPr lang="es-ES" sz="1800" b="1" dirty="0" err="1">
                <a:solidFill>
                  <a:schemeClr val="dk1"/>
                </a:solidFill>
                <a:latin typeface="Calibri"/>
                <a:ea typeface="Calibri"/>
                <a:cs typeface="Calibri"/>
                <a:sym typeface="Calibri"/>
              </a:rPr>
              <a:t>dnicliente</a:t>
            </a:r>
            <a:r>
              <a:rPr lang="es-ES" sz="1800" b="1" dirty="0">
                <a:solidFill>
                  <a:schemeClr val="dk1"/>
                </a:solidFill>
                <a:latin typeface="Calibri"/>
                <a:ea typeface="Calibri"/>
                <a:cs typeface="Calibri"/>
                <a:sym typeface="Calibri"/>
              </a:rPr>
              <a:t>) FROM contratos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DISTINCT </a:t>
            </a:r>
            <a:r>
              <a:rPr lang="es-ES" sz="1800" b="1" dirty="0" err="1">
                <a:solidFill>
                  <a:schemeClr val="dk1"/>
                </a:solidFill>
                <a:latin typeface="Calibri"/>
                <a:ea typeface="Calibri"/>
                <a:cs typeface="Calibri"/>
                <a:sym typeface="Calibri"/>
              </a:rPr>
              <a:t>nombre,apellidos</a:t>
            </a:r>
            <a:r>
              <a:rPr lang="es-ES" sz="1800" b="1" dirty="0">
                <a:solidFill>
                  <a:schemeClr val="dk1"/>
                </a:solidFill>
                <a:latin typeface="Calibri"/>
                <a:ea typeface="Calibri"/>
                <a:cs typeface="Calibri"/>
                <a:sym typeface="Calibri"/>
              </a:rPr>
              <a:t> FROM clientes INNER JOIN contratos ON </a:t>
            </a:r>
            <a:r>
              <a:rPr lang="es-ES" sz="1800" b="1" dirty="0" err="1">
                <a:solidFill>
                  <a:schemeClr val="dk1"/>
                </a:solidFill>
                <a:latin typeface="Calibri"/>
                <a:ea typeface="Calibri"/>
                <a:cs typeface="Calibri"/>
                <a:sym typeface="Calibri"/>
              </a:rPr>
              <a:t>dnicliente</a:t>
            </a:r>
            <a:r>
              <a:rPr lang="es-ES" sz="1800" b="1" dirty="0">
                <a:solidFill>
                  <a:schemeClr val="dk1"/>
                </a:solidFill>
                <a:latin typeface="Calibri"/>
                <a:ea typeface="Calibri"/>
                <a:cs typeface="Calibri"/>
                <a:sym typeface="Calibri"/>
              </a:rPr>
              <a:t> = </a:t>
            </a:r>
            <a:r>
              <a:rPr lang="es-ES" sz="1800" b="1" dirty="0" err="1">
                <a:solidFill>
                  <a:schemeClr val="dk1"/>
                </a:solidFill>
                <a:latin typeface="Calibri"/>
                <a:ea typeface="Calibri"/>
                <a:cs typeface="Calibri"/>
                <a:sym typeface="Calibri"/>
              </a:rPr>
              <a:t>dni</a:t>
            </a:r>
            <a:r>
              <a:rPr lang="es-ES" sz="1800" b="1" dirty="0">
                <a:solidFill>
                  <a:schemeClr val="dk1"/>
                </a:solidFill>
                <a:latin typeface="Calibri"/>
                <a:ea typeface="Calibri"/>
                <a:cs typeface="Calibri"/>
                <a:sym typeface="Calibri"/>
              </a:rPr>
              <a:t>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19C8E46E-7E9F-4084-888D-D697DA3DEF6E}"/>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8-03 Y 8-04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27</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628650" y="1017726"/>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sng" strike="noStrike" cap="none" dirty="0">
                <a:solidFill>
                  <a:schemeClr val="dk1"/>
                </a:solidFill>
                <a:latin typeface="Calibri"/>
                <a:ea typeface="Calibri"/>
                <a:cs typeface="Calibri"/>
                <a:sym typeface="Calibri"/>
              </a:rPr>
              <a:t>Instrucciones de control de flujo:</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De decisión</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IF</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CASE</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De control de bucle o repetitivas</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LOOP</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WHILE</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REPEAT</a:t>
            </a:r>
            <a:endParaRPr sz="24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28</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5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sng" strike="noStrike" cap="none" dirty="0">
                <a:solidFill>
                  <a:schemeClr val="dk1"/>
                </a:solidFill>
                <a:latin typeface="Calibri"/>
                <a:ea typeface="Calibri"/>
                <a:cs typeface="Calibri"/>
                <a:sym typeface="Calibri"/>
              </a:rPr>
              <a:t>Instrucciones de control de flujo - IF</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 una condición se cumple, se realizan las instrucciones entre IF y ELSE o entre IF y END IF cuando no hay cláusula ELSE.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 no se cumple, se realizan las acciones bajo ELSE (si lo hay).</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Sintaxis:</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IF condición THEN</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instruccion1;</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instruccion2;</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r>
              <a:rPr lang="es-ES" sz="2000" b="1" i="0" u="none" strike="noStrike" cap="none" dirty="0" err="1">
                <a:solidFill>
                  <a:schemeClr val="dk1"/>
                </a:solidFill>
                <a:latin typeface="Calibri"/>
                <a:ea typeface="Calibri"/>
                <a:cs typeface="Calibri"/>
                <a:sym typeface="Calibri"/>
              </a:rPr>
              <a:t>instruccionA</a:t>
            </a:r>
            <a:r>
              <a:rPr lang="es-ES"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r>
              <a:rPr lang="es-ES" sz="2000" b="1" i="0" u="none" strike="noStrike" cap="none" dirty="0" err="1">
                <a:solidFill>
                  <a:schemeClr val="dk1"/>
                </a:solidFill>
                <a:latin typeface="Calibri"/>
                <a:ea typeface="Calibri"/>
                <a:cs typeface="Calibri"/>
                <a:sym typeface="Calibri"/>
              </a:rPr>
              <a:t>instruccionB</a:t>
            </a:r>
            <a:r>
              <a:rPr lang="es-ES"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END IF;</a:t>
            </a:r>
            <a:r>
              <a:rPr lang="es-ES" sz="2400" b="1" i="0" u="none" strike="noStrike" cap="none" dirty="0">
                <a:solidFill>
                  <a:schemeClr val="dk1"/>
                </a:solidFill>
                <a:latin typeface="Calibri"/>
                <a:ea typeface="Calibri"/>
                <a:cs typeface="Calibri"/>
                <a:sym typeface="Calibri"/>
              </a:rPr>
              <a:t>	</a:t>
            </a:r>
            <a:endParaRPr dirty="0"/>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29</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12926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1" i="1" u="none" strike="noStrike" cap="none" dirty="0">
                <a:solidFill>
                  <a:schemeClr val="dk1"/>
                </a:solidFill>
                <a:latin typeface="Calibri"/>
                <a:ea typeface="Calibri"/>
                <a:cs typeface="Calibri"/>
                <a:sym typeface="Calibri"/>
              </a:rPr>
              <a:t>Ejemplo 1: Realizar un procedimiento llamado par que recibe un número entero y escribe un texto “Es un número par” o “Es un número impar” según sea el número par o impar.</a:t>
            </a:r>
            <a:endParaRPr sz="3200" b="0" i="0" u="none" strike="noStrike" cap="none" dirty="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683568" y="2636912"/>
            <a:ext cx="7704856" cy="2585323"/>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par (IN numero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"Es un número par";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"Es un número impar";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Ventajas de usar rutinas almacenadas: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Se automatizan procesos que constan de varias instrucciones. No hay que reescribir esas instrucciones.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Desde los clientes se tiene que enviar muchísima menos información al servidor. El servidor ya tiene las rutinas almacenadas.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Si están perfectamente comprobadas las rutinas, hay mayor seguridad de que los procesos se realicen correctamente.</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Desventajas de usar rutinas almacenadas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Portabilidad. Hay bastantes diferencias en el lenguaje SQL para crear rutinas en los diferentes SGBD por lo que una base de datos con rutinas creadas en un SGBD puede no ser portable a otro SGBD por esas rutinas.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Pueden producirse errores de ejecución de una rutina que sean difícilmente detectables.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30</a:t>
            </a:fld>
            <a:endParaRPr sz="2800">
              <a:solidFill>
                <a:srgbClr val="898989"/>
              </a:solidFill>
              <a:latin typeface="Calibri"/>
              <a:ea typeface="Calibri"/>
              <a:cs typeface="Calibri"/>
              <a:sym typeface="Calibri"/>
            </a:endParaRPr>
          </a:p>
        </p:txBody>
      </p:sp>
      <p:sp>
        <p:nvSpPr>
          <p:cNvPr id="129" name="Google Shape;129;p17"/>
          <p:cNvSpPr txBox="1"/>
          <p:nvPr/>
        </p:nvSpPr>
        <p:spPr>
          <a:xfrm>
            <a:off x="574850" y="953706"/>
            <a:ext cx="7991475" cy="406265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1" i="1" dirty="0">
                <a:solidFill>
                  <a:schemeClr val="dk1"/>
                </a:solidFill>
                <a:latin typeface="Calibri"/>
                <a:ea typeface="Calibri"/>
                <a:cs typeface="Calibri"/>
                <a:sym typeface="Calibri"/>
              </a:rPr>
              <a:t>Ejemplo 2: Realizar un procedimiento llamado </a:t>
            </a:r>
            <a:r>
              <a:rPr lang="es-ES" sz="2000" b="1" i="1" dirty="0" err="1">
                <a:solidFill>
                  <a:schemeClr val="dk1"/>
                </a:solidFill>
                <a:latin typeface="Calibri"/>
                <a:ea typeface="Calibri"/>
                <a:cs typeface="Calibri"/>
                <a:sym typeface="Calibri"/>
              </a:rPr>
              <a:t>es_par</a:t>
            </a:r>
            <a:r>
              <a:rPr lang="es-ES" sz="2000" b="1" i="1" dirty="0">
                <a:solidFill>
                  <a:schemeClr val="dk1"/>
                </a:solidFill>
                <a:latin typeface="Calibri"/>
                <a:ea typeface="Calibri"/>
                <a:cs typeface="Calibri"/>
                <a:sym typeface="Calibri"/>
              </a:rPr>
              <a:t> que devuelve true si un número entero recibido en un parámetro es par y false si es impar.</a:t>
            </a:r>
            <a:endParaRPr dirty="0"/>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r>
              <a:rPr lang="es-ES" sz="1800" i="1" dirty="0">
                <a:solidFill>
                  <a:schemeClr val="dk1"/>
                </a:solidFill>
                <a:latin typeface="Arial"/>
                <a:ea typeface="Arial"/>
                <a:cs typeface="Arial"/>
                <a:sym typeface="Arial"/>
              </a:rPr>
              <a:t>También sería una solución:</a:t>
            </a:r>
            <a:endParaRPr sz="1800" dirty="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4850" y="1811004"/>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a:t>
            </a:r>
            <a:r>
              <a:rPr lang="es-ES" sz="1800" b="1" dirty="0" err="1">
                <a:solidFill>
                  <a:schemeClr val="dk1"/>
                </a:solidFill>
                <a:latin typeface="Calibri"/>
                <a:ea typeface="Calibri"/>
                <a:cs typeface="Calibri"/>
                <a:sym typeface="Calibri"/>
              </a:rPr>
              <a:t>es_par</a:t>
            </a:r>
            <a:r>
              <a:rPr lang="es-ES" sz="1800" b="1" dirty="0">
                <a:solidFill>
                  <a:schemeClr val="dk1"/>
                </a:solidFill>
                <a:latin typeface="Calibri"/>
                <a:ea typeface="Calibri"/>
                <a:cs typeface="Calibri"/>
                <a:sym typeface="Calibri"/>
              </a:rPr>
              <a:t> (IN numero INT, OUT par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133" name="Google Shape;133;p17"/>
          <p:cNvSpPr txBox="1"/>
          <p:nvPr/>
        </p:nvSpPr>
        <p:spPr>
          <a:xfrm>
            <a:off x="628650" y="4661168"/>
            <a:ext cx="7704856" cy="203132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a:t>
            </a:r>
            <a:r>
              <a:rPr lang="es-ES" sz="1800" b="1" dirty="0" err="1">
                <a:solidFill>
                  <a:schemeClr val="dk1"/>
                </a:solidFill>
                <a:latin typeface="Calibri"/>
                <a:ea typeface="Calibri"/>
                <a:cs typeface="Calibri"/>
                <a:sym typeface="Calibri"/>
              </a:rPr>
              <a:t>es_par</a:t>
            </a:r>
            <a:r>
              <a:rPr lang="es-ES" sz="1800" b="1" dirty="0">
                <a:solidFill>
                  <a:schemeClr val="dk1"/>
                </a:solidFill>
                <a:latin typeface="Calibri"/>
                <a:ea typeface="Calibri"/>
                <a:cs typeface="Calibri"/>
                <a:sym typeface="Calibri"/>
              </a:rPr>
              <a:t> (IN numero INT, OUT par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39" name="Google Shape;139;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31</a:t>
            </a:fld>
            <a:endParaRPr sz="2800">
              <a:solidFill>
                <a:srgbClr val="898989"/>
              </a:solidFill>
              <a:latin typeface="Calibri"/>
              <a:ea typeface="Calibri"/>
              <a:cs typeface="Calibri"/>
              <a:sym typeface="Calibri"/>
            </a:endParaRPr>
          </a:p>
        </p:txBody>
      </p:sp>
      <p:sp>
        <p:nvSpPr>
          <p:cNvPr id="141" name="Google Shape;141;p18"/>
          <p:cNvSpPr txBox="1"/>
          <p:nvPr/>
        </p:nvSpPr>
        <p:spPr>
          <a:xfrm>
            <a:off x="523875" y="1053323"/>
            <a:ext cx="7991475" cy="2369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IF y ELSEIF</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La cláusula ELSEIF dentro de un IF permite que se evalúe otra condición si no se cumple la condición IF u otra condición ELSEIF anterior.</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1" dirty="0">
                <a:solidFill>
                  <a:schemeClr val="dk1"/>
                </a:solidFill>
                <a:latin typeface="Calibri"/>
                <a:ea typeface="Calibri"/>
                <a:cs typeface="Calibri"/>
                <a:sym typeface="Calibri"/>
              </a:rPr>
              <a:t>Ejemplo 3: Realizar un procedimiento que recibe un número de </a:t>
            </a:r>
            <a:r>
              <a:rPr lang="es-ES" sz="2000" b="1" i="1" dirty="0" err="1">
                <a:solidFill>
                  <a:schemeClr val="dk1"/>
                </a:solidFill>
                <a:latin typeface="Calibri"/>
                <a:ea typeface="Calibri"/>
                <a:cs typeface="Calibri"/>
                <a:sym typeface="Calibri"/>
              </a:rPr>
              <a:t>dia</a:t>
            </a:r>
            <a:r>
              <a:rPr lang="es-ES" sz="2000" b="1" i="1" dirty="0">
                <a:solidFill>
                  <a:schemeClr val="dk1"/>
                </a:solidFill>
                <a:latin typeface="Calibri"/>
                <a:ea typeface="Calibri"/>
                <a:cs typeface="Calibri"/>
                <a:sym typeface="Calibri"/>
              </a:rPr>
              <a:t> de semana laboral y devuelve el nombre de ese día de la semana.</a:t>
            </a:r>
            <a:endParaRPr sz="2400" b="1" dirty="0">
              <a:solidFill>
                <a:schemeClr val="dk1"/>
              </a:solidFill>
              <a:latin typeface="Calibri"/>
              <a:ea typeface="Calibri"/>
              <a:cs typeface="Calibri"/>
              <a:sym typeface="Calibri"/>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8"/>
          <p:cNvSpPr txBox="1"/>
          <p:nvPr/>
        </p:nvSpPr>
        <p:spPr>
          <a:xfrm>
            <a:off x="667184" y="3423203"/>
            <a:ext cx="7704856" cy="313932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ejemplo3(IN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 INT, OUT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 VARCHAR(15))</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=1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='lunes';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=2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='martes';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=3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='miércoles';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=4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='jueves';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=5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='viernes';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a:t>
            </a:r>
            <a:r>
              <a:rPr lang="es-ES" sz="1800" b="1" dirty="0" err="1">
                <a:solidFill>
                  <a:schemeClr val="dk1"/>
                </a:solidFill>
                <a:latin typeface="Calibri"/>
                <a:ea typeface="Calibri"/>
                <a:cs typeface="Calibri"/>
                <a:sym typeface="Calibri"/>
              </a:rPr>
              <a:t>dia</a:t>
            </a:r>
            <a:r>
              <a:rPr lang="es-ES" sz="1800" b="1" dirty="0">
                <a:solidFill>
                  <a:schemeClr val="dk1"/>
                </a:solidFill>
                <a:latin typeface="Calibri"/>
                <a:ea typeface="Calibri"/>
                <a:cs typeface="Calibri"/>
                <a:sym typeface="Calibri"/>
              </a:rPr>
              <a:t> incorrecto';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50" name="Google Shape;15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32</a:t>
            </a:fld>
            <a:endParaRPr sz="2800">
              <a:solidFill>
                <a:srgbClr val="898989"/>
              </a:solidFill>
              <a:latin typeface="Calibri"/>
              <a:ea typeface="Calibri"/>
              <a:cs typeface="Calibri"/>
              <a:sym typeface="Calibri"/>
            </a:endParaRPr>
          </a:p>
        </p:txBody>
      </p:sp>
      <p:sp>
        <p:nvSpPr>
          <p:cNvPr id="152" name="Google Shape;152;p19"/>
          <p:cNvSpPr txBox="1"/>
          <p:nvPr/>
        </p:nvSpPr>
        <p:spPr>
          <a:xfrm>
            <a:off x="494595" y="717253"/>
            <a:ext cx="7991475"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1" dirty="0">
                <a:solidFill>
                  <a:schemeClr val="dk1"/>
                </a:solidFill>
                <a:latin typeface="Calibri"/>
                <a:ea typeface="Calibri"/>
                <a:cs typeface="Calibri"/>
                <a:sym typeface="Calibri"/>
              </a:rPr>
              <a:t>Ejemplo 3: Realizar un procedimiento que recibe un número de día de semana laboral y devuelve el nombre de ese día de la semana. Ahora hay que hacerlo sin usar ELSEIF,  hay que usar IF anidados</a:t>
            </a:r>
            <a:endParaRPr sz="2400" b="1" dirty="0">
              <a:solidFill>
                <a:schemeClr val="dk1"/>
              </a:solidFill>
              <a:latin typeface="Calibri"/>
              <a:ea typeface="Calibri"/>
              <a:cs typeface="Calibri"/>
              <a:sym typeface="Calibri"/>
            </a:endParaRPr>
          </a:p>
        </p:txBody>
      </p:sp>
      <p:sp>
        <p:nvSpPr>
          <p:cNvPr id="153" name="Google Shape;15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9"/>
          <p:cNvSpPr txBox="1"/>
          <p:nvPr/>
        </p:nvSpPr>
        <p:spPr>
          <a:xfrm>
            <a:off x="363869" y="1597810"/>
            <a:ext cx="7704856" cy="4893647"/>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CREATE PROCEDURE ejemplo3(IN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 INT, OUT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 VARCHAR(15))</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=1 THEN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='lunes';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ELSE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=2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='martes';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=3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='miércoles';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=4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='jueves';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=5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='viernes';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a:t>
            </a:r>
            <a:r>
              <a:rPr lang="es-ES" sz="1300" b="1" dirty="0" err="1">
                <a:solidFill>
                  <a:schemeClr val="dk1"/>
                </a:solidFill>
                <a:latin typeface="Calibri"/>
                <a:ea typeface="Calibri"/>
                <a:cs typeface="Calibri"/>
                <a:sym typeface="Calibri"/>
              </a:rPr>
              <a:t>dia</a:t>
            </a:r>
            <a:r>
              <a:rPr lang="es-ES" sz="1300" b="1" dirty="0">
                <a:solidFill>
                  <a:schemeClr val="dk1"/>
                </a:solidFill>
                <a:latin typeface="Calibri"/>
                <a:ea typeface="Calibri"/>
                <a:cs typeface="Calibri"/>
                <a:sym typeface="Calibri"/>
              </a:rPr>
              <a:t> incorrecto';</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END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5">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5">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5">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5">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5">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5">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5">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5">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61" name="Google Shape;161;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33</a:t>
            </a:fld>
            <a:endParaRPr sz="2800">
              <a:solidFill>
                <a:srgbClr val="898989"/>
              </a:solidFill>
              <a:latin typeface="Calibri"/>
              <a:ea typeface="Calibri"/>
              <a:cs typeface="Calibri"/>
              <a:sym typeface="Calibri"/>
            </a:endParaRPr>
          </a:p>
        </p:txBody>
      </p:sp>
      <p:sp>
        <p:nvSpPr>
          <p:cNvPr id="163" name="Google Shape;163;p20"/>
          <p:cNvSpPr txBox="1"/>
          <p:nvPr/>
        </p:nvSpPr>
        <p:spPr>
          <a:xfrm>
            <a:off x="494595" y="717253"/>
            <a:ext cx="799147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i="1" dirty="0">
                <a:solidFill>
                  <a:schemeClr val="dk1"/>
                </a:solidFill>
                <a:latin typeface="Calibri"/>
                <a:ea typeface="Calibri"/>
                <a:cs typeface="Calibri"/>
                <a:sym typeface="Calibri"/>
              </a:rPr>
              <a:t>Ejemplo 4: Realizar un procedimiento que crea un nuevo contrato de alquiler para el coche de la matrícula que se pase como parámetro y para el cliente cuyo nombre y apellidos se pasen como parámetros. El procedimiento debe comprobar que el cliente y el coche existen y que el coche está disponible para alquilar.  Si se puede crear el contrato se devuelve true en un parámetro, si no se puede crear el contrato, se devuelve false.</a:t>
            </a:r>
            <a:endParaRPr sz="1400" b="1" dirty="0">
              <a:solidFill>
                <a:schemeClr val="dk1"/>
              </a:solidFill>
              <a:latin typeface="Calibri"/>
              <a:ea typeface="Calibri"/>
              <a:cs typeface="Calibri"/>
              <a:sym typeface="Calibri"/>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0"/>
          <p:cNvSpPr txBox="1"/>
          <p:nvPr/>
        </p:nvSpPr>
        <p:spPr>
          <a:xfrm>
            <a:off x="494595" y="1886804"/>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ejemplo4(IN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VARCHAR(15),</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 VARCHAR(25),OUT hecho BOOLEAN)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d CHAR(9);</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 FROM clientes WHERE nombre=</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AND apellidos=</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AND alquilado=false;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=1 AND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dni</a:t>
            </a:r>
            <a:r>
              <a:rPr lang="es-ES" sz="1400" b="1" dirty="0">
                <a:solidFill>
                  <a:schemeClr val="dk1"/>
                </a:solidFill>
                <a:latin typeface="Calibri"/>
                <a:ea typeface="Calibri"/>
                <a:cs typeface="Calibri"/>
                <a:sym typeface="Calibri"/>
              </a:rPr>
              <a:t> INTO d FROM clientes WHERE nombre=</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AND apellidos=</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INSERT INTO contratos(</a:t>
            </a:r>
            <a:r>
              <a:rPr lang="es-ES" sz="1400" b="1" dirty="0" err="1">
                <a:solidFill>
                  <a:schemeClr val="dk1"/>
                </a:solidFill>
                <a:latin typeface="Calibri"/>
                <a:ea typeface="Calibri"/>
                <a:cs typeface="Calibri"/>
                <a:sym typeface="Calibri"/>
              </a:rPr>
              <a:t>matricula,dnicliente,fini,kini</a:t>
            </a:r>
            <a:r>
              <a:rPr lang="es-ES" sz="1400" b="1" dirty="0">
                <a:solidFill>
                  <a:schemeClr val="dk1"/>
                </a:solidFill>
                <a:latin typeface="Calibri"/>
                <a:ea typeface="Calibri"/>
                <a:cs typeface="Calibri"/>
                <a:sym typeface="Calibri"/>
              </a:rPr>
              <a:t>) VALUES (</a:t>
            </a:r>
            <a:r>
              <a:rPr lang="es-ES" sz="1400" b="1" dirty="0" err="1">
                <a:solidFill>
                  <a:schemeClr val="dk1"/>
                </a:solidFill>
                <a:latin typeface="Calibri"/>
                <a:ea typeface="Calibri"/>
                <a:cs typeface="Calibri"/>
                <a:sym typeface="Calibri"/>
              </a:rPr>
              <a:t>mat,d,curdate</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UPDATE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SET alquilado=true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hecho=true;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hecho=false;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72" name="Google Shape;172;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34</a:t>
            </a:fld>
            <a:endParaRPr sz="2800">
              <a:solidFill>
                <a:srgbClr val="898989"/>
              </a:solidFill>
              <a:latin typeface="Calibri"/>
              <a:ea typeface="Calibri"/>
              <a:cs typeface="Calibri"/>
              <a:sym typeface="Calibri"/>
            </a:endParaRPr>
          </a:p>
        </p:txBody>
      </p:sp>
      <p:sp>
        <p:nvSpPr>
          <p:cNvPr id="174" name="Google Shape;174;p21"/>
          <p:cNvSpPr txBox="1"/>
          <p:nvPr/>
        </p:nvSpPr>
        <p:spPr>
          <a:xfrm>
            <a:off x="494595" y="717253"/>
            <a:ext cx="799147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5: Realizar un procedimiento que, partiendo de la matrícula de un coche, devuelve el texto ‘A estrenar’ cuando el coche tiene menos de 5000 Km, ‘nuevo’ cuando tiene entre 5000 y 25000, ‘bastante rodado’ cuando tiene entre 25000 y 100000 y ‘muy rodado’ en otro caso. Si no existiera coche con la matrícula pasada al procedimiento, se devolvería el texto ‘No existe’.</a:t>
            </a:r>
            <a:endParaRPr sz="1800" dirty="0">
              <a:solidFill>
                <a:schemeClr val="dk1"/>
              </a:solidFill>
              <a:latin typeface="Calibri"/>
              <a:ea typeface="Calibri"/>
              <a:cs typeface="Calibri"/>
              <a:sym typeface="Calibri"/>
            </a:endParaRPr>
          </a:p>
        </p:txBody>
      </p:sp>
      <p:sp>
        <p:nvSpPr>
          <p:cNvPr id="175" name="Google Shape;175;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p:cNvSpPr txBox="1"/>
          <p:nvPr/>
        </p:nvSpPr>
        <p:spPr>
          <a:xfrm>
            <a:off x="471037" y="2242206"/>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ejemplo5 (IN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OUT estado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km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n INT DEFAULT 0;</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estado='No existe';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n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n=1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km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km&lt;5000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estado='A estrenar';</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ELSEIF km&lt;25000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estado='nuevo';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ELSEIF km&lt;100000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estado='bastante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estado='muy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35</a:t>
            </a:fld>
            <a:endParaRPr sz="2800">
              <a:solidFill>
                <a:srgbClr val="898989"/>
              </a:solidFill>
              <a:latin typeface="Calibri"/>
              <a:ea typeface="Calibri"/>
              <a:cs typeface="Calibri"/>
              <a:sym typeface="Calibri"/>
            </a:endParaRPr>
          </a:p>
        </p:txBody>
      </p:sp>
      <p:sp>
        <p:nvSpPr>
          <p:cNvPr id="185" name="Google Shape;185;p22"/>
          <p:cNvSpPr txBox="1"/>
          <p:nvPr/>
        </p:nvSpPr>
        <p:spPr>
          <a:xfrm>
            <a:off x="523875" y="1053323"/>
            <a:ext cx="7991475" cy="33547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CASE es una estructura de decisión múltiple. Tiene dos sintaxis;</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Sintaxis 1: </a:t>
            </a:r>
            <a:r>
              <a:rPr lang="es-ES" sz="2000" i="1" dirty="0">
                <a:solidFill>
                  <a:schemeClr val="dk1"/>
                </a:solidFill>
                <a:latin typeface="Calibri"/>
                <a:ea typeface="Calibri"/>
                <a:cs typeface="Calibri"/>
                <a:sym typeface="Calibri"/>
              </a:rPr>
              <a:t>S</a:t>
            </a:r>
            <a:r>
              <a:rPr lang="es-ES" sz="1800" i="1" dirty="0">
                <a:solidFill>
                  <a:schemeClr val="dk1"/>
                </a:solidFill>
                <a:latin typeface="Calibri"/>
                <a:ea typeface="Calibri"/>
                <a:cs typeface="Calibri"/>
                <a:sym typeface="Calibri"/>
              </a:rPr>
              <a:t>e ejecutan las instrucciones correspondientes al primer valor que sea igual a la expresión. Cada uno de los valores posibles se evalúa con la cláusula WHEN. Si ninguno de los valores es igual a la expresión, se ejecutan las instrucciones que hay dentro de ELSE, caso de que hubiera ELSE.</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2"/>
          <p:cNvSpPr/>
          <p:nvPr/>
        </p:nvSpPr>
        <p:spPr>
          <a:xfrm>
            <a:off x="683568" y="3912875"/>
            <a:ext cx="7776864" cy="2200602"/>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CASE </a:t>
            </a:r>
            <a:r>
              <a:rPr lang="es-ES" sz="2000" b="1" i="1" u="none" strike="noStrike" cap="none" dirty="0" err="1">
                <a:solidFill>
                  <a:schemeClr val="dk1"/>
                </a:solidFill>
                <a:latin typeface="Calibri"/>
                <a:ea typeface="Calibri"/>
                <a:cs typeface="Calibri"/>
                <a:sym typeface="Calibri"/>
              </a:rPr>
              <a:t>expresion</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WHEN </a:t>
            </a:r>
            <a:r>
              <a:rPr lang="es-ES" sz="2000" b="1" i="1" u="none" strike="noStrike" cap="none" dirty="0">
                <a:solidFill>
                  <a:schemeClr val="dk1"/>
                </a:solidFill>
                <a:latin typeface="Calibri"/>
                <a:ea typeface="Calibri"/>
                <a:cs typeface="Calibri"/>
                <a:sym typeface="Calibri"/>
              </a:rPr>
              <a:t>valor1</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a:solidFill>
                  <a:schemeClr val="dk1"/>
                </a:solidFill>
                <a:latin typeface="Calibri"/>
                <a:ea typeface="Calibri"/>
                <a:cs typeface="Calibri"/>
                <a:sym typeface="Calibri"/>
              </a:rPr>
              <a:t>instrucciones1</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[WHEN </a:t>
            </a:r>
            <a:r>
              <a:rPr lang="es-ES" sz="2000" b="1" i="1" u="none" strike="noStrike" cap="none" dirty="0">
                <a:solidFill>
                  <a:schemeClr val="dk1"/>
                </a:solidFill>
                <a:latin typeface="Calibri"/>
                <a:ea typeface="Calibri"/>
                <a:cs typeface="Calibri"/>
                <a:sym typeface="Calibri"/>
              </a:rPr>
              <a:t>valor2</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a:solidFill>
                  <a:schemeClr val="dk1"/>
                </a:solidFill>
                <a:latin typeface="Calibri"/>
                <a:ea typeface="Calibri"/>
                <a:cs typeface="Calibri"/>
                <a:sym typeface="Calibri"/>
              </a:rPr>
              <a:t>instrucciones2</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[WHEN </a:t>
            </a:r>
            <a:r>
              <a:rPr lang="es-ES" sz="2000" b="1" i="1" u="none" strike="noStrike" cap="none" dirty="0" err="1">
                <a:solidFill>
                  <a:schemeClr val="dk1"/>
                </a:solidFill>
                <a:latin typeface="Calibri"/>
                <a:ea typeface="Calibri"/>
                <a:cs typeface="Calibri"/>
                <a:sym typeface="Calibri"/>
              </a:rPr>
              <a:t>valorN</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err="1">
                <a:solidFill>
                  <a:schemeClr val="dk1"/>
                </a:solidFill>
                <a:latin typeface="Calibri"/>
                <a:ea typeface="Calibri"/>
                <a:cs typeface="Calibri"/>
                <a:sym typeface="Calibri"/>
              </a:rPr>
              <a:t>instruccionesN</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[ELSE </a:t>
            </a:r>
            <a:r>
              <a:rPr lang="es-ES" sz="2000" b="1" i="1" u="none" strike="noStrike" cap="none" dirty="0" err="1">
                <a:solidFill>
                  <a:schemeClr val="dk1"/>
                </a:solidFill>
                <a:latin typeface="Calibri"/>
                <a:ea typeface="Calibri"/>
                <a:cs typeface="Calibri"/>
                <a:sym typeface="Calibri"/>
              </a:rPr>
              <a:t>instrucciones_else</a:t>
            </a:r>
            <a:r>
              <a:rPr lang="es-ES" sz="2000" b="1" i="0" u="none" strike="noStrike" cap="none" dirty="0">
                <a:solidFill>
                  <a:schemeClr val="dk1"/>
                </a:solidFill>
                <a:latin typeface="Calibri"/>
                <a:ea typeface="Calibri"/>
                <a:cs typeface="Calibri"/>
                <a:sym typeface="Calibri"/>
              </a:rPr>
              <a:t>]</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END CASE;</a:t>
            </a:r>
            <a:r>
              <a:rPr lang="es-E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94" name="Google Shape;194;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36</a:t>
            </a:fld>
            <a:endParaRPr sz="2800">
              <a:solidFill>
                <a:srgbClr val="898989"/>
              </a:solidFill>
              <a:latin typeface="Calibri"/>
              <a:ea typeface="Calibri"/>
              <a:cs typeface="Calibri"/>
              <a:sym typeface="Calibri"/>
            </a:endParaRPr>
          </a:p>
        </p:txBody>
      </p:sp>
      <p:sp>
        <p:nvSpPr>
          <p:cNvPr id="196" name="Google Shape;196;p23"/>
          <p:cNvSpPr txBox="1"/>
          <p:nvPr/>
        </p:nvSpPr>
        <p:spPr>
          <a:xfrm>
            <a:off x="494595" y="717253"/>
            <a:ext cx="799147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6: Realizar un procedimiento para obtener la fecha actual en formato:</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D de mes de AAAA (donde mes es el nombre del mes en español</a:t>
            </a:r>
            <a:endParaRPr sz="1400" b="1" dirty="0">
              <a:solidFill>
                <a:schemeClr val="dk1"/>
              </a:solidFill>
              <a:latin typeface="Calibri"/>
              <a:ea typeface="Calibri"/>
              <a:cs typeface="Calibri"/>
              <a:sym typeface="Calibri"/>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3"/>
          <p:cNvSpPr txBox="1"/>
          <p:nvPr/>
        </p:nvSpPr>
        <p:spPr>
          <a:xfrm>
            <a:off x="494595" y="1363584"/>
            <a:ext cx="7670636" cy="545271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ejemplo6 (OUT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fecha DATE;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mes </a:t>
            </a:r>
            <a:r>
              <a:rPr lang="es-ES" sz="1400" b="1" dirty="0" err="1">
                <a:solidFill>
                  <a:schemeClr val="dk1"/>
                </a:solidFill>
                <a:latin typeface="Calibri"/>
                <a:ea typeface="Calibri"/>
                <a:cs typeface="Calibri"/>
                <a:sym typeface="Calibri"/>
              </a:rPr>
              <a:t>text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curdate</a:t>
            </a:r>
            <a:r>
              <a:rPr lang="es-ES" sz="1400" b="1" dirty="0">
                <a:solidFill>
                  <a:schemeClr val="dk1"/>
                </a:solidFill>
                <a:latin typeface="Calibri"/>
                <a:ea typeface="Calibri"/>
                <a:cs typeface="Calibri"/>
                <a:sym typeface="Calibri"/>
              </a:rPr>
              <a:t>() INTO 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concat</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dia,dayofmonth</a:t>
            </a:r>
            <a:r>
              <a:rPr lang="es-ES" sz="1400" b="1" dirty="0">
                <a:solidFill>
                  <a:schemeClr val="dk1"/>
                </a:solidFill>
                <a:latin typeface="Calibri"/>
                <a:ea typeface="Calibri"/>
                <a:cs typeface="Calibri"/>
                <a:sym typeface="Calibri"/>
              </a:rPr>
              <a:t>(fecha),' de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CASE </a:t>
            </a:r>
            <a:r>
              <a:rPr lang="es-ES" sz="1400" b="1" dirty="0" err="1">
                <a:solidFill>
                  <a:schemeClr val="dk1"/>
                </a:solidFill>
                <a:latin typeface="Calibri"/>
                <a:ea typeface="Calibri"/>
                <a:cs typeface="Calibri"/>
                <a:sym typeface="Calibri"/>
              </a:rPr>
              <a:t>month</a:t>
            </a:r>
            <a:r>
              <a:rPr lang="es-ES" sz="1400" b="1" dirty="0">
                <a:solidFill>
                  <a:schemeClr val="dk1"/>
                </a:solidFill>
                <a:latin typeface="Calibri"/>
                <a:ea typeface="Calibri"/>
                <a:cs typeface="Calibri"/>
                <a:sym typeface="Calibri"/>
              </a:rPr>
              <a:t>(fecha)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mes='enero';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2 THEN  SET mes='febrero';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3 THEN  SET mes='marzo';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4 THEN  SET mes='abril';</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5 THEN  SET mes='mayo';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6 THEN  SET mes='junio';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7 THEN  SET mes='julio';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8 THEN  SET mes='agosto';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9 THEN  SET mes='septiembre';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10 THEN  SET mes='octubre';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11 THEN  SET mes='noviembre';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mes='diciembre';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concat</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dia,mes</a:t>
            </a:r>
            <a:r>
              <a:rPr lang="es-ES" sz="1400" b="1" dirty="0">
                <a:solidFill>
                  <a:schemeClr val="dk1"/>
                </a:solidFill>
                <a:latin typeface="Calibri"/>
                <a:ea typeface="Calibri"/>
                <a:cs typeface="Calibri"/>
                <a:sym typeface="Calibri"/>
              </a:rPr>
              <a:t>,' de ',</a:t>
            </a:r>
            <a:r>
              <a:rPr lang="es-ES" sz="1400" b="1" dirty="0" err="1">
                <a:solidFill>
                  <a:schemeClr val="dk1"/>
                </a:solidFill>
                <a:latin typeface="Calibri"/>
                <a:ea typeface="Calibri"/>
                <a:cs typeface="Calibri"/>
                <a:sym typeface="Calibri"/>
              </a:rPr>
              <a:t>year</a:t>
            </a:r>
            <a:r>
              <a:rPr lang="es-ES" sz="1400" b="1" dirty="0">
                <a:solidFill>
                  <a:schemeClr val="dk1"/>
                </a:solidFill>
                <a:latin typeface="Calibri"/>
                <a:ea typeface="Calibri"/>
                <a:cs typeface="Calibri"/>
                <a:sym typeface="Calibri"/>
              </a:rPr>
              <a:t>(fecha));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05" name="Google Shape;205;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37</a:t>
            </a:fld>
            <a:endParaRPr sz="2800">
              <a:solidFill>
                <a:srgbClr val="898989"/>
              </a:solidFill>
              <a:latin typeface="Calibri"/>
              <a:ea typeface="Calibri"/>
              <a:cs typeface="Calibri"/>
              <a:sym typeface="Calibri"/>
            </a:endParaRPr>
          </a:p>
        </p:txBody>
      </p:sp>
      <p:sp>
        <p:nvSpPr>
          <p:cNvPr id="207" name="Google Shape;207;p24"/>
          <p:cNvSpPr txBox="1"/>
          <p:nvPr/>
        </p:nvSpPr>
        <p:spPr>
          <a:xfrm>
            <a:off x="523875" y="1053323"/>
            <a:ext cx="7991475" cy="24314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Sintaxis 2: </a:t>
            </a:r>
            <a:r>
              <a:rPr lang="es-ES" sz="2000" i="1" dirty="0">
                <a:solidFill>
                  <a:schemeClr val="dk1"/>
                </a:solidFill>
                <a:latin typeface="Calibri"/>
                <a:ea typeface="Calibri"/>
                <a:cs typeface="Calibri"/>
                <a:sym typeface="Calibri"/>
              </a:rPr>
              <a:t>S</a:t>
            </a:r>
            <a:r>
              <a:rPr lang="es-ES" sz="1800" i="1" dirty="0">
                <a:solidFill>
                  <a:schemeClr val="dk1"/>
                </a:solidFill>
                <a:latin typeface="Calibri"/>
                <a:ea typeface="Calibri"/>
                <a:cs typeface="Calibri"/>
                <a:sym typeface="Calibri"/>
              </a:rPr>
              <a:t>e ejecutan las instrucciones correspondientes a la primera condición que se cumpla  y si no se cumpliera ninguna de las condiciones, se ejecutarían las instrucciones que hay dentro del ELSE, caso de que haya ELSE.</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24"/>
          <p:cNvSpPr/>
          <p:nvPr/>
        </p:nvSpPr>
        <p:spPr>
          <a:xfrm>
            <a:off x="683568" y="3349396"/>
            <a:ext cx="7776864" cy="2508379"/>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CASE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a:solidFill>
                  <a:schemeClr val="dk1"/>
                </a:solidFill>
                <a:latin typeface="Calibri"/>
                <a:ea typeface="Calibri"/>
                <a:cs typeface="Calibri"/>
                <a:sym typeface="Calibri"/>
              </a:rPr>
              <a:t>condicion1</a:t>
            </a:r>
            <a:r>
              <a:rPr lang="es-ES" sz="2000" b="1" dirty="0">
                <a:solidFill>
                  <a:schemeClr val="dk1"/>
                </a:solidFill>
                <a:latin typeface="Calibri"/>
                <a:ea typeface="Calibri"/>
                <a:cs typeface="Calibri"/>
                <a:sym typeface="Calibri"/>
              </a:rPr>
              <a:t> THEN </a:t>
            </a:r>
            <a:r>
              <a:rPr lang="es-ES" sz="2000" b="1" i="1" dirty="0">
                <a:solidFill>
                  <a:schemeClr val="dk1"/>
                </a:solidFill>
                <a:latin typeface="Calibri"/>
                <a:ea typeface="Calibri"/>
                <a:cs typeface="Calibri"/>
                <a:sym typeface="Calibri"/>
              </a:rPr>
              <a:t>instrucciones1</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a:solidFill>
                  <a:schemeClr val="dk1"/>
                </a:solidFill>
                <a:latin typeface="Calibri"/>
                <a:ea typeface="Calibri"/>
                <a:cs typeface="Calibri"/>
                <a:sym typeface="Calibri"/>
              </a:rPr>
              <a:t>condicion2</a:t>
            </a:r>
            <a:r>
              <a:rPr lang="es-ES" sz="2000" b="1" dirty="0">
                <a:solidFill>
                  <a:schemeClr val="dk1"/>
                </a:solidFill>
                <a:latin typeface="Calibri"/>
                <a:ea typeface="Calibri"/>
                <a:cs typeface="Calibri"/>
                <a:sym typeface="Calibri"/>
              </a:rPr>
              <a:t> THEN </a:t>
            </a:r>
            <a:r>
              <a:rPr lang="es-ES" sz="2000" b="1" i="1" dirty="0">
                <a:solidFill>
                  <a:schemeClr val="dk1"/>
                </a:solidFill>
                <a:latin typeface="Calibri"/>
                <a:ea typeface="Calibri"/>
                <a:cs typeface="Calibri"/>
                <a:sym typeface="Calibri"/>
              </a:rPr>
              <a:t>instrucciones2</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    ………………………..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err="1">
                <a:solidFill>
                  <a:schemeClr val="dk1"/>
                </a:solidFill>
                <a:latin typeface="Calibri"/>
                <a:ea typeface="Calibri"/>
                <a:cs typeface="Calibri"/>
                <a:sym typeface="Calibri"/>
              </a:rPr>
              <a:t>condicionN</a:t>
            </a:r>
            <a:r>
              <a:rPr lang="es-ES" sz="2000" b="1" dirty="0">
                <a:solidFill>
                  <a:schemeClr val="dk1"/>
                </a:solidFill>
                <a:latin typeface="Calibri"/>
                <a:ea typeface="Calibri"/>
                <a:cs typeface="Calibri"/>
                <a:sym typeface="Calibri"/>
              </a:rPr>
              <a:t> THEN </a:t>
            </a:r>
            <a:r>
              <a:rPr lang="es-ES" sz="2000" b="1" i="1" dirty="0" err="1">
                <a:solidFill>
                  <a:schemeClr val="dk1"/>
                </a:solidFill>
                <a:latin typeface="Calibri"/>
                <a:ea typeface="Calibri"/>
                <a:cs typeface="Calibri"/>
                <a:sym typeface="Calibri"/>
              </a:rPr>
              <a:t>instruccionesN</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[ELSE </a:t>
            </a:r>
            <a:r>
              <a:rPr lang="es-ES" sz="2000" b="1" i="1" dirty="0" err="1">
                <a:solidFill>
                  <a:schemeClr val="dk1"/>
                </a:solidFill>
                <a:latin typeface="Calibri"/>
                <a:ea typeface="Calibri"/>
                <a:cs typeface="Calibri"/>
                <a:sym typeface="Calibri"/>
              </a:rPr>
              <a:t>instrucciones_else</a:t>
            </a:r>
            <a:r>
              <a:rPr lang="es-ES" sz="2000" b="1" dirty="0">
                <a:solidFill>
                  <a:schemeClr val="dk1"/>
                </a:solidFill>
                <a:latin typeface="Calibri"/>
                <a:ea typeface="Calibri"/>
                <a:cs typeface="Calibri"/>
                <a:sym typeface="Calibri"/>
              </a:rPr>
              <a:t>]</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END CASE;</a:t>
            </a:r>
            <a:r>
              <a:rPr lang="es-ES" sz="800"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a:p>
            <a:pPr marL="0" marR="0" lvl="0" indent="450850" algn="just" rtl="0">
              <a:lnSpc>
                <a:spcPct val="100000"/>
              </a:lnSpc>
              <a:spcBef>
                <a:spcPts val="0"/>
              </a:spcBef>
              <a:spcAft>
                <a:spcPts val="0"/>
              </a:spcAft>
              <a:buClr>
                <a:schemeClr val="dk1"/>
              </a:buClr>
              <a:buSzPts val="2000"/>
              <a:buFont typeface="Calibri"/>
              <a:buNone/>
            </a:pPr>
            <a:r>
              <a:rPr lang="es-E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16" name="Google Shape;216;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38</a:t>
            </a:fld>
            <a:endParaRPr sz="2800">
              <a:solidFill>
                <a:srgbClr val="898989"/>
              </a:solidFill>
              <a:latin typeface="Calibri"/>
              <a:ea typeface="Calibri"/>
              <a:cs typeface="Calibri"/>
              <a:sym typeface="Calibri"/>
            </a:endParaRPr>
          </a:p>
        </p:txBody>
      </p:sp>
      <p:sp>
        <p:nvSpPr>
          <p:cNvPr id="218" name="Google Shape;218;p25"/>
          <p:cNvSpPr txBox="1"/>
          <p:nvPr/>
        </p:nvSpPr>
        <p:spPr>
          <a:xfrm>
            <a:off x="494595" y="717253"/>
            <a:ext cx="799147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dirty="0">
                <a:solidFill>
                  <a:schemeClr val="dk1"/>
                </a:solidFill>
                <a:latin typeface="Calibri"/>
                <a:ea typeface="Calibri"/>
                <a:cs typeface="Calibri"/>
                <a:sym typeface="Calibri"/>
              </a:rPr>
              <a:t>Ejemplo 7: Realizar un procedimiento que, partiendo de la matrícula de coche, devuelve el texto ‘A estrenar’ cuando el coche tiene menos de 5000 Km, ‘nuevo’ cuando tiene entre 5000 y 25000, ‘bastante rodado’ cuando tiene entre 25000 y 100000 y ‘muy rodado’ en otro caso. Si no existiera coche con la matrícula pasada al procedimiento, se devolvería el texto ‘No existe’.</a:t>
            </a:r>
            <a:endParaRPr sz="1600" b="1" dirty="0">
              <a:solidFill>
                <a:schemeClr val="dk1"/>
              </a:solidFill>
              <a:latin typeface="Calibri"/>
              <a:ea typeface="Calibri"/>
              <a:cs typeface="Calibri"/>
              <a:sym typeface="Calibri"/>
            </a:endParaRPr>
          </a:p>
        </p:txBody>
      </p:sp>
      <p:sp>
        <p:nvSpPr>
          <p:cNvPr id="219" name="Google Shape;219;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5"/>
          <p:cNvSpPr txBox="1"/>
          <p:nvPr/>
        </p:nvSpPr>
        <p:spPr>
          <a:xfrm>
            <a:off x="736682" y="2083807"/>
            <a:ext cx="7670636" cy="440120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ejemplo7 (IN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OUT estado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km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n INT DEFAULT 0;</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estado='No existe';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n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n=1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km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estado='A estrenar';</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km&lt;25000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estado='nuevo';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km&lt;100000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estado='bastante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estado='muy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4A35C73D-9932-4031-9268-C1786E1DE2DB}"/>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8-05 Y 8-06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39</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sng" strike="noStrike" cap="none" dirty="0" err="1">
                <a:solidFill>
                  <a:schemeClr val="dk1"/>
                </a:solidFill>
                <a:latin typeface="Calibri"/>
                <a:ea typeface="Calibri"/>
                <a:cs typeface="Calibri"/>
                <a:sym typeface="Calibri"/>
              </a:rPr>
              <a:t>Instrucciones</a:t>
            </a:r>
            <a:r>
              <a:rPr lang="en-US" sz="2400" b="1" i="0" u="sng" strike="noStrike" cap="none" dirty="0">
                <a:solidFill>
                  <a:schemeClr val="dk1"/>
                </a:solidFill>
                <a:latin typeface="Calibri"/>
                <a:ea typeface="Calibri"/>
                <a:cs typeface="Calibri"/>
                <a:sym typeface="Calibri"/>
              </a:rPr>
              <a:t> de control de </a:t>
            </a:r>
            <a:r>
              <a:rPr lang="en-US" sz="2400" b="1" i="0" u="sng" strike="noStrike" cap="none" dirty="0" err="1">
                <a:solidFill>
                  <a:schemeClr val="dk1"/>
                </a:solidFill>
                <a:latin typeface="Calibri"/>
                <a:ea typeface="Calibri"/>
                <a:cs typeface="Calibri"/>
                <a:sym typeface="Calibri"/>
              </a:rPr>
              <a:t>flujo</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De control de </a:t>
            </a:r>
            <a:r>
              <a:rPr lang="en-US" sz="2400" b="1" i="0" u="none" strike="noStrike" cap="none" dirty="0" err="1">
                <a:solidFill>
                  <a:schemeClr val="dk1"/>
                </a:solidFill>
                <a:latin typeface="Calibri"/>
                <a:ea typeface="Calibri"/>
                <a:cs typeface="Calibri"/>
                <a:sym typeface="Calibri"/>
              </a:rPr>
              <a:t>flujo</a:t>
            </a:r>
            <a:r>
              <a:rPr lang="en-US" sz="2400" b="1" i="0" u="none" strike="noStrike" cap="none" dirty="0">
                <a:solidFill>
                  <a:schemeClr val="dk1"/>
                </a:solidFill>
                <a:latin typeface="Calibri"/>
                <a:ea typeface="Calibri"/>
                <a:cs typeface="Calibri"/>
                <a:sym typeface="Calibri"/>
              </a:rPr>
              <a:t> de bucle o </a:t>
            </a:r>
            <a:r>
              <a:rPr lang="en-US" sz="2400" b="1" i="0" u="none" strike="noStrike" cap="none" dirty="0" err="1">
                <a:solidFill>
                  <a:schemeClr val="dk1"/>
                </a:solidFill>
                <a:latin typeface="Calibri"/>
                <a:ea typeface="Calibri"/>
                <a:cs typeface="Calibri"/>
                <a:sym typeface="Calibri"/>
              </a:rPr>
              <a:t>iterativas</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LOOP</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WHILE</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REPEAT</a:t>
            </a:r>
            <a:endParaRPr sz="24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Para el desarrollo de rutinas se usa un lenguaje de programación. En MySQL, el lenguaje de programación incluye una serie de instrucciones para:</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Crear el tipo de rutina.</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Declarar variables.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Manejar variables.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el comportamiento de los parámetros.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Realizar control de flujo.</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Manejar cursores.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Controlar eventos.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Devolver valores.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40</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047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sng" strike="noStrike" cap="none" dirty="0">
                <a:solidFill>
                  <a:schemeClr val="dk1"/>
                </a:solidFill>
                <a:latin typeface="Calibri"/>
                <a:ea typeface="Calibri"/>
                <a:cs typeface="Calibri"/>
                <a:sym typeface="Calibri"/>
              </a:rPr>
              <a:t>bucle LOOP</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LOOP no </a:t>
            </a:r>
            <a:r>
              <a:rPr lang="en-US" sz="2000" b="0" i="0" u="none" strike="noStrike" cap="none" dirty="0" err="1">
                <a:solidFill>
                  <a:schemeClr val="dk1"/>
                </a:solidFill>
                <a:latin typeface="Calibri"/>
                <a:ea typeface="Calibri"/>
                <a:cs typeface="Calibri"/>
                <a:sym typeface="Calibri"/>
              </a:rPr>
              <a:t>tiene</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ninguna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condición</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salida</a:t>
            </a:r>
            <a:r>
              <a:rPr lang="en-US" sz="2000" b="0" i="0" u="none" strike="noStrike" cap="none" dirty="0">
                <a:solidFill>
                  <a:schemeClr val="dk1"/>
                </a:solidFill>
                <a:latin typeface="Calibri"/>
                <a:ea typeface="Calibri"/>
                <a:cs typeface="Calibri"/>
                <a:sym typeface="Calibri"/>
              </a:rPr>
              <a:t>. Si se </a:t>
            </a:r>
            <a:r>
              <a:rPr lang="en-US" sz="2000" b="0" i="0" u="none" strike="noStrike" cap="none" dirty="0" err="1">
                <a:solidFill>
                  <a:schemeClr val="dk1"/>
                </a:solidFill>
                <a:latin typeface="Calibri"/>
                <a:ea typeface="Calibri"/>
                <a:cs typeface="Calibri"/>
                <a:sym typeface="Calibri"/>
              </a:rPr>
              <a:t>quiere</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salir</a:t>
            </a:r>
            <a:r>
              <a:rPr lang="en-US" sz="2000" b="0" i="0" u="none" strike="noStrike" cap="none" dirty="0">
                <a:solidFill>
                  <a:schemeClr val="dk1"/>
                </a:solidFill>
                <a:latin typeface="Calibri"/>
                <a:ea typeface="Calibri"/>
                <a:cs typeface="Calibri"/>
                <a:sym typeface="Calibri"/>
              </a:rPr>
              <a:t> de un bucle LOOP, hay que usar </a:t>
            </a:r>
            <a:r>
              <a:rPr lang="en-US" sz="2000" b="0" i="0" u="none" strike="noStrike" cap="none" dirty="0" err="1">
                <a:solidFill>
                  <a:schemeClr val="dk1"/>
                </a:solidFill>
                <a:latin typeface="Calibri"/>
                <a:ea typeface="Calibri"/>
                <a:cs typeface="Calibri"/>
                <a:sym typeface="Calibri"/>
              </a:rPr>
              <a:t>dentro</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él</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instrucción</a:t>
            </a: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LEAVE.</a:t>
            </a:r>
            <a:r>
              <a:rPr lang="en-US" sz="2000" b="0" i="0" u="none" strike="noStrike" cap="none" dirty="0">
                <a:solidFill>
                  <a:schemeClr val="dk1"/>
                </a:solidFill>
                <a:latin typeface="Calibri"/>
                <a:ea typeface="Calibri"/>
                <a:cs typeface="Calibri"/>
                <a:sym typeface="Calibri"/>
              </a:rPr>
              <a:t> La </a:t>
            </a:r>
            <a:r>
              <a:rPr lang="en-US" sz="2000" b="0" i="0" u="none" strike="noStrike" cap="none" dirty="0" err="1">
                <a:solidFill>
                  <a:schemeClr val="dk1"/>
                </a:solidFill>
                <a:latin typeface="Calibri"/>
                <a:ea typeface="Calibri"/>
                <a:cs typeface="Calibri"/>
                <a:sym typeface="Calibri"/>
              </a:rPr>
              <a:t>sintaxis</a:t>
            </a:r>
            <a:r>
              <a:rPr lang="en-US" sz="2000" b="0" i="0" u="none" strike="noStrike" cap="none" dirty="0">
                <a:solidFill>
                  <a:schemeClr val="dk1"/>
                </a:solidFill>
                <a:latin typeface="Calibri"/>
                <a:ea typeface="Calibri"/>
                <a:cs typeface="Calibri"/>
                <a:sym typeface="Calibri"/>
              </a:rPr>
              <a:t> para la </a:t>
            </a:r>
            <a:r>
              <a:rPr lang="en-US" sz="2000" b="0" i="0" u="none" strike="noStrike" cap="none" dirty="0" err="1">
                <a:solidFill>
                  <a:schemeClr val="dk1"/>
                </a:solidFill>
                <a:latin typeface="Calibri"/>
                <a:ea typeface="Calibri"/>
                <a:cs typeface="Calibri"/>
                <a:sym typeface="Calibri"/>
              </a:rPr>
              <a:t>instrucción</a:t>
            </a:r>
            <a:r>
              <a:rPr lang="en-US" sz="2000" b="0" i="0" u="none" strike="noStrike" cap="none" dirty="0">
                <a:solidFill>
                  <a:schemeClr val="dk1"/>
                </a:solidFill>
                <a:latin typeface="Calibri"/>
                <a:ea typeface="Calibri"/>
                <a:cs typeface="Calibri"/>
                <a:sym typeface="Calibri"/>
              </a:rPr>
              <a:t> LOOP es:</a:t>
            </a:r>
            <a:endParaRPr sz="2000" b="0"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 </a:t>
            </a:r>
            <a:endParaRPr sz="2000" b="1"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US" sz="2000" b="1" i="0" u="none" strike="noStrike" cap="none" dirty="0">
                <a:solidFill>
                  <a:schemeClr val="dk1"/>
                </a:solidFill>
                <a:latin typeface="Calibri"/>
                <a:ea typeface="Calibri"/>
                <a:cs typeface="Calibri"/>
                <a:sym typeface="Calibri"/>
              </a:rPr>
              <a:t>[</a:t>
            </a:r>
            <a:r>
              <a:rPr lang="en-US" sz="2000" b="1" i="0" u="none" strike="noStrike" cap="none" dirty="0" err="1">
                <a:solidFill>
                  <a:schemeClr val="dk1"/>
                </a:solidFill>
                <a:latin typeface="Calibri"/>
                <a:ea typeface="Calibri"/>
                <a:cs typeface="Calibri"/>
                <a:sym typeface="Calibri"/>
              </a:rPr>
              <a:t>etiqueta</a:t>
            </a:r>
            <a:r>
              <a:rPr lang="en-US" sz="2000" b="1" i="0" u="none" strike="noStrike" cap="none" dirty="0">
                <a:solidFill>
                  <a:schemeClr val="dk1"/>
                </a:solidFill>
                <a:latin typeface="Calibri"/>
                <a:ea typeface="Calibri"/>
                <a:cs typeface="Calibri"/>
                <a:sym typeface="Calibri"/>
              </a:rPr>
              <a:t>:]LOOP    </a:t>
            </a:r>
            <a:endParaRPr dirty="0"/>
          </a:p>
          <a:p>
            <a:pPr marL="0" marR="0" lvl="0" indent="450850" algn="just" rtl="0">
              <a:spcBef>
                <a:spcPts val="0"/>
              </a:spcBef>
              <a:spcAft>
                <a:spcPts val="0"/>
              </a:spcAft>
              <a:buNone/>
            </a:pPr>
            <a:r>
              <a:rPr lang="en-US" sz="2000" b="1" i="1" u="none" strike="noStrike" cap="none" dirty="0">
                <a:solidFill>
                  <a:schemeClr val="dk1"/>
                </a:solidFill>
                <a:latin typeface="Calibri"/>
                <a:ea typeface="Calibri"/>
                <a:cs typeface="Calibri"/>
                <a:sym typeface="Calibri"/>
              </a:rPr>
              <a:t>   </a:t>
            </a:r>
            <a:r>
              <a:rPr lang="en-US" sz="2000" b="1" i="1" u="none" strike="noStrike" cap="none" dirty="0" err="1">
                <a:solidFill>
                  <a:schemeClr val="dk1"/>
                </a:solidFill>
                <a:latin typeface="Calibri"/>
                <a:ea typeface="Calibri"/>
                <a:cs typeface="Calibri"/>
                <a:sym typeface="Calibri"/>
              </a:rPr>
              <a:t>instrucciones</a:t>
            </a:r>
            <a:r>
              <a:rPr lang="en-US" sz="2000" b="1" i="1" u="none" strike="noStrike" cap="none" dirty="0">
                <a:solidFill>
                  <a:schemeClr val="dk1"/>
                </a:solidFill>
                <a:latin typeface="Calibri"/>
                <a:ea typeface="Calibri"/>
                <a:cs typeface="Calibri"/>
                <a:sym typeface="Calibri"/>
              </a:rPr>
              <a:t>;</a:t>
            </a:r>
            <a:endParaRPr dirty="0"/>
          </a:p>
          <a:p>
            <a:pPr marL="0" marR="0" lvl="0" indent="450850" algn="just" rtl="0">
              <a:spcBef>
                <a:spcPts val="0"/>
              </a:spcBef>
              <a:spcAft>
                <a:spcPts val="0"/>
              </a:spcAft>
              <a:buNone/>
            </a:pPr>
            <a:r>
              <a:rPr lang="en-US" sz="2000" b="1" i="0" u="none" strike="noStrike" cap="none" dirty="0">
                <a:solidFill>
                  <a:schemeClr val="dk1"/>
                </a:solidFill>
                <a:latin typeface="Calibri"/>
                <a:ea typeface="Calibri"/>
                <a:cs typeface="Calibri"/>
                <a:sym typeface="Calibri"/>
              </a:rPr>
              <a:t>END LOOP [</a:t>
            </a:r>
            <a:r>
              <a:rPr lang="en-US" sz="2000" b="1" i="0" u="none" strike="noStrike" cap="none" dirty="0" err="1">
                <a:solidFill>
                  <a:schemeClr val="dk1"/>
                </a:solidFill>
                <a:latin typeface="Calibri"/>
                <a:ea typeface="Calibri"/>
                <a:cs typeface="Calibri"/>
                <a:sym typeface="Calibri"/>
              </a:rPr>
              <a:t>etiqueta</a:t>
            </a:r>
            <a:r>
              <a:rPr lang="en-US" sz="2000" b="1" i="0" u="none" strike="noStrike" cap="none" dirty="0">
                <a:solidFill>
                  <a:schemeClr val="dk1"/>
                </a:solidFill>
                <a:latin typeface="Calibri"/>
                <a:ea typeface="Calibri"/>
                <a:cs typeface="Calibri"/>
                <a:sym typeface="Calibri"/>
              </a:rPr>
              <a:t>];</a:t>
            </a:r>
            <a:r>
              <a:rPr lang="en-US" sz="8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a:p>
            <a:pPr marL="0" marR="0" lvl="0" indent="450850" algn="just" rtl="0">
              <a:spcBef>
                <a:spcPts val="0"/>
              </a:spcBef>
              <a:spcAft>
                <a:spcPts val="0"/>
              </a:spcAft>
              <a:buNone/>
            </a:pPr>
            <a:r>
              <a:rPr lang="en-US" sz="1400" b="0" i="0" u="none" strike="noStrike" cap="none" dirty="0">
                <a:solidFill>
                  <a:schemeClr val="dk1"/>
                </a:solidFill>
                <a:latin typeface="Arimo"/>
                <a:ea typeface="Arimo"/>
                <a:cs typeface="Arimo"/>
                <a:sym typeface="Arimo"/>
              </a:rPr>
              <a:t> </a:t>
            </a:r>
            <a:endParaRPr sz="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La </a:t>
            </a:r>
            <a:r>
              <a:rPr lang="en-US" sz="2000" b="0" i="0" u="none" strike="noStrike" cap="none" dirty="0" err="1">
                <a:solidFill>
                  <a:schemeClr val="dk1"/>
                </a:solidFill>
                <a:latin typeface="Calibri"/>
                <a:ea typeface="Calibri"/>
                <a:cs typeface="Calibri"/>
                <a:sym typeface="Calibri"/>
              </a:rPr>
              <a:t>etiqueta</a:t>
            </a:r>
            <a:r>
              <a:rPr lang="en-US" sz="2000" b="0" i="0" u="none" strike="noStrike" cap="none" dirty="0">
                <a:solidFill>
                  <a:schemeClr val="dk1"/>
                </a:solidFill>
                <a:latin typeface="Calibri"/>
                <a:ea typeface="Calibri"/>
                <a:cs typeface="Calibri"/>
                <a:sym typeface="Calibri"/>
              </a:rPr>
              <a:t> es </a:t>
            </a:r>
            <a:r>
              <a:rPr lang="en-US" sz="2000" b="0" i="0" u="none" strike="noStrike" cap="none" dirty="0" err="1">
                <a:solidFill>
                  <a:schemeClr val="dk1"/>
                </a:solidFill>
                <a:latin typeface="Calibri"/>
                <a:ea typeface="Calibri"/>
                <a:cs typeface="Calibri"/>
                <a:sym typeface="Calibri"/>
              </a:rPr>
              <a:t>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marca</a:t>
            </a:r>
            <a:r>
              <a:rPr lang="en-US" sz="2000" b="0" i="0" u="none" strike="noStrike" cap="none" dirty="0">
                <a:solidFill>
                  <a:schemeClr val="dk1"/>
                </a:solidFill>
                <a:latin typeface="Calibri"/>
                <a:ea typeface="Calibri"/>
                <a:cs typeface="Calibri"/>
                <a:sym typeface="Calibri"/>
              </a:rPr>
              <a:t> que </a:t>
            </a:r>
            <a:r>
              <a:rPr lang="en-US" sz="2000" b="0" i="0" u="none" strike="noStrike" cap="none" dirty="0" err="1">
                <a:solidFill>
                  <a:schemeClr val="dk1"/>
                </a:solidFill>
                <a:latin typeface="Calibri"/>
                <a:ea typeface="Calibri"/>
                <a:cs typeface="Calibri"/>
                <a:sym typeface="Calibri"/>
              </a:rPr>
              <a:t>sirve</a:t>
            </a:r>
            <a:r>
              <a:rPr lang="en-US" sz="2000" b="0" i="0" u="none" strike="noStrike" cap="none" dirty="0">
                <a:solidFill>
                  <a:schemeClr val="dk1"/>
                </a:solidFill>
                <a:latin typeface="Calibri"/>
                <a:ea typeface="Calibri"/>
                <a:cs typeface="Calibri"/>
                <a:sym typeface="Calibri"/>
              </a:rPr>
              <a:t> para que se </a:t>
            </a:r>
            <a:r>
              <a:rPr lang="en-US" sz="2000" b="0" i="0" u="none" strike="noStrike" cap="none" dirty="0" err="1">
                <a:solidFill>
                  <a:schemeClr val="dk1"/>
                </a:solidFill>
                <a:latin typeface="Calibri"/>
                <a:ea typeface="Calibri"/>
                <a:cs typeface="Calibri"/>
                <a:sym typeface="Calibri"/>
              </a:rPr>
              <a:t>pueda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saltar</a:t>
            </a:r>
            <a:r>
              <a:rPr lang="en-US" sz="2000" b="0" i="0" u="none" strike="noStrike" cap="none" dirty="0">
                <a:solidFill>
                  <a:schemeClr val="dk1"/>
                </a:solidFill>
                <a:latin typeface="Calibri"/>
                <a:ea typeface="Calibri"/>
                <a:cs typeface="Calibri"/>
                <a:sym typeface="Calibri"/>
              </a:rPr>
              <a:t> al </a:t>
            </a:r>
            <a:r>
              <a:rPr lang="en-US" sz="2000" b="0" i="0" u="none" strike="noStrike" cap="none" dirty="0" err="1">
                <a:solidFill>
                  <a:schemeClr val="dk1"/>
                </a:solidFill>
                <a:latin typeface="Calibri"/>
                <a:ea typeface="Calibri"/>
                <a:cs typeface="Calibri"/>
                <a:sym typeface="Calibri"/>
              </a:rPr>
              <a:t>comienzo</a:t>
            </a:r>
            <a:r>
              <a:rPr lang="en-US" sz="2000" b="0" i="0" u="none" strike="noStrike" cap="none" dirty="0">
                <a:solidFill>
                  <a:schemeClr val="dk1"/>
                </a:solidFill>
                <a:latin typeface="Calibri"/>
                <a:ea typeface="Calibri"/>
                <a:cs typeface="Calibri"/>
                <a:sym typeface="Calibri"/>
              </a:rPr>
              <a:t> o al final del bucle con las </a:t>
            </a:r>
            <a:r>
              <a:rPr lang="en-US" sz="2000" b="0" i="0" u="none" strike="noStrike" cap="none" dirty="0" err="1">
                <a:solidFill>
                  <a:schemeClr val="dk1"/>
                </a:solidFill>
                <a:latin typeface="Calibri"/>
                <a:ea typeface="Calibri"/>
                <a:cs typeface="Calibri"/>
                <a:sym typeface="Calibri"/>
              </a:rPr>
              <a:t>instrucciones</a:t>
            </a:r>
            <a:r>
              <a:rPr lang="en-US" sz="2000" b="0" i="0" u="none" strike="noStrike" cap="none" dirty="0">
                <a:solidFill>
                  <a:schemeClr val="dk1"/>
                </a:solidFill>
                <a:latin typeface="Calibri"/>
                <a:ea typeface="Calibri"/>
                <a:cs typeface="Calibri"/>
                <a:sym typeface="Calibri"/>
              </a:rPr>
              <a:t> LEAVE o ITERATE. La </a:t>
            </a:r>
            <a:r>
              <a:rPr lang="en-US" sz="2000" b="0" i="0" u="none" strike="noStrike" cap="none" dirty="0" err="1">
                <a:solidFill>
                  <a:schemeClr val="dk1"/>
                </a:solidFill>
                <a:latin typeface="Calibri"/>
                <a:ea typeface="Calibri"/>
                <a:cs typeface="Calibri"/>
                <a:sym typeface="Calibri"/>
              </a:rPr>
              <a:t>etiqueta</a:t>
            </a:r>
            <a:r>
              <a:rPr lang="en-US" sz="2000" b="0" i="0" u="none" strike="noStrike" cap="none" dirty="0">
                <a:solidFill>
                  <a:schemeClr val="dk1"/>
                </a:solidFill>
                <a:latin typeface="Calibri"/>
                <a:ea typeface="Calibri"/>
                <a:cs typeface="Calibri"/>
                <a:sym typeface="Calibri"/>
              </a:rPr>
              <a:t> que hay al principio y al final del bucle </a:t>
            </a:r>
            <a:r>
              <a:rPr lang="en-US" sz="2000" b="0" i="0" u="none" strike="noStrike" cap="none" dirty="0" err="1">
                <a:solidFill>
                  <a:schemeClr val="dk1"/>
                </a:solidFill>
                <a:latin typeface="Calibri"/>
                <a:ea typeface="Calibri"/>
                <a:cs typeface="Calibri"/>
                <a:sym typeface="Calibri"/>
              </a:rPr>
              <a:t>debe</a:t>
            </a:r>
            <a:r>
              <a:rPr lang="en-US" sz="2000" b="0" i="0" u="none" strike="noStrike" cap="none" dirty="0">
                <a:solidFill>
                  <a:schemeClr val="dk1"/>
                </a:solidFill>
                <a:latin typeface="Calibri"/>
                <a:ea typeface="Calibri"/>
                <a:cs typeface="Calibri"/>
                <a:sym typeface="Calibri"/>
              </a:rPr>
              <a:t> ser la </a:t>
            </a:r>
            <a:r>
              <a:rPr lang="en-US" sz="2000" b="0" i="0" u="none" strike="noStrike" cap="none" dirty="0" err="1">
                <a:solidFill>
                  <a:schemeClr val="dk1"/>
                </a:solidFill>
                <a:latin typeface="Calibri"/>
                <a:ea typeface="Calibri"/>
                <a:cs typeface="Calibri"/>
                <a:sym typeface="Calibri"/>
              </a:rPr>
              <a:t>misma</a:t>
            </a:r>
            <a:r>
              <a:rPr lang="en-US" sz="2000" b="0" i="0" u="none" strike="noStrike" cap="none"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r>
              <a:rPr lang="en-US" sz="2000" b="1" i="0" u="none" strike="noStrike" cap="none" dirty="0">
                <a:solidFill>
                  <a:schemeClr val="dk1"/>
                </a:solidFill>
                <a:latin typeface="Arial"/>
                <a:ea typeface="Arial"/>
                <a:cs typeface="Arial"/>
                <a:sym typeface="Arial"/>
              </a:rPr>
              <a:t>NO ES RECOMENDABLE USAR LOOP. SE DEBEN USAR LOS BUCLES WHILE O REPEAT.</a:t>
            </a:r>
            <a:endParaRPr sz="2000" b="1" i="0" u="none" strike="noStrike" cap="none" dirty="0">
              <a:solidFill>
                <a:schemeClr val="dk1"/>
              </a:solidFill>
              <a:latin typeface="Arial"/>
              <a:ea typeface="Arial"/>
              <a:cs typeface="Arial"/>
              <a:sym typeface="Arial"/>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41</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u="none" strike="noStrike" cap="none" dirty="0">
                <a:solidFill>
                  <a:schemeClr val="dk1"/>
                </a:solidFill>
                <a:latin typeface="Calibri"/>
                <a:ea typeface="Calibri"/>
                <a:cs typeface="Calibri"/>
                <a:sym typeface="Calibri"/>
              </a:rPr>
              <a:t>Ejemplo 8: </a:t>
            </a:r>
            <a:r>
              <a:rPr lang="en-US" sz="1800" b="1" i="1" u="none" strike="noStrike" cap="none" dirty="0" err="1">
                <a:solidFill>
                  <a:schemeClr val="dk1"/>
                </a:solidFill>
                <a:latin typeface="Calibri"/>
                <a:ea typeface="Calibri"/>
                <a:cs typeface="Calibri"/>
                <a:sym typeface="Calibri"/>
              </a:rPr>
              <a:t>Realiza</a:t>
            </a:r>
            <a:r>
              <a:rPr lang="en-US" sz="1800" b="1" i="1" u="none" strike="noStrike" cap="none" dirty="0">
                <a:solidFill>
                  <a:schemeClr val="dk1"/>
                </a:solidFill>
                <a:latin typeface="Calibri"/>
                <a:ea typeface="Calibri"/>
                <a:cs typeface="Calibri"/>
                <a:sym typeface="Calibri"/>
              </a:rPr>
              <a:t> un </a:t>
            </a:r>
            <a:r>
              <a:rPr lang="en-US" sz="1800" b="1" i="1" u="none" strike="noStrike" cap="none" dirty="0" err="1">
                <a:solidFill>
                  <a:schemeClr val="dk1"/>
                </a:solidFill>
                <a:latin typeface="Calibri"/>
                <a:ea typeface="Calibri"/>
                <a:cs typeface="Calibri"/>
                <a:sym typeface="Calibri"/>
              </a:rPr>
              <a:t>procedimiento</a:t>
            </a:r>
            <a:r>
              <a:rPr lang="en-US" sz="1800" b="1" i="1" u="none" strike="noStrike" cap="none" dirty="0">
                <a:solidFill>
                  <a:schemeClr val="dk1"/>
                </a:solidFill>
                <a:latin typeface="Calibri"/>
                <a:ea typeface="Calibri"/>
                <a:cs typeface="Calibri"/>
                <a:sym typeface="Calibri"/>
              </a:rPr>
              <a:t> para </a:t>
            </a:r>
            <a:r>
              <a:rPr lang="en-US" sz="1800" b="1" i="1" u="none" strike="noStrike" cap="none" dirty="0" err="1">
                <a:solidFill>
                  <a:schemeClr val="dk1"/>
                </a:solidFill>
                <a:latin typeface="Calibri"/>
                <a:ea typeface="Calibri"/>
                <a:cs typeface="Calibri"/>
                <a:sym typeface="Calibri"/>
              </a:rPr>
              <a:t>obtener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cuantos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divisores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tiene</a:t>
            </a:r>
            <a:r>
              <a:rPr lang="en-US" sz="1800" b="1" i="1" u="none" strike="noStrike" cap="none" dirty="0">
                <a:solidFill>
                  <a:schemeClr val="dk1"/>
                </a:solidFill>
                <a:latin typeface="Calibri"/>
                <a:ea typeface="Calibri"/>
                <a:cs typeface="Calibri"/>
                <a:sym typeface="Calibri"/>
              </a:rPr>
              <a:t> un </a:t>
            </a:r>
            <a:r>
              <a:rPr lang="en-US" sz="1800" b="1" i="1" u="none" strike="noStrike" cap="none" dirty="0" err="1">
                <a:solidFill>
                  <a:schemeClr val="dk1"/>
                </a:solidFill>
                <a:latin typeface="Calibri"/>
                <a:ea typeface="Calibri"/>
                <a:cs typeface="Calibri"/>
                <a:sym typeface="Calibri"/>
              </a:rPr>
              <a:t>número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entero</a:t>
            </a:r>
            <a:r>
              <a:rPr lang="en-US" sz="1800" b="1" i="1"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576263" y="1817187"/>
            <a:ext cx="7704856" cy="5016758"/>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1" u="none" strike="noStrike" cap="none" dirty="0">
                <a:solidFill>
                  <a:schemeClr val="dk1"/>
                </a:solidFill>
                <a:latin typeface="Calibri"/>
                <a:ea typeface="Calibri"/>
                <a:cs typeface="Calibri"/>
                <a:sym typeface="Calibri"/>
              </a:rPr>
              <a:t>CREATE PROCEDURE ejemplo8 (IN num INT, OUT c INT)</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DECLARE d INT;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DECLARE n INT;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c=0;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n=num;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n&lt;0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n=-n;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END IF;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d=n;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etiq1: LOOP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d=0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a:t>
            </a:r>
            <a:r>
              <a:rPr lang="en-US" sz="1600" b="1" i="1" dirty="0">
                <a:solidFill>
                  <a:srgbClr val="FF0000"/>
                </a:solidFill>
                <a:latin typeface="Calibri"/>
                <a:ea typeface="Calibri"/>
                <a:cs typeface="Calibri"/>
                <a:sym typeface="Calibri"/>
              </a:rPr>
              <a:t>LEAVE etiq1;</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a:t>
            </a:r>
            <a:r>
              <a:rPr lang="en-US" sz="1600" b="1" i="1" dirty="0" err="1">
                <a:solidFill>
                  <a:schemeClr val="dk1"/>
                </a:solidFill>
                <a:latin typeface="Calibri"/>
                <a:ea typeface="Calibri"/>
                <a:cs typeface="Calibri"/>
                <a:sym typeface="Calibri"/>
              </a:rPr>
              <a:t>n%d</a:t>
            </a:r>
            <a:r>
              <a:rPr lang="en-US" sz="1600" b="1" i="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c=c+1;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i="1" dirty="0">
                <a:solidFill>
                  <a:srgbClr val="FF0000"/>
                </a:solidFill>
                <a:latin typeface="Calibri"/>
                <a:ea typeface="Calibri"/>
                <a:cs typeface="Calibri"/>
                <a:sym typeface="Calibri"/>
              </a:rPr>
              <a:t>END LOOP etiq1;</a:t>
            </a:r>
            <a:r>
              <a:rPr lang="en-US" sz="1600" b="1" i="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END</a:t>
            </a:r>
            <a:endParaRPr sz="1600" dirty="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42</a:t>
            </a:fld>
            <a:endParaRPr sz="2800">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9: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que </a:t>
            </a:r>
            <a:r>
              <a:rPr lang="en-US" sz="1800" b="1" i="1" dirty="0" err="1">
                <a:solidFill>
                  <a:schemeClr val="dk1"/>
                </a:solidFill>
                <a:latin typeface="Calibri"/>
                <a:ea typeface="Calibri"/>
                <a:cs typeface="Calibri"/>
                <a:sym typeface="Calibri"/>
              </a:rPr>
              <a:t>obtiene</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el</a:t>
            </a:r>
            <a:r>
              <a:rPr lang="en-US" sz="1800" b="1" i="1" dirty="0">
                <a:solidFill>
                  <a:schemeClr val="dk1"/>
                </a:solidFill>
                <a:latin typeface="Calibri"/>
                <a:ea typeface="Calibri"/>
                <a:cs typeface="Calibri"/>
                <a:sym typeface="Calibri"/>
              </a:rPr>
              <a:t> primer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de </a:t>
            </a:r>
            <a:r>
              <a:rPr lang="en-US" sz="1800" b="1" i="1" dirty="0" err="1">
                <a:solidFill>
                  <a:schemeClr val="dk1"/>
                </a:solidFill>
                <a:latin typeface="Calibri"/>
                <a:ea typeface="Calibri"/>
                <a:cs typeface="Calibri"/>
                <a:sym typeface="Calibri"/>
              </a:rPr>
              <a:t>contrato</a:t>
            </a:r>
            <a:r>
              <a:rPr lang="en-US" sz="1800" b="1" i="1" dirty="0">
                <a:solidFill>
                  <a:schemeClr val="dk1"/>
                </a:solidFill>
                <a:latin typeface="Calibri"/>
                <a:ea typeface="Calibri"/>
                <a:cs typeface="Calibri"/>
                <a:sym typeface="Calibri"/>
              </a:rPr>
              <a:t> a </a:t>
            </a:r>
            <a:r>
              <a:rPr lang="en-US" sz="1800" b="1" i="1" dirty="0" err="1">
                <a:solidFill>
                  <a:schemeClr val="dk1"/>
                </a:solidFill>
                <a:latin typeface="Calibri"/>
                <a:ea typeface="Calibri"/>
                <a:cs typeface="Calibri"/>
                <a:sym typeface="Calibri"/>
              </a:rPr>
              <a:t>partir</a:t>
            </a:r>
            <a:r>
              <a:rPr lang="en-US" sz="1800" b="1" i="1" dirty="0">
                <a:solidFill>
                  <a:schemeClr val="dk1"/>
                </a:solidFill>
                <a:latin typeface="Calibri"/>
                <a:ea typeface="Calibri"/>
                <a:cs typeface="Calibri"/>
                <a:sym typeface="Calibri"/>
              </a:rPr>
              <a:t> del </a:t>
            </a:r>
            <a:r>
              <a:rPr lang="en-US" sz="1800" b="1" i="1" dirty="0" err="1">
                <a:solidFill>
                  <a:schemeClr val="dk1"/>
                </a:solidFill>
                <a:latin typeface="Calibri"/>
                <a:ea typeface="Calibri"/>
                <a:cs typeface="Calibri"/>
                <a:sym typeface="Calibri"/>
              </a:rPr>
              <a:t>contrato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1 que no </a:t>
            </a:r>
            <a:r>
              <a:rPr lang="en-US" sz="1800" b="1" i="1" dirty="0" err="1">
                <a:solidFill>
                  <a:schemeClr val="dk1"/>
                </a:solidFill>
                <a:latin typeface="Calibri"/>
                <a:ea typeface="Calibri"/>
                <a:cs typeface="Calibri"/>
                <a:sym typeface="Calibri"/>
              </a:rPr>
              <a:t>exista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a:t>
            </a:r>
            <a:r>
              <a:rPr lang="en-US" sz="1800" b="1" i="1" dirty="0">
                <a:solidFill>
                  <a:schemeClr val="dk1"/>
                </a:solidFill>
                <a:latin typeface="Calibri"/>
                <a:ea typeface="Calibri"/>
                <a:cs typeface="Calibri"/>
                <a:sym typeface="Calibri"/>
              </a:rPr>
              <a:t> la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contratos</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6263" y="2370653"/>
            <a:ext cx="7704856" cy="329320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ejemplo9 (OUT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 INT;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SET n=1;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etiq1: LOOP</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SELECT count(*) INTO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 FROM </a:t>
            </a:r>
            <a:r>
              <a:rPr lang="en-US" sz="1600" b="1" dirty="0" err="1">
                <a:solidFill>
                  <a:schemeClr val="dk1"/>
                </a:solidFill>
                <a:latin typeface="Calibri"/>
                <a:ea typeface="Calibri"/>
                <a:cs typeface="Calibri"/>
                <a:sym typeface="Calibri"/>
              </a:rPr>
              <a:t>contratos</a:t>
            </a:r>
            <a:r>
              <a:rPr lang="en-US" sz="1600" b="1" dirty="0">
                <a:solidFill>
                  <a:schemeClr val="dk1"/>
                </a:solidFill>
                <a:latin typeface="Calibri"/>
                <a:ea typeface="Calibri"/>
                <a:cs typeface="Calibri"/>
                <a:sym typeface="Calibri"/>
              </a:rPr>
              <a:t> WHERE </a:t>
            </a:r>
            <a:r>
              <a:rPr lang="en-US" sz="1600" b="1" dirty="0" err="1">
                <a:solidFill>
                  <a:schemeClr val="dk1"/>
                </a:solidFill>
                <a:latin typeface="Calibri"/>
                <a:ea typeface="Calibri"/>
                <a:cs typeface="Calibri"/>
                <a:sym typeface="Calibri"/>
              </a:rPr>
              <a:t>numcontrato</a:t>
            </a:r>
            <a:r>
              <a:rPr lang="en-US" sz="1600" b="1" dirty="0">
                <a:solidFill>
                  <a:schemeClr val="dk1"/>
                </a:solidFill>
                <a:latin typeface="Calibri"/>
                <a:ea typeface="Calibri"/>
                <a:cs typeface="Calibri"/>
                <a:sym typeface="Calibri"/>
              </a:rPr>
              <a:t>=n;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LEAVE etiq1;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 LOOP etiq1;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a:t>
            </a:r>
            <a:r>
              <a:rPr lang="en-US" sz="8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38" name="Google Shape;138;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43</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4955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Calibri"/>
                <a:ea typeface="Calibri"/>
                <a:cs typeface="Calibri"/>
                <a:sym typeface="Calibri"/>
              </a:rPr>
              <a:t>bucle REPEAT</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Permite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implementar</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una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estructura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repetitiva</a:t>
            </a:r>
            <a:r>
              <a:rPr lang="en-US" sz="1800" dirty="0">
                <a:solidFill>
                  <a:schemeClr val="dk1"/>
                </a:solidFill>
                <a:latin typeface="Calibri"/>
                <a:ea typeface="Calibri"/>
                <a:cs typeface="Calibri"/>
                <a:sym typeface="Calibri"/>
              </a:rPr>
              <a:t> del </a:t>
            </a:r>
            <a:r>
              <a:rPr lang="en-US" sz="1800" dirty="0" err="1">
                <a:solidFill>
                  <a:schemeClr val="dk1"/>
                </a:solidFill>
                <a:latin typeface="Calibri"/>
                <a:ea typeface="Calibri"/>
                <a:cs typeface="Calibri"/>
                <a:sym typeface="Calibri"/>
              </a:rPr>
              <a:t>tipo</a:t>
            </a:r>
            <a:r>
              <a:rPr lang="en-US" sz="1800"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repetir</a:t>
            </a:r>
            <a:r>
              <a:rPr lang="en-US" sz="1800" b="1" dirty="0">
                <a:solidFill>
                  <a:schemeClr val="dk1"/>
                </a:solidFill>
                <a:latin typeface="Calibri"/>
                <a:ea typeface="Calibri"/>
                <a:cs typeface="Calibri"/>
                <a:sym typeface="Calibri"/>
              </a:rPr>
              <a:t>…hasta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estructura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repetitiva</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empieza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ejecutando</a:t>
            </a:r>
            <a:r>
              <a:rPr lang="en-US" sz="1800" dirty="0">
                <a:solidFill>
                  <a:schemeClr val="dk1"/>
                </a:solidFill>
                <a:latin typeface="Calibri"/>
                <a:ea typeface="Calibri"/>
                <a:cs typeface="Calibri"/>
                <a:sym typeface="Calibri"/>
              </a:rPr>
              <a:t> las </a:t>
            </a:r>
            <a:r>
              <a:rPr lang="en-US" sz="1800" dirty="0" err="1">
                <a:solidFill>
                  <a:schemeClr val="dk1"/>
                </a:solidFill>
                <a:latin typeface="Calibri"/>
                <a:ea typeface="Calibri"/>
                <a:cs typeface="Calibri"/>
                <a:sym typeface="Calibri"/>
              </a:rPr>
              <a:t>instrucciones</a:t>
            </a:r>
            <a:r>
              <a:rPr lang="en-US" sz="1800" dirty="0">
                <a:solidFill>
                  <a:schemeClr val="dk1"/>
                </a:solidFill>
                <a:latin typeface="Calibri"/>
                <a:ea typeface="Calibri"/>
                <a:cs typeface="Calibri"/>
                <a:sym typeface="Calibri"/>
              </a:rPr>
              <a:t> que </a:t>
            </a:r>
            <a:r>
              <a:rPr lang="en-US" sz="1800" dirty="0" err="1">
                <a:solidFill>
                  <a:schemeClr val="dk1"/>
                </a:solidFill>
                <a:latin typeface="Calibri"/>
                <a:ea typeface="Calibri"/>
                <a:cs typeface="Calibri"/>
                <a:sym typeface="Calibri"/>
              </a:rPr>
              <a:t>están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dentro</a:t>
            </a:r>
            <a:r>
              <a:rPr lang="en-US" sz="1800" dirty="0">
                <a:solidFill>
                  <a:schemeClr val="dk1"/>
                </a:solidFill>
                <a:latin typeface="Calibri"/>
                <a:ea typeface="Calibri"/>
                <a:cs typeface="Calibri"/>
                <a:sym typeface="Calibri"/>
              </a:rPr>
              <a:t> de REPEAT y, al final, se </a:t>
            </a:r>
            <a:r>
              <a:rPr lang="en-US" sz="1800" dirty="0" err="1">
                <a:solidFill>
                  <a:schemeClr val="dk1"/>
                </a:solidFill>
                <a:latin typeface="Calibri"/>
                <a:ea typeface="Calibri"/>
                <a:cs typeface="Calibri"/>
                <a:sym typeface="Calibri"/>
              </a:rPr>
              <a:t>analiza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indicada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UNTIL</a:t>
            </a:r>
            <a:r>
              <a:rPr lang="en-US" sz="1800" dirty="0">
                <a:solidFill>
                  <a:schemeClr val="dk1"/>
                </a:solidFill>
                <a:latin typeface="Calibri"/>
                <a:ea typeface="Calibri"/>
                <a:cs typeface="Calibri"/>
                <a:sym typeface="Calibri"/>
              </a:rPr>
              <a:t>. Si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es </a:t>
            </a:r>
            <a:r>
              <a:rPr lang="en-US" sz="1800" dirty="0" err="1">
                <a:solidFill>
                  <a:schemeClr val="dk1"/>
                </a:solidFill>
                <a:latin typeface="Calibri"/>
                <a:ea typeface="Calibri"/>
                <a:cs typeface="Calibri"/>
                <a:sym typeface="Calibri"/>
              </a:rPr>
              <a:t>verdadera</a:t>
            </a:r>
            <a:r>
              <a:rPr lang="en-US" sz="1800" dirty="0">
                <a:solidFill>
                  <a:schemeClr val="dk1"/>
                </a:solidFill>
                <a:latin typeface="Calibri"/>
                <a:ea typeface="Calibri"/>
                <a:cs typeface="Calibri"/>
                <a:sym typeface="Calibri"/>
              </a:rPr>
              <a:t>, se sale del bucle y,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es falsa, se </a:t>
            </a:r>
            <a:r>
              <a:rPr lang="en-US" sz="1800" dirty="0" err="1">
                <a:solidFill>
                  <a:schemeClr val="dk1"/>
                </a:solidFill>
                <a:latin typeface="Calibri"/>
                <a:ea typeface="Calibri"/>
                <a:cs typeface="Calibri"/>
                <a:sym typeface="Calibri"/>
              </a:rPr>
              <a:t>vuelve</a:t>
            </a:r>
            <a:r>
              <a:rPr lang="en-US" sz="1800" dirty="0">
                <a:solidFill>
                  <a:schemeClr val="dk1"/>
                </a:solidFill>
                <a:latin typeface="Calibri"/>
                <a:ea typeface="Calibri"/>
                <a:cs typeface="Calibri"/>
                <a:sym typeface="Calibri"/>
              </a:rPr>
              <a:t> al </a:t>
            </a:r>
            <a:r>
              <a:rPr lang="en-US" sz="1800" dirty="0" err="1">
                <a:solidFill>
                  <a:schemeClr val="dk1"/>
                </a:solidFill>
                <a:latin typeface="Calibri"/>
                <a:ea typeface="Calibri"/>
                <a:cs typeface="Calibri"/>
                <a:sym typeface="Calibri"/>
              </a:rPr>
              <a:t>comienzo</a:t>
            </a:r>
            <a:r>
              <a:rPr lang="en-US" sz="1800" dirty="0">
                <a:solidFill>
                  <a:schemeClr val="dk1"/>
                </a:solidFill>
                <a:latin typeface="Calibri"/>
                <a:ea typeface="Calibri"/>
                <a:cs typeface="Calibri"/>
                <a:sym typeface="Calibri"/>
              </a:rPr>
              <a:t> del bucle. </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La </a:t>
            </a:r>
            <a:r>
              <a:rPr lang="en-US" sz="1800" dirty="0" err="1">
                <a:solidFill>
                  <a:schemeClr val="dk1"/>
                </a:solidFill>
                <a:latin typeface="Calibri"/>
                <a:ea typeface="Calibri"/>
                <a:cs typeface="Calibri"/>
                <a:sym typeface="Calibri"/>
              </a:rPr>
              <a:t>sintaxis</a:t>
            </a:r>
            <a:r>
              <a:rPr lang="en-US" sz="1800" dirty="0">
                <a:solidFill>
                  <a:schemeClr val="dk1"/>
                </a:solidFill>
                <a:latin typeface="Calibri"/>
                <a:ea typeface="Calibri"/>
                <a:cs typeface="Calibri"/>
                <a:sym typeface="Calibri"/>
              </a:rPr>
              <a:t> de REPEAT es: </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REPEAT</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    </a:t>
            </a:r>
            <a:r>
              <a:rPr lang="en-US" sz="2800" b="1" i="1" dirty="0" err="1">
                <a:solidFill>
                  <a:schemeClr val="dk1"/>
                </a:solidFill>
                <a:latin typeface="Calibri"/>
                <a:ea typeface="Calibri"/>
                <a:cs typeface="Calibri"/>
                <a:sym typeface="Calibri"/>
              </a:rPr>
              <a:t>instrucciones</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UNTIL </a:t>
            </a:r>
            <a:r>
              <a:rPr lang="en-US" sz="2800" b="1" dirty="0" err="1">
                <a:solidFill>
                  <a:schemeClr val="dk1"/>
                </a:solidFill>
                <a:latin typeface="Calibri"/>
                <a:ea typeface="Calibri"/>
                <a:cs typeface="Calibri"/>
                <a:sym typeface="Calibri"/>
              </a:rPr>
              <a:t>condicion</a:t>
            </a:r>
            <a:endParaRPr sz="28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END REPEAT;</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48" name="Google Shape;148;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44</a:t>
            </a:fld>
            <a:endParaRPr sz="2800">
              <a:solidFill>
                <a:srgbClr val="898989"/>
              </a:solidFill>
              <a:latin typeface="Calibri"/>
              <a:ea typeface="Calibri"/>
              <a:cs typeface="Calibri"/>
              <a:sym typeface="Calibri"/>
            </a:endParaRPr>
          </a:p>
        </p:txBody>
      </p:sp>
      <p:sp>
        <p:nvSpPr>
          <p:cNvPr id="150" name="Google Shape;150;p19"/>
          <p:cNvSpPr txBox="1"/>
          <p:nvPr/>
        </p:nvSpPr>
        <p:spPr>
          <a:xfrm>
            <a:off x="571472" y="928670"/>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10: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para </a:t>
            </a:r>
            <a:r>
              <a:rPr lang="en-US" sz="1800" b="1" i="1" dirty="0" err="1">
                <a:solidFill>
                  <a:schemeClr val="dk1"/>
                </a:solidFill>
                <a:latin typeface="Calibri"/>
                <a:ea typeface="Calibri"/>
                <a:cs typeface="Calibri"/>
                <a:sym typeface="Calibri"/>
              </a:rPr>
              <a:t>obtener</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cuantos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divisores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tiene</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entero</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51" name="Google Shape;151;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9"/>
          <p:cNvSpPr txBox="1"/>
          <p:nvPr/>
        </p:nvSpPr>
        <p:spPr>
          <a:xfrm>
            <a:off x="642910" y="1595021"/>
            <a:ext cx="7704856" cy="526297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ejemplo10 (IN num INT, OUT c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d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 INT;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=0;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n=num;  </a:t>
            </a:r>
            <a:endParaRPr sz="1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n&lt;0 THEN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d&gt;0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REPEAT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n%d</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=contador+1;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UNTIL d=0 END REPEAT;</a:t>
            </a:r>
            <a:endParaRPr sz="1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a:t>
            </a:r>
            <a:endParaRPr sz="1600" dirty="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59" name="Google Shape;159;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45</a:t>
            </a:fld>
            <a:endParaRPr sz="2800">
              <a:solidFill>
                <a:srgbClr val="898989"/>
              </a:solidFill>
              <a:latin typeface="Calibri"/>
              <a:ea typeface="Calibri"/>
              <a:cs typeface="Calibri"/>
              <a:sym typeface="Calibri"/>
            </a:endParaRPr>
          </a:p>
        </p:txBody>
      </p:sp>
      <p:sp>
        <p:nvSpPr>
          <p:cNvPr id="161" name="Google Shape;161;p20"/>
          <p:cNvSpPr txBox="1"/>
          <p:nvPr/>
        </p:nvSpPr>
        <p:spPr>
          <a:xfrm>
            <a:off x="569979" y="984547"/>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11: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que </a:t>
            </a:r>
            <a:r>
              <a:rPr lang="en-US" sz="1800" b="1" i="1" dirty="0" err="1">
                <a:solidFill>
                  <a:schemeClr val="dk1"/>
                </a:solidFill>
                <a:latin typeface="Calibri"/>
                <a:ea typeface="Calibri"/>
                <a:cs typeface="Calibri"/>
                <a:sym typeface="Calibri"/>
              </a:rPr>
              <a:t>crea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una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con </a:t>
            </a:r>
            <a:r>
              <a:rPr lang="en-US" sz="1800" b="1" i="1" dirty="0" err="1">
                <a:solidFill>
                  <a:schemeClr val="dk1"/>
                </a:solidFill>
                <a:latin typeface="Calibri"/>
                <a:ea typeface="Calibri"/>
                <a:cs typeface="Calibri"/>
                <a:sym typeface="Calibri"/>
              </a:rPr>
              <a:t>los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nombre</a:t>
            </a:r>
            <a:r>
              <a:rPr lang="en-US" sz="1800" b="1" i="1" dirty="0">
                <a:solidFill>
                  <a:schemeClr val="dk1"/>
                </a:solidFill>
                <a:latin typeface="Calibri"/>
                <a:ea typeface="Calibri"/>
                <a:cs typeface="Calibri"/>
                <a:sym typeface="Calibri"/>
              </a:rPr>
              <a:t> y </a:t>
            </a:r>
            <a:r>
              <a:rPr lang="en-US" sz="1800" b="1" i="1" dirty="0" err="1">
                <a:solidFill>
                  <a:schemeClr val="dk1"/>
                </a:solidFill>
                <a:latin typeface="Calibri"/>
                <a:ea typeface="Calibri"/>
                <a:cs typeface="Calibri"/>
                <a:sym typeface="Calibri"/>
              </a:rPr>
              <a:t>apellidos</a:t>
            </a:r>
            <a:r>
              <a:rPr lang="en-US" sz="1800" b="1" i="1" dirty="0">
                <a:solidFill>
                  <a:schemeClr val="dk1"/>
                </a:solidFill>
                <a:latin typeface="Calibri"/>
                <a:ea typeface="Calibri"/>
                <a:cs typeface="Calibri"/>
                <a:sym typeface="Calibri"/>
              </a:rPr>
              <a:t> de 10 </a:t>
            </a:r>
            <a:r>
              <a:rPr lang="en-US" sz="1800" b="1" i="1" dirty="0" err="1">
                <a:solidFill>
                  <a:schemeClr val="dk1"/>
                </a:solidFill>
                <a:latin typeface="Calibri"/>
                <a:ea typeface="Calibri"/>
                <a:cs typeface="Calibri"/>
                <a:sym typeface="Calibri"/>
              </a:rPr>
              <a:t>clientes</a:t>
            </a:r>
            <a:r>
              <a:rPr lang="en-US" sz="1800" b="1" i="1" dirty="0">
                <a:solidFill>
                  <a:schemeClr val="dk1"/>
                </a:solidFill>
                <a:latin typeface="Calibri"/>
                <a:ea typeface="Calibri"/>
                <a:cs typeface="Calibri"/>
                <a:sym typeface="Calibri"/>
              </a:rPr>
              <a:t> de la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clientes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elegidos</a:t>
            </a:r>
            <a:r>
              <a:rPr lang="en-US" sz="1800" b="1" i="1" dirty="0">
                <a:solidFill>
                  <a:schemeClr val="dk1"/>
                </a:solidFill>
                <a:latin typeface="Calibri"/>
                <a:ea typeface="Calibri"/>
                <a:cs typeface="Calibri"/>
                <a:sym typeface="Calibri"/>
              </a:rPr>
              <a:t> al azar y sin </a:t>
            </a:r>
            <a:r>
              <a:rPr lang="en-US" sz="1800" b="1" i="1" dirty="0" err="1">
                <a:solidFill>
                  <a:schemeClr val="dk1"/>
                </a:solidFill>
                <a:latin typeface="Calibri"/>
                <a:ea typeface="Calibri"/>
                <a:cs typeface="Calibri"/>
                <a:sym typeface="Calibri"/>
              </a:rPr>
              <a:t>repetir</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62" name="Google Shape;162;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p:cNvSpPr txBox="1"/>
          <p:nvPr/>
        </p:nvSpPr>
        <p:spPr>
          <a:xfrm>
            <a:off x="569979" y="1683220"/>
            <a:ext cx="7704856" cy="401648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CREATE PROCEDURE ejemplo11 ()</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 INT default 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c INT;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nom VARCHAR(15);</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ape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a:t>
            </a:r>
            <a:r>
              <a:rPr lang="en-US" sz="1500" b="1" dirty="0">
                <a:solidFill>
                  <a:srgbClr val="FF0000"/>
                </a:solidFill>
                <a:latin typeface="Calibri"/>
                <a:ea typeface="Calibri"/>
                <a:cs typeface="Calibri"/>
                <a:sym typeface="Calibri"/>
              </a:rPr>
              <a:t>DROP TABLE IF EXISTS temporal;</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CREATE TABLE temporal ( </a:t>
            </a:r>
            <a:r>
              <a:rPr lang="en-US" sz="1500" b="1" dirty="0" err="1">
                <a:solidFill>
                  <a:srgbClr val="FF0000"/>
                </a:solidFill>
                <a:latin typeface="Calibri"/>
                <a:ea typeface="Calibri"/>
                <a:cs typeface="Calibri"/>
                <a:sym typeface="Calibri"/>
              </a:rPr>
              <a:t>nombre</a:t>
            </a:r>
            <a:r>
              <a:rPr lang="en-US" sz="1500" b="1" dirty="0">
                <a:solidFill>
                  <a:srgbClr val="FF0000"/>
                </a:solidFill>
                <a:latin typeface="Calibri"/>
                <a:ea typeface="Calibri"/>
                <a:cs typeface="Calibri"/>
                <a:sym typeface="Calibri"/>
              </a:rPr>
              <a:t> VARCHAR(25), </a:t>
            </a:r>
            <a:r>
              <a:rPr lang="en-US" sz="1500" b="1" dirty="0" err="1">
                <a:solidFill>
                  <a:srgbClr val="FF0000"/>
                </a:solidFill>
                <a:latin typeface="Calibri"/>
                <a:ea typeface="Calibri"/>
                <a:cs typeface="Calibri"/>
                <a:sym typeface="Calibri"/>
              </a:rPr>
              <a:t>apellidos</a:t>
            </a:r>
            <a:r>
              <a:rPr lang="en-US" sz="1500" b="1" dirty="0">
                <a:solidFill>
                  <a:srgbClr val="FF0000"/>
                </a:solidFill>
                <a:latin typeface="Calibri"/>
                <a:ea typeface="Calibri"/>
                <a:cs typeface="Calibri"/>
                <a:sym typeface="Calibri"/>
              </a:rPr>
              <a:t>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REPEAT</a:t>
            </a:r>
            <a:endParaRPr sz="15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 INTO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 FROM </a:t>
            </a:r>
            <a:r>
              <a:rPr lang="en-US" sz="1500" b="1" dirty="0" err="1">
                <a:solidFill>
                  <a:schemeClr val="dk1"/>
                </a:solidFill>
                <a:latin typeface="Calibri"/>
                <a:ea typeface="Calibri"/>
                <a:cs typeface="Calibri"/>
                <a:sym typeface="Calibri"/>
              </a:rPr>
              <a:t>clientes</a:t>
            </a:r>
            <a:r>
              <a:rPr lang="en-US" sz="1500" b="1" dirty="0">
                <a:solidFill>
                  <a:schemeClr val="dk1"/>
                </a:solidFill>
                <a:latin typeface="Calibri"/>
                <a:ea typeface="Calibri"/>
                <a:cs typeface="Calibri"/>
                <a:sym typeface="Calibri"/>
              </a:rPr>
              <a:t> ORDER BY rand() LIMIT 1;</a:t>
            </a:r>
            <a:endParaRPr sz="15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count(*) INTO c FROM temporal WHERE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=nom AND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=ape;</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IF c=0 THEN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SET n=n+1;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INSERT INTO temporal VALUES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UNTIL n=10 END REPEAT;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70" name="Google Shape;170;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46</a:t>
            </a:fld>
            <a:endParaRPr sz="2800">
              <a:solidFill>
                <a:srgbClr val="898989"/>
              </a:solidFill>
              <a:latin typeface="Calibri"/>
              <a:ea typeface="Calibri"/>
              <a:cs typeface="Calibri"/>
              <a:sym typeface="Calibri"/>
            </a:endParaRPr>
          </a:p>
        </p:txBody>
      </p:sp>
      <p:sp>
        <p:nvSpPr>
          <p:cNvPr id="172" name="Google Shape;172;p21"/>
          <p:cNvSpPr txBox="1"/>
          <p:nvPr/>
        </p:nvSpPr>
        <p:spPr>
          <a:xfrm>
            <a:off x="523875" y="1053323"/>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Calibri"/>
                <a:ea typeface="Calibri"/>
                <a:cs typeface="Calibri"/>
                <a:sym typeface="Calibri"/>
              </a:rPr>
              <a:t>bucle WHILE</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este</a:t>
            </a:r>
            <a:r>
              <a:rPr lang="en-US" sz="1800" dirty="0">
                <a:solidFill>
                  <a:schemeClr val="dk1"/>
                </a:solidFill>
                <a:latin typeface="Calibri"/>
                <a:ea typeface="Calibri"/>
                <a:cs typeface="Calibri"/>
                <a:sym typeface="Calibri"/>
              </a:rPr>
              <a:t> bucle, se </a:t>
            </a:r>
            <a:r>
              <a:rPr lang="en-US" sz="1800" dirty="0" err="1">
                <a:solidFill>
                  <a:schemeClr val="dk1"/>
                </a:solidFill>
                <a:latin typeface="Calibri"/>
                <a:ea typeface="Calibri"/>
                <a:cs typeface="Calibri"/>
                <a:sym typeface="Calibri"/>
              </a:rPr>
              <a:t>evalúa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inicialmente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una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y,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esta</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ejecutan</a:t>
            </a:r>
            <a:r>
              <a:rPr lang="en-US" sz="1800" dirty="0">
                <a:solidFill>
                  <a:schemeClr val="dk1"/>
                </a:solidFill>
                <a:latin typeface="Calibri"/>
                <a:ea typeface="Calibri"/>
                <a:cs typeface="Calibri"/>
                <a:sym typeface="Calibri"/>
              </a:rPr>
              <a:t> las </a:t>
            </a:r>
            <a:r>
              <a:rPr lang="en-US" sz="1800" dirty="0" err="1">
                <a:solidFill>
                  <a:schemeClr val="dk1"/>
                </a:solidFill>
                <a:latin typeface="Calibri"/>
                <a:ea typeface="Calibri"/>
                <a:cs typeface="Calibri"/>
                <a:sym typeface="Calibri"/>
              </a:rPr>
              <a:t>instrucciones</a:t>
            </a:r>
            <a:r>
              <a:rPr lang="en-US" sz="1800" dirty="0">
                <a:solidFill>
                  <a:schemeClr val="dk1"/>
                </a:solidFill>
                <a:latin typeface="Calibri"/>
                <a:ea typeface="Calibri"/>
                <a:cs typeface="Calibri"/>
                <a:sym typeface="Calibri"/>
              </a:rPr>
              <a:t> que hay </a:t>
            </a:r>
            <a:r>
              <a:rPr lang="en-US" sz="1800" dirty="0" err="1">
                <a:solidFill>
                  <a:schemeClr val="dk1"/>
                </a:solidFill>
                <a:latin typeface="Calibri"/>
                <a:ea typeface="Calibri"/>
                <a:cs typeface="Calibri"/>
                <a:sym typeface="Calibri"/>
              </a:rPr>
              <a:t>dentro</a:t>
            </a:r>
            <a:r>
              <a:rPr lang="en-US" sz="1800" dirty="0">
                <a:solidFill>
                  <a:schemeClr val="dk1"/>
                </a:solidFill>
                <a:latin typeface="Calibri"/>
                <a:ea typeface="Calibri"/>
                <a:cs typeface="Calibri"/>
                <a:sym typeface="Calibri"/>
              </a:rPr>
              <a:t> del bucle. </a:t>
            </a:r>
            <a:r>
              <a:rPr lang="en-US" sz="1800" dirty="0" err="1">
                <a:solidFill>
                  <a:schemeClr val="dk1"/>
                </a:solidFill>
                <a:latin typeface="Calibri"/>
                <a:ea typeface="Calibri"/>
                <a:cs typeface="Calibri"/>
                <a:sym typeface="Calibri"/>
              </a:rPr>
              <a:t>Cuando</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llega</a:t>
            </a:r>
            <a:r>
              <a:rPr lang="en-US" sz="1800" dirty="0">
                <a:solidFill>
                  <a:schemeClr val="dk1"/>
                </a:solidFill>
                <a:latin typeface="Calibri"/>
                <a:ea typeface="Calibri"/>
                <a:cs typeface="Calibri"/>
                <a:sym typeface="Calibri"/>
              </a:rPr>
              <a:t> al final del bucle while (END WHILE) se </a:t>
            </a:r>
            <a:r>
              <a:rPr lang="en-US" sz="1800" dirty="0" err="1">
                <a:solidFill>
                  <a:schemeClr val="dk1"/>
                </a:solidFill>
                <a:latin typeface="Calibri"/>
                <a:ea typeface="Calibri"/>
                <a:cs typeface="Calibri"/>
                <a:sym typeface="Calibri"/>
              </a:rPr>
              <a:t>vuelve</a:t>
            </a:r>
            <a:r>
              <a:rPr lang="en-US" sz="1800" dirty="0">
                <a:solidFill>
                  <a:schemeClr val="dk1"/>
                </a:solidFill>
                <a:latin typeface="Calibri"/>
                <a:ea typeface="Calibri"/>
                <a:cs typeface="Calibri"/>
                <a:sym typeface="Calibri"/>
              </a:rPr>
              <a:t> al principio del bucle para </a:t>
            </a:r>
            <a:r>
              <a:rPr lang="en-US" sz="1800" dirty="0" err="1">
                <a:solidFill>
                  <a:schemeClr val="dk1"/>
                </a:solidFill>
                <a:latin typeface="Calibri"/>
                <a:ea typeface="Calibri"/>
                <a:cs typeface="Calibri"/>
                <a:sym typeface="Calibri"/>
              </a:rPr>
              <a:t>evaluar</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del WHILE, </a:t>
            </a:r>
            <a:r>
              <a:rPr lang="en-US" sz="1800" dirty="0" err="1">
                <a:solidFill>
                  <a:schemeClr val="dk1"/>
                </a:solidFill>
                <a:latin typeface="Calibri"/>
                <a:ea typeface="Calibri"/>
                <a:cs typeface="Calibri"/>
                <a:sym typeface="Calibri"/>
              </a:rPr>
              <a:t>repitiéndose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el</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proceso</a:t>
            </a:r>
            <a:r>
              <a:rPr lang="en-US" sz="1800" dirty="0">
                <a:solidFill>
                  <a:schemeClr val="dk1"/>
                </a:solidFill>
                <a:latin typeface="Calibri"/>
                <a:ea typeface="Calibri"/>
                <a:cs typeface="Calibri"/>
                <a:sym typeface="Calibri"/>
              </a:rPr>
              <a:t> anterior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Cuando</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del WHILE no se </a:t>
            </a:r>
            <a:r>
              <a:rPr lang="en-US" sz="1800" dirty="0" err="1">
                <a:solidFill>
                  <a:schemeClr val="dk1"/>
                </a:solidFill>
                <a:latin typeface="Calibri"/>
                <a:ea typeface="Calibri"/>
                <a:cs typeface="Calibri"/>
                <a:sym typeface="Calibri"/>
              </a:rPr>
              <a:t>cumpla</a:t>
            </a:r>
            <a:r>
              <a:rPr lang="en-US" sz="1800" dirty="0">
                <a:solidFill>
                  <a:schemeClr val="dk1"/>
                </a:solidFill>
                <a:latin typeface="Calibri"/>
                <a:ea typeface="Calibri"/>
                <a:cs typeface="Calibri"/>
                <a:sym typeface="Calibri"/>
              </a:rPr>
              <a:t>, se produce la </a:t>
            </a:r>
            <a:r>
              <a:rPr lang="en-US" sz="1800" dirty="0" err="1">
                <a:solidFill>
                  <a:schemeClr val="dk1"/>
                </a:solidFill>
                <a:latin typeface="Calibri"/>
                <a:ea typeface="Calibri"/>
                <a:cs typeface="Calibri"/>
                <a:sym typeface="Calibri"/>
              </a:rPr>
              <a:t>salida</a:t>
            </a:r>
            <a:r>
              <a:rPr lang="en-US" sz="1800" dirty="0">
                <a:solidFill>
                  <a:schemeClr val="dk1"/>
                </a:solidFill>
                <a:latin typeface="Calibri"/>
                <a:ea typeface="Calibri"/>
                <a:cs typeface="Calibri"/>
                <a:sym typeface="Calibri"/>
              </a:rPr>
              <a:t> del bucle.</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La </a:t>
            </a:r>
            <a:r>
              <a:rPr lang="en-US" sz="1800" dirty="0" err="1">
                <a:solidFill>
                  <a:schemeClr val="dk1"/>
                </a:solidFill>
                <a:latin typeface="Calibri"/>
                <a:ea typeface="Calibri"/>
                <a:cs typeface="Calibri"/>
                <a:sym typeface="Calibri"/>
              </a:rPr>
              <a:t>sintaxis</a:t>
            </a:r>
            <a:r>
              <a:rPr lang="en-US" sz="1800" dirty="0">
                <a:solidFill>
                  <a:schemeClr val="dk1"/>
                </a:solidFill>
                <a:latin typeface="Calibri"/>
                <a:ea typeface="Calibri"/>
                <a:cs typeface="Calibri"/>
                <a:sym typeface="Calibri"/>
              </a:rPr>
              <a:t> de WHILE es:</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WHILE </a:t>
            </a:r>
            <a:r>
              <a:rPr lang="en-US" sz="2800" b="1" i="1" dirty="0" err="1">
                <a:solidFill>
                  <a:schemeClr val="dk1"/>
                </a:solidFill>
                <a:latin typeface="Calibri"/>
                <a:ea typeface="Calibri"/>
                <a:cs typeface="Calibri"/>
                <a:sym typeface="Calibri"/>
              </a:rPr>
              <a:t>condicion</a:t>
            </a:r>
            <a:r>
              <a:rPr lang="en-US" sz="2800" b="1" dirty="0">
                <a:solidFill>
                  <a:schemeClr val="dk1"/>
                </a:solidFill>
                <a:latin typeface="Calibri"/>
                <a:ea typeface="Calibri"/>
                <a:cs typeface="Calibri"/>
                <a:sym typeface="Calibri"/>
              </a:rPr>
              <a:t> DO</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    </a:t>
            </a:r>
            <a:r>
              <a:rPr lang="en-US" sz="2800" b="1" i="1" dirty="0" err="1">
                <a:solidFill>
                  <a:schemeClr val="dk1"/>
                </a:solidFill>
                <a:latin typeface="Calibri"/>
                <a:ea typeface="Calibri"/>
                <a:cs typeface="Calibri"/>
                <a:sym typeface="Calibri"/>
              </a:rPr>
              <a:t>instrucciones</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END WHILE;</a:t>
            </a:r>
            <a:endParaRPr sz="2800" dirty="0">
              <a:solidFill>
                <a:schemeClr val="dk1"/>
              </a:solidFill>
              <a:latin typeface="Arial"/>
              <a:ea typeface="Arial"/>
              <a:cs typeface="Arial"/>
              <a:sym typeface="Arial"/>
            </a:endParaRPr>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73" name="Google Shape;173;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80" name="Google Shape;180;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47</a:t>
            </a:fld>
            <a:endParaRPr sz="2800">
              <a:solidFill>
                <a:srgbClr val="898989"/>
              </a:solidFill>
              <a:latin typeface="Calibri"/>
              <a:ea typeface="Calibri"/>
              <a:cs typeface="Calibri"/>
              <a:sym typeface="Calibri"/>
            </a:endParaRPr>
          </a:p>
        </p:txBody>
      </p:sp>
      <p:sp>
        <p:nvSpPr>
          <p:cNvPr id="182" name="Google Shape;182;p22"/>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12: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para </a:t>
            </a:r>
            <a:r>
              <a:rPr lang="en-US" sz="1800" b="1" i="1" dirty="0" err="1">
                <a:solidFill>
                  <a:schemeClr val="dk1"/>
                </a:solidFill>
                <a:latin typeface="Calibri"/>
                <a:ea typeface="Calibri"/>
                <a:cs typeface="Calibri"/>
                <a:sym typeface="Calibri"/>
              </a:rPr>
              <a:t>obtener</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cuantos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divisores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tiene</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entero</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83" name="Google Shape;183;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2"/>
          <p:cNvSpPr txBox="1"/>
          <p:nvPr/>
        </p:nvSpPr>
        <p:spPr>
          <a:xfrm>
            <a:off x="576263" y="2078256"/>
            <a:ext cx="7704856" cy="427809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ejemplo12 (IN num INT, OUT c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DECLARE d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DECLARE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c=0;</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n=num;</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n&lt;0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WHILE d&gt;0 DO</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n%d</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a:t>
            </a:r>
            <a:endParaRPr sz="1600" dirty="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91" name="Google Shape;191;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48</a:t>
            </a:fld>
            <a:endParaRPr sz="2800">
              <a:solidFill>
                <a:srgbClr val="898989"/>
              </a:solidFill>
              <a:latin typeface="Calibri"/>
              <a:ea typeface="Calibri"/>
              <a:cs typeface="Calibri"/>
              <a:sym typeface="Calibri"/>
            </a:endParaRPr>
          </a:p>
        </p:txBody>
      </p:sp>
      <p:sp>
        <p:nvSpPr>
          <p:cNvPr id="193" name="Google Shape;193;p23"/>
          <p:cNvSpPr txBox="1"/>
          <p:nvPr/>
        </p:nvSpPr>
        <p:spPr>
          <a:xfrm>
            <a:off x="523875" y="877591"/>
            <a:ext cx="7991475"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i="1" dirty="0">
                <a:solidFill>
                  <a:schemeClr val="dk1"/>
                </a:solidFill>
                <a:latin typeface="Calibri"/>
                <a:ea typeface="Calibri"/>
                <a:cs typeface="Calibri"/>
                <a:sym typeface="Calibri"/>
              </a:rPr>
              <a:t>Ejemplo 13: </a:t>
            </a:r>
            <a:r>
              <a:rPr lang="en-US" sz="1400" b="1" i="1" dirty="0" err="1">
                <a:solidFill>
                  <a:schemeClr val="dk1"/>
                </a:solidFill>
                <a:latin typeface="Calibri"/>
                <a:ea typeface="Calibri"/>
                <a:cs typeface="Calibri"/>
                <a:sym typeface="Calibri"/>
              </a:rPr>
              <a:t>Realiza</a:t>
            </a:r>
            <a:r>
              <a:rPr lang="en-US" sz="1400" b="1" i="1" dirty="0">
                <a:solidFill>
                  <a:schemeClr val="dk1"/>
                </a:solidFill>
                <a:latin typeface="Calibri"/>
                <a:ea typeface="Calibri"/>
                <a:cs typeface="Calibri"/>
                <a:sym typeface="Calibri"/>
              </a:rPr>
              <a:t> un </a:t>
            </a:r>
            <a:r>
              <a:rPr lang="en-US" sz="1400" b="1" i="1" dirty="0" err="1">
                <a:solidFill>
                  <a:schemeClr val="dk1"/>
                </a:solidFill>
                <a:latin typeface="Calibri"/>
                <a:ea typeface="Calibri"/>
                <a:cs typeface="Calibri"/>
                <a:sym typeface="Calibri"/>
              </a:rPr>
              <a:t>procedimiento</a:t>
            </a:r>
            <a:r>
              <a:rPr lang="en-US" sz="1400" b="1" i="1" dirty="0">
                <a:solidFill>
                  <a:schemeClr val="dk1"/>
                </a:solidFill>
                <a:latin typeface="Calibri"/>
                <a:ea typeface="Calibri"/>
                <a:cs typeface="Calibri"/>
                <a:sym typeface="Calibri"/>
              </a:rPr>
              <a:t> que </a:t>
            </a:r>
            <a:r>
              <a:rPr lang="en-US" sz="1400" b="1" i="1" dirty="0" err="1">
                <a:solidFill>
                  <a:schemeClr val="dk1"/>
                </a:solidFill>
                <a:latin typeface="Calibri"/>
                <a:ea typeface="Calibri"/>
                <a:cs typeface="Calibri"/>
                <a:sym typeface="Calibri"/>
              </a:rPr>
              <a:t>crea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una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tabla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en</a:t>
            </a:r>
            <a:r>
              <a:rPr lang="en-US" sz="1400" b="1" i="1" dirty="0">
                <a:solidFill>
                  <a:schemeClr val="dk1"/>
                </a:solidFill>
                <a:latin typeface="Calibri"/>
                <a:ea typeface="Calibri"/>
                <a:cs typeface="Calibri"/>
                <a:sym typeface="Calibri"/>
              </a:rPr>
              <a:t> la base de </a:t>
            </a:r>
            <a:r>
              <a:rPr lang="en-US" sz="1400" b="1" i="1" dirty="0" err="1">
                <a:solidFill>
                  <a:schemeClr val="dk1"/>
                </a:solidFill>
                <a:latin typeface="Calibri"/>
                <a:ea typeface="Calibri"/>
                <a:cs typeface="Calibri"/>
                <a:sym typeface="Calibri"/>
              </a:rPr>
              <a:t>datos</a:t>
            </a:r>
            <a:r>
              <a:rPr lang="en-US" sz="1400" b="1" i="1" dirty="0">
                <a:solidFill>
                  <a:schemeClr val="dk1"/>
                </a:solidFill>
                <a:latin typeface="Calibri"/>
                <a:ea typeface="Calibri"/>
                <a:cs typeface="Calibri"/>
                <a:sym typeface="Calibri"/>
              </a:rPr>
              <a:t> ALQUILERES con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de </a:t>
            </a:r>
            <a:r>
              <a:rPr lang="en-US" sz="1400" b="1" i="1" dirty="0" err="1">
                <a:solidFill>
                  <a:schemeClr val="dk1"/>
                </a:solidFill>
                <a:latin typeface="Calibri"/>
                <a:ea typeface="Calibri"/>
                <a:cs typeface="Calibri"/>
                <a:sym typeface="Calibri"/>
              </a:rPr>
              <a:t>tantas</a:t>
            </a:r>
            <a:r>
              <a:rPr lang="en-US" sz="1400" b="1" i="1" dirty="0">
                <a:solidFill>
                  <a:schemeClr val="dk1"/>
                </a:solidFill>
                <a:latin typeface="Calibri"/>
                <a:ea typeface="Calibri"/>
                <a:cs typeface="Calibri"/>
                <a:sym typeface="Calibri"/>
              </a:rPr>
              <a:t> personas </a:t>
            </a:r>
            <a:r>
              <a:rPr lang="en-US" sz="1400" b="1" i="1" dirty="0" err="1">
                <a:solidFill>
                  <a:schemeClr val="dk1"/>
                </a:solidFill>
                <a:latin typeface="Calibri"/>
                <a:ea typeface="Calibri"/>
                <a:cs typeface="Calibri"/>
                <a:sym typeface="Calibri"/>
              </a:rPr>
              <a:t>como</a:t>
            </a:r>
            <a:r>
              <a:rPr lang="en-US" sz="1400" b="1" i="1" dirty="0">
                <a:solidFill>
                  <a:schemeClr val="dk1"/>
                </a:solidFill>
                <a:latin typeface="Calibri"/>
                <a:ea typeface="Calibri"/>
                <a:cs typeface="Calibri"/>
                <a:sym typeface="Calibri"/>
              </a:rPr>
              <a:t> se </a:t>
            </a:r>
            <a:r>
              <a:rPr lang="en-US" sz="1400" b="1" i="1" dirty="0" err="1">
                <a:solidFill>
                  <a:schemeClr val="dk1"/>
                </a:solidFill>
                <a:latin typeface="Calibri"/>
                <a:ea typeface="Calibri"/>
                <a:cs typeface="Calibri"/>
                <a:sym typeface="Calibri"/>
              </a:rPr>
              <a:t>indique</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en</a:t>
            </a:r>
            <a:r>
              <a:rPr lang="en-US" sz="1400" b="1" i="1" dirty="0">
                <a:solidFill>
                  <a:schemeClr val="dk1"/>
                </a:solidFill>
                <a:latin typeface="Calibri"/>
                <a:ea typeface="Calibri"/>
                <a:cs typeface="Calibri"/>
                <a:sym typeface="Calibri"/>
              </a:rPr>
              <a:t> un </a:t>
            </a:r>
            <a:r>
              <a:rPr lang="en-US" sz="1400" b="1" i="1" dirty="0" err="1">
                <a:solidFill>
                  <a:schemeClr val="dk1"/>
                </a:solidFill>
                <a:latin typeface="Calibri"/>
                <a:ea typeface="Calibri"/>
                <a:cs typeface="Calibri"/>
                <a:sym typeface="Calibri"/>
              </a:rPr>
              <a:t>parámetro</a:t>
            </a:r>
            <a:r>
              <a:rPr lang="en-US" sz="1400" b="1" i="1" dirty="0">
                <a:solidFill>
                  <a:schemeClr val="dk1"/>
                </a:solidFill>
                <a:latin typeface="Calibri"/>
                <a:ea typeface="Calibri"/>
                <a:cs typeface="Calibri"/>
                <a:sym typeface="Calibri"/>
              </a:rPr>
              <a:t>. Los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se  </a:t>
            </a:r>
            <a:r>
              <a:rPr lang="en-US" sz="1400" b="1" i="1" dirty="0" err="1">
                <a:solidFill>
                  <a:schemeClr val="dk1"/>
                </a:solidFill>
                <a:latin typeface="Calibri"/>
                <a:ea typeface="Calibri"/>
                <a:cs typeface="Calibri"/>
                <a:sym typeface="Calibri"/>
              </a:rPr>
              <a:t>obtendrán</a:t>
            </a:r>
            <a:r>
              <a:rPr lang="en-US" sz="1400" b="1" i="1" dirty="0">
                <a:solidFill>
                  <a:schemeClr val="dk1"/>
                </a:solidFill>
                <a:latin typeface="Calibri"/>
                <a:ea typeface="Calibri"/>
                <a:cs typeface="Calibri"/>
                <a:sym typeface="Calibri"/>
              </a:rPr>
              <a:t> al azar </a:t>
            </a:r>
            <a:r>
              <a:rPr lang="en-US" sz="1400" b="1" i="1" dirty="0" err="1">
                <a:solidFill>
                  <a:schemeClr val="dk1"/>
                </a:solidFill>
                <a:latin typeface="Calibri"/>
                <a:ea typeface="Calibri"/>
                <a:cs typeface="Calibri"/>
                <a:sym typeface="Calibri"/>
              </a:rPr>
              <a:t>barajando</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de </a:t>
            </a:r>
            <a:r>
              <a:rPr lang="en-US" sz="1400" b="1" i="1" dirty="0" err="1">
                <a:solidFill>
                  <a:schemeClr val="dk1"/>
                </a:solidFill>
                <a:latin typeface="Calibri"/>
                <a:ea typeface="Calibri"/>
                <a:cs typeface="Calibri"/>
                <a:sym typeface="Calibri"/>
              </a:rPr>
              <a:t>todos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usuarios</a:t>
            </a:r>
            <a:r>
              <a:rPr lang="en-US" sz="1400" b="1" i="1" dirty="0">
                <a:solidFill>
                  <a:schemeClr val="dk1"/>
                </a:solidFill>
                <a:latin typeface="Calibri"/>
                <a:ea typeface="Calibri"/>
                <a:cs typeface="Calibri"/>
                <a:sym typeface="Calibri"/>
              </a:rPr>
              <a:t> de la </a:t>
            </a:r>
            <a:r>
              <a:rPr lang="en-US" sz="1400" b="1" i="1" dirty="0" err="1">
                <a:solidFill>
                  <a:schemeClr val="dk1"/>
                </a:solidFill>
                <a:latin typeface="Calibri"/>
                <a:ea typeface="Calibri"/>
                <a:cs typeface="Calibri"/>
                <a:sym typeface="Calibri"/>
              </a:rPr>
              <a:t>tabla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usuarios</a:t>
            </a:r>
            <a:r>
              <a:rPr lang="en-US" sz="1400" b="1" i="1" dirty="0">
                <a:solidFill>
                  <a:schemeClr val="dk1"/>
                </a:solidFill>
                <a:latin typeface="Calibri"/>
                <a:ea typeface="Calibri"/>
                <a:cs typeface="Calibri"/>
                <a:sym typeface="Calibri"/>
              </a:rPr>
              <a:t> de la base de </a:t>
            </a:r>
            <a:r>
              <a:rPr lang="en-US" sz="1400" b="1" i="1" dirty="0" err="1">
                <a:solidFill>
                  <a:schemeClr val="dk1"/>
                </a:solidFill>
                <a:latin typeface="Calibri"/>
                <a:ea typeface="Calibri"/>
                <a:cs typeface="Calibri"/>
                <a:sym typeface="Calibri"/>
              </a:rPr>
              <a:t>datos</a:t>
            </a:r>
            <a:r>
              <a:rPr lang="en-US" sz="1400" b="1" i="1" dirty="0">
                <a:solidFill>
                  <a:schemeClr val="dk1"/>
                </a:solidFill>
                <a:latin typeface="Calibri"/>
                <a:ea typeface="Calibri"/>
                <a:cs typeface="Calibri"/>
                <a:sym typeface="Calibri"/>
              </a:rPr>
              <a:t> CONCURSOMUSICA.</a:t>
            </a:r>
            <a:endParaRPr sz="1800" dirty="0">
              <a:solidFill>
                <a:schemeClr val="dk1"/>
              </a:solidFill>
              <a:latin typeface="Calibri"/>
              <a:ea typeface="Calibri"/>
              <a:cs typeface="Calibri"/>
              <a:sym typeface="Calibri"/>
            </a:endParaRPr>
          </a:p>
        </p:txBody>
      </p:sp>
      <p:sp>
        <p:nvSpPr>
          <p:cNvPr id="194" name="Google Shape;194;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txBox="1"/>
          <p:nvPr/>
        </p:nvSpPr>
        <p:spPr>
          <a:xfrm>
            <a:off x="551762" y="1831698"/>
            <a:ext cx="8163642" cy="3785652"/>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CREATE PROCEDURE ejemplo13 (IN </a:t>
            </a:r>
            <a:r>
              <a:rPr lang="en-US" sz="1500" b="1" dirty="0" err="1">
                <a:solidFill>
                  <a:schemeClr val="dk1"/>
                </a:solidFill>
                <a:latin typeface="Calibri"/>
                <a:ea typeface="Calibri"/>
                <a:cs typeface="Calibri"/>
                <a:sym typeface="Calibri"/>
              </a:rPr>
              <a:t>numero</a:t>
            </a:r>
            <a:r>
              <a:rPr lang="en-US" sz="1500" b="1" dirty="0">
                <a:solidFill>
                  <a:schemeClr val="dk1"/>
                </a:solidFill>
                <a:latin typeface="Calibri"/>
                <a:ea typeface="Calibri"/>
                <a:cs typeface="Calibri"/>
                <a:sym typeface="Calibri"/>
              </a:rPr>
              <a:t> INT)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c INT DEFAULT 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nom VARCHAR(15);</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ape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a:t>
            </a:r>
            <a:r>
              <a:rPr lang="en-US" sz="1500" b="1" dirty="0">
                <a:solidFill>
                  <a:srgbClr val="FF0000"/>
                </a:solidFill>
                <a:latin typeface="Calibri"/>
                <a:ea typeface="Calibri"/>
                <a:cs typeface="Calibri"/>
                <a:sym typeface="Calibri"/>
              </a:rPr>
              <a:t>DROP TABLE IF EXISTS temporal;</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CREATE TABLE temporal (</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a:t>
            </a:r>
            <a:r>
              <a:rPr lang="en-US" sz="1500" b="1" dirty="0" err="1">
                <a:solidFill>
                  <a:srgbClr val="FF0000"/>
                </a:solidFill>
                <a:latin typeface="Calibri"/>
                <a:ea typeface="Calibri"/>
                <a:cs typeface="Calibri"/>
                <a:sym typeface="Calibri"/>
              </a:rPr>
              <a:t>nombre</a:t>
            </a:r>
            <a:r>
              <a:rPr lang="en-US" sz="1500" b="1" dirty="0">
                <a:solidFill>
                  <a:srgbClr val="FF0000"/>
                </a:solidFill>
                <a:latin typeface="Calibri"/>
                <a:ea typeface="Calibri"/>
                <a:cs typeface="Calibri"/>
                <a:sym typeface="Calibri"/>
              </a:rPr>
              <a:t> VARCHAR(25),</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a:t>
            </a:r>
            <a:r>
              <a:rPr lang="en-US" sz="1500" b="1" dirty="0" err="1">
                <a:solidFill>
                  <a:srgbClr val="FF0000"/>
                </a:solidFill>
                <a:latin typeface="Calibri"/>
                <a:ea typeface="Calibri"/>
                <a:cs typeface="Calibri"/>
                <a:sym typeface="Calibri"/>
              </a:rPr>
              <a:t>apellidos</a:t>
            </a:r>
            <a:r>
              <a:rPr lang="en-US" sz="1500" b="1" dirty="0">
                <a:solidFill>
                  <a:srgbClr val="FF0000"/>
                </a:solidFill>
                <a:latin typeface="Calibri"/>
                <a:ea typeface="Calibri"/>
                <a:cs typeface="Calibri"/>
                <a:sym typeface="Calibri"/>
              </a:rPr>
              <a:t>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WHILE c&lt;</a:t>
            </a:r>
            <a:r>
              <a:rPr lang="en-US" sz="1500" b="1" dirty="0" err="1">
                <a:solidFill>
                  <a:schemeClr val="dk1"/>
                </a:solidFill>
                <a:latin typeface="Calibri"/>
                <a:ea typeface="Calibri"/>
                <a:cs typeface="Calibri"/>
                <a:sym typeface="Calibri"/>
              </a:rPr>
              <a:t>numero</a:t>
            </a:r>
            <a:r>
              <a:rPr lang="en-US" sz="1500" b="1" dirty="0">
                <a:solidFill>
                  <a:schemeClr val="dk1"/>
                </a:solidFill>
                <a:latin typeface="Calibri"/>
                <a:ea typeface="Calibri"/>
                <a:cs typeface="Calibri"/>
                <a:sym typeface="Calibri"/>
              </a:rPr>
              <a:t> DO</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 INTO nom from </a:t>
            </a:r>
            <a:r>
              <a:rPr lang="en-US" sz="1500" b="1" dirty="0" err="1">
                <a:solidFill>
                  <a:schemeClr val="dk1"/>
                </a:solidFill>
                <a:latin typeface="Calibri"/>
                <a:ea typeface="Calibri"/>
                <a:cs typeface="Calibri"/>
                <a:sym typeface="Calibri"/>
              </a:rPr>
              <a:t>concursomusica.usuarios</a:t>
            </a:r>
            <a:r>
              <a:rPr lang="en-US" sz="1500" b="1" dirty="0">
                <a:solidFill>
                  <a:schemeClr val="dk1"/>
                </a:solidFill>
                <a:latin typeface="Calibri"/>
                <a:ea typeface="Calibri"/>
                <a:cs typeface="Calibri"/>
                <a:sym typeface="Calibri"/>
              </a:rPr>
              <a:t> ORDER BY rand() LIMIT 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 INTO ape FROM </a:t>
            </a:r>
            <a:r>
              <a:rPr lang="en-US" sz="1500" b="1" dirty="0" err="1">
                <a:solidFill>
                  <a:schemeClr val="dk1"/>
                </a:solidFill>
                <a:latin typeface="Calibri"/>
                <a:ea typeface="Calibri"/>
                <a:cs typeface="Calibri"/>
                <a:sym typeface="Calibri"/>
              </a:rPr>
              <a:t>concursomusica.usuarios</a:t>
            </a:r>
            <a:r>
              <a:rPr lang="en-US" sz="1500" b="1" dirty="0">
                <a:solidFill>
                  <a:schemeClr val="dk1"/>
                </a:solidFill>
                <a:latin typeface="Calibri"/>
                <a:ea typeface="Calibri"/>
                <a:cs typeface="Calibri"/>
                <a:sym typeface="Calibri"/>
              </a:rPr>
              <a:t> ORDER BY rand() LIMIT 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INSERT INTO temporal VALUES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a:t>
            </a:r>
            <a:endParaRPr sz="1500" b="1"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9CDA75FE-0F08-4D9E-842F-D74EC83DFB1C}"/>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8-07 Y 8-08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49</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Las funciones son rutinas compuestas por varias instrucciones SQL que devuelven un resultado. </a:t>
            </a:r>
            <a:r>
              <a:rPr lang="es-ES" sz="2000" b="1" i="0" u="none" strike="noStrike" cap="none" dirty="0">
                <a:solidFill>
                  <a:schemeClr val="dk1"/>
                </a:solidFill>
                <a:latin typeface="Calibri"/>
                <a:ea typeface="Calibri"/>
                <a:cs typeface="Calibri"/>
                <a:sym typeface="Calibri"/>
              </a:rPr>
              <a:t>Respecto de los procedimientos, las funciones presentan las siguientes diferencias</a:t>
            </a:r>
            <a:r>
              <a:rPr lang="es-ES" sz="20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a:t>
            </a:r>
            <a:r>
              <a:rPr lang="es-ES" sz="2000" b="1" i="0" u="none" strike="noStrike" cap="none" dirty="0">
                <a:solidFill>
                  <a:schemeClr val="dk1"/>
                </a:solidFill>
                <a:latin typeface="Calibri"/>
                <a:ea typeface="Calibri"/>
                <a:cs typeface="Calibri"/>
                <a:sym typeface="Calibri"/>
              </a:rPr>
              <a:t>devuelven siempre un dato </a:t>
            </a:r>
            <a:r>
              <a:rPr lang="es-ES" sz="2000" b="0" i="0" u="none" strike="noStrike" cap="none" dirty="0">
                <a:solidFill>
                  <a:schemeClr val="dk1"/>
                </a:solidFill>
                <a:latin typeface="Calibri"/>
                <a:ea typeface="Calibri"/>
                <a:cs typeface="Calibri"/>
                <a:sym typeface="Calibri"/>
              </a:rPr>
              <a:t>a través de una instrucción </a:t>
            </a:r>
            <a:r>
              <a:rPr lang="es-ES" sz="2000" b="1" i="0" u="none" strike="noStrike" cap="none" dirty="0">
                <a:solidFill>
                  <a:schemeClr val="dk1"/>
                </a:solidFill>
                <a:latin typeface="Calibri"/>
                <a:ea typeface="Calibri"/>
                <a:cs typeface="Calibri"/>
                <a:sym typeface="Calibri"/>
              </a:rPr>
              <a:t>RETURN.</a:t>
            </a:r>
            <a:r>
              <a:rPr lang="es-ES" sz="2000" b="0" i="0" u="none" strike="noStrike" cap="none" dirty="0">
                <a:solidFill>
                  <a:schemeClr val="dk1"/>
                </a:solidFill>
                <a:latin typeface="Calibri"/>
                <a:ea typeface="Calibri"/>
                <a:cs typeface="Calibri"/>
                <a:sym typeface="Calibri"/>
              </a:rPr>
              <a:t> El dato se corresponde con un tipo declarado para la función.</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no pueden trabajar con parámetros OUT o INOUT.</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son llamadas a </a:t>
            </a:r>
            <a:r>
              <a:rPr lang="es-ES" sz="2000" b="1" i="0" u="none" strike="noStrike" cap="none" dirty="0">
                <a:solidFill>
                  <a:schemeClr val="dk1"/>
                </a:solidFill>
                <a:latin typeface="Calibri"/>
                <a:ea typeface="Calibri"/>
                <a:cs typeface="Calibri"/>
                <a:sym typeface="Calibri"/>
              </a:rPr>
              <a:t>ejecución</a:t>
            </a:r>
            <a:r>
              <a:rPr lang="es-ES" sz="2000" b="0" i="0" u="none" strike="noStrike" cap="none" dirty="0">
                <a:solidFill>
                  <a:schemeClr val="dk1"/>
                </a:solidFill>
                <a:latin typeface="Calibri"/>
                <a:ea typeface="Calibri"/>
                <a:cs typeface="Calibri"/>
                <a:sym typeface="Calibri"/>
              </a:rPr>
              <a:t>, al igual que las funciones propias de MySQL, </a:t>
            </a:r>
            <a:r>
              <a:rPr lang="es-ES" sz="2000" b="1" i="0" u="none" strike="noStrike" cap="none" dirty="0">
                <a:solidFill>
                  <a:schemeClr val="dk1"/>
                </a:solidFill>
                <a:latin typeface="Calibri"/>
                <a:ea typeface="Calibri"/>
                <a:cs typeface="Calibri"/>
                <a:sym typeface="Calibri"/>
              </a:rPr>
              <a:t>escribiendo su nombre y la lista de parámetros pasados a la función encerrados entre paréntesis</a:t>
            </a:r>
            <a:r>
              <a:rPr lang="es-ES" sz="2000" b="0" i="0" u="none" strike="noStrike" cap="none" dirty="0">
                <a:solidFill>
                  <a:schemeClr val="dk1"/>
                </a:solidFill>
                <a:latin typeface="Calibri"/>
                <a:ea typeface="Calibri"/>
                <a:cs typeface="Calibri"/>
                <a:sym typeface="Calibri"/>
              </a:rPr>
              <a:t>. Por tanto, no usa una instrucción de llamada como la instrucción CALL de llamada a los procedimientos.</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podrán ser llamadas desde cualquier instrucción SQL como SELECT, UPDATE, INSERT, DELETE. Los procedimientos nunca pueden ser llamados a ejecución dentro de otra instrucción.</a:t>
            </a:r>
            <a:endParaRPr dirty="0"/>
          </a:p>
          <a:p>
            <a:pPr marL="342900" marR="0" lvl="0" indent="-342900" algn="l" rtl="0">
              <a:spcBef>
                <a:spcPts val="0"/>
              </a:spcBef>
              <a:spcAft>
                <a:spcPts val="0"/>
              </a:spcAft>
              <a:buClr>
                <a:schemeClr val="dk1"/>
              </a:buClr>
              <a:buSzPts val="2000"/>
              <a:buFont typeface="Noto Sans Symbols"/>
              <a:buChar char="❑"/>
            </a:pPr>
            <a:r>
              <a:rPr lang="es-ES" sz="2000" b="1" i="0" u="none" strike="noStrike" cap="none" dirty="0">
                <a:solidFill>
                  <a:schemeClr val="dk1"/>
                </a:solidFill>
                <a:latin typeface="Calibri"/>
                <a:ea typeface="Calibri"/>
                <a:cs typeface="Calibri"/>
                <a:sym typeface="Calibri"/>
              </a:rPr>
              <a:t>En una función no se puede usar SELECT</a:t>
            </a:r>
            <a:r>
              <a:rPr lang="es-ES" sz="2000" b="0" i="0" u="none" strike="noStrike" cap="none" dirty="0">
                <a:solidFill>
                  <a:schemeClr val="dk1"/>
                </a:solidFill>
                <a:latin typeface="Calibri"/>
                <a:ea typeface="Calibri"/>
                <a:cs typeface="Calibri"/>
                <a:sym typeface="Calibri"/>
              </a:rPr>
              <a:t>, salvo cuando lo devuelto se asigna en una variable.</a:t>
            </a:r>
            <a:endParaRPr sz="20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460375" y="1144617"/>
            <a:ext cx="799147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En MySQL podemos usar dos tipos de variables: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0" u="none" strike="noStrike" cap="none">
                <a:solidFill>
                  <a:schemeClr val="dk1"/>
                </a:solidFill>
                <a:latin typeface="Calibri"/>
                <a:ea typeface="Calibri"/>
                <a:cs typeface="Calibri"/>
                <a:sym typeface="Calibri"/>
              </a:rPr>
              <a:t>Variables de sistema:</a:t>
            </a:r>
            <a:r>
              <a:rPr lang="es-ES" sz="1800" b="0" i="0" u="none" strike="noStrike" cap="none">
                <a:solidFill>
                  <a:schemeClr val="dk1"/>
                </a:solidFill>
                <a:latin typeface="Calibri"/>
                <a:ea typeface="Calibri"/>
                <a:cs typeface="Calibri"/>
                <a:sym typeface="Calibri"/>
              </a:rPr>
              <a:t>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Las crea el servidor cuando se inicia y/o cuando se inicia una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El valor que tengan estas variables configuran el comportamiento del servidor y de las sesiones.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Por ejemplo, la variable </a:t>
            </a:r>
            <a:r>
              <a:rPr lang="es-ES" sz="1800" b="1" i="0" u="none" strike="noStrike" cap="none">
                <a:solidFill>
                  <a:schemeClr val="dk1"/>
                </a:solidFill>
                <a:latin typeface="Calibri"/>
                <a:ea typeface="Calibri"/>
                <a:cs typeface="Calibri"/>
                <a:sym typeface="Calibri"/>
              </a:rPr>
              <a:t>autocommit </a:t>
            </a:r>
            <a:r>
              <a:rPr lang="es-ES" sz="1800" b="0" i="0" u="none" strike="noStrike" cap="none">
                <a:solidFill>
                  <a:schemeClr val="dk1"/>
                </a:solidFill>
                <a:latin typeface="Calibri"/>
                <a:ea typeface="Calibri"/>
                <a:cs typeface="Calibri"/>
                <a:sym typeface="Calibri"/>
              </a:rPr>
              <a:t>que hemos visto al estudiar las transacciones es una variable de sistema y de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Sólo los usuarios con los privilegios adecuados podrán modificar los valores de estas variables.</a:t>
            </a:r>
            <a:endParaRPr/>
          </a:p>
          <a:p>
            <a:pPr marL="285750" marR="0" lvl="0"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0" u="none" strike="noStrike" cap="none">
                <a:solidFill>
                  <a:schemeClr val="dk1"/>
                </a:solidFill>
                <a:latin typeface="Calibri"/>
                <a:ea typeface="Calibri"/>
                <a:cs typeface="Calibri"/>
                <a:sym typeface="Calibri"/>
              </a:rPr>
              <a:t>Variables de usuario: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Las declara o crea un usuario para usarlas y modificarlas dentro de la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Cuando se cierra una sesión, todas las variables de usuario que se hubieran creado en la sesión desaparecen. </a:t>
            </a:r>
            <a:endParaRPr sz="1800" b="0" i="0" u="none" strike="noStrike" cap="none">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50</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1398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sng" strike="noStrike" cap="none" dirty="0">
                <a:solidFill>
                  <a:schemeClr val="dk1"/>
                </a:solidFill>
                <a:latin typeface="Calibri"/>
                <a:ea typeface="Calibri"/>
                <a:cs typeface="Calibri"/>
                <a:sym typeface="Calibri"/>
              </a:rPr>
              <a:t>Sintaxis para crear una función</a:t>
            </a:r>
            <a:r>
              <a:rPr lang="es-ES" sz="20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CREATE FUNCTION </a:t>
            </a:r>
            <a:r>
              <a:rPr lang="es-ES" sz="2400" b="1" i="0" u="none" strike="noStrike" cap="none" dirty="0" err="1">
                <a:solidFill>
                  <a:schemeClr val="dk1"/>
                </a:solidFill>
                <a:latin typeface="Calibri"/>
                <a:ea typeface="Calibri"/>
                <a:cs typeface="Calibri"/>
                <a:sym typeface="Calibri"/>
              </a:rPr>
              <a:t>nomFuncion</a:t>
            </a:r>
            <a:r>
              <a:rPr lang="es-ES" sz="2400" b="1" i="0" u="none" strike="noStrike" cap="none" dirty="0">
                <a:solidFill>
                  <a:schemeClr val="dk1"/>
                </a:solidFill>
                <a:latin typeface="Calibri"/>
                <a:ea typeface="Calibri"/>
                <a:cs typeface="Calibri"/>
                <a:sym typeface="Calibri"/>
              </a:rPr>
              <a:t>([</a:t>
            </a:r>
            <a:r>
              <a:rPr lang="es-ES" sz="2400" b="1" i="0" u="none" strike="noStrike" cap="none" dirty="0" err="1">
                <a:solidFill>
                  <a:schemeClr val="dk1"/>
                </a:solidFill>
                <a:latin typeface="Calibri"/>
                <a:ea typeface="Calibri"/>
                <a:cs typeface="Calibri"/>
                <a:sym typeface="Calibri"/>
              </a:rPr>
              <a:t>parametro</a:t>
            </a:r>
            <a:r>
              <a:rPr lang="es-ES" sz="24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RETURNS tipo</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a:t>
            </a:r>
            <a:r>
              <a:rPr lang="es-ES" sz="2400" b="1" i="0" u="none" strike="noStrike" cap="none" dirty="0" err="1">
                <a:solidFill>
                  <a:schemeClr val="dk1"/>
                </a:solidFill>
                <a:latin typeface="Calibri"/>
                <a:ea typeface="Calibri"/>
                <a:cs typeface="Calibri"/>
                <a:sym typeface="Calibri"/>
              </a:rPr>
              <a:t>caracteristica</a:t>
            </a:r>
            <a:r>
              <a:rPr lang="es-ES" sz="24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a:t>
            </a:r>
            <a:r>
              <a:rPr lang="es-ES" sz="2400" b="1" i="0" u="none" strike="noStrike" cap="none" dirty="0" err="1">
                <a:solidFill>
                  <a:schemeClr val="dk1"/>
                </a:solidFill>
                <a:latin typeface="Calibri"/>
                <a:ea typeface="Calibri"/>
                <a:cs typeface="Calibri"/>
                <a:sym typeface="Calibri"/>
              </a:rPr>
              <a:t>CuerpoRutina</a:t>
            </a: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END </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Con respecto a los procedimientos, es nueva la cláusula </a:t>
            </a:r>
            <a:r>
              <a:rPr lang="es-ES" sz="2000" b="1" i="0" u="none" strike="noStrike" cap="none" dirty="0">
                <a:solidFill>
                  <a:schemeClr val="dk1"/>
                </a:solidFill>
                <a:latin typeface="Calibri"/>
                <a:ea typeface="Calibri"/>
                <a:cs typeface="Calibri"/>
                <a:sym typeface="Calibri"/>
              </a:rPr>
              <a:t>RETURNS tipo </a:t>
            </a:r>
            <a:r>
              <a:rPr lang="es-ES" sz="2000" b="0" i="0" u="none" strike="noStrike" cap="none" dirty="0">
                <a:solidFill>
                  <a:schemeClr val="dk1"/>
                </a:solidFill>
                <a:latin typeface="Calibri"/>
                <a:ea typeface="Calibri"/>
                <a:cs typeface="Calibri"/>
                <a:sym typeface="Calibri"/>
              </a:rPr>
              <a:t>que sirve para indicar el tipo de dato resultado que devuelve la función. </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Para devolver un resultado, la función debe incluir dentro del cuerpo de la rutina, la instrucción </a:t>
            </a:r>
            <a:r>
              <a:rPr lang="es-ES" sz="2000" b="1" i="0" u="none" strike="noStrike" cap="none" dirty="0">
                <a:solidFill>
                  <a:schemeClr val="dk1"/>
                </a:solidFill>
                <a:latin typeface="Calibri"/>
                <a:ea typeface="Calibri"/>
                <a:cs typeface="Calibri"/>
                <a:sym typeface="Calibri"/>
              </a:rPr>
              <a:t>RETURN </a:t>
            </a:r>
            <a:r>
              <a:rPr lang="es-ES" sz="2000" b="1" i="0" u="none" strike="noStrike" cap="none" dirty="0" err="1">
                <a:solidFill>
                  <a:schemeClr val="dk1"/>
                </a:solidFill>
                <a:latin typeface="Calibri"/>
                <a:ea typeface="Calibri"/>
                <a:cs typeface="Calibri"/>
                <a:sym typeface="Calibri"/>
              </a:rPr>
              <a:t>expresion</a:t>
            </a:r>
            <a:r>
              <a:rPr lang="es-ES" sz="2000" b="0" i="0" u="none" strike="noStrike" cap="none" dirty="0">
                <a:solidFill>
                  <a:schemeClr val="dk1"/>
                </a:solidFill>
                <a:latin typeface="Calibri"/>
                <a:ea typeface="Calibri"/>
                <a:cs typeface="Calibri"/>
                <a:sym typeface="Calibri"/>
              </a:rPr>
              <a:t>, debiendo ser expresión del mismo tipo que la función. </a:t>
            </a:r>
            <a:endParaRPr dirty="0"/>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51</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23875" y="1053323"/>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 1: Realiza una función que devuelve si un número entero es par o impar.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Ejemplos de llamada a la función par:</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SELECT par(7);</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@p=par(7);</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@p=par((select </a:t>
            </a:r>
            <a:r>
              <a:rPr lang="es-ES" sz="1800" b="1" i="1" u="none" strike="noStrike" cap="none" dirty="0" err="1">
                <a:solidFill>
                  <a:schemeClr val="dk1"/>
                </a:solidFill>
                <a:latin typeface="Calibri"/>
                <a:ea typeface="Calibri"/>
                <a:cs typeface="Calibri"/>
                <a:sym typeface="Calibri"/>
              </a:rPr>
              <a:t>count</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from</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automoviles</a:t>
            </a:r>
            <a:r>
              <a:rPr lang="es-E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SELECT </a:t>
            </a:r>
            <a:r>
              <a:rPr lang="es-ES" sz="1800" b="1" i="1" u="none" strike="noStrike" cap="none" dirty="0" err="1">
                <a:solidFill>
                  <a:schemeClr val="dk1"/>
                </a:solidFill>
                <a:latin typeface="Calibri"/>
                <a:ea typeface="Calibri"/>
                <a:cs typeface="Calibri"/>
                <a:sym typeface="Calibri"/>
              </a:rPr>
              <a:t>count</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from</a:t>
            </a:r>
            <a:r>
              <a:rPr lang="es-ES" sz="1800" b="1" i="1" u="none" strike="noStrike" cap="none" dirty="0">
                <a:solidFill>
                  <a:schemeClr val="dk1"/>
                </a:solidFill>
                <a:latin typeface="Calibri"/>
                <a:ea typeface="Calibri"/>
                <a:cs typeface="Calibri"/>
                <a:sym typeface="Calibri"/>
              </a:rPr>
              <a:t> contratos </a:t>
            </a:r>
            <a:r>
              <a:rPr lang="es-ES" sz="1800" b="1" i="1" u="none" strike="noStrike" cap="none" dirty="0" err="1">
                <a:solidFill>
                  <a:schemeClr val="dk1"/>
                </a:solidFill>
                <a:latin typeface="Calibri"/>
                <a:ea typeface="Calibri"/>
                <a:cs typeface="Calibri"/>
                <a:sym typeface="Calibri"/>
              </a:rPr>
              <a:t>where</a:t>
            </a:r>
            <a:r>
              <a:rPr lang="es-ES" sz="1800" b="1" i="1" u="none" strike="noStrike" cap="none" dirty="0">
                <a:solidFill>
                  <a:schemeClr val="dk1"/>
                </a:solidFill>
                <a:latin typeface="Calibri"/>
                <a:ea typeface="Calibri"/>
                <a:cs typeface="Calibri"/>
                <a:sym typeface="Calibri"/>
              </a:rPr>
              <a:t> par(</a:t>
            </a:r>
            <a:r>
              <a:rPr lang="es-ES" sz="1800" b="1" i="1" u="none" strike="noStrike" cap="none" dirty="0" err="1">
                <a:solidFill>
                  <a:schemeClr val="dk1"/>
                </a:solidFill>
                <a:latin typeface="Calibri"/>
                <a:ea typeface="Calibri"/>
                <a:cs typeface="Calibri"/>
                <a:sym typeface="Calibri"/>
              </a:rPr>
              <a:t>numcontrato</a:t>
            </a:r>
            <a:r>
              <a:rPr lang="es-ES" sz="1800" b="1" i="1" u="none" strike="noStrike" cap="none" dirty="0">
                <a:solidFill>
                  <a:schemeClr val="dk1"/>
                </a:solidFill>
                <a:latin typeface="Calibri"/>
                <a:ea typeface="Calibri"/>
                <a:cs typeface="Calibri"/>
                <a:sym typeface="Calibri"/>
              </a:rPr>
              <a:t>)=true;</a:t>
            </a:r>
            <a:endParaRPr sz="1800" b="1" i="1"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555706" y="1556792"/>
            <a:ext cx="7670636" cy="2800767"/>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FUNCTION  par (n INT)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RETURNS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if</a:t>
            </a:r>
            <a:r>
              <a:rPr lang="es-ES" sz="1800" b="1" dirty="0">
                <a:solidFill>
                  <a:schemeClr val="dk1"/>
                </a:solidFill>
                <a:latin typeface="Calibri"/>
                <a:ea typeface="Calibri"/>
                <a:cs typeface="Calibri"/>
                <a:sym typeface="Calibri"/>
              </a:rPr>
              <a:t> n%2=0 </a:t>
            </a:r>
            <a:r>
              <a:rPr lang="es-ES" sz="1800" b="1" dirty="0" err="1">
                <a:solidFill>
                  <a:schemeClr val="dk1"/>
                </a:solidFill>
                <a:latin typeface="Calibri"/>
                <a:ea typeface="Calibri"/>
                <a:cs typeface="Calibri"/>
                <a:sym typeface="Calibri"/>
              </a:rPr>
              <a:t>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end</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if</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funciones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52</a:t>
            </a:fld>
            <a:endParaRPr sz="2800">
              <a:solidFill>
                <a:srgbClr val="898989"/>
              </a:solidFill>
              <a:latin typeface="Calibri"/>
              <a:ea typeface="Calibri"/>
              <a:cs typeface="Calibri"/>
              <a:sym typeface="Calibri"/>
            </a:endParaRPr>
          </a:p>
        </p:txBody>
      </p:sp>
      <p:sp>
        <p:nvSpPr>
          <p:cNvPr id="129" name="Google Shape;129;p17"/>
          <p:cNvSpPr txBox="1"/>
          <p:nvPr/>
        </p:nvSpPr>
        <p:spPr>
          <a:xfrm>
            <a:off x="523875" y="1053323"/>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2: Realiza una función para obtener cuantos divisores tiene un número entero positivo. Si el número fuese negativo o cero, devolverá que tiene cero divisores.</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23875" y="2045374"/>
            <a:ext cx="7576518" cy="4001095"/>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CREATE FUNCTION  divisores (n INT) </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RETURNS INT</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DECLARE d INT DEFAULT 0;</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DECLARE c INT DEFAULT 0;</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IF n &gt;0 THEN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WHILE d&lt;n DO</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IF </a:t>
            </a:r>
            <a:r>
              <a:rPr lang="es-ES" sz="1600" b="1" dirty="0" err="1">
                <a:solidFill>
                  <a:schemeClr val="dk1"/>
                </a:solidFill>
                <a:latin typeface="Calibri"/>
                <a:ea typeface="Calibri"/>
                <a:cs typeface="Calibri"/>
                <a:sym typeface="Calibri"/>
              </a:rPr>
              <a:t>n%d</a:t>
            </a:r>
            <a:r>
              <a:rPr lang="es-E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RETURN c;</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END;</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funciones</a:t>
            </a:r>
            <a:endParaRPr/>
          </a:p>
        </p:txBody>
      </p:sp>
      <p:sp>
        <p:nvSpPr>
          <p:cNvPr id="138" name="Google Shape;138;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53</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3: Realiza una función para obtener si un número entero es o no es primo.</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p:cNvSpPr txBox="1"/>
          <p:nvPr/>
        </p:nvSpPr>
        <p:spPr>
          <a:xfrm>
            <a:off x="523875" y="1616591"/>
            <a:ext cx="7670636" cy="4185761"/>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FUNCTION  </a:t>
            </a:r>
            <a:r>
              <a:rPr lang="es-ES" sz="1800" b="1" dirty="0" err="1">
                <a:solidFill>
                  <a:schemeClr val="dk1"/>
                </a:solidFill>
                <a:latin typeface="Calibri"/>
                <a:ea typeface="Calibri"/>
                <a:cs typeface="Calibri"/>
                <a:sym typeface="Calibri"/>
              </a:rPr>
              <a:t>es_primo</a:t>
            </a:r>
            <a:r>
              <a:rPr lang="es-ES" sz="1800" b="1" dirty="0">
                <a:solidFill>
                  <a:schemeClr val="dk1"/>
                </a:solidFill>
                <a:latin typeface="Calibri"/>
                <a:ea typeface="Calibri"/>
                <a:cs typeface="Calibri"/>
                <a:sym typeface="Calibri"/>
              </a:rPr>
              <a:t> (n INT)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RETURNS BOOLEAN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DECLARE es BOOLEAN;</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DECLARE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int</a:t>
            </a:r>
            <a:r>
              <a:rPr lang="es-ES" sz="18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n&gt;0 THEN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es=false;</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=divisores(n);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=2 OR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=1) THEN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es=true;</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es;</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EA96F6D1-7485-42FB-8E35-4776F0BA85C3}"/>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54</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2" y="963254"/>
            <a:ext cx="7991475" cy="19389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1" u="none" strike="noStrike" cap="none" dirty="0">
                <a:solidFill>
                  <a:schemeClr val="dk1"/>
                </a:solidFill>
                <a:latin typeface="Calibri"/>
                <a:ea typeface="Calibri"/>
                <a:cs typeface="Calibri"/>
                <a:sym typeface="Calibri"/>
              </a:rPr>
              <a:t>Un </a:t>
            </a:r>
            <a:r>
              <a:rPr lang="es-ES" sz="2000" b="1" i="1" u="none" strike="noStrike" cap="none" dirty="0" err="1">
                <a:solidFill>
                  <a:schemeClr val="dk1"/>
                </a:solidFill>
                <a:latin typeface="Calibri"/>
                <a:ea typeface="Calibri"/>
                <a:cs typeface="Calibri"/>
                <a:sym typeface="Calibri"/>
              </a:rPr>
              <a:t>trigger</a:t>
            </a:r>
            <a:r>
              <a:rPr lang="es-ES" sz="2000" b="1" i="1" u="none" strike="noStrike" cap="none" dirty="0">
                <a:solidFill>
                  <a:schemeClr val="dk1"/>
                </a:solidFill>
                <a:latin typeface="Calibri"/>
                <a:ea typeface="Calibri"/>
                <a:cs typeface="Calibri"/>
                <a:sym typeface="Calibri"/>
              </a:rPr>
              <a:t> o disparador </a:t>
            </a:r>
            <a:r>
              <a:rPr lang="es-ES" sz="2000" b="0" i="1" u="none" strike="noStrike" cap="none" dirty="0">
                <a:solidFill>
                  <a:schemeClr val="dk1"/>
                </a:solidFill>
                <a:latin typeface="Calibri"/>
                <a:ea typeface="Calibri"/>
                <a:cs typeface="Calibri"/>
                <a:sym typeface="Calibri"/>
              </a:rPr>
              <a:t>es una rutina (conjunto de sentencias) que </a:t>
            </a:r>
            <a:r>
              <a:rPr lang="es-ES" sz="2000" b="1" i="1" u="none" strike="noStrike" cap="none" dirty="0">
                <a:solidFill>
                  <a:schemeClr val="dk1"/>
                </a:solidFill>
                <a:latin typeface="Calibri"/>
                <a:ea typeface="Calibri"/>
                <a:cs typeface="Calibri"/>
                <a:sym typeface="Calibri"/>
              </a:rPr>
              <a:t>se lanza a ejecución automáticamente cuando </a:t>
            </a:r>
            <a:r>
              <a:rPr lang="es-ES" sz="2000" b="0" i="1" u="none" strike="noStrike" cap="none" dirty="0">
                <a:solidFill>
                  <a:schemeClr val="dk1"/>
                </a:solidFill>
                <a:latin typeface="Calibri"/>
                <a:ea typeface="Calibri"/>
                <a:cs typeface="Calibri"/>
                <a:sym typeface="Calibri"/>
              </a:rPr>
              <a:t>se produce un </a:t>
            </a:r>
            <a:r>
              <a:rPr lang="es-ES" sz="2000" b="1" i="1" u="none" strike="noStrike" cap="none" dirty="0">
                <a:solidFill>
                  <a:schemeClr val="dk1"/>
                </a:solidFill>
                <a:latin typeface="Calibri"/>
                <a:ea typeface="Calibri"/>
                <a:cs typeface="Calibri"/>
                <a:sym typeface="Calibri"/>
              </a:rPr>
              <a:t>evento</a:t>
            </a:r>
            <a:r>
              <a:rPr lang="es-ES" sz="2000" b="0" i="1" u="none" strike="noStrike" cap="none" dirty="0">
                <a:solidFill>
                  <a:schemeClr val="dk1"/>
                </a:solidFill>
                <a:latin typeface="Calibri"/>
                <a:ea typeface="Calibri"/>
                <a:cs typeface="Calibri"/>
                <a:sym typeface="Calibri"/>
              </a:rPr>
              <a:t> de actualización de datos sobre una tabla (INSERT, UPDATE, DELETE). </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Un ejemplo: ¿Qué se debe desencadenar en una clasificación de un liga de f</a:t>
            </a:r>
            <a:r>
              <a:rPr lang="es-ES" sz="2000" b="1" dirty="0">
                <a:solidFill>
                  <a:schemeClr val="dk1"/>
                </a:solidFill>
                <a:latin typeface="Calibri"/>
                <a:ea typeface="Calibri"/>
                <a:cs typeface="Calibri"/>
                <a:sym typeface="Calibri"/>
              </a:rPr>
              <a:t>ú</a:t>
            </a:r>
            <a:r>
              <a:rPr lang="es-ES" sz="2000" b="1" i="0" u="none" strike="noStrike" cap="none" dirty="0">
                <a:solidFill>
                  <a:schemeClr val="dk1"/>
                </a:solidFill>
                <a:latin typeface="Calibri"/>
                <a:ea typeface="Calibri"/>
                <a:cs typeface="Calibri"/>
                <a:sym typeface="Calibri"/>
              </a:rPr>
              <a:t>tbol cuando se </a:t>
            </a:r>
            <a:r>
              <a:rPr lang="es-ES" sz="2000" b="1" i="0" u="sng" strike="noStrike" cap="none" dirty="0">
                <a:solidFill>
                  <a:schemeClr val="dk1"/>
                </a:solidFill>
                <a:latin typeface="Calibri"/>
                <a:ea typeface="Calibri"/>
                <a:cs typeface="Calibri"/>
                <a:sym typeface="Calibri"/>
              </a:rPr>
              <a:t>modifica</a:t>
            </a:r>
            <a:r>
              <a:rPr lang="es-ES" sz="2000" b="1" i="0" u="none" strike="noStrike" cap="none" dirty="0">
                <a:solidFill>
                  <a:schemeClr val="dk1"/>
                </a:solidFill>
                <a:latin typeface="Calibri"/>
                <a:ea typeface="Calibri"/>
                <a:cs typeface="Calibri"/>
                <a:sym typeface="Calibri"/>
              </a:rPr>
              <a:t> el resultado de un partido?.</a:t>
            </a:r>
            <a:endParaRPr dirty="0"/>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5" name="Grupo 4">
            <a:extLst>
              <a:ext uri="{FF2B5EF4-FFF2-40B4-BE49-F238E27FC236}">
                <a16:creationId xmlns:a16="http://schemas.microsoft.com/office/drawing/2014/main" id="{4656674C-CAC7-7DED-B327-4A33991BBC47}"/>
              </a:ext>
            </a:extLst>
          </p:cNvPr>
          <p:cNvGrpSpPr/>
          <p:nvPr/>
        </p:nvGrpSpPr>
        <p:grpSpPr>
          <a:xfrm>
            <a:off x="489789" y="3074359"/>
            <a:ext cx="7860585" cy="3045286"/>
            <a:chOff x="489789" y="3074359"/>
            <a:chExt cx="7860585" cy="3045286"/>
          </a:xfrm>
        </p:grpSpPr>
        <p:grpSp>
          <p:nvGrpSpPr>
            <p:cNvPr id="2" name="Grupo 1">
              <a:extLst>
                <a:ext uri="{FF2B5EF4-FFF2-40B4-BE49-F238E27FC236}">
                  <a16:creationId xmlns:a16="http://schemas.microsoft.com/office/drawing/2014/main" id="{45680446-DDB0-B305-4C3D-33527F29F9BB}"/>
                </a:ext>
              </a:extLst>
            </p:cNvPr>
            <p:cNvGrpSpPr/>
            <p:nvPr/>
          </p:nvGrpSpPr>
          <p:grpSpPr>
            <a:xfrm>
              <a:off x="489789" y="3288734"/>
              <a:ext cx="7860585" cy="2830911"/>
              <a:chOff x="489789" y="3288734"/>
              <a:chExt cx="7860585" cy="2830911"/>
            </a:xfrm>
          </p:grpSpPr>
          <p:pic>
            <p:nvPicPr>
              <p:cNvPr id="101" name="Google Shape;101;p14"/>
              <p:cNvPicPr preferRelativeResize="0"/>
              <p:nvPr/>
            </p:nvPicPr>
            <p:blipFill rotWithShape="1">
              <a:blip r:embed="rId3">
                <a:alphaModFix/>
              </a:blip>
              <a:srcRect/>
              <a:stretch/>
            </p:blipFill>
            <p:spPr>
              <a:xfrm>
                <a:off x="489789" y="3554250"/>
                <a:ext cx="2858075" cy="514350"/>
              </a:xfrm>
              <a:prstGeom prst="rect">
                <a:avLst/>
              </a:prstGeom>
              <a:noFill/>
              <a:ln>
                <a:noFill/>
              </a:ln>
            </p:spPr>
          </p:pic>
          <p:pic>
            <p:nvPicPr>
              <p:cNvPr id="102" name="Google Shape;102;p14"/>
              <p:cNvPicPr preferRelativeResize="0"/>
              <p:nvPr/>
            </p:nvPicPr>
            <p:blipFill rotWithShape="1">
              <a:blip r:embed="rId4">
                <a:alphaModFix/>
              </a:blip>
              <a:srcRect/>
              <a:stretch/>
            </p:blipFill>
            <p:spPr>
              <a:xfrm>
                <a:off x="517277" y="4581128"/>
                <a:ext cx="2858076" cy="485775"/>
              </a:xfrm>
              <a:prstGeom prst="rect">
                <a:avLst/>
              </a:prstGeom>
              <a:noFill/>
              <a:ln>
                <a:noFill/>
              </a:ln>
            </p:spPr>
          </p:pic>
          <p:sp>
            <p:nvSpPr>
              <p:cNvPr id="103" name="Google Shape;103;p14"/>
              <p:cNvSpPr/>
              <p:nvPr/>
            </p:nvSpPr>
            <p:spPr>
              <a:xfrm>
                <a:off x="2555776" y="4068600"/>
                <a:ext cx="216024" cy="512528"/>
              </a:xfrm>
              <a:prstGeom prst="down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14"/>
              <p:cNvPicPr preferRelativeResize="0"/>
              <p:nvPr/>
            </p:nvPicPr>
            <p:blipFill rotWithShape="1">
              <a:blip r:embed="rId5">
                <a:alphaModFix/>
              </a:blip>
              <a:srcRect/>
              <a:stretch/>
            </p:blipFill>
            <p:spPr>
              <a:xfrm>
                <a:off x="5076056" y="3554250"/>
                <a:ext cx="3274318" cy="504825"/>
              </a:xfrm>
              <a:prstGeom prst="rect">
                <a:avLst/>
              </a:prstGeom>
              <a:noFill/>
              <a:ln>
                <a:noFill/>
              </a:ln>
            </p:spPr>
          </p:pic>
          <p:cxnSp>
            <p:nvCxnSpPr>
              <p:cNvPr id="105" name="Google Shape;105;p14"/>
              <p:cNvCxnSpPr/>
              <p:nvPr/>
            </p:nvCxnSpPr>
            <p:spPr>
              <a:xfrm>
                <a:off x="3491880" y="3838971"/>
                <a:ext cx="1440160" cy="0"/>
              </a:xfrm>
              <a:prstGeom prst="straightConnector1">
                <a:avLst/>
              </a:prstGeom>
              <a:noFill/>
              <a:ln w="19050" cap="flat" cmpd="sng">
                <a:solidFill>
                  <a:schemeClr val="accent2"/>
                </a:solidFill>
                <a:prstDash val="solid"/>
                <a:miter lim="800000"/>
                <a:headEnd type="stealth" w="med" len="med"/>
                <a:tailEnd type="stealth" w="med" len="med"/>
              </a:ln>
            </p:spPr>
          </p:cxnSp>
          <p:sp>
            <p:nvSpPr>
              <p:cNvPr id="106" name="Google Shape;106;p14"/>
              <p:cNvSpPr/>
              <p:nvPr/>
            </p:nvSpPr>
            <p:spPr>
              <a:xfrm>
                <a:off x="3635896" y="4766195"/>
                <a:ext cx="1296144" cy="170879"/>
              </a:xfrm>
              <a:prstGeom prst="right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7" name="Google Shape;107;p14"/>
              <p:cNvPicPr preferRelativeResize="0"/>
              <p:nvPr/>
            </p:nvPicPr>
            <p:blipFill rotWithShape="1">
              <a:blip r:embed="rId6">
                <a:alphaModFix/>
              </a:blip>
              <a:srcRect/>
              <a:stretch/>
            </p:blipFill>
            <p:spPr>
              <a:xfrm>
                <a:off x="5092925" y="4485207"/>
                <a:ext cx="3199085" cy="561975"/>
              </a:xfrm>
              <a:prstGeom prst="rect">
                <a:avLst/>
              </a:prstGeom>
              <a:noFill/>
              <a:ln>
                <a:noFill/>
              </a:ln>
            </p:spPr>
          </p:pic>
          <p:sp>
            <p:nvSpPr>
              <p:cNvPr id="108" name="Google Shape;108;p14"/>
              <p:cNvSpPr txBox="1"/>
              <p:nvPr/>
            </p:nvSpPr>
            <p:spPr>
              <a:xfrm>
                <a:off x="3491880" y="3288734"/>
                <a:ext cx="144016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400" b="0" i="0" u="none" strike="noStrike" cap="none">
                    <a:solidFill>
                      <a:schemeClr val="dk1"/>
                    </a:solidFill>
                    <a:latin typeface="Calibri"/>
                    <a:ea typeface="Calibri"/>
                    <a:cs typeface="Calibri"/>
                    <a:sym typeface="Calibri"/>
                  </a:rPr>
                  <a:t>Estado actual de tablas</a:t>
                </a:r>
                <a:endParaRPr/>
              </a:p>
            </p:txBody>
          </p:sp>
          <p:sp>
            <p:nvSpPr>
              <p:cNvPr id="109" name="Google Shape;109;p14"/>
              <p:cNvSpPr txBox="1"/>
              <p:nvPr/>
            </p:nvSpPr>
            <p:spPr>
              <a:xfrm>
                <a:off x="946832" y="4059075"/>
                <a:ext cx="144016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400" b="0" i="0" u="none" strike="noStrike" cap="none" dirty="0">
                    <a:solidFill>
                      <a:schemeClr val="dk1"/>
                    </a:solidFill>
                    <a:latin typeface="Calibri"/>
                    <a:ea typeface="Calibri"/>
                    <a:cs typeface="Calibri"/>
                    <a:sym typeface="Calibri"/>
                  </a:rPr>
                  <a:t>Marca un gol el equipo TEX</a:t>
                </a:r>
                <a:endParaRPr dirty="0"/>
              </a:p>
            </p:txBody>
          </p:sp>
          <p:sp>
            <p:nvSpPr>
              <p:cNvPr id="110" name="Google Shape;110;p14"/>
              <p:cNvSpPr txBox="1"/>
              <p:nvPr/>
            </p:nvSpPr>
            <p:spPr>
              <a:xfrm>
                <a:off x="3491880" y="4223597"/>
                <a:ext cx="144016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200" b="0" i="0" u="none" strike="noStrike" cap="none">
                    <a:solidFill>
                      <a:schemeClr val="dk1"/>
                    </a:solidFill>
                    <a:latin typeface="Calibri"/>
                    <a:ea typeface="Calibri"/>
                    <a:cs typeface="Calibri"/>
                    <a:sym typeface="Calibri"/>
                  </a:rPr>
                  <a:t>Un trigger modifica pg, pe, gf y puntos del equipo TEX</a:t>
                </a:r>
                <a:endParaRPr/>
              </a:p>
            </p:txBody>
          </p:sp>
          <p:sp>
            <p:nvSpPr>
              <p:cNvPr id="111" name="Google Shape;111;p14"/>
              <p:cNvSpPr/>
              <p:nvPr/>
            </p:nvSpPr>
            <p:spPr>
              <a:xfrm rot="795338">
                <a:off x="3599892" y="5169120"/>
                <a:ext cx="1224136" cy="170865"/>
              </a:xfrm>
              <a:prstGeom prst="right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4"/>
              <p:cNvSpPr txBox="1"/>
              <p:nvPr/>
            </p:nvSpPr>
            <p:spPr>
              <a:xfrm>
                <a:off x="4271512" y="5473314"/>
                <a:ext cx="195667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200" b="0" i="0" u="none" strike="noStrike" cap="none">
                    <a:solidFill>
                      <a:schemeClr val="dk1"/>
                    </a:solidFill>
                    <a:latin typeface="Calibri"/>
                    <a:ea typeface="Calibri"/>
                    <a:cs typeface="Calibri"/>
                    <a:sym typeface="Calibri"/>
                  </a:rPr>
                  <a:t>El mismo trigger debería modificar pe, gc y puntos del equipo TPZ</a:t>
                </a:r>
                <a:endParaRPr/>
              </a:p>
            </p:txBody>
          </p:sp>
        </p:grpSp>
        <p:sp>
          <p:nvSpPr>
            <p:cNvPr id="3" name="CuadroTexto 2">
              <a:extLst>
                <a:ext uri="{FF2B5EF4-FFF2-40B4-BE49-F238E27FC236}">
                  <a16:creationId xmlns:a16="http://schemas.microsoft.com/office/drawing/2014/main" id="{B0A4E1DF-6E93-DDE2-89E3-5B8A06F44EB7}"/>
                </a:ext>
              </a:extLst>
            </p:cNvPr>
            <p:cNvSpPr txBox="1"/>
            <p:nvPr/>
          </p:nvSpPr>
          <p:spPr>
            <a:xfrm>
              <a:off x="1122370" y="3099293"/>
              <a:ext cx="1433406" cy="307777"/>
            </a:xfrm>
            <a:prstGeom prst="rect">
              <a:avLst/>
            </a:prstGeom>
            <a:noFill/>
          </p:spPr>
          <p:txBody>
            <a:bodyPr wrap="none" rtlCol="0">
              <a:spAutoFit/>
            </a:bodyPr>
            <a:lstStyle/>
            <a:p>
              <a:r>
                <a:rPr lang="es-ES" sz="1400" b="0" i="0" u="none" strike="noStrike" cap="none" dirty="0">
                  <a:solidFill>
                    <a:schemeClr val="dk1"/>
                  </a:solidFill>
                  <a:latin typeface="Calibri"/>
                  <a:ea typeface="Calibri"/>
                  <a:cs typeface="Calibri"/>
                  <a:sym typeface="Calibri"/>
                </a:rPr>
                <a:t>TABLA PARTIDOS</a:t>
              </a:r>
              <a:endParaRPr lang="es-ES" dirty="0"/>
            </a:p>
          </p:txBody>
        </p:sp>
        <p:sp>
          <p:nvSpPr>
            <p:cNvPr id="4" name="CuadroTexto 3">
              <a:extLst>
                <a:ext uri="{FF2B5EF4-FFF2-40B4-BE49-F238E27FC236}">
                  <a16:creationId xmlns:a16="http://schemas.microsoft.com/office/drawing/2014/main" id="{5D900C2B-0734-82FD-6150-FBC8D0DEA39D}"/>
                </a:ext>
              </a:extLst>
            </p:cNvPr>
            <p:cNvSpPr txBox="1"/>
            <p:nvPr/>
          </p:nvSpPr>
          <p:spPr>
            <a:xfrm>
              <a:off x="5941410" y="3074359"/>
              <a:ext cx="1798890" cy="307777"/>
            </a:xfrm>
            <a:prstGeom prst="rect">
              <a:avLst/>
            </a:prstGeom>
            <a:noFill/>
          </p:spPr>
          <p:txBody>
            <a:bodyPr wrap="none" rtlCol="0">
              <a:spAutoFit/>
            </a:bodyPr>
            <a:lstStyle/>
            <a:p>
              <a:r>
                <a:rPr lang="es-ES" sz="1400" b="0" i="0" u="none" strike="noStrike" cap="none" dirty="0">
                  <a:solidFill>
                    <a:schemeClr val="dk1"/>
                  </a:solidFill>
                  <a:latin typeface="Calibri"/>
                  <a:ea typeface="Calibri"/>
                  <a:cs typeface="Calibri"/>
                  <a:sym typeface="Calibri"/>
                </a:rPr>
                <a:t>TABLA CLASIFICACIÓN</a:t>
              </a:r>
              <a:endParaRPr lang="es-ES"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18" name="Google Shape;118;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9" name="Google Shape;119;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55</a:t>
            </a:fld>
            <a:endParaRPr sz="2800" b="0" i="0" u="none" strike="noStrike" cap="none">
              <a:solidFill>
                <a:srgbClr val="898989"/>
              </a:solidFill>
              <a:latin typeface="Calibri"/>
              <a:ea typeface="Calibri"/>
              <a:cs typeface="Calibri"/>
              <a:sym typeface="Calibri"/>
            </a:endParaRPr>
          </a:p>
        </p:txBody>
      </p:sp>
      <p:sp>
        <p:nvSpPr>
          <p:cNvPr id="120" name="Google Shape;120;p15"/>
          <p:cNvSpPr txBox="1"/>
          <p:nvPr/>
        </p:nvSpPr>
        <p:spPr>
          <a:xfrm>
            <a:off x="466558" y="886618"/>
            <a:ext cx="7991475" cy="71711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SINTAXIS PARA CREAR UN TRIGGER</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1" i="1" u="none" strike="noStrike" cap="none" dirty="0">
                <a:solidFill>
                  <a:schemeClr val="dk1"/>
                </a:solidFill>
                <a:latin typeface="Arial"/>
                <a:ea typeface="Arial"/>
                <a:cs typeface="Arial"/>
                <a:sym typeface="Arial"/>
              </a:rPr>
              <a:t>Evento puede ser INSERT, UPDATE, DELETE. Es una acción realizada sobre una tabla que va a desencadenar la realización automática de otras acciones sobre otras tablas.</a:t>
            </a:r>
            <a:endParaRPr sz="1800" b="1" i="1"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1" i="1" u="none" strike="noStrike" cap="none" dirty="0" err="1">
                <a:solidFill>
                  <a:schemeClr val="dk1"/>
                </a:solidFill>
                <a:latin typeface="Arial"/>
                <a:ea typeface="Arial"/>
                <a:cs typeface="Arial"/>
                <a:sym typeface="Arial"/>
              </a:rPr>
              <a:t>Momento_disparo</a:t>
            </a:r>
            <a:r>
              <a:rPr lang="es-ES" sz="1800" b="1" i="1" u="none" strike="noStrike" cap="none" dirty="0">
                <a:solidFill>
                  <a:schemeClr val="dk1"/>
                </a:solidFill>
                <a:latin typeface="Arial"/>
                <a:ea typeface="Arial"/>
                <a:cs typeface="Arial"/>
                <a:sym typeface="Arial"/>
              </a:rPr>
              <a:t> </a:t>
            </a:r>
            <a:r>
              <a:rPr lang="es-ES" sz="1800" b="0" i="1" u="none" strike="noStrike" cap="none" dirty="0">
                <a:solidFill>
                  <a:schemeClr val="dk1"/>
                </a:solidFill>
                <a:latin typeface="Arial"/>
                <a:ea typeface="Arial"/>
                <a:cs typeface="Arial"/>
                <a:sym typeface="Arial"/>
              </a:rPr>
              <a:t>especifica si las sentencias se ejecutan antes que el evento que lanza al </a:t>
            </a:r>
            <a:r>
              <a:rPr lang="es-ES" sz="1800" b="0"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(BEFORE) </a:t>
            </a:r>
            <a:r>
              <a:rPr lang="es-ES" sz="1800" b="0" i="1" u="none" strike="noStrike" cap="none" dirty="0">
                <a:solidFill>
                  <a:schemeClr val="dk1"/>
                </a:solidFill>
                <a:latin typeface="Arial"/>
                <a:ea typeface="Arial"/>
                <a:cs typeface="Arial"/>
                <a:sym typeface="Arial"/>
              </a:rPr>
              <a:t>o después </a:t>
            </a:r>
            <a:r>
              <a:rPr lang="es-ES" sz="1800" b="1" i="1" u="none" strike="noStrike" cap="none" dirty="0">
                <a:solidFill>
                  <a:schemeClr val="dk1"/>
                </a:solidFill>
                <a:latin typeface="Arial"/>
                <a:ea typeface="Arial"/>
                <a:cs typeface="Arial"/>
                <a:sym typeface="Arial"/>
              </a:rPr>
              <a:t>(AFTER). </a:t>
            </a:r>
            <a:r>
              <a:rPr lang="es-ES" sz="1800" b="0" i="1" u="none" strike="noStrike" cap="none" dirty="0">
                <a:solidFill>
                  <a:schemeClr val="dk1"/>
                </a:solidFill>
                <a:latin typeface="Arial"/>
                <a:ea typeface="Arial"/>
                <a:cs typeface="Arial"/>
                <a:sym typeface="Arial"/>
              </a:rPr>
              <a:t>En muchos casos puede dar igual usar BEFORE o AFTER.</a:t>
            </a:r>
            <a:r>
              <a:rPr lang="es-ES" sz="1800" b="1" i="1" u="none" strike="noStrike" cap="none" dirty="0">
                <a:solidFill>
                  <a:schemeClr val="dk1"/>
                </a:solidFill>
                <a:latin typeface="Arial"/>
                <a:ea typeface="Arial"/>
                <a:cs typeface="Arial"/>
                <a:sym typeface="Arial"/>
              </a:rPr>
              <a:t> Se debe usar BEFORE si trata de validarse que se puede efectuar el evento. Por ejemplo, al insertar un contrato de alquiler de un coche, debería lanzarse un </a:t>
            </a:r>
            <a:r>
              <a:rPr lang="es-ES" sz="1800" b="1"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 que comprobase si está disponible para alquilar, si no lo está, el </a:t>
            </a:r>
            <a:r>
              <a:rPr lang="es-ES" sz="1800" b="1"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 debería abortar el evento.</a:t>
            </a:r>
            <a:endParaRPr sz="1800" b="1" i="1"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1" i="1" u="none" strike="noStrike" cap="none" dirty="0">
                <a:solidFill>
                  <a:schemeClr val="dk1"/>
                </a:solidFill>
                <a:latin typeface="Arial"/>
                <a:ea typeface="Arial"/>
                <a:cs typeface="Arial"/>
                <a:sym typeface="Arial"/>
              </a:rPr>
              <a:t>FOR EACH ROW </a:t>
            </a:r>
            <a:r>
              <a:rPr lang="es-ES" sz="1800" b="0" i="1" u="none" strike="noStrike" cap="none" dirty="0">
                <a:solidFill>
                  <a:schemeClr val="dk1"/>
                </a:solidFill>
                <a:latin typeface="Arial"/>
                <a:ea typeface="Arial"/>
                <a:cs typeface="Arial"/>
                <a:sym typeface="Arial"/>
              </a:rPr>
              <a:t>indica que el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 se lanza por cada fila afectada por el evento.</a:t>
            </a:r>
            <a:endParaRPr sz="1800" b="0" i="0" u="none" strike="noStrike" cap="none" dirty="0">
              <a:solidFill>
                <a:srgbClr val="002060"/>
              </a:solidFill>
              <a:latin typeface="Calibri"/>
              <a:ea typeface="Calibri"/>
              <a:cs typeface="Calibri"/>
              <a:sym typeface="Calibri"/>
            </a:endParaRPr>
          </a:p>
        </p:txBody>
      </p:sp>
      <p:sp>
        <p:nvSpPr>
          <p:cNvPr id="121" name="Google Shape;121;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3" name="Google Shape;123;p15"/>
          <p:cNvSpPr txBox="1"/>
          <p:nvPr/>
        </p:nvSpPr>
        <p:spPr>
          <a:xfrm>
            <a:off x="574969" y="1405492"/>
            <a:ext cx="7929618" cy="14773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CREATE TRIGGER </a:t>
            </a:r>
            <a:r>
              <a:rPr lang="es-ES" sz="1800" b="1" i="0" u="none" strike="noStrike" cap="none" dirty="0" err="1">
                <a:solidFill>
                  <a:schemeClr val="dk1"/>
                </a:solidFill>
                <a:latin typeface="Calibri"/>
                <a:ea typeface="Calibri"/>
                <a:cs typeface="Calibri"/>
                <a:sym typeface="Calibri"/>
              </a:rPr>
              <a:t>nombreTrigger</a:t>
            </a:r>
            <a:r>
              <a:rPr lang="es-ES" sz="1800" b="1" i="0" u="none" strike="noStrike" cap="none" dirty="0">
                <a:solidFill>
                  <a:schemeClr val="dk1"/>
                </a:solidFill>
                <a:latin typeface="Calibri"/>
                <a:ea typeface="Calibri"/>
                <a:cs typeface="Calibri"/>
                <a:sym typeface="Calibri"/>
              </a:rPr>
              <a:t>  </a:t>
            </a:r>
            <a:r>
              <a:rPr lang="es-ES" sz="1800" b="1" i="0" u="none" strike="noStrike" cap="none" dirty="0" err="1">
                <a:solidFill>
                  <a:schemeClr val="dk1"/>
                </a:solidFill>
                <a:latin typeface="Calibri"/>
                <a:ea typeface="Calibri"/>
                <a:cs typeface="Calibri"/>
                <a:sym typeface="Calibri"/>
              </a:rPr>
              <a:t>momento_disparo</a:t>
            </a:r>
            <a:r>
              <a:rPr lang="es-ES" sz="1800" b="1" i="1" u="none" strike="noStrike" cap="none" dirty="0">
                <a:solidFill>
                  <a:schemeClr val="dk1"/>
                </a:solidFill>
                <a:latin typeface="Calibri"/>
                <a:ea typeface="Calibri"/>
                <a:cs typeface="Calibri"/>
                <a:sym typeface="Calibri"/>
              </a:rPr>
              <a:t> </a:t>
            </a:r>
            <a:r>
              <a:rPr lang="es-ES" sz="1800" b="1" i="0" u="none" strike="noStrike" cap="none" dirty="0">
                <a:solidFill>
                  <a:schemeClr val="dk1"/>
                </a:solidFill>
                <a:latin typeface="Calibri"/>
                <a:ea typeface="Calibri"/>
                <a:cs typeface="Calibri"/>
                <a:sym typeface="Calibri"/>
              </a:rPr>
              <a:t>  evento</a:t>
            </a:r>
            <a:r>
              <a:rPr lang="es-ES" sz="1800" b="1" i="1" u="none" strike="noStrike" cap="none" dirty="0">
                <a:solidFill>
                  <a:schemeClr val="dk1"/>
                </a:solidFill>
                <a:latin typeface="Calibri"/>
                <a:ea typeface="Calibri"/>
                <a:cs typeface="Calibri"/>
                <a:sym typeface="Calibri"/>
              </a:rPr>
              <a:t>    ON </a:t>
            </a:r>
            <a:r>
              <a:rPr lang="es-ES" sz="1800" b="1" i="0" u="none" strike="noStrike" cap="none" dirty="0" err="1">
                <a:solidFill>
                  <a:schemeClr val="dk1"/>
                </a:solidFill>
                <a:latin typeface="Calibri"/>
                <a:ea typeface="Calibri"/>
                <a:cs typeface="Calibri"/>
                <a:sym typeface="Calibri"/>
              </a:rPr>
              <a:t>nombreTabla</a:t>
            </a:r>
            <a:r>
              <a:rPr lang="es-ES" sz="1800" b="1" i="1" u="none" strike="noStrike" cap="none" dirty="0">
                <a:solidFill>
                  <a:schemeClr val="dk1"/>
                </a:solidFill>
                <a:latin typeface="Calibri"/>
                <a:ea typeface="Calibri"/>
                <a:cs typeface="Calibri"/>
                <a:sym typeface="Calibri"/>
              </a:rPr>
              <a:t> FOR EACH ROW</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	sentencias;</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END </a:t>
            </a:r>
            <a:endParaRPr sz="18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ppt_w</p:attrName>
                                        </p:attrNameLst>
                                      </p:cBhvr>
                                      <p:tavLst>
                                        <p:tav tm="0">
                                          <p:val>
                                            <p:strVal val="0"/>
                                          </p:val>
                                        </p:tav>
                                        <p:tav tm="100000">
                                          <p:val>
                                            <p:strVal val="#ppt_w"/>
                                          </p:val>
                                        </p:tav>
                                      </p:tavLst>
                                    </p:anim>
                                    <p:anim calcmode="lin" valueType="num">
                                      <p:cBhvr additive="base">
                                        <p:cTn id="8" dur="1000"/>
                                        <p:tgtEl>
                                          <p:spTgt spid="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29" name="Google Shape;129;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56</a:t>
            </a:fld>
            <a:endParaRPr sz="2800" b="0" i="0" u="none" strike="noStrike" cap="none">
              <a:solidFill>
                <a:srgbClr val="898989"/>
              </a:solidFill>
              <a:latin typeface="Calibri"/>
              <a:ea typeface="Calibri"/>
              <a:cs typeface="Calibri"/>
              <a:sym typeface="Calibri"/>
            </a:endParaRPr>
          </a:p>
        </p:txBody>
      </p:sp>
      <p:sp>
        <p:nvSpPr>
          <p:cNvPr id="131" name="Google Shape;131;p16"/>
          <p:cNvSpPr txBox="1"/>
          <p:nvPr/>
        </p:nvSpPr>
        <p:spPr>
          <a:xfrm>
            <a:off x="466558" y="886618"/>
            <a:ext cx="7991475"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Arial"/>
              <a:buChar char="•"/>
            </a:pPr>
            <a:r>
              <a:rPr lang="es-ES" sz="2000" b="0" i="1" u="none" strike="noStrike" cap="none" dirty="0">
                <a:solidFill>
                  <a:schemeClr val="dk1"/>
                </a:solidFill>
                <a:latin typeface="Arial"/>
                <a:ea typeface="Arial"/>
                <a:cs typeface="Arial"/>
                <a:sym typeface="Arial"/>
              </a:rPr>
              <a:t>Dentro de las sentencias que se ejecutarán al dispararse el </a:t>
            </a:r>
            <a:r>
              <a:rPr lang="es-ES" sz="2000" b="0" i="1" u="none" strike="noStrike" cap="none" dirty="0" err="1">
                <a:solidFill>
                  <a:schemeClr val="dk1"/>
                </a:solidFill>
                <a:latin typeface="Arial"/>
                <a:ea typeface="Arial"/>
                <a:cs typeface="Arial"/>
                <a:sym typeface="Arial"/>
              </a:rPr>
              <a:t>trigger</a:t>
            </a:r>
            <a:r>
              <a:rPr lang="es-ES" sz="2000" b="0" i="1" u="none" strike="noStrike" cap="none" dirty="0">
                <a:solidFill>
                  <a:schemeClr val="dk1"/>
                </a:solidFill>
                <a:latin typeface="Arial"/>
                <a:ea typeface="Arial"/>
                <a:cs typeface="Arial"/>
                <a:sym typeface="Arial"/>
              </a:rPr>
              <a:t>, se pueden usar los operadores </a:t>
            </a:r>
            <a:r>
              <a:rPr lang="es-ES" sz="2000" b="1" i="1" u="none" strike="noStrike" cap="none" dirty="0">
                <a:solidFill>
                  <a:schemeClr val="dk1"/>
                </a:solidFill>
                <a:latin typeface="Arial"/>
                <a:ea typeface="Arial"/>
                <a:cs typeface="Arial"/>
                <a:sym typeface="Arial"/>
              </a:rPr>
              <a:t>OLD y NEW. </a:t>
            </a:r>
            <a:r>
              <a:rPr lang="es-ES" sz="2000" b="0" i="1" u="none" strike="noStrike" cap="none" dirty="0">
                <a:solidFill>
                  <a:schemeClr val="dk1"/>
                </a:solidFill>
                <a:latin typeface="Arial"/>
                <a:ea typeface="Arial"/>
                <a:cs typeface="Arial"/>
                <a:sym typeface="Arial"/>
              </a:rPr>
              <a:t>Estos operadores sirven para hacer referencia a las columnas de las filas afectadas por un evento dentro del </a:t>
            </a:r>
            <a:r>
              <a:rPr lang="es-ES" sz="2000" b="0" i="1" u="none" strike="noStrike" cap="none" dirty="0" err="1">
                <a:solidFill>
                  <a:schemeClr val="dk1"/>
                </a:solidFill>
                <a:latin typeface="Arial"/>
                <a:ea typeface="Arial"/>
                <a:cs typeface="Arial"/>
                <a:sym typeface="Arial"/>
              </a:rPr>
              <a:t>trigger</a:t>
            </a:r>
            <a:r>
              <a:rPr lang="es-ES" sz="2000" b="0" i="1" u="none" strike="noStrike" cap="none" dirty="0">
                <a:solidFill>
                  <a:schemeClr val="dk1"/>
                </a:solidFill>
                <a:latin typeface="Arial"/>
                <a:ea typeface="Arial"/>
                <a:cs typeface="Arial"/>
                <a:sym typeface="Arial"/>
              </a:rPr>
              <a:t>.</a:t>
            </a:r>
            <a:endParaRPr dirty="0"/>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1" u="none" strike="noStrike" cap="none" dirty="0">
                <a:solidFill>
                  <a:schemeClr val="dk1"/>
                </a:solidFill>
                <a:latin typeface="Arial"/>
                <a:ea typeface="Arial"/>
                <a:cs typeface="Arial"/>
                <a:sym typeface="Arial"/>
              </a:rPr>
              <a:t>El operador NEW </a:t>
            </a:r>
            <a:r>
              <a:rPr lang="es-ES" sz="2000" b="0" i="1" u="none" strike="noStrike" cap="none" dirty="0">
                <a:solidFill>
                  <a:schemeClr val="dk1"/>
                </a:solidFill>
                <a:latin typeface="Arial"/>
                <a:ea typeface="Arial"/>
                <a:cs typeface="Arial"/>
                <a:sym typeface="Arial"/>
              </a:rPr>
              <a:t>sirve para hacer referencia al nuevo valor de una columna sobre la que se produce un evento y se usa como </a:t>
            </a:r>
            <a:r>
              <a:rPr lang="es-ES" sz="2000" b="1" i="1" u="none" strike="noStrike" cap="none" dirty="0" err="1">
                <a:solidFill>
                  <a:schemeClr val="dk1"/>
                </a:solidFill>
                <a:latin typeface="Arial"/>
                <a:ea typeface="Arial"/>
                <a:cs typeface="Arial"/>
                <a:sym typeface="Arial"/>
              </a:rPr>
              <a:t>NEW.nombreColumna</a:t>
            </a:r>
            <a:r>
              <a:rPr lang="es-ES" sz="2000" b="0" i="1" u="none" strike="noStrike" cap="none" dirty="0">
                <a:solidFill>
                  <a:schemeClr val="dk1"/>
                </a:solidFill>
                <a:latin typeface="Arial"/>
                <a:ea typeface="Arial"/>
                <a:cs typeface="Arial"/>
                <a:sym typeface="Arial"/>
              </a:rPr>
              <a:t>. </a:t>
            </a:r>
            <a:endParaRPr dirty="0"/>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0" i="1" u="none" strike="noStrike" cap="none" dirty="0">
                <a:solidFill>
                  <a:schemeClr val="dk1"/>
                </a:solidFill>
                <a:latin typeface="Arial"/>
                <a:ea typeface="Arial"/>
                <a:cs typeface="Arial"/>
                <a:sym typeface="Arial"/>
              </a:rPr>
              <a:t>El </a:t>
            </a:r>
            <a:r>
              <a:rPr lang="es-ES" sz="2000" b="1" i="1" u="none" strike="noStrike" cap="none" dirty="0">
                <a:solidFill>
                  <a:schemeClr val="dk1"/>
                </a:solidFill>
                <a:latin typeface="Arial"/>
                <a:ea typeface="Arial"/>
                <a:cs typeface="Arial"/>
                <a:sym typeface="Arial"/>
              </a:rPr>
              <a:t>operador OLD </a:t>
            </a:r>
            <a:r>
              <a:rPr lang="es-ES" sz="2000" b="0" i="1" u="none" strike="noStrike" cap="none" dirty="0">
                <a:solidFill>
                  <a:schemeClr val="dk1"/>
                </a:solidFill>
                <a:latin typeface="Arial"/>
                <a:ea typeface="Arial"/>
                <a:cs typeface="Arial"/>
                <a:sym typeface="Arial"/>
              </a:rPr>
              <a:t>sirve para hacer referencia al anterior valor de una columna sobre la que se produce un evento y se usa en la forma </a:t>
            </a:r>
            <a:r>
              <a:rPr lang="es-ES" sz="2000" b="1" i="1" u="none" strike="noStrike" cap="none" dirty="0" err="1">
                <a:solidFill>
                  <a:schemeClr val="dk1"/>
                </a:solidFill>
                <a:latin typeface="Arial"/>
                <a:ea typeface="Arial"/>
                <a:cs typeface="Arial"/>
                <a:sym typeface="Arial"/>
              </a:rPr>
              <a:t>OLD.nombreColumna</a:t>
            </a:r>
            <a:r>
              <a:rPr lang="es-ES" sz="2000" b="0" i="1" u="none" strike="noStrike" cap="none" dirty="0">
                <a:solidFill>
                  <a:schemeClr val="dk1"/>
                </a:solidFill>
                <a:latin typeface="Arial"/>
                <a:ea typeface="Arial"/>
                <a:cs typeface="Arial"/>
                <a:sym typeface="Arial"/>
              </a:rPr>
              <a:t>. </a:t>
            </a:r>
            <a:endParaRPr dirty="0"/>
          </a:p>
        </p:txBody>
      </p:sp>
      <p:sp>
        <p:nvSpPr>
          <p:cNvPr id="132" name="Google Shape;132;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3" name="Google Shape;133;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39" name="Google Shape;139;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57</a:t>
            </a:fld>
            <a:endParaRPr sz="2800" b="0" i="0" u="none" strike="noStrike" cap="none">
              <a:solidFill>
                <a:srgbClr val="898989"/>
              </a:solidFill>
              <a:latin typeface="Calibri"/>
              <a:ea typeface="Calibri"/>
              <a:cs typeface="Calibri"/>
              <a:sym typeface="Calibri"/>
            </a:endParaRPr>
          </a:p>
        </p:txBody>
      </p:sp>
      <p:sp>
        <p:nvSpPr>
          <p:cNvPr id="141" name="Google Shape;141;p17"/>
          <p:cNvSpPr txBox="1"/>
          <p:nvPr/>
        </p:nvSpPr>
        <p:spPr>
          <a:xfrm>
            <a:off x="466558" y="877592"/>
            <a:ext cx="8209897"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p:txBody>
      </p:sp>
      <p:sp>
        <p:nvSpPr>
          <p:cNvPr id="142" name="Google Shape;142;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3" name="Google Shape;143;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44" name="Google Shape;144;p17" descr="Table Auditing Using DML Trigger in Oracle PL/SQL By Manish Sharma Rebellion Rider"/>
          <p:cNvPicPr preferRelativeResize="0"/>
          <p:nvPr/>
        </p:nvPicPr>
        <p:blipFill rotWithShape="1">
          <a:blip r:embed="rId3">
            <a:alphaModFix/>
          </a:blip>
          <a:srcRect/>
          <a:stretch/>
        </p:blipFill>
        <p:spPr>
          <a:xfrm>
            <a:off x="1979712" y="2204864"/>
            <a:ext cx="5927834" cy="28803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50" name="Google Shape;150;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58</a:t>
            </a:fld>
            <a:endParaRPr sz="2800" b="0" i="0" u="none" strike="noStrike" cap="none">
              <a:solidFill>
                <a:srgbClr val="898989"/>
              </a:solidFill>
              <a:latin typeface="Calibri"/>
              <a:ea typeface="Calibri"/>
              <a:cs typeface="Calibri"/>
              <a:sym typeface="Calibri"/>
            </a:endParaRPr>
          </a:p>
        </p:txBody>
      </p:sp>
      <p:sp>
        <p:nvSpPr>
          <p:cNvPr id="152" name="Google Shape;152;p18"/>
          <p:cNvSpPr txBox="1"/>
          <p:nvPr/>
        </p:nvSpPr>
        <p:spPr>
          <a:xfrm>
            <a:off x="576262" y="963254"/>
            <a:ext cx="7991475" cy="3170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Programación de </a:t>
            </a:r>
            <a:r>
              <a:rPr lang="es-ES" sz="2000" b="1" i="0" u="none" strike="noStrike" cap="none" dirty="0" err="1">
                <a:solidFill>
                  <a:schemeClr val="dk1"/>
                </a:solidFill>
                <a:latin typeface="Calibri"/>
                <a:ea typeface="Calibri"/>
                <a:cs typeface="Calibri"/>
                <a:sym typeface="Calibri"/>
              </a:rPr>
              <a:t>triggers</a:t>
            </a:r>
            <a:r>
              <a:rPr lang="es-ES" sz="2000" b="1" i="0" u="none" strike="noStrike" cap="none" dirty="0">
                <a:solidFill>
                  <a:schemeClr val="dk1"/>
                </a:solidFill>
                <a:latin typeface="Calibri"/>
                <a:ea typeface="Calibri"/>
                <a:cs typeface="Calibri"/>
                <a:sym typeface="Calibri"/>
              </a:rPr>
              <a:t>. Restricciones</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s-ES" sz="2000" b="0" i="0" u="none" strike="noStrike" cap="none" dirty="0">
                <a:solidFill>
                  <a:schemeClr val="dk1"/>
                </a:solidFill>
                <a:latin typeface="Calibri"/>
                <a:ea typeface="Calibri"/>
                <a:cs typeface="Calibri"/>
                <a:sym typeface="Calibri"/>
              </a:rPr>
              <a:t>Nunca puede haber dos </a:t>
            </a:r>
            <a:r>
              <a:rPr lang="es-ES" sz="2000" b="0" i="0" u="none" strike="noStrike" cap="none" dirty="0" err="1">
                <a:solidFill>
                  <a:schemeClr val="dk1"/>
                </a:solidFill>
                <a:latin typeface="Calibri"/>
                <a:ea typeface="Calibri"/>
                <a:cs typeface="Calibri"/>
                <a:sym typeface="Calibri"/>
              </a:rPr>
              <a:t>triggers</a:t>
            </a:r>
            <a:r>
              <a:rPr lang="es-ES" sz="2000" b="0" i="0" u="none" strike="noStrike" cap="none" dirty="0">
                <a:solidFill>
                  <a:schemeClr val="dk1"/>
                </a:solidFill>
                <a:latin typeface="Calibri"/>
                <a:ea typeface="Calibri"/>
                <a:cs typeface="Calibri"/>
                <a:sym typeface="Calibri"/>
              </a:rPr>
              <a:t> para responder a un mismo evento sobre una misma tabla en el mismo momento de disparo (veremos después que es esto).</a:t>
            </a:r>
            <a:endParaRPr dirty="0"/>
          </a:p>
          <a:p>
            <a:pPr marL="342900" marR="0" lvl="0" indent="-215900" algn="l"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s-ES" sz="2000" b="0" i="0" u="none" strike="noStrike" cap="none" dirty="0">
                <a:solidFill>
                  <a:schemeClr val="dk1"/>
                </a:solidFill>
                <a:latin typeface="Calibri"/>
                <a:ea typeface="Calibri"/>
                <a:cs typeface="Calibri"/>
                <a:sym typeface="Calibri"/>
              </a:rPr>
              <a:t>No se permite usar sentencias que devuelvan filas de resultados. Si que se permiten sentencias SELECT que devuelvan una fila y carguen lo devuelto en variables (SELECT  …  INTO … FROM)</a:t>
            </a:r>
            <a:endParaRPr dirty="0"/>
          </a:p>
        </p:txBody>
      </p:sp>
      <p:sp>
        <p:nvSpPr>
          <p:cNvPr id="153" name="Google Shape;15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4" name="Google Shape;154;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60" name="Google Shape;16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1" name="Google Shape;16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59</a:t>
            </a:fld>
            <a:endParaRPr sz="2800" b="0" i="0" u="none" strike="noStrike" cap="none">
              <a:solidFill>
                <a:srgbClr val="898989"/>
              </a:solidFill>
              <a:latin typeface="Calibri"/>
              <a:ea typeface="Calibri"/>
              <a:cs typeface="Calibri"/>
              <a:sym typeface="Calibri"/>
            </a:endParaRPr>
          </a:p>
        </p:txBody>
      </p:sp>
      <p:sp>
        <p:nvSpPr>
          <p:cNvPr id="162" name="Google Shape;162;p19"/>
          <p:cNvSpPr txBox="1"/>
          <p:nvPr/>
        </p:nvSpPr>
        <p:spPr>
          <a:xfrm>
            <a:off x="467051" y="773610"/>
            <a:ext cx="8209897" cy="35086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Supongamos que tenemos este contrato y que tenemos un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 sobre los eventos UPDATE de contratos.</a:t>
            </a:r>
            <a:endParaRPr dirty="0"/>
          </a:p>
          <a:p>
            <a:pPr marL="0" marR="0" lvl="0" indent="0" algn="l" rtl="0">
              <a:spcBef>
                <a:spcPts val="0"/>
              </a:spcBef>
              <a:spcAft>
                <a:spcPts val="0"/>
              </a:spcAft>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1" u="none" strike="noStrike" cap="none" dirty="0">
              <a:solidFill>
                <a:schemeClr val="dk1"/>
              </a:solidFill>
              <a:latin typeface="Arial"/>
              <a:ea typeface="Arial"/>
              <a:cs typeface="Arial"/>
              <a:sym typeface="Arial"/>
            </a:endParaRPr>
          </a:p>
          <a:p>
            <a:pPr marL="342900" marR="0" lvl="0" indent="-228600" algn="l" rtl="0">
              <a:spcBef>
                <a:spcPts val="0"/>
              </a:spcBef>
              <a:spcAft>
                <a:spcPts val="0"/>
              </a:spcAft>
              <a:buClr>
                <a:schemeClr val="dk1"/>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Y que ejecutamos: </a:t>
            </a:r>
            <a:r>
              <a:rPr lang="es-ES" sz="1800" b="1" i="1" u="none" strike="noStrike" cap="none" dirty="0">
                <a:solidFill>
                  <a:schemeClr val="dk1"/>
                </a:solidFill>
                <a:latin typeface="Arial"/>
                <a:ea typeface="Arial"/>
                <a:cs typeface="Arial"/>
                <a:sym typeface="Arial"/>
              </a:rPr>
              <a:t>UPDATE contratos SET </a:t>
            </a:r>
            <a:r>
              <a:rPr lang="es-ES" sz="1800" b="1" i="1" u="none" strike="noStrike" cap="none" dirty="0" err="1">
                <a:solidFill>
                  <a:schemeClr val="dk1"/>
                </a:solidFill>
                <a:latin typeface="Arial"/>
                <a:ea typeface="Arial"/>
                <a:cs typeface="Arial"/>
                <a:sym typeface="Arial"/>
              </a:rPr>
              <a:t>fini</a:t>
            </a:r>
            <a:r>
              <a:rPr lang="es-ES" sz="1800" b="1" i="1" u="none" strike="noStrike" cap="none" dirty="0">
                <a:solidFill>
                  <a:schemeClr val="dk1"/>
                </a:solidFill>
                <a:latin typeface="Arial"/>
                <a:ea typeface="Arial"/>
                <a:cs typeface="Arial"/>
                <a:sym typeface="Arial"/>
              </a:rPr>
              <a:t>=</a:t>
            </a:r>
            <a:r>
              <a:rPr lang="es-ES" sz="1800" b="1" i="1" u="none" strike="noStrike" cap="none" dirty="0" err="1">
                <a:solidFill>
                  <a:schemeClr val="dk1"/>
                </a:solidFill>
                <a:latin typeface="Arial"/>
                <a:ea typeface="Arial"/>
                <a:cs typeface="Arial"/>
                <a:sym typeface="Arial"/>
              </a:rPr>
              <a:t>adddate</a:t>
            </a:r>
            <a:r>
              <a:rPr lang="es-ES" sz="1800" b="1" i="1" u="none" strike="noStrike" cap="none" dirty="0">
                <a:solidFill>
                  <a:schemeClr val="dk1"/>
                </a:solidFill>
                <a:latin typeface="Arial"/>
                <a:ea typeface="Arial"/>
                <a:cs typeface="Arial"/>
                <a:sym typeface="Arial"/>
              </a:rPr>
              <a:t>(</a:t>
            </a:r>
            <a:r>
              <a:rPr lang="es-ES" sz="1800" b="1" i="1" u="none" strike="noStrike" cap="none" dirty="0" err="1">
                <a:solidFill>
                  <a:schemeClr val="dk1"/>
                </a:solidFill>
                <a:latin typeface="Arial"/>
                <a:ea typeface="Arial"/>
                <a:cs typeface="Arial"/>
                <a:sym typeface="Arial"/>
              </a:rPr>
              <a:t>fini,interval</a:t>
            </a:r>
            <a:r>
              <a:rPr lang="es-ES" sz="1800" b="1" i="1" u="none" strike="noStrike" cap="none" dirty="0">
                <a:solidFill>
                  <a:schemeClr val="dk1"/>
                </a:solidFill>
                <a:latin typeface="Arial"/>
                <a:ea typeface="Arial"/>
                <a:cs typeface="Arial"/>
                <a:sym typeface="Arial"/>
              </a:rPr>
              <a:t> 1 </a:t>
            </a:r>
            <a:r>
              <a:rPr lang="es-ES" sz="1800" b="1" i="1" u="none" strike="noStrike" cap="none" dirty="0" err="1">
                <a:solidFill>
                  <a:schemeClr val="dk1"/>
                </a:solidFill>
                <a:latin typeface="Arial"/>
                <a:ea typeface="Arial"/>
                <a:cs typeface="Arial"/>
                <a:sym typeface="Arial"/>
              </a:rPr>
              <a:t>week</a:t>
            </a:r>
            <a:r>
              <a:rPr lang="es-ES" sz="1800" b="1" i="1" u="none" strike="noStrike" cap="none" dirty="0">
                <a:solidFill>
                  <a:schemeClr val="dk1"/>
                </a:solidFill>
                <a:latin typeface="Arial"/>
                <a:ea typeface="Arial"/>
                <a:cs typeface="Arial"/>
                <a:sym typeface="Arial"/>
              </a:rPr>
              <a:t>), </a:t>
            </a:r>
            <a:r>
              <a:rPr lang="es-ES" sz="1800" b="1" i="1" u="none" strike="noStrike" cap="none" dirty="0" err="1">
                <a:solidFill>
                  <a:schemeClr val="dk1"/>
                </a:solidFill>
                <a:latin typeface="Arial"/>
                <a:ea typeface="Arial"/>
                <a:cs typeface="Arial"/>
                <a:sym typeface="Arial"/>
              </a:rPr>
              <a:t>ffin</a:t>
            </a:r>
            <a:r>
              <a:rPr lang="es-ES" sz="1800" b="1" i="1" u="none" strike="noStrike" cap="none" dirty="0">
                <a:solidFill>
                  <a:schemeClr val="dk1"/>
                </a:solidFill>
                <a:latin typeface="Arial"/>
                <a:ea typeface="Arial"/>
                <a:cs typeface="Arial"/>
                <a:sym typeface="Arial"/>
              </a:rPr>
              <a:t>=‘2017-05-23’, </a:t>
            </a:r>
            <a:r>
              <a:rPr lang="es-ES" sz="1800" b="1" i="1" u="none" strike="noStrike" cap="none" dirty="0" err="1">
                <a:solidFill>
                  <a:schemeClr val="dk1"/>
                </a:solidFill>
                <a:latin typeface="Arial"/>
                <a:ea typeface="Arial"/>
                <a:cs typeface="Arial"/>
                <a:sym typeface="Arial"/>
              </a:rPr>
              <a:t>kfin</a:t>
            </a:r>
            <a:r>
              <a:rPr lang="es-ES" sz="1800" b="1" i="1" u="none" strike="noStrike" cap="none" dirty="0">
                <a:solidFill>
                  <a:schemeClr val="dk1"/>
                </a:solidFill>
                <a:latin typeface="Arial"/>
                <a:ea typeface="Arial"/>
                <a:cs typeface="Arial"/>
                <a:sym typeface="Arial"/>
              </a:rPr>
              <a:t>=27200 </a:t>
            </a:r>
            <a:r>
              <a:rPr lang="es-ES" sz="1800" b="1" i="1" u="none" strike="noStrike" cap="none" dirty="0" err="1">
                <a:solidFill>
                  <a:schemeClr val="dk1"/>
                </a:solidFill>
                <a:latin typeface="Arial"/>
                <a:ea typeface="Arial"/>
                <a:cs typeface="Arial"/>
                <a:sym typeface="Arial"/>
              </a:rPr>
              <a:t>where</a:t>
            </a:r>
            <a:r>
              <a:rPr lang="es-ES" sz="1800" b="1" i="1" u="none" strike="noStrike" cap="none" dirty="0">
                <a:solidFill>
                  <a:schemeClr val="dk1"/>
                </a:solidFill>
                <a:latin typeface="Arial"/>
                <a:ea typeface="Arial"/>
                <a:cs typeface="Arial"/>
                <a:sym typeface="Arial"/>
              </a:rPr>
              <a:t> </a:t>
            </a:r>
            <a:r>
              <a:rPr lang="es-ES" sz="1800" b="1" i="1" u="none" strike="noStrike" cap="none" dirty="0" err="1">
                <a:solidFill>
                  <a:schemeClr val="dk1"/>
                </a:solidFill>
                <a:latin typeface="Arial"/>
                <a:ea typeface="Arial"/>
                <a:cs typeface="Arial"/>
                <a:sym typeface="Arial"/>
              </a:rPr>
              <a:t>numcontrato</a:t>
            </a:r>
            <a:r>
              <a:rPr lang="es-ES" sz="1800" b="1" i="1" u="none" strike="noStrike" cap="none" dirty="0">
                <a:solidFill>
                  <a:schemeClr val="dk1"/>
                </a:solidFill>
                <a:latin typeface="Arial"/>
                <a:ea typeface="Arial"/>
                <a:cs typeface="Arial"/>
                <a:sym typeface="Arial"/>
              </a:rPr>
              <a:t>=77;</a:t>
            </a:r>
            <a:endParaRPr dirty="0"/>
          </a:p>
          <a:p>
            <a:pPr marL="0" marR="0" lvl="0" indent="0" algn="l" rtl="0">
              <a:spcBef>
                <a:spcPts val="0"/>
              </a:spcBef>
              <a:spcAft>
                <a:spcPts val="0"/>
              </a:spcAft>
              <a:buClr>
                <a:schemeClr val="dk1"/>
              </a:buClr>
              <a:buSzPts val="1800"/>
              <a:buFont typeface="Calibri"/>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Estos serían los valores </a:t>
            </a:r>
            <a:r>
              <a:rPr lang="es-ES" sz="1800" b="1" i="1" u="none" strike="noStrike" cap="none" dirty="0">
                <a:solidFill>
                  <a:schemeClr val="dk1"/>
                </a:solidFill>
                <a:latin typeface="Arial"/>
                <a:ea typeface="Arial"/>
                <a:cs typeface="Arial"/>
                <a:sym typeface="Arial"/>
              </a:rPr>
              <a:t>OLD y NEW </a:t>
            </a:r>
            <a:r>
              <a:rPr lang="es-ES" sz="1800" b="0" i="1" u="none" strike="noStrike" cap="none" dirty="0">
                <a:solidFill>
                  <a:schemeClr val="dk1"/>
                </a:solidFill>
                <a:latin typeface="Arial"/>
                <a:ea typeface="Arial"/>
                <a:cs typeface="Arial"/>
                <a:sym typeface="Arial"/>
              </a:rPr>
              <a:t>de </a:t>
            </a:r>
            <a:r>
              <a:rPr lang="es-ES" sz="1800" b="1" i="1" u="none" strike="noStrike" cap="none" dirty="0">
                <a:solidFill>
                  <a:schemeClr val="dk1"/>
                </a:solidFill>
                <a:latin typeface="Arial"/>
                <a:ea typeface="Arial"/>
                <a:cs typeface="Arial"/>
                <a:sym typeface="Arial"/>
              </a:rPr>
              <a:t>contratos </a:t>
            </a:r>
            <a:r>
              <a:rPr lang="es-ES" sz="1800" b="0" i="1" u="none" strike="noStrike" cap="none" dirty="0">
                <a:solidFill>
                  <a:schemeClr val="dk1"/>
                </a:solidFill>
                <a:latin typeface="Arial"/>
                <a:ea typeface="Arial"/>
                <a:cs typeface="Arial"/>
                <a:sym typeface="Arial"/>
              </a:rPr>
              <a:t>mientras se está ejecutando el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a:t>
            </a:r>
            <a:endParaRPr sz="2000" b="0" i="1" u="none" strike="noStrike" cap="none" dirty="0">
              <a:solidFill>
                <a:schemeClr val="dk1"/>
              </a:solidFill>
              <a:latin typeface="Arial"/>
              <a:ea typeface="Arial"/>
              <a:cs typeface="Arial"/>
              <a:sym typeface="Arial"/>
            </a:endParaRPr>
          </a:p>
        </p:txBody>
      </p:sp>
      <p:sp>
        <p:nvSpPr>
          <p:cNvPr id="163" name="Google Shape;16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4" name="Google Shape;16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5" name="Google Shape;165;p19"/>
          <p:cNvPicPr preferRelativeResize="0"/>
          <p:nvPr/>
        </p:nvPicPr>
        <p:blipFill rotWithShape="1">
          <a:blip r:embed="rId3">
            <a:alphaModFix/>
          </a:blip>
          <a:srcRect/>
          <a:stretch/>
        </p:blipFill>
        <p:spPr>
          <a:xfrm>
            <a:off x="1187624" y="2132856"/>
            <a:ext cx="5048250" cy="600075"/>
          </a:xfrm>
          <a:prstGeom prst="rect">
            <a:avLst/>
          </a:prstGeom>
          <a:noFill/>
          <a:ln>
            <a:noFill/>
          </a:ln>
        </p:spPr>
      </p:pic>
      <p:graphicFrame>
        <p:nvGraphicFramePr>
          <p:cNvPr id="166" name="Google Shape;166;p19"/>
          <p:cNvGraphicFramePr/>
          <p:nvPr>
            <p:extLst>
              <p:ext uri="{D42A27DB-BD31-4B8C-83A1-F6EECF244321}">
                <p14:modId xmlns:p14="http://schemas.microsoft.com/office/powerpoint/2010/main" val="390943607"/>
              </p:ext>
            </p:extLst>
          </p:nvPr>
        </p:nvGraphicFramePr>
        <p:xfrm>
          <a:off x="2987824" y="4021367"/>
          <a:ext cx="5194425" cy="2728030"/>
        </p:xfrm>
        <a:graphic>
          <a:graphicData uri="http://schemas.openxmlformats.org/drawingml/2006/table">
            <a:tbl>
              <a:tblPr firstRow="1" bandRow="1">
                <a:noFill/>
              </a:tblPr>
              <a:tblGrid>
                <a:gridCol w="11304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s-ES" sz="1350" u="none" strike="noStrike" cap="none"/>
                        <a:t>COLUMNA</a:t>
                      </a:r>
                      <a:endParaRPr/>
                    </a:p>
                  </a:txBody>
                  <a:tcPr marL="91450" marR="91450" marT="45725" marB="45725"/>
                </a:tc>
                <a:tc>
                  <a:txBody>
                    <a:bodyPr/>
                    <a:lstStyle/>
                    <a:p>
                      <a:pPr marL="0" marR="0" lvl="0" indent="0" algn="l" rtl="0">
                        <a:spcBef>
                          <a:spcPts val="0"/>
                        </a:spcBef>
                        <a:spcAft>
                          <a:spcPts val="0"/>
                        </a:spcAft>
                        <a:buNone/>
                      </a:pPr>
                      <a:r>
                        <a:rPr lang="es-ES" sz="1350"/>
                        <a:t>OLD</a:t>
                      </a:r>
                      <a:endParaRPr/>
                    </a:p>
                  </a:txBody>
                  <a:tcPr marL="91450" marR="91450" marT="45725" marB="45725"/>
                </a:tc>
                <a:tc>
                  <a:txBody>
                    <a:bodyPr/>
                    <a:lstStyle/>
                    <a:p>
                      <a:pPr marL="0" marR="0" lvl="0" indent="0" algn="l" rtl="0">
                        <a:spcBef>
                          <a:spcPts val="0"/>
                        </a:spcBef>
                        <a:spcAft>
                          <a:spcPts val="0"/>
                        </a:spcAft>
                        <a:buNone/>
                      </a:pPr>
                      <a:r>
                        <a:rPr lang="es-ES" sz="1350"/>
                        <a:t>NEW</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ES" sz="1350"/>
                        <a:t>numcontrato</a:t>
                      </a:r>
                      <a:endParaRPr sz="1350"/>
                    </a:p>
                  </a:txBody>
                  <a:tcPr marL="91450" marR="91450" marT="45725" marB="45725"/>
                </a:tc>
                <a:tc>
                  <a:txBody>
                    <a:bodyPr/>
                    <a:lstStyle/>
                    <a:p>
                      <a:pPr marL="0" marR="0" lvl="0" indent="0" algn="ctr" rtl="0">
                        <a:spcBef>
                          <a:spcPts val="0"/>
                        </a:spcBef>
                        <a:spcAft>
                          <a:spcPts val="0"/>
                        </a:spcAft>
                        <a:buNone/>
                      </a:pPr>
                      <a:r>
                        <a:rPr lang="es-ES" sz="1350"/>
                        <a:t>77</a:t>
                      </a:r>
                      <a:endParaRPr/>
                    </a:p>
                  </a:txBody>
                  <a:tcPr marL="91450" marR="91450" marT="45725" marB="45725"/>
                </a:tc>
                <a:tc>
                  <a:txBody>
                    <a:bodyPr/>
                    <a:lstStyle/>
                    <a:p>
                      <a:pPr marL="0" marR="0" lvl="0" indent="0" algn="ctr" rtl="0">
                        <a:spcBef>
                          <a:spcPts val="0"/>
                        </a:spcBef>
                        <a:spcAft>
                          <a:spcPts val="0"/>
                        </a:spcAft>
                        <a:buNone/>
                      </a:pPr>
                      <a:r>
                        <a:rPr lang="es-ES" sz="1350"/>
                        <a:t>77</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ES" sz="1350" dirty="0"/>
                        <a:t>matricula</a:t>
                      </a:r>
                      <a:endParaRPr dirty="0"/>
                    </a:p>
                  </a:txBody>
                  <a:tcPr marL="91450" marR="91450" marT="45725" marB="45725"/>
                </a:tc>
                <a:tc>
                  <a:txBody>
                    <a:bodyPr/>
                    <a:lstStyle/>
                    <a:p>
                      <a:pPr marL="0" marR="0" lvl="0" indent="0" algn="ctr" rtl="0">
                        <a:spcBef>
                          <a:spcPts val="0"/>
                        </a:spcBef>
                        <a:spcAft>
                          <a:spcPts val="0"/>
                        </a:spcAft>
                        <a:buNone/>
                      </a:pPr>
                      <a:r>
                        <a:rPr lang="es-ES" sz="1350"/>
                        <a:t>6761JYM</a:t>
                      </a:r>
                      <a:endParaRPr/>
                    </a:p>
                  </a:txBody>
                  <a:tcPr marL="91450" marR="91450" marT="45725" marB="45725"/>
                </a:tc>
                <a:tc>
                  <a:txBody>
                    <a:bodyPr/>
                    <a:lstStyle/>
                    <a:p>
                      <a:pPr marL="0" marR="0" lvl="0" indent="0" algn="ctr" rtl="0">
                        <a:spcBef>
                          <a:spcPts val="0"/>
                        </a:spcBef>
                        <a:spcAft>
                          <a:spcPts val="0"/>
                        </a:spcAft>
                        <a:buNone/>
                      </a:pPr>
                      <a:r>
                        <a:rPr lang="es-ES" sz="1350"/>
                        <a:t>6761JYM</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ES" sz="1350" dirty="0" err="1"/>
                        <a:t>dnicliente</a:t>
                      </a:r>
                      <a:endParaRPr sz="1350" dirty="0"/>
                    </a:p>
                  </a:txBody>
                  <a:tcPr marL="91450" marR="91450" marT="45725" marB="45725"/>
                </a:tc>
                <a:tc>
                  <a:txBody>
                    <a:bodyPr/>
                    <a:lstStyle/>
                    <a:p>
                      <a:pPr marL="0" marR="0" lvl="0" indent="0" algn="ctr" rtl="0">
                        <a:spcBef>
                          <a:spcPts val="0"/>
                        </a:spcBef>
                        <a:spcAft>
                          <a:spcPts val="0"/>
                        </a:spcAft>
                        <a:buNone/>
                      </a:pPr>
                      <a:r>
                        <a:rPr lang="es-ES" sz="1350"/>
                        <a:t>08785691K</a:t>
                      </a:r>
                      <a:endParaRPr/>
                    </a:p>
                  </a:txBody>
                  <a:tcPr marL="91450" marR="91450" marT="45725" marB="45725"/>
                </a:tc>
                <a:tc>
                  <a:txBody>
                    <a:bodyPr/>
                    <a:lstStyle/>
                    <a:p>
                      <a:pPr marL="0" marR="0" lvl="0" indent="0" algn="ctr" rtl="0">
                        <a:spcBef>
                          <a:spcPts val="0"/>
                        </a:spcBef>
                        <a:spcAft>
                          <a:spcPts val="0"/>
                        </a:spcAft>
                        <a:buNone/>
                      </a:pPr>
                      <a:r>
                        <a:rPr lang="es-ES" sz="1350"/>
                        <a:t>08785691K</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ES" sz="1350"/>
                        <a:t>fini</a:t>
                      </a:r>
                      <a:endParaRPr sz="1350"/>
                    </a:p>
                  </a:txBody>
                  <a:tcPr marL="91450" marR="91450" marT="45725" marB="45725"/>
                </a:tc>
                <a:tc>
                  <a:txBody>
                    <a:bodyPr/>
                    <a:lstStyle/>
                    <a:p>
                      <a:pPr marL="0" marR="0" lvl="0" indent="0" algn="ctr" rtl="0">
                        <a:spcBef>
                          <a:spcPts val="0"/>
                        </a:spcBef>
                        <a:spcAft>
                          <a:spcPts val="0"/>
                        </a:spcAft>
                        <a:buNone/>
                      </a:pPr>
                      <a:r>
                        <a:rPr lang="es-ES" sz="1350"/>
                        <a:t>2017-02-28</a:t>
                      </a:r>
                      <a:endParaRPr/>
                    </a:p>
                  </a:txBody>
                  <a:tcPr marL="91450" marR="91450" marT="45725" marB="45725"/>
                </a:tc>
                <a:tc>
                  <a:txBody>
                    <a:bodyPr/>
                    <a:lstStyle/>
                    <a:p>
                      <a:pPr marL="0" marR="0" lvl="0" indent="0" algn="ctr" rtl="0">
                        <a:spcBef>
                          <a:spcPts val="0"/>
                        </a:spcBef>
                        <a:spcAft>
                          <a:spcPts val="0"/>
                        </a:spcAft>
                        <a:buNone/>
                      </a:pPr>
                      <a:r>
                        <a:rPr lang="es-ES" sz="1350"/>
                        <a:t>2017-03-07</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ES" sz="1350"/>
                        <a:t>ffin</a:t>
                      </a:r>
                      <a:endParaRPr sz="1350"/>
                    </a:p>
                  </a:txBody>
                  <a:tcPr marL="91450" marR="91450" marT="45725" marB="45725"/>
                </a:tc>
                <a:tc>
                  <a:txBody>
                    <a:bodyPr/>
                    <a:lstStyle/>
                    <a:p>
                      <a:pPr marL="0" marR="0" lvl="0" indent="0" algn="ctr" rtl="0">
                        <a:spcBef>
                          <a:spcPts val="0"/>
                        </a:spcBef>
                        <a:spcAft>
                          <a:spcPts val="0"/>
                        </a:spcAft>
                        <a:buNone/>
                      </a:pPr>
                      <a:r>
                        <a:rPr lang="es-ES" sz="1350"/>
                        <a:t>null</a:t>
                      </a:r>
                      <a:endParaRPr sz="1350"/>
                    </a:p>
                  </a:txBody>
                  <a:tcPr marL="91450" marR="91450" marT="45725" marB="45725"/>
                </a:tc>
                <a:tc>
                  <a:txBody>
                    <a:bodyPr/>
                    <a:lstStyle/>
                    <a:p>
                      <a:pPr marL="0" marR="0" lvl="0" indent="0" algn="ctr" rtl="0">
                        <a:spcBef>
                          <a:spcPts val="0"/>
                        </a:spcBef>
                        <a:spcAft>
                          <a:spcPts val="0"/>
                        </a:spcAft>
                        <a:buNone/>
                      </a:pPr>
                      <a:r>
                        <a:rPr lang="es-ES" sz="1350"/>
                        <a:t>2017-05-23</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s-ES" sz="1350"/>
                        <a:t>kfin</a:t>
                      </a:r>
                      <a:endParaRPr sz="1350"/>
                    </a:p>
                  </a:txBody>
                  <a:tcPr marL="91450" marR="91450" marT="45725" marB="45725"/>
                </a:tc>
                <a:tc>
                  <a:txBody>
                    <a:bodyPr/>
                    <a:lstStyle/>
                    <a:p>
                      <a:pPr marL="0" marR="0" lvl="0" indent="0" algn="ctr" rtl="0">
                        <a:spcBef>
                          <a:spcPts val="0"/>
                        </a:spcBef>
                        <a:spcAft>
                          <a:spcPts val="0"/>
                        </a:spcAft>
                        <a:buNone/>
                      </a:pPr>
                      <a:r>
                        <a:rPr lang="es-ES" sz="1350"/>
                        <a:t>null</a:t>
                      </a:r>
                      <a:endParaRPr sz="1350"/>
                    </a:p>
                  </a:txBody>
                  <a:tcPr marL="91450" marR="91450" marT="45725" marB="45725"/>
                </a:tc>
                <a:tc>
                  <a:txBody>
                    <a:bodyPr/>
                    <a:lstStyle/>
                    <a:p>
                      <a:pPr marL="0" marR="0" lvl="0" indent="0" algn="ctr" rtl="0">
                        <a:spcBef>
                          <a:spcPts val="0"/>
                        </a:spcBef>
                        <a:spcAft>
                          <a:spcPts val="0"/>
                        </a:spcAft>
                        <a:buNone/>
                      </a:pPr>
                      <a:r>
                        <a:rPr lang="es-ES" sz="1350" dirty="0"/>
                        <a:t>27200</a:t>
                      </a:r>
                      <a:endParaRPr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428625" y="642938"/>
            <a:ext cx="8358188" cy="5632311"/>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El servidor crea y mantiene varias </a:t>
            </a:r>
            <a:r>
              <a:rPr lang="es-ES" sz="1800" b="1" i="0" u="none" strike="noStrike" cap="none">
                <a:solidFill>
                  <a:schemeClr val="dk1"/>
                </a:solidFill>
                <a:latin typeface="Arial"/>
                <a:ea typeface="Arial"/>
                <a:cs typeface="Arial"/>
                <a:sym typeface="Arial"/>
              </a:rPr>
              <a:t>variables de sistema </a:t>
            </a:r>
            <a:r>
              <a:rPr lang="es-ES" sz="1800" b="0" i="0" u="none" strike="noStrike" cap="none">
                <a:solidFill>
                  <a:schemeClr val="dk1"/>
                </a:solidFill>
                <a:latin typeface="Arial"/>
                <a:ea typeface="Arial"/>
                <a:cs typeface="Arial"/>
                <a:sym typeface="Arial"/>
              </a:rPr>
              <a:t>que indican cómo está configurado. Todas ellas tienen valores por defecto. Puede cambiarse el valor al arrancar el servidor usando opciones en la línea de comandos o en ficheros de </a:t>
            </a:r>
            <a:r>
              <a:rPr lang="es-ES" sz="1800">
                <a:solidFill>
                  <a:schemeClr val="dk1"/>
                </a:solidFill>
              </a:rPr>
              <a:t>configuración</a:t>
            </a:r>
            <a:r>
              <a:rPr lang="es-ES" sz="1800" b="0" i="0" u="none" strike="noStrike" cap="none">
                <a:solidFill>
                  <a:schemeClr val="dk1"/>
                </a:solidFill>
                <a:latin typeface="Arial"/>
                <a:ea typeface="Arial"/>
                <a:cs typeface="Arial"/>
                <a:sym typeface="Arial"/>
              </a:rPr>
              <a:t>. En la mayoría de ellas (</a:t>
            </a:r>
            <a:r>
              <a:rPr lang="es-ES" sz="1800" b="1" i="0" u="none" strike="noStrike" cap="none">
                <a:solidFill>
                  <a:schemeClr val="dk1"/>
                </a:solidFill>
                <a:latin typeface="Arial"/>
                <a:ea typeface="Arial"/>
                <a:cs typeface="Arial"/>
                <a:sym typeface="Arial"/>
              </a:rPr>
              <a:t>las dinámicas</a:t>
            </a:r>
            <a:r>
              <a:rPr lang="es-ES" sz="1800" b="0" i="0" u="none" strike="noStrike" cap="none">
                <a:solidFill>
                  <a:schemeClr val="dk1"/>
                </a:solidFill>
                <a:latin typeface="Arial"/>
                <a:ea typeface="Arial"/>
                <a:cs typeface="Arial"/>
                <a:sym typeface="Arial"/>
              </a:rPr>
              <a:t>) podemos modificar su valor en tiempo de sesión usando el comando </a:t>
            </a:r>
            <a:r>
              <a:rPr lang="es-ES" sz="1800" b="1" i="0" u="none" strike="noStrike" cap="none">
                <a:solidFill>
                  <a:schemeClr val="dk1"/>
                </a:solidFill>
                <a:latin typeface="Arial"/>
                <a:ea typeface="Arial"/>
                <a:cs typeface="Arial"/>
                <a:sym typeface="Arial"/>
              </a:rPr>
              <a:t>SET. </a:t>
            </a:r>
            <a:endParaRPr/>
          </a:p>
          <a:p>
            <a:pPr marL="0" marR="0" lvl="0" indent="0" algn="l" rtl="0">
              <a:spcBef>
                <a:spcPts val="0"/>
              </a:spcBef>
              <a:spcAft>
                <a:spcPts val="0"/>
              </a:spcAft>
              <a:buClr>
                <a:schemeClr val="dk1"/>
              </a:buClr>
              <a:buSzPts val="1800"/>
              <a:buFont typeface="Calibri"/>
              <a:buNone/>
            </a:pPr>
            <a:endParaRPr sz="1800" b="1"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Las variables de sistema pueden ser globales o de sesión. Las </a:t>
            </a:r>
            <a:r>
              <a:rPr lang="es-ES" sz="1800" b="1" i="0" u="none" strike="noStrike" cap="none">
                <a:solidFill>
                  <a:schemeClr val="dk1"/>
                </a:solidFill>
                <a:latin typeface="Arial"/>
                <a:ea typeface="Arial"/>
                <a:cs typeface="Arial"/>
                <a:sym typeface="Arial"/>
              </a:rPr>
              <a:t>variables globales </a:t>
            </a:r>
            <a:r>
              <a:rPr lang="es-ES" sz="1800" b="0" i="0" u="none" strike="noStrike" cap="none">
                <a:solidFill>
                  <a:schemeClr val="dk1"/>
                </a:solidFill>
                <a:latin typeface="Arial"/>
                <a:ea typeface="Arial"/>
                <a:cs typeface="Arial"/>
                <a:sym typeface="Arial"/>
              </a:rPr>
              <a:t>establecen configuraciones globales del servidor. Las </a:t>
            </a:r>
            <a:r>
              <a:rPr lang="es-ES" sz="1800" b="1" i="0" u="none" strike="noStrike" cap="none">
                <a:solidFill>
                  <a:schemeClr val="dk1"/>
                </a:solidFill>
                <a:latin typeface="Arial"/>
                <a:ea typeface="Arial"/>
                <a:cs typeface="Arial"/>
                <a:sym typeface="Arial"/>
              </a:rPr>
              <a:t>variables de sesión </a:t>
            </a:r>
            <a:r>
              <a:rPr lang="es-ES" sz="1800" b="0" i="0" u="none" strike="noStrike" cap="none">
                <a:solidFill>
                  <a:schemeClr val="dk1"/>
                </a:solidFill>
                <a:latin typeface="Arial"/>
                <a:ea typeface="Arial"/>
                <a:cs typeface="Arial"/>
                <a:sym typeface="Arial"/>
              </a:rPr>
              <a:t>configuran las sesiones o para conexiones individuales de clientes. Muchas de ellas son tanto globales como de sesión (realmente tienen un valor global y tienen un valor para cada sesión).</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Iniciado el servidor, se puede modificar el valor de las  </a:t>
            </a:r>
            <a:r>
              <a:rPr lang="es-ES" sz="1800" b="1" i="0" u="none" strike="noStrike" cap="none">
                <a:solidFill>
                  <a:schemeClr val="dk1"/>
                </a:solidFill>
                <a:latin typeface="Arial"/>
                <a:ea typeface="Arial"/>
                <a:cs typeface="Arial"/>
                <a:sym typeface="Arial"/>
              </a:rPr>
              <a:t>variables globales </a:t>
            </a:r>
            <a:r>
              <a:rPr lang="es-ES" sz="1800" b="0" i="0" u="none" strike="noStrike" cap="none">
                <a:solidFill>
                  <a:schemeClr val="dk1"/>
                </a:solidFill>
                <a:latin typeface="Arial"/>
                <a:ea typeface="Arial"/>
                <a:cs typeface="Arial"/>
                <a:sym typeface="Arial"/>
              </a:rPr>
              <a:t>que sean </a:t>
            </a:r>
            <a:r>
              <a:rPr lang="es-ES" sz="1800" b="1" i="0" u="none" strike="noStrike" cap="none">
                <a:solidFill>
                  <a:schemeClr val="dk1"/>
                </a:solidFill>
                <a:latin typeface="Arial"/>
                <a:ea typeface="Arial"/>
                <a:cs typeface="Arial"/>
                <a:sym typeface="Arial"/>
              </a:rPr>
              <a:t>dinámicas </a:t>
            </a:r>
            <a:r>
              <a:rPr lang="es-ES" sz="1800" b="0" i="0" u="none" strike="noStrike" cap="none">
                <a:solidFill>
                  <a:schemeClr val="dk1"/>
                </a:solidFill>
                <a:latin typeface="Arial"/>
                <a:ea typeface="Arial"/>
                <a:cs typeface="Arial"/>
                <a:sym typeface="Arial"/>
              </a:rPr>
              <a:t>ejecutando el comando </a:t>
            </a:r>
            <a:r>
              <a:rPr lang="es-ES" sz="1800" b="1" i="0" u="none" strike="noStrike" cap="none">
                <a:solidFill>
                  <a:schemeClr val="dk1"/>
                </a:solidFill>
                <a:latin typeface="Arial"/>
                <a:ea typeface="Arial"/>
                <a:cs typeface="Arial"/>
                <a:sym typeface="Arial"/>
              </a:rPr>
              <a:t>SET GLOBAL </a:t>
            </a:r>
            <a:r>
              <a:rPr lang="es-ES" sz="1800" b="1" i="1" u="none" strike="noStrike" cap="none">
                <a:solidFill>
                  <a:schemeClr val="dk1"/>
                </a:solidFill>
                <a:latin typeface="Arial"/>
                <a:ea typeface="Arial"/>
                <a:cs typeface="Arial"/>
                <a:sym typeface="Arial"/>
              </a:rPr>
              <a:t>variable=valor.</a:t>
            </a:r>
            <a:endParaRPr/>
          </a:p>
          <a:p>
            <a:pPr marL="0" marR="0" lvl="0" indent="0" algn="l" rtl="0">
              <a:spcBef>
                <a:spcPts val="0"/>
              </a:spcBef>
              <a:spcAft>
                <a:spcPts val="0"/>
              </a:spcAft>
              <a:buClr>
                <a:schemeClr val="dk1"/>
              </a:buClr>
              <a:buSzPts val="1800"/>
              <a:buFont typeface="Calibri"/>
              <a:buNone/>
            </a:pPr>
            <a:endParaRPr sz="1800" b="1" i="1"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El valor de las </a:t>
            </a:r>
            <a:r>
              <a:rPr lang="es-ES" sz="1800" b="1" i="0" u="none" strike="noStrike" cap="none">
                <a:solidFill>
                  <a:schemeClr val="dk1"/>
                </a:solidFill>
                <a:latin typeface="Arial"/>
                <a:ea typeface="Arial"/>
                <a:cs typeface="Arial"/>
                <a:sym typeface="Arial"/>
              </a:rPr>
              <a:t>variables de sesión </a:t>
            </a:r>
            <a:r>
              <a:rPr lang="es-ES" sz="1800" b="0" i="0" u="none" strike="noStrike" cap="none">
                <a:solidFill>
                  <a:schemeClr val="dk1"/>
                </a:solidFill>
                <a:latin typeface="Arial"/>
                <a:ea typeface="Arial"/>
                <a:cs typeface="Arial"/>
                <a:sym typeface="Arial"/>
              </a:rPr>
              <a:t>que son </a:t>
            </a:r>
            <a:r>
              <a:rPr lang="es-ES" sz="1800" b="1" i="0" u="none" strike="noStrike" cap="none">
                <a:solidFill>
                  <a:schemeClr val="dk1"/>
                </a:solidFill>
                <a:latin typeface="Arial"/>
                <a:ea typeface="Arial"/>
                <a:cs typeface="Arial"/>
                <a:sym typeface="Arial"/>
              </a:rPr>
              <a:t>dinámicas </a:t>
            </a:r>
            <a:r>
              <a:rPr lang="es-ES" sz="1800" b="0" i="0" u="none" strike="noStrike" cap="none">
                <a:solidFill>
                  <a:schemeClr val="dk1"/>
                </a:solidFill>
                <a:latin typeface="Arial"/>
                <a:ea typeface="Arial"/>
                <a:cs typeface="Arial"/>
                <a:sym typeface="Arial"/>
              </a:rPr>
              <a:t>se puede cambiar mediante un comando </a:t>
            </a:r>
            <a:r>
              <a:rPr lang="es-ES" sz="1800" b="1" i="0" u="none" strike="noStrike" cap="none">
                <a:solidFill>
                  <a:schemeClr val="dk1"/>
                </a:solidFill>
                <a:latin typeface="Arial"/>
                <a:ea typeface="Arial"/>
                <a:cs typeface="Arial"/>
                <a:sym typeface="Arial"/>
              </a:rPr>
              <a:t>SET SESSION </a:t>
            </a:r>
            <a:r>
              <a:rPr lang="es-ES" sz="1800" b="1" i="1" u="none" strike="noStrike" cap="none">
                <a:solidFill>
                  <a:schemeClr val="dk1"/>
                </a:solidFill>
                <a:latin typeface="Arial"/>
                <a:ea typeface="Arial"/>
                <a:cs typeface="Arial"/>
                <a:sym typeface="Arial"/>
              </a:rPr>
              <a:t>variable=valor</a:t>
            </a:r>
            <a:endParaRPr sz="1800" b="1" i="0" u="none" strike="noStrike" cap="none">
              <a:solidFill>
                <a:schemeClr val="dk1"/>
              </a:solidFill>
              <a:latin typeface="Arial"/>
              <a:ea typeface="Arial"/>
              <a:cs typeface="Arial"/>
              <a:sym typeface="Arial"/>
            </a:endParaRPr>
          </a:p>
        </p:txBody>
      </p:sp>
      <p:sp>
        <p:nvSpPr>
          <p:cNvPr id="136" name="Google Shape;136;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6</a:t>
            </a:fld>
            <a:endParaRPr sz="900" b="0" i="0" u="none" strike="noStrike" cap="none">
              <a:solidFill>
                <a:srgbClr val="898989"/>
              </a:solidFill>
              <a:latin typeface="Calibri"/>
              <a:ea typeface="Calibri"/>
              <a:cs typeface="Calibri"/>
              <a:sym typeface="Calibri"/>
            </a:endParaRPr>
          </a:p>
        </p:txBody>
      </p:sp>
      <p:sp>
        <p:nvSpPr>
          <p:cNvPr id="137" name="Google Shape;137;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72" name="Google Shape;172;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3" name="Google Shape;173;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60</a:t>
            </a:fld>
            <a:endParaRPr sz="2800" b="0" i="0" u="none" strike="noStrike" cap="none">
              <a:solidFill>
                <a:srgbClr val="898989"/>
              </a:solidFill>
              <a:latin typeface="Calibri"/>
              <a:ea typeface="Calibri"/>
              <a:cs typeface="Calibri"/>
              <a:sym typeface="Calibri"/>
            </a:endParaRPr>
          </a:p>
        </p:txBody>
      </p:sp>
      <p:sp>
        <p:nvSpPr>
          <p:cNvPr id="174" name="Google Shape;174;p20"/>
          <p:cNvSpPr txBox="1"/>
          <p:nvPr/>
        </p:nvSpPr>
        <p:spPr>
          <a:xfrm>
            <a:off x="466558" y="886618"/>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1: Realizar un trigger que, tras añadir un nuevo contrato de alquiler de un coche, actualiza el estado de alquilado de ese coche.</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75" name="Google Shape;17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6" name="Google Shape;176;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82" name="Google Shape;182;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3" name="Google Shape;183;p2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61</a:t>
            </a:fld>
            <a:endParaRPr sz="2800" b="0" i="0" u="none" strike="noStrike" cap="none">
              <a:solidFill>
                <a:srgbClr val="898989"/>
              </a:solidFill>
              <a:latin typeface="Calibri"/>
              <a:ea typeface="Calibri"/>
              <a:cs typeface="Calibri"/>
              <a:sym typeface="Calibri"/>
            </a:endParaRPr>
          </a:p>
        </p:txBody>
      </p:sp>
      <p:sp>
        <p:nvSpPr>
          <p:cNvPr id="184" name="Google Shape;184;p21"/>
          <p:cNvSpPr txBox="1"/>
          <p:nvPr/>
        </p:nvSpPr>
        <p:spPr>
          <a:xfrm>
            <a:off x="466558" y="886618"/>
            <a:ext cx="7991400" cy="5632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1: Realizar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que, tras añadir un nuevo contrato de alquiler de un coche, actualiza el estado de alquilado de ese coche.</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err="1">
                <a:solidFill>
                  <a:schemeClr val="dk1"/>
                </a:solidFill>
                <a:latin typeface="Calibri"/>
                <a:ea typeface="Calibri"/>
                <a:cs typeface="Calibri"/>
                <a:sym typeface="Calibri"/>
              </a:rPr>
              <a:t>NEW.matricula</a:t>
            </a:r>
            <a:r>
              <a:rPr lang="es-ES" sz="2000" b="0" i="0" u="none" strike="noStrike" cap="none" dirty="0">
                <a:solidFill>
                  <a:schemeClr val="dk1"/>
                </a:solidFill>
                <a:latin typeface="Calibri"/>
                <a:ea typeface="Calibri"/>
                <a:cs typeface="Calibri"/>
                <a:sym typeface="Calibri"/>
              </a:rPr>
              <a:t> hace referencia a la nueva matricula afectada por el evento (INSERTAR en la tabla CONTRATOS). Por tanto hace referencia a la matricula insertada en el nuevo contrato.</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El momento de disparo podría ser también BEFORE.</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PRUEBA: Inserta un nuevo contrato en contratos y comprueba que el estado de alquilado del coche cambia.</a:t>
            </a:r>
            <a:endParaRPr dirty="0"/>
          </a:p>
        </p:txBody>
      </p:sp>
      <p:sp>
        <p:nvSpPr>
          <p:cNvPr id="185" name="Google Shape;185;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6" name="Google Shape;186;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1"/>
          <p:cNvSpPr txBox="1"/>
          <p:nvPr/>
        </p:nvSpPr>
        <p:spPr>
          <a:xfrm>
            <a:off x="607191" y="1929447"/>
            <a:ext cx="7929600" cy="14772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TRIGGER alquilar AFTER INSERT ON contratos FOR EACH ROW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a:t>
            </a:r>
            <a:r>
              <a:rPr lang="es-ES" sz="1600" b="1" i="0" u="none" strike="noStrike" cap="none" dirty="0">
                <a:solidFill>
                  <a:schemeClr val="dk1"/>
                </a:solidFill>
                <a:latin typeface="Calibri"/>
                <a:ea typeface="Calibri"/>
                <a:cs typeface="Calibri"/>
                <a:sym typeface="Calibri"/>
              </a:rPr>
              <a:t>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alquilado=true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93" name="Google Shape;19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4" name="Google Shape;19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62</a:t>
            </a:fld>
            <a:endParaRPr sz="2800" b="0" i="0" u="none" strike="noStrike" cap="none">
              <a:solidFill>
                <a:srgbClr val="898989"/>
              </a:solidFill>
              <a:latin typeface="Calibri"/>
              <a:ea typeface="Calibri"/>
              <a:cs typeface="Calibri"/>
              <a:sym typeface="Calibri"/>
            </a:endParaRPr>
          </a:p>
        </p:txBody>
      </p:sp>
      <p:sp>
        <p:nvSpPr>
          <p:cNvPr id="195" name="Google Shape;195;p22"/>
          <p:cNvSpPr txBox="1"/>
          <p:nvPr/>
        </p:nvSpPr>
        <p:spPr>
          <a:xfrm>
            <a:off x="466558" y="886618"/>
            <a:ext cx="7991475"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2: Modifica el trigger anterior para que se asigne a los kilómetros iniciales del contrato insertado los kilómetros que tiene el coche contratado.</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96" name="Google Shape;19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03" name="Google Shape;20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4" name="Google Shape;204;p2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63</a:t>
            </a:fld>
            <a:endParaRPr sz="2800" b="0" i="0" u="none" strike="noStrike" cap="none">
              <a:solidFill>
                <a:srgbClr val="898989"/>
              </a:solidFill>
              <a:latin typeface="Calibri"/>
              <a:ea typeface="Calibri"/>
              <a:cs typeface="Calibri"/>
              <a:sym typeface="Calibri"/>
            </a:endParaRPr>
          </a:p>
        </p:txBody>
      </p:sp>
      <p:sp>
        <p:nvSpPr>
          <p:cNvPr id="205" name="Google Shape;205;p23"/>
          <p:cNvSpPr txBox="1"/>
          <p:nvPr/>
        </p:nvSpPr>
        <p:spPr>
          <a:xfrm>
            <a:off x="466558" y="886618"/>
            <a:ext cx="7991400" cy="501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2: Modifica el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anterior para que se asigne a los kilómetros iniciales del contrato insertado los kilómetros que tiene el coche contratado.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El momento de ejecución del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 tiene que ser BEFORE (antes que se modifique). Si pusiéramos AFTER, no tendría efecto </a:t>
            </a:r>
            <a:r>
              <a:rPr lang="es-ES" sz="2000" b="1" i="0" u="none" strike="noStrike" cap="none" dirty="0">
                <a:solidFill>
                  <a:schemeClr val="dk1"/>
                </a:solidFill>
                <a:latin typeface="Calibri"/>
                <a:ea typeface="Calibri"/>
                <a:cs typeface="Calibri"/>
                <a:sym typeface="Calibri"/>
              </a:rPr>
              <a:t>SET </a:t>
            </a:r>
            <a:r>
              <a:rPr lang="es-ES" sz="2000" b="1" i="0" u="none" strike="noStrike" cap="none" dirty="0" err="1">
                <a:solidFill>
                  <a:schemeClr val="dk1"/>
                </a:solidFill>
                <a:latin typeface="Calibri"/>
                <a:ea typeface="Calibri"/>
                <a:cs typeface="Calibri"/>
                <a:sym typeface="Calibri"/>
              </a:rPr>
              <a:t>NEW.kini</a:t>
            </a:r>
            <a:r>
              <a:rPr lang="es-ES" sz="2000" b="1" i="0" u="none" strike="noStrike" cap="none" dirty="0">
                <a:solidFill>
                  <a:schemeClr val="dk1"/>
                </a:solidFill>
                <a:latin typeface="Calibri"/>
                <a:ea typeface="Calibri"/>
                <a:cs typeface="Calibri"/>
                <a:sym typeface="Calibri"/>
              </a:rPr>
              <a:t>=k</a:t>
            </a:r>
            <a:r>
              <a:rPr lang="es-ES" sz="2000" b="0" i="0" u="none" strike="noStrike" cap="none" dirty="0">
                <a:solidFill>
                  <a:schemeClr val="dk1"/>
                </a:solidFill>
                <a:latin typeface="Calibri"/>
                <a:ea typeface="Calibri"/>
                <a:cs typeface="Calibri"/>
                <a:sym typeface="Calibri"/>
              </a:rPr>
              <a:t>, puesto que ya se habría insertado el contrato.</a:t>
            </a:r>
            <a:endParaRPr dirty="0"/>
          </a:p>
        </p:txBody>
      </p:sp>
      <p:sp>
        <p:nvSpPr>
          <p:cNvPr id="206" name="Google Shape;206;p23"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3"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3"/>
          <p:cNvSpPr txBox="1"/>
          <p:nvPr/>
        </p:nvSpPr>
        <p:spPr>
          <a:xfrm>
            <a:off x="460375" y="1929447"/>
            <a:ext cx="8076300" cy="25854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TRIGGER alquilar BEFORE INSERT ON contratos FOR EACH ROW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DECLARE k INT;    </a:t>
            </a:r>
            <a:endParaRPr dirty="0"/>
          </a:p>
          <a:p>
            <a:pPr marL="0" marR="0" lvl="0" indent="0" algn="l" rtl="0">
              <a:spcBef>
                <a:spcPts val="0"/>
              </a:spcBef>
              <a:spcAft>
                <a:spcPts val="0"/>
              </a:spcAft>
              <a:buNone/>
            </a:pPr>
            <a:r>
              <a:rPr lang="es-ES" sz="1800" b="0" i="1" u="none" strike="noStrike" cap="none" dirty="0">
                <a:solidFill>
                  <a:schemeClr val="dk1"/>
                </a:solidFill>
                <a:latin typeface="Calibri"/>
                <a:ea typeface="Calibri"/>
                <a:cs typeface="Calibri"/>
                <a:sym typeface="Calibri"/>
              </a:rPr>
              <a:t>-- obtenemos los kilómetros del coche que se va a contratar</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SELECT </a:t>
            </a:r>
            <a:r>
              <a:rPr lang="es-ES" sz="1800" b="1" i="0" u="none" strike="noStrike" cap="none" dirty="0" err="1">
                <a:solidFill>
                  <a:schemeClr val="dk1"/>
                </a:solidFill>
                <a:latin typeface="Calibri"/>
                <a:ea typeface="Calibri"/>
                <a:cs typeface="Calibri"/>
                <a:sym typeface="Calibri"/>
              </a:rPr>
              <a:t>kilometros</a:t>
            </a:r>
            <a:r>
              <a:rPr lang="es-ES" sz="1800" b="1" i="0" u="none" strike="noStrike" cap="none" dirty="0">
                <a:solidFill>
                  <a:schemeClr val="dk1"/>
                </a:solidFill>
                <a:latin typeface="Calibri"/>
                <a:ea typeface="Calibri"/>
                <a:cs typeface="Calibri"/>
                <a:sym typeface="Calibri"/>
              </a:rPr>
              <a:t> INTO k FROM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WHERE matricula=</a:t>
            </a:r>
            <a:r>
              <a:rPr lang="es-ES" sz="1800" b="1" i="0" u="none" strike="noStrike" cap="none" dirty="0" err="1">
                <a:solidFill>
                  <a:schemeClr val="dk1"/>
                </a:solidFill>
                <a:latin typeface="Calibri"/>
                <a:ea typeface="Calibri"/>
                <a:cs typeface="Calibri"/>
                <a:sym typeface="Calibri"/>
              </a:rPr>
              <a:t>NEW.matricula</a:t>
            </a:r>
            <a:r>
              <a:rPr lang="es-ES" sz="18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0" i="1" u="none" strike="noStrike" cap="none" dirty="0">
                <a:solidFill>
                  <a:schemeClr val="dk1"/>
                </a:solidFill>
                <a:latin typeface="Calibri"/>
                <a:ea typeface="Calibri"/>
                <a:cs typeface="Calibri"/>
                <a:sym typeface="Calibri"/>
              </a:rPr>
              <a:t>-- asignamos los kilómetros al nuevo valor que se va a insertar en contratos</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SET </a:t>
            </a:r>
            <a:r>
              <a:rPr lang="es-ES" sz="1800" b="1" i="0" u="none" strike="noStrike" cap="none" dirty="0" err="1">
                <a:solidFill>
                  <a:schemeClr val="dk1"/>
                </a:solidFill>
                <a:latin typeface="Calibri"/>
                <a:ea typeface="Calibri"/>
                <a:cs typeface="Calibri"/>
                <a:sym typeface="Calibri"/>
              </a:rPr>
              <a:t>NEW.kini</a:t>
            </a:r>
            <a:r>
              <a:rPr lang="es-ES" sz="1800" b="1" i="0" u="none" strike="noStrike" cap="none" dirty="0">
                <a:solidFill>
                  <a:schemeClr val="dk1"/>
                </a:solidFill>
                <a:latin typeface="Calibri"/>
                <a:ea typeface="Calibri"/>
                <a:cs typeface="Calibri"/>
                <a:sym typeface="Calibri"/>
              </a:rPr>
              <a:t>=k;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UPDATE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SET alquilado=true WHERE matricula=</a:t>
            </a:r>
            <a:r>
              <a:rPr lang="es-ES" sz="1800" b="1" i="0" u="none" strike="noStrike" cap="none" dirty="0" err="1">
                <a:solidFill>
                  <a:schemeClr val="dk1"/>
                </a:solidFill>
                <a:latin typeface="Calibri"/>
                <a:ea typeface="Calibri"/>
                <a:cs typeface="Calibri"/>
                <a:sym typeface="Calibri"/>
              </a:rPr>
              <a:t>NEW.matricula</a:t>
            </a:r>
            <a:r>
              <a:rPr lang="es-ES" sz="18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14" name="Google Shape;214;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5" name="Google Shape;215;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64</a:t>
            </a:fld>
            <a:endParaRPr sz="2800" b="0" i="0" u="none" strike="noStrike" cap="none">
              <a:solidFill>
                <a:srgbClr val="898989"/>
              </a:solidFill>
              <a:latin typeface="Calibri"/>
              <a:ea typeface="Calibri"/>
              <a:cs typeface="Calibri"/>
              <a:sym typeface="Calibri"/>
            </a:endParaRPr>
          </a:p>
        </p:txBody>
      </p:sp>
      <p:sp>
        <p:nvSpPr>
          <p:cNvPr id="216" name="Google Shape;216;p24"/>
          <p:cNvSpPr txBox="1"/>
          <p:nvPr/>
        </p:nvSpPr>
        <p:spPr>
          <a:xfrm>
            <a:off x="466558" y="886618"/>
            <a:ext cx="7991475"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3: Modifica el trigger anterior para que, además de lo que realizaba, compruebe si el coche a contratar se puede alquilar, es decir, no está alquilado. Si está alquilado, se debe evitar que se haga el contrato.</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217" name="Google Shape;217;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24" name="Google Shape;224;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5" name="Google Shape;225;p2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65</a:t>
            </a:fld>
            <a:endParaRPr sz="2800" b="0" i="0" u="none" strike="noStrike" cap="none">
              <a:solidFill>
                <a:srgbClr val="898989"/>
              </a:solidFill>
              <a:latin typeface="Calibri"/>
              <a:ea typeface="Calibri"/>
              <a:cs typeface="Calibri"/>
              <a:sym typeface="Calibri"/>
            </a:endParaRPr>
          </a:p>
        </p:txBody>
      </p:sp>
      <p:sp>
        <p:nvSpPr>
          <p:cNvPr id="226" name="Google Shape;226;p25"/>
          <p:cNvSpPr txBox="1"/>
          <p:nvPr/>
        </p:nvSpPr>
        <p:spPr>
          <a:xfrm>
            <a:off x="466558" y="886618"/>
            <a:ext cx="7991400" cy="53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3: Modifica el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anterior para que, además de lo que realizaba, compruebe si el coche a contratar se puede alquilar, es decir, no está alquilado. Si está alquilado, se debe evitar que se haga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Al poner </a:t>
            </a:r>
            <a:r>
              <a:rPr lang="es-ES" sz="2000" b="1" i="0" u="none" strike="noStrike" cap="none" dirty="0" err="1">
                <a:solidFill>
                  <a:schemeClr val="dk1"/>
                </a:solidFill>
                <a:latin typeface="Calibri"/>
                <a:ea typeface="Calibri"/>
                <a:cs typeface="Calibri"/>
                <a:sym typeface="Calibri"/>
              </a:rPr>
              <a:t>new.matricula</a:t>
            </a:r>
            <a:r>
              <a:rPr lang="es-ES" sz="2000" b="1" i="0" u="none" strike="noStrike" cap="none" dirty="0">
                <a:solidFill>
                  <a:schemeClr val="dk1"/>
                </a:solidFill>
                <a:latin typeface="Calibri"/>
                <a:ea typeface="Calibri"/>
                <a:cs typeface="Calibri"/>
                <a:sym typeface="Calibri"/>
              </a:rPr>
              <a:t> </a:t>
            </a:r>
            <a:r>
              <a:rPr lang="es-ES" sz="2000" b="0" i="0" u="none" strike="noStrike" cap="none" dirty="0">
                <a:solidFill>
                  <a:schemeClr val="dk1"/>
                </a:solidFill>
                <a:latin typeface="Calibri"/>
                <a:ea typeface="Calibri"/>
                <a:cs typeface="Calibri"/>
                <a:sym typeface="Calibri"/>
              </a:rPr>
              <a:t>a </a:t>
            </a:r>
            <a:r>
              <a:rPr lang="es-ES" sz="2000" b="1" i="0" u="none" strike="noStrike" cap="none" dirty="0" err="1">
                <a:solidFill>
                  <a:schemeClr val="dk1"/>
                </a:solidFill>
                <a:latin typeface="Calibri"/>
                <a:ea typeface="Calibri"/>
                <a:cs typeface="Calibri"/>
                <a:sym typeface="Calibri"/>
              </a:rPr>
              <a:t>null</a:t>
            </a:r>
            <a:r>
              <a:rPr lang="es-ES" sz="2000" b="0" i="0" u="none" strike="noStrike" cap="none" dirty="0">
                <a:solidFill>
                  <a:schemeClr val="dk1"/>
                </a:solidFill>
                <a:latin typeface="Calibri"/>
                <a:ea typeface="Calibri"/>
                <a:cs typeface="Calibri"/>
                <a:sym typeface="Calibri"/>
              </a:rPr>
              <a:t>, no se actualiza ya que no se admiten nulos en la columna matrícula de contratos. Entonces, se produce un error de ejecución y se aborta el proceso, se sale del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a:t>
            </a:r>
            <a:endParaRPr dirty="0"/>
          </a:p>
        </p:txBody>
      </p:sp>
      <p:sp>
        <p:nvSpPr>
          <p:cNvPr id="227" name="Google Shape;227;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8" name="Google Shape;228;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9" name="Google Shape;229;p25"/>
          <p:cNvSpPr txBox="1"/>
          <p:nvPr/>
        </p:nvSpPr>
        <p:spPr>
          <a:xfrm>
            <a:off x="497486" y="2102335"/>
            <a:ext cx="7929600" cy="30471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alquilar BEFORE INSERT ON contratos FOR EACH ROW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k INT;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a BOOLEAN;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t>
            </a:r>
            <a:r>
              <a:rPr lang="es-ES" sz="1600" b="1" i="0" u="none" strike="noStrike" cap="none" dirty="0" err="1">
                <a:solidFill>
                  <a:schemeClr val="dk1"/>
                </a:solidFill>
                <a:latin typeface="Calibri"/>
                <a:ea typeface="Calibri"/>
                <a:cs typeface="Calibri"/>
                <a:sym typeface="Calibri"/>
              </a:rPr>
              <a:t>kilometros</a:t>
            </a:r>
            <a:r>
              <a:rPr lang="es-ES" sz="1600" b="1" i="0" u="none" strike="noStrike" cap="none" dirty="0">
                <a:solidFill>
                  <a:schemeClr val="dk1"/>
                </a:solidFill>
                <a:latin typeface="Calibri"/>
                <a:ea typeface="Calibri"/>
                <a:cs typeface="Calibri"/>
                <a:sym typeface="Calibri"/>
              </a:rPr>
              <a:t>, alquilado INTO </a:t>
            </a:r>
            <a:r>
              <a:rPr lang="es-ES" sz="1600" b="1" i="0" u="none" strike="noStrike" cap="none" dirty="0" err="1">
                <a:solidFill>
                  <a:schemeClr val="dk1"/>
                </a:solidFill>
                <a:latin typeface="Calibri"/>
                <a:ea typeface="Calibri"/>
                <a:cs typeface="Calibri"/>
                <a:sym typeface="Calibri"/>
              </a:rPr>
              <a:t>k,a</a:t>
            </a:r>
            <a:r>
              <a:rPr lang="es-ES" sz="1600" b="1" i="0" u="none" strike="noStrike" cap="none" dirty="0">
                <a:solidFill>
                  <a:schemeClr val="dk1"/>
                </a:solidFill>
                <a:latin typeface="Calibri"/>
                <a:ea typeface="Calibri"/>
                <a:cs typeface="Calibri"/>
                <a:sym typeface="Calibri"/>
              </a:rPr>
              <a:t> FROM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IF a=true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null</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NEW.kini</a:t>
            </a:r>
            <a:r>
              <a:rPr lang="es-ES" sz="1600" b="1" i="0" u="none" strike="noStrike" cap="none" dirty="0">
                <a:solidFill>
                  <a:schemeClr val="dk1"/>
                </a:solidFill>
                <a:latin typeface="Calibri"/>
                <a:ea typeface="Calibri"/>
                <a:cs typeface="Calibri"/>
                <a:sym typeface="Calibri"/>
              </a:rPr>
              <a:t>=k;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alquilado=true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35" name="Google Shape;235;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6" name="Google Shape;236;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66</a:t>
            </a:fld>
            <a:endParaRPr sz="2800" b="0" i="0" u="none" strike="noStrike" cap="none">
              <a:solidFill>
                <a:srgbClr val="898989"/>
              </a:solidFill>
              <a:latin typeface="Calibri"/>
              <a:ea typeface="Calibri"/>
              <a:cs typeface="Calibri"/>
              <a:sym typeface="Calibri"/>
            </a:endParaRPr>
          </a:p>
        </p:txBody>
      </p:sp>
      <p:sp>
        <p:nvSpPr>
          <p:cNvPr id="237" name="Google Shape;237;p26"/>
          <p:cNvSpPr txBox="1"/>
          <p:nvPr/>
        </p:nvSpPr>
        <p:spPr>
          <a:xfrm>
            <a:off x="466558" y="886618"/>
            <a:ext cx="7991400" cy="594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4: Realiza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para que, al hacer la modificación de un contrato correspondiente a la finalización de un contrato, se establezca que el coche pasa a estar disponible y que los kilómetros del coche sean los kilómetros finales del coche en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238" name="Google Shape;238;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9" name="Google Shape;239;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45" name="Google Shape;245;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6" name="Google Shape;246;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67</a:t>
            </a:fld>
            <a:endParaRPr sz="2800" b="0" i="0" u="none" strike="noStrike" cap="none">
              <a:solidFill>
                <a:srgbClr val="898989"/>
              </a:solidFill>
              <a:latin typeface="Calibri"/>
              <a:ea typeface="Calibri"/>
              <a:cs typeface="Calibri"/>
              <a:sym typeface="Calibri"/>
            </a:endParaRPr>
          </a:p>
        </p:txBody>
      </p:sp>
      <p:sp>
        <p:nvSpPr>
          <p:cNvPr id="247" name="Google Shape;247;p27"/>
          <p:cNvSpPr txBox="1"/>
          <p:nvPr/>
        </p:nvSpPr>
        <p:spPr>
          <a:xfrm>
            <a:off x="466558" y="886618"/>
            <a:ext cx="7991475" cy="59400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4: Realiza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para que, al hacer la modificación de un contrato correspondiente a la finalización de un contrato, se establezca que el coche pasa a estar disponible y que los kilómetros del coche sean los kilómetros finales del coche en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1" u="none" strike="noStrike" cap="none" dirty="0">
                <a:solidFill>
                  <a:schemeClr val="dk1"/>
                </a:solidFill>
                <a:latin typeface="Calibri"/>
                <a:ea typeface="Calibri"/>
                <a:cs typeface="Calibri"/>
                <a:sym typeface="Calibri"/>
              </a:rPr>
              <a:t>Para comprobar si es una modificación por una entrega, se verifica si la fecha final contenía </a:t>
            </a:r>
            <a:r>
              <a:rPr lang="es-ES" sz="2000" b="0" i="1" u="none" strike="noStrike" cap="none" dirty="0" err="1">
                <a:solidFill>
                  <a:schemeClr val="dk1"/>
                </a:solidFill>
                <a:latin typeface="Calibri"/>
                <a:ea typeface="Calibri"/>
                <a:cs typeface="Calibri"/>
                <a:sym typeface="Calibri"/>
              </a:rPr>
              <a:t>null</a:t>
            </a:r>
            <a:r>
              <a:rPr lang="es-ES" sz="2000" b="0" i="1" u="none" strike="noStrike" cap="none" dirty="0">
                <a:solidFill>
                  <a:schemeClr val="dk1"/>
                </a:solidFill>
                <a:latin typeface="Calibri"/>
                <a:ea typeface="Calibri"/>
                <a:cs typeface="Calibri"/>
                <a:sym typeface="Calibri"/>
              </a:rPr>
              <a:t> y se ha cargado un valor de fecha en el contrato. Sólo se asignan kilómetros al coche cuando se haya cargado un nuevo valor en el contrato.</a:t>
            </a:r>
            <a:endParaRPr dirty="0"/>
          </a:p>
        </p:txBody>
      </p:sp>
      <p:sp>
        <p:nvSpPr>
          <p:cNvPr id="248" name="Google Shape;248;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9" name="Google Shape;249;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0" name="Google Shape;250;p27"/>
          <p:cNvSpPr txBox="1"/>
          <p:nvPr/>
        </p:nvSpPr>
        <p:spPr>
          <a:xfrm>
            <a:off x="497486" y="2204864"/>
            <a:ext cx="7929618" cy="3046988"/>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entregar AFTER UPDATE ON contratos FOR EACH ROW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k INT;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a BOOLEAN;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IF </a:t>
            </a:r>
            <a:r>
              <a:rPr lang="es-ES" sz="1600" b="1" i="0" u="none" strike="noStrike" cap="none" dirty="0" err="1">
                <a:solidFill>
                  <a:schemeClr val="dk1"/>
                </a:solidFill>
                <a:latin typeface="Calibri"/>
                <a:ea typeface="Calibri"/>
                <a:cs typeface="Calibri"/>
                <a:sym typeface="Calibri"/>
              </a:rPr>
              <a:t>OLD.ffin</a:t>
            </a:r>
            <a:r>
              <a:rPr lang="es-ES" sz="1600" b="1" i="0" u="none" strike="noStrike" cap="none" dirty="0">
                <a:solidFill>
                  <a:schemeClr val="dk1"/>
                </a:solidFill>
                <a:latin typeface="Calibri"/>
                <a:ea typeface="Calibri"/>
                <a:cs typeface="Calibri"/>
                <a:sym typeface="Calibri"/>
              </a:rPr>
              <a:t> IS NULL AND </a:t>
            </a:r>
            <a:r>
              <a:rPr lang="es-ES" sz="1600" b="1" i="0" u="none" strike="noStrike" cap="none" dirty="0" err="1">
                <a:solidFill>
                  <a:schemeClr val="dk1"/>
                </a:solidFill>
                <a:latin typeface="Calibri"/>
                <a:ea typeface="Calibri"/>
                <a:cs typeface="Calibri"/>
                <a:sym typeface="Calibri"/>
              </a:rPr>
              <a:t>NEW.ffin</a:t>
            </a:r>
            <a:r>
              <a:rPr lang="es-ES" sz="1600" b="1" i="0" u="none" strike="noStrike" cap="none" dirty="0">
                <a:solidFill>
                  <a:schemeClr val="dk1"/>
                </a:solidFill>
                <a:latin typeface="Calibri"/>
                <a:ea typeface="Calibri"/>
                <a:cs typeface="Calibri"/>
                <a:sym typeface="Calibri"/>
              </a:rPr>
              <a:t> IS NOT NULL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alquilado=false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IF </a:t>
            </a:r>
            <a:r>
              <a:rPr lang="es-ES" sz="1600" b="1" i="0" u="none" strike="noStrike" cap="none" dirty="0" err="1">
                <a:solidFill>
                  <a:schemeClr val="dk1"/>
                </a:solidFill>
                <a:latin typeface="Calibri"/>
                <a:ea typeface="Calibri"/>
                <a:cs typeface="Calibri"/>
                <a:sym typeface="Calibri"/>
              </a:rPr>
              <a:t>NEW.kfin</a:t>
            </a:r>
            <a:r>
              <a:rPr lang="es-ES" sz="1600" b="1" i="0" u="none" strike="noStrike" cap="none" dirty="0">
                <a:solidFill>
                  <a:schemeClr val="dk1"/>
                </a:solidFill>
                <a:latin typeface="Calibri"/>
                <a:ea typeface="Calibri"/>
                <a:cs typeface="Calibri"/>
                <a:sym typeface="Calibri"/>
              </a:rPr>
              <a:t> IS NOT NULL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kilometros</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NEW.kfin</a:t>
            </a:r>
            <a:r>
              <a:rPr lang="es-ES" sz="1600" b="1" i="0" u="none" strike="noStrike" cap="none" dirty="0">
                <a:solidFill>
                  <a:schemeClr val="dk1"/>
                </a:solidFill>
                <a:latin typeface="Calibri"/>
                <a:ea typeface="Calibri"/>
                <a:cs typeface="Calibri"/>
                <a:sym typeface="Calibri"/>
              </a:rPr>
              <a:t>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56" name="Google Shape;256;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7" name="Google Shape;257;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68</a:t>
            </a:fld>
            <a:endParaRPr sz="2800" b="0" i="0" u="none" strike="noStrike" cap="none">
              <a:solidFill>
                <a:srgbClr val="898989"/>
              </a:solidFill>
              <a:latin typeface="Calibri"/>
              <a:ea typeface="Calibri"/>
              <a:cs typeface="Calibri"/>
              <a:sym typeface="Calibri"/>
            </a:endParaRPr>
          </a:p>
        </p:txBody>
      </p:sp>
      <p:sp>
        <p:nvSpPr>
          <p:cNvPr id="258" name="Google Shape;258;p28"/>
          <p:cNvSpPr txBox="1"/>
          <p:nvPr/>
        </p:nvSpPr>
        <p:spPr>
          <a:xfrm>
            <a:off x="466558" y="886618"/>
            <a:ext cx="7991475"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5: </a:t>
            </a:r>
            <a:r>
              <a:rPr lang="es-ES" sz="2000" b="0" i="0" u="none" strike="noStrike" cap="none">
                <a:solidFill>
                  <a:schemeClr val="dk1"/>
                </a:solidFill>
                <a:latin typeface="Calibri"/>
                <a:ea typeface="Calibri"/>
                <a:cs typeface="Calibri"/>
                <a:sym typeface="Calibri"/>
              </a:rPr>
              <a:t>Suponiendo que se tiene una tabla </a:t>
            </a:r>
            <a:r>
              <a:rPr lang="es-ES" sz="2000" b="1" i="0" u="none" strike="noStrike" cap="none">
                <a:solidFill>
                  <a:schemeClr val="dk1"/>
                </a:solidFill>
                <a:latin typeface="Calibri"/>
                <a:ea typeface="Calibri"/>
                <a:cs typeface="Calibri"/>
                <a:sym typeface="Calibri"/>
              </a:rPr>
              <a:t>auditoriaCLIENTES</a:t>
            </a:r>
            <a:r>
              <a:rPr lang="es-ES" sz="2000" b="0" i="0" u="none" strike="noStrike" cap="none">
                <a:solidFill>
                  <a:schemeClr val="dk1"/>
                </a:solidFill>
                <a:latin typeface="Calibri"/>
                <a:ea typeface="Calibri"/>
                <a:cs typeface="Calibri"/>
                <a:sym typeface="Calibri"/>
              </a:rPr>
              <a:t>, con las columnas usuario, dia, hora, instrucción, dni, realiza un trigger tal que, al eliminar algún cliente en la tabla clientes, añada una fila en la tabla </a:t>
            </a:r>
            <a:r>
              <a:rPr lang="es-ES" sz="2000" b="1" i="0" u="none" strike="noStrike" cap="none">
                <a:solidFill>
                  <a:schemeClr val="dk1"/>
                </a:solidFill>
                <a:latin typeface="Calibri"/>
                <a:ea typeface="Calibri"/>
                <a:cs typeface="Calibri"/>
                <a:sym typeface="Calibri"/>
              </a:rPr>
              <a:t>auditoriaCLIENTES</a:t>
            </a:r>
            <a:r>
              <a:rPr lang="es-ES" sz="2000" b="0" i="0" u="none" strike="noStrike" cap="none">
                <a:solidFill>
                  <a:schemeClr val="dk1"/>
                </a:solidFill>
                <a:latin typeface="Calibri"/>
                <a:ea typeface="Calibri"/>
                <a:cs typeface="Calibri"/>
                <a:sym typeface="Calibri"/>
              </a:rPr>
              <a:t> indicando quien y cuando hizo la eliminación y que dni de cliente se eliminó. En la columna dni se almacena el dni del cliente eliminado. En la columna instrucción se carga la instrucción auditada (INSERT, UPDATE o DELETE).</a:t>
            </a:r>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59" name="Google Shape;259;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0" name="Google Shape;260;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66" name="Google Shape;266;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7" name="Google Shape;267;p2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69</a:t>
            </a:fld>
            <a:endParaRPr sz="2800" b="0" i="0" u="none" strike="noStrike" cap="none">
              <a:solidFill>
                <a:srgbClr val="898989"/>
              </a:solidFill>
              <a:latin typeface="Calibri"/>
              <a:ea typeface="Calibri"/>
              <a:cs typeface="Calibri"/>
              <a:sym typeface="Calibri"/>
            </a:endParaRPr>
          </a:p>
        </p:txBody>
      </p:sp>
      <p:sp>
        <p:nvSpPr>
          <p:cNvPr id="268" name="Google Shape;268;p29"/>
          <p:cNvSpPr txBox="1"/>
          <p:nvPr/>
        </p:nvSpPr>
        <p:spPr>
          <a:xfrm>
            <a:off x="466558" y="886618"/>
            <a:ext cx="7991400" cy="3785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5: </a:t>
            </a:r>
            <a:r>
              <a:rPr lang="es-ES" sz="2000" b="0" i="0" u="none" strike="noStrike" cap="none" dirty="0">
                <a:solidFill>
                  <a:schemeClr val="dk1"/>
                </a:solidFill>
                <a:latin typeface="Calibri"/>
                <a:ea typeface="Calibri"/>
                <a:cs typeface="Calibri"/>
                <a:sym typeface="Calibri"/>
              </a:rPr>
              <a:t>Suponiendo que se tiene una tabla </a:t>
            </a:r>
            <a:r>
              <a:rPr lang="es-ES" sz="2000" b="1" i="0" u="none" strike="noStrike" cap="none" dirty="0" err="1">
                <a:solidFill>
                  <a:schemeClr val="dk1"/>
                </a:solidFill>
                <a:latin typeface="Calibri"/>
                <a:ea typeface="Calibri"/>
                <a:cs typeface="Calibri"/>
                <a:sym typeface="Calibri"/>
              </a:rPr>
              <a:t>auditoriaCLIENTES</a:t>
            </a:r>
            <a:r>
              <a:rPr lang="es-ES" sz="2000" b="0" i="0" u="none" strike="noStrike" cap="none" dirty="0">
                <a:solidFill>
                  <a:schemeClr val="dk1"/>
                </a:solidFill>
                <a:latin typeface="Calibri"/>
                <a:ea typeface="Calibri"/>
                <a:cs typeface="Calibri"/>
                <a:sym typeface="Calibri"/>
              </a:rPr>
              <a:t>, con las columnas usuario, </a:t>
            </a:r>
            <a:r>
              <a:rPr lang="es-ES" sz="2000" b="0" i="0" u="none" strike="noStrike" cap="none" dirty="0" err="1">
                <a:solidFill>
                  <a:schemeClr val="dk1"/>
                </a:solidFill>
                <a:latin typeface="Calibri"/>
                <a:ea typeface="Calibri"/>
                <a:cs typeface="Calibri"/>
                <a:sym typeface="Calibri"/>
              </a:rPr>
              <a:t>dia</a:t>
            </a:r>
            <a:r>
              <a:rPr lang="es-ES" sz="2000" b="0" i="0" u="none" strike="noStrike" cap="none" dirty="0">
                <a:solidFill>
                  <a:schemeClr val="dk1"/>
                </a:solidFill>
                <a:latin typeface="Calibri"/>
                <a:ea typeface="Calibri"/>
                <a:cs typeface="Calibri"/>
                <a:sym typeface="Calibri"/>
              </a:rPr>
              <a:t>, hora, instrucción,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realiza un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 tal que, al eliminar algún cliente en la tabla clientes, añada una fila en la tabla </a:t>
            </a:r>
            <a:r>
              <a:rPr lang="es-ES" sz="2000" b="1" i="0" u="none" strike="noStrike" cap="none" dirty="0" err="1">
                <a:solidFill>
                  <a:schemeClr val="dk1"/>
                </a:solidFill>
                <a:latin typeface="Calibri"/>
                <a:ea typeface="Calibri"/>
                <a:cs typeface="Calibri"/>
                <a:sym typeface="Calibri"/>
              </a:rPr>
              <a:t>auditoriaCLIENTES</a:t>
            </a:r>
            <a:r>
              <a:rPr lang="es-ES" sz="2000" b="0" i="0" u="none" strike="noStrike" cap="none" dirty="0">
                <a:solidFill>
                  <a:schemeClr val="dk1"/>
                </a:solidFill>
                <a:latin typeface="Calibri"/>
                <a:ea typeface="Calibri"/>
                <a:cs typeface="Calibri"/>
                <a:sym typeface="Calibri"/>
              </a:rPr>
              <a:t> indicando quien y cuando hizo la eliminación y que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de cliente se eliminó. En la columna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se almacena el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del cliente eliminado. En la columna instrucción se carga la instrucción auditada (INSERT, UPDATE o DELETE).</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269" name="Google Shape;269;p2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0" name="Google Shape;270;p2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1" name="Google Shape;271;p29"/>
          <p:cNvSpPr txBox="1"/>
          <p:nvPr/>
        </p:nvSpPr>
        <p:spPr>
          <a:xfrm>
            <a:off x="607191" y="3356992"/>
            <a:ext cx="7929600" cy="10773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a:t>
            </a:r>
            <a:r>
              <a:rPr lang="es-ES" sz="1600" b="1" i="0" u="none" strike="noStrike" cap="none" dirty="0" err="1">
                <a:solidFill>
                  <a:schemeClr val="dk1"/>
                </a:solidFill>
                <a:latin typeface="Calibri"/>
                <a:ea typeface="Calibri"/>
                <a:cs typeface="Calibri"/>
                <a:sym typeface="Calibri"/>
              </a:rPr>
              <a:t>auditarC</a:t>
            </a:r>
            <a:r>
              <a:rPr lang="es-ES" sz="1600" b="1" i="0" u="none" strike="noStrike" cap="none" dirty="0">
                <a:solidFill>
                  <a:schemeClr val="dk1"/>
                </a:solidFill>
                <a:latin typeface="Calibri"/>
                <a:ea typeface="Calibri"/>
                <a:cs typeface="Calibri"/>
                <a:sym typeface="Calibri"/>
              </a:rPr>
              <a:t> AFTER DELETE ON clientes FOR EACH ROW BEGIN</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INSERT INTO </a:t>
            </a:r>
            <a:r>
              <a:rPr lang="es-ES" sz="1600" b="1" i="0" u="none" strike="noStrike" cap="none" dirty="0" err="1">
                <a:solidFill>
                  <a:schemeClr val="dk1"/>
                </a:solidFill>
                <a:latin typeface="Calibri"/>
                <a:ea typeface="Calibri"/>
                <a:cs typeface="Calibri"/>
                <a:sym typeface="Calibri"/>
              </a:rPr>
              <a:t>auditoriaclientes</a:t>
            </a:r>
            <a:r>
              <a:rPr lang="es-ES" sz="1600" b="1" i="0" u="none" strike="noStrike" cap="none" dirty="0">
                <a:solidFill>
                  <a:schemeClr val="dk1"/>
                </a:solidFill>
                <a:latin typeface="Calibri"/>
                <a:ea typeface="Calibri"/>
                <a:cs typeface="Calibri"/>
                <a:sym typeface="Calibri"/>
              </a:rPr>
              <a:t> (</a:t>
            </a:r>
            <a:r>
              <a:rPr lang="es-ES" sz="1600" b="1" i="0" u="none" strike="noStrike" cap="none" dirty="0" err="1">
                <a:solidFill>
                  <a:schemeClr val="dk1"/>
                </a:solidFill>
                <a:latin typeface="Calibri"/>
                <a:ea typeface="Calibri"/>
                <a:cs typeface="Calibri"/>
                <a:sym typeface="Calibri"/>
              </a:rPr>
              <a:t>usuario,dia,hora,instruccion,dni</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VALUES (</a:t>
            </a:r>
            <a:r>
              <a:rPr lang="es-ES" sz="1600" b="1" i="0" u="none" strike="noStrike" cap="none" dirty="0" err="1">
                <a:solidFill>
                  <a:schemeClr val="dk1"/>
                </a:solidFill>
                <a:latin typeface="Calibri"/>
                <a:ea typeface="Calibri"/>
                <a:cs typeface="Calibri"/>
                <a:sym typeface="Calibri"/>
              </a:rPr>
              <a:t>current_user</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curdate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curtime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delete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OLD.dni</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
        <p:nvSpPr>
          <p:cNvPr id="9" name="CuadroTexto 8">
            <a:extLst>
              <a:ext uri="{FF2B5EF4-FFF2-40B4-BE49-F238E27FC236}">
                <a16:creationId xmlns:a16="http://schemas.microsoft.com/office/drawing/2014/main" id="{28D13DC1-492C-4A7F-8BB2-910F16CA7A50}"/>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p:nvPr/>
        </p:nvSpPr>
        <p:spPr>
          <a:xfrm>
            <a:off x="428625" y="642938"/>
            <a:ext cx="8358188" cy="5354637"/>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Se puede consultar las variables de sistema y sus valores usando el comando </a:t>
            </a:r>
            <a:r>
              <a:rPr lang="es-ES" sz="1800" b="1" i="0" u="none" strike="noStrike" cap="none">
                <a:solidFill>
                  <a:schemeClr val="dk1"/>
                </a:solidFill>
                <a:latin typeface="Arial"/>
                <a:ea typeface="Arial"/>
                <a:cs typeface="Arial"/>
                <a:sym typeface="Arial"/>
              </a:rPr>
              <a:t>SHOW VARIABLES.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43" name="Google Shape;143;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7</a:t>
            </a:fld>
            <a:endParaRPr sz="900" b="0" i="0" u="none" strike="noStrike" cap="none">
              <a:solidFill>
                <a:srgbClr val="898989"/>
              </a:solidFill>
              <a:latin typeface="Calibri"/>
              <a:ea typeface="Calibri"/>
              <a:cs typeface="Calibri"/>
              <a:sym typeface="Calibri"/>
            </a:endParaRPr>
          </a:p>
        </p:txBody>
      </p:sp>
      <p:pic>
        <p:nvPicPr>
          <p:cNvPr id="144" name="Google Shape;144;p19"/>
          <p:cNvPicPr preferRelativeResize="0"/>
          <p:nvPr/>
        </p:nvPicPr>
        <p:blipFill rotWithShape="1">
          <a:blip r:embed="rId3">
            <a:alphaModFix/>
          </a:blip>
          <a:srcRect t="17278" r="57520" b="43088"/>
          <a:stretch/>
        </p:blipFill>
        <p:spPr>
          <a:xfrm>
            <a:off x="1643063" y="2214563"/>
            <a:ext cx="6000750" cy="4035425"/>
          </a:xfrm>
          <a:prstGeom prst="rect">
            <a:avLst/>
          </a:prstGeom>
          <a:noFill/>
          <a:ln w="28575" cap="flat" cmpd="sng">
            <a:solidFill>
              <a:schemeClr val="accent1"/>
            </a:solidFill>
            <a:prstDash val="solid"/>
            <a:miter lim="800000"/>
            <a:headEnd type="none" w="sm" len="sm"/>
            <a:tailEnd type="none" w="sm" len="sm"/>
          </a:ln>
        </p:spPr>
      </p:pic>
      <p:sp>
        <p:nvSpPr>
          <p:cNvPr id="145" name="Google Shape;145;p1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p:nvPr/>
        </p:nvSpPr>
        <p:spPr>
          <a:xfrm>
            <a:off x="428625" y="642938"/>
            <a:ext cx="8358188" cy="5632311"/>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Arial"/>
                <a:ea typeface="Arial"/>
                <a:cs typeface="Arial"/>
                <a:sym typeface="Arial"/>
              </a:rPr>
              <a:t>Ejemplos de modificación de variables mediante </a:t>
            </a:r>
            <a:r>
              <a:rPr lang="es-ES" sz="1800" b="1" i="0" u="none" strike="noStrike" cap="none">
                <a:solidFill>
                  <a:schemeClr val="dk1"/>
                </a:solidFill>
                <a:latin typeface="Arial"/>
                <a:ea typeface="Arial"/>
                <a:cs typeface="Arial"/>
                <a:sym typeface="Arial"/>
              </a:rPr>
              <a:t>SET GLOBAL o SET SESSION</a:t>
            </a:r>
            <a:r>
              <a:rPr lang="es-ES" sz="1800" b="0" i="0" u="none" strike="noStrike" cap="none">
                <a:solidFill>
                  <a:schemeClr val="dk1"/>
                </a:solidFill>
                <a:latin typeface="Arial"/>
                <a:ea typeface="Arial"/>
                <a:cs typeface="Arial"/>
                <a:sym typeface="Arial"/>
              </a:rPr>
              <a:t>. Si se escribe solo SET, es equivalente a SET SESSION. LOCAL, @@SESSIO</a:t>
            </a:r>
            <a:r>
              <a:rPr lang="es-ES" sz="1800">
                <a:solidFill>
                  <a:schemeClr val="dk1"/>
                </a:solidFill>
              </a:rPr>
              <a:t>N. y @@LOCAL. son equivalentes a SESSION.</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51" name="Google Shape;151;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8</a:t>
            </a:fld>
            <a:endParaRPr sz="900" b="0" i="0" u="none" strike="noStrike" cap="none">
              <a:solidFill>
                <a:srgbClr val="898989"/>
              </a:solidFill>
              <a:latin typeface="Calibri"/>
              <a:ea typeface="Calibri"/>
              <a:cs typeface="Calibri"/>
              <a:sym typeface="Calibri"/>
            </a:endParaRPr>
          </a:p>
        </p:txBody>
      </p:sp>
      <p:sp>
        <p:nvSpPr>
          <p:cNvPr id="152" name="Google Shape;152;p20"/>
          <p:cNvSpPr txBox="1"/>
          <p:nvPr/>
        </p:nvSpPr>
        <p:spPr>
          <a:xfrm>
            <a:off x="714375" y="2643203"/>
            <a:ext cx="7858200" cy="3210600"/>
          </a:xfrm>
          <a:prstGeom prst="rect">
            <a:avLst/>
          </a:prstGeom>
          <a:solidFill>
            <a:srgbClr val="BBD6EE"/>
          </a:solidFill>
          <a:ln w="25400" cap="flat"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EJEMPLOS:</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SET SESSION autocommit=0;</a:t>
            </a:r>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SET autocommit=0;</a:t>
            </a:r>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SET GLOBAL max_connections=5;</a:t>
            </a:r>
            <a:endParaRPr sz="1800" b="1" i="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Font typeface="Arial"/>
              <a:buNone/>
            </a:pPr>
            <a:r>
              <a:rPr lang="es-ES" sz="1800" b="1">
                <a:solidFill>
                  <a:schemeClr val="dk1"/>
                </a:solidFill>
              </a:rPr>
              <a:t>SET GLOBAL character_set_results=utf8;</a:t>
            </a:r>
            <a:endParaRPr>
              <a:solidFill>
                <a:schemeClr val="dk1"/>
              </a:solidFil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SET SESSION character_set_results=utf8;</a:t>
            </a:r>
            <a:endParaRPr sz="1800" b="1" i="0" u="none" strike="noStrike" cap="none">
              <a:solidFill>
                <a:schemeClr val="dk1"/>
              </a:solidFill>
              <a:latin typeface="Arial"/>
              <a:ea typeface="Arial"/>
              <a:cs typeface="Arial"/>
              <a:sym typeface="Arial"/>
            </a:endParaRPr>
          </a:p>
          <a:p>
            <a:pPr marL="0" lvl="0" indent="0" algn="l" rtl="0">
              <a:spcBef>
                <a:spcPts val="0"/>
              </a:spcBef>
              <a:spcAft>
                <a:spcPts val="0"/>
              </a:spcAft>
              <a:buNone/>
            </a:pPr>
            <a:r>
              <a:rPr lang="es-ES" sz="1800" b="1">
                <a:solidFill>
                  <a:schemeClr val="dk1"/>
                </a:solidFill>
              </a:rPr>
              <a:t>SET @@SESSION.character_set_results=utf8;</a:t>
            </a:r>
            <a:endParaRPr sz="1800" b="1">
              <a:solidFill>
                <a:schemeClr val="dk1"/>
              </a:solidFil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SET  character_set_results=utf8;</a:t>
            </a:r>
            <a:endParaRPr sz="1800" b="1" i="0" u="none" strike="noStrike" cap="none">
              <a:solidFill>
                <a:schemeClr val="dk1"/>
              </a:solidFill>
              <a:latin typeface="Arial"/>
              <a:ea typeface="Arial"/>
              <a:cs typeface="Arial"/>
              <a:sym typeface="Arial"/>
            </a:endParaRPr>
          </a:p>
          <a:p>
            <a:pPr marL="0" lvl="0" indent="0" algn="l" rtl="0">
              <a:spcBef>
                <a:spcPts val="0"/>
              </a:spcBef>
              <a:spcAft>
                <a:spcPts val="0"/>
              </a:spcAft>
              <a:buNone/>
            </a:pPr>
            <a:r>
              <a:rPr lang="es-ES" sz="1800" b="1">
                <a:solidFill>
                  <a:schemeClr val="dk1"/>
                </a:solidFill>
              </a:rPr>
              <a:t>SET LOCAL character_set_results=utf8;</a:t>
            </a:r>
            <a:endParaRPr sz="1800" b="1">
              <a:solidFill>
                <a:schemeClr val="dk1"/>
              </a:solidFill>
            </a:endParaRPr>
          </a:p>
          <a:p>
            <a:pPr marL="0" lvl="0" indent="0" algn="l" rtl="0">
              <a:spcBef>
                <a:spcPts val="0"/>
              </a:spcBef>
              <a:spcAft>
                <a:spcPts val="0"/>
              </a:spcAft>
              <a:buNone/>
            </a:pPr>
            <a:r>
              <a:rPr lang="es-ES" sz="1800" b="1">
                <a:solidFill>
                  <a:schemeClr val="dk1"/>
                </a:solidFill>
              </a:rPr>
              <a:t>SET @@local.character_set_results=utf8;</a:t>
            </a:r>
            <a:endParaRPr sz="1800" b="1">
              <a:solidFill>
                <a:schemeClr val="dk1"/>
              </a:solidFill>
            </a:endParaRPr>
          </a:p>
          <a:p>
            <a:pPr marL="0" lvl="0" indent="0" algn="l" rtl="0">
              <a:spcBef>
                <a:spcPts val="0"/>
              </a:spcBef>
              <a:spcAft>
                <a:spcPts val="0"/>
              </a:spcAft>
              <a:buClr>
                <a:schemeClr val="dk1"/>
              </a:buClr>
              <a:buFont typeface="Arial"/>
              <a:buNone/>
            </a:pPr>
            <a:endParaRPr sz="1800" b="1">
              <a:solidFill>
                <a:schemeClr val="dk1"/>
              </a:solidFill>
            </a:endParaRPr>
          </a:p>
          <a:p>
            <a:pPr marL="0" marR="0" lvl="0" indent="0" algn="l" rtl="0">
              <a:spcBef>
                <a:spcPts val="0"/>
              </a:spcBef>
              <a:spcAft>
                <a:spcPts val="0"/>
              </a:spcAft>
              <a:buNone/>
            </a:pPr>
            <a:endParaRPr sz="1800" b="1">
              <a:solidFill>
                <a:schemeClr val="dk1"/>
              </a:solidFil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3" name="Google Shape;153;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p:nvPr/>
        </p:nvSpPr>
        <p:spPr>
          <a:xfrm>
            <a:off x="428625" y="642938"/>
            <a:ext cx="8358188" cy="5355312"/>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Se pueden consultar las variables de sistema cuyo nombre coincide con un patrón. Por ejemplo, si queremos ver los valores de las variables de sesión cuyo nombre comienza por </a:t>
            </a:r>
            <a:r>
              <a:rPr lang="es-ES" sz="1800" b="1" i="0" u="none" strike="noStrike" cap="none">
                <a:solidFill>
                  <a:schemeClr val="dk1"/>
                </a:solidFill>
                <a:latin typeface="Arial"/>
                <a:ea typeface="Arial"/>
                <a:cs typeface="Arial"/>
                <a:sym typeface="Arial"/>
              </a:rPr>
              <a:t>auto_</a:t>
            </a:r>
            <a:r>
              <a:rPr lang="es-ES" sz="1800" b="0" i="0" u="none" strike="noStrike" cap="none">
                <a:solidFill>
                  <a:schemeClr val="dk1"/>
                </a:solidFill>
                <a:latin typeface="Arial"/>
                <a:ea typeface="Arial"/>
                <a:cs typeface="Arial"/>
                <a:sym typeface="Arial"/>
              </a:rPr>
              <a:t>, ejecutaríamos:</a:t>
            </a: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SHOW SESSION VARIABLES LIKE 'auto\_%';</a:t>
            </a: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El resultado nos da el valor de dos variables que indican cual es el valor inicial o de arranque para una columna </a:t>
            </a:r>
            <a:r>
              <a:rPr lang="es-ES" sz="1800" b="1" i="0" u="none" strike="noStrike" cap="none">
                <a:solidFill>
                  <a:schemeClr val="dk1"/>
                </a:solidFill>
                <a:latin typeface="Arial"/>
                <a:ea typeface="Arial"/>
                <a:cs typeface="Arial"/>
                <a:sym typeface="Arial"/>
              </a:rPr>
              <a:t>autoincrement </a:t>
            </a:r>
            <a:r>
              <a:rPr lang="es-ES" sz="1800" b="0" i="0" u="none" strike="noStrike" cap="none">
                <a:solidFill>
                  <a:schemeClr val="dk1"/>
                </a:solidFill>
                <a:latin typeface="Arial"/>
                <a:ea typeface="Arial"/>
                <a:cs typeface="Arial"/>
                <a:sym typeface="Arial"/>
              </a:rPr>
              <a:t>y cuanto se incrementa el valor de esa columna cada vez que se inserta un nuevo registro.</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59" name="Google Shape;159;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9</a:t>
            </a:fld>
            <a:endParaRPr sz="900" b="0" i="0" u="none" strike="noStrike" cap="none">
              <a:solidFill>
                <a:srgbClr val="898989"/>
              </a:solidFill>
              <a:latin typeface="Calibri"/>
              <a:ea typeface="Calibri"/>
              <a:cs typeface="Calibri"/>
              <a:sym typeface="Calibri"/>
            </a:endParaRPr>
          </a:p>
        </p:txBody>
      </p:sp>
      <p:sp>
        <p:nvSpPr>
          <p:cNvPr id="160" name="Google Shape;160;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pic>
        <p:nvPicPr>
          <p:cNvPr id="161" name="Google Shape;161;p21"/>
          <p:cNvPicPr preferRelativeResize="0"/>
          <p:nvPr/>
        </p:nvPicPr>
        <p:blipFill rotWithShape="1">
          <a:blip r:embed="rId3">
            <a:alphaModFix/>
          </a:blip>
          <a:srcRect/>
          <a:stretch/>
        </p:blipFill>
        <p:spPr>
          <a:xfrm>
            <a:off x="2267744" y="3284984"/>
            <a:ext cx="3869849" cy="1224136"/>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7805</Words>
  <Application>Microsoft Office PowerPoint</Application>
  <PresentationFormat>Presentación en pantalla (4:3)</PresentationFormat>
  <Paragraphs>1181</Paragraphs>
  <Slides>69</Slides>
  <Notes>69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69</vt:i4>
      </vt:variant>
    </vt:vector>
  </HeadingPairs>
  <TitlesOfParts>
    <vt:vector size="74" baseType="lpstr">
      <vt:lpstr>Arial</vt:lpstr>
      <vt:lpstr>Arimo</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Nuria Celis Nieto</cp:lastModifiedBy>
  <cp:revision>10</cp:revision>
  <dcterms:modified xsi:type="dcterms:W3CDTF">2023-04-24T14:05:18Z</dcterms:modified>
</cp:coreProperties>
</file>