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9ea032ac4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g59ea032ac4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9ea032ac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 name="Google Shape;144;g59ea032ac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406400" lvl="1" marL="914400" marR="0" rtl="0" algn="l">
              <a:lnSpc>
                <a:spcPct val="90000"/>
              </a:lnSpc>
              <a:spcBef>
                <a:spcPts val="375"/>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468313" y="333375"/>
            <a:ext cx="8286750" cy="5847755"/>
          </a:xfrm>
          <a:prstGeom prst="rect">
            <a:avLst/>
          </a:prstGeom>
          <a:solidFill>
            <a:srgbClr val="FFD966"/>
          </a:solidFill>
          <a:ln>
            <a:noFill/>
          </a:ln>
          <a:effectLst>
            <a:outerShdw blurRad="50800" rotWithShape="0" algn="ctr" dir="5400000" dist="50800">
              <a:srgbClr val="E1EFD8"/>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s-ES" sz="3200" u="none" cap="none" strike="noStrike">
                <a:solidFill>
                  <a:schemeClr val="dk1"/>
                </a:solidFill>
                <a:latin typeface="Calibri"/>
                <a:ea typeface="Calibri"/>
                <a:cs typeface="Calibri"/>
                <a:sym typeface="Calibri"/>
              </a:rPr>
              <a:t>Unidad 7</a:t>
            </a:r>
            <a:r>
              <a:rPr b="0" i="0" lang="es-ES"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1" i="0" lang="es-ES" sz="3200" u="none" cap="none" strike="noStrike">
                <a:solidFill>
                  <a:schemeClr val="dk1"/>
                </a:solidFill>
                <a:latin typeface="Calibri"/>
                <a:ea typeface="Calibri"/>
                <a:cs typeface="Calibri"/>
                <a:sym typeface="Calibri"/>
              </a:rPr>
              <a:t>Edición avanzada de los datos. Transacciones</a:t>
            </a:r>
            <a:endParaRPr/>
          </a:p>
          <a:p>
            <a:pPr indent="0" lvl="0" marL="0" marR="0" rtl="0" algn="ctr">
              <a:spcBef>
                <a:spcPts val="0"/>
              </a:spcBef>
              <a:spcAft>
                <a:spcPts val="0"/>
              </a:spcAft>
              <a:buNone/>
            </a:pPr>
            <a:r>
              <a:t/>
            </a:r>
            <a:endParaRPr b="1" i="0" sz="32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i="0" sz="3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fmla="val 16667" name="adj"/>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3600" u="none" cap="none" strike="noStrike">
                <a:solidFill>
                  <a:schemeClr val="dk1"/>
                </a:solidFill>
                <a:latin typeface="Calibri"/>
                <a:ea typeface="Calibri"/>
                <a:cs typeface="Calibri"/>
                <a:sym typeface="Calibri"/>
              </a:rPr>
              <a:t>Bases de Datos</a:t>
            </a:r>
            <a:endParaRPr b="1" i="0" sz="3200" u="none" cap="none" strike="noStrike">
              <a:solidFill>
                <a:schemeClr val="dk1"/>
              </a:solidFill>
              <a:latin typeface="Calibri"/>
              <a:ea typeface="Calibri"/>
              <a:cs typeface="Calibri"/>
              <a:sym typeface="Calibri"/>
            </a:endParaRPr>
          </a:p>
        </p:txBody>
      </p:sp>
      <p:sp>
        <p:nvSpPr>
          <p:cNvPr id="90" name="Google Shape;90;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77" name="Google Shape;177;p22"/>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8" name="Google Shape;178;p2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79" name="Google Shape;179;p22"/>
          <p:cNvSpPr txBox="1"/>
          <p:nvPr/>
        </p:nvSpPr>
        <p:spPr>
          <a:xfrm>
            <a:off x="576275" y="1196975"/>
            <a:ext cx="7991400" cy="520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Cambio de estado de gestión de transacciones.</a:t>
            </a:r>
            <a:endParaRPr/>
          </a:p>
          <a:p>
            <a:pPr indent="0" lvl="0" marL="0" marR="0" rtl="0" algn="l">
              <a:spcBef>
                <a:spcPts val="0"/>
              </a:spcBef>
              <a:spcAft>
                <a:spcPts val="0"/>
              </a:spcAft>
              <a:buNone/>
            </a:pPr>
            <a:r>
              <a:t/>
            </a:r>
            <a:endParaRPr b="1" i="1"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i="1" lang="es-ES" sz="1800" u="none" cap="none" strike="noStrike">
                <a:solidFill>
                  <a:schemeClr val="dk1"/>
                </a:solidFill>
                <a:latin typeface="Calibri"/>
                <a:ea typeface="Calibri"/>
                <a:cs typeface="Calibri"/>
                <a:sym typeface="Calibri"/>
              </a:rPr>
              <a:t>Cada sesión cliente MySQL trabaja en un estado (transaccional o no transaccional).</a:t>
            </a:r>
            <a:endParaRPr/>
          </a:p>
          <a:p>
            <a:pPr indent="-171450" lvl="0" marL="285750" marR="0" rtl="0" algn="l">
              <a:spcBef>
                <a:spcPts val="0"/>
              </a:spcBef>
              <a:spcAft>
                <a:spcPts val="0"/>
              </a:spcAft>
              <a:buClr>
                <a:schemeClr val="dk1"/>
              </a:buClr>
              <a:buSzPts val="1800"/>
              <a:buFont typeface="Arial"/>
              <a:buNone/>
            </a:pPr>
            <a:r>
              <a:t/>
            </a:r>
            <a:endParaRPr b="1" i="1"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i="1" lang="es-ES" sz="1800" u="none" cap="none" strike="noStrike">
                <a:solidFill>
                  <a:schemeClr val="dk1"/>
                </a:solidFill>
                <a:latin typeface="Calibri"/>
                <a:ea typeface="Calibri"/>
                <a:cs typeface="Calibri"/>
                <a:sym typeface="Calibri"/>
              </a:rPr>
              <a:t>Puedes cambiar el estado para tu sesión mediante la instrucción SET AUTOCOMMIT.</a:t>
            </a:r>
            <a:endParaRPr/>
          </a:p>
          <a:p>
            <a:pPr indent="0" lvl="0" marL="0" marR="0" rtl="0" algn="l">
              <a:spcBef>
                <a:spcPts val="0"/>
              </a:spcBef>
              <a:spcAft>
                <a:spcPts val="0"/>
              </a:spcAft>
              <a:buNone/>
            </a:pPr>
            <a:r>
              <a:t/>
            </a:r>
            <a:endParaRPr b="1" i="1"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SET AUTOCOMMIT=0;  </a:t>
            </a:r>
            <a:r>
              <a:rPr b="0" i="1" lang="es-ES" sz="1800" u="none" cap="none" strike="noStrike">
                <a:solidFill>
                  <a:schemeClr val="dk1"/>
                </a:solidFill>
                <a:latin typeface="Calibri"/>
                <a:ea typeface="Calibri"/>
                <a:cs typeface="Calibri"/>
                <a:sym typeface="Calibri"/>
              </a:rPr>
              <a:t>/*Establece el estado transaccional*/</a:t>
            </a:r>
            <a:endParaRPr/>
          </a:p>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SET AUTOCOMMIT=1;  </a:t>
            </a:r>
            <a:r>
              <a:rPr b="0" i="1" lang="es-ES" sz="1800" u="none" cap="none" strike="noStrike">
                <a:solidFill>
                  <a:schemeClr val="dk1"/>
                </a:solidFill>
                <a:latin typeface="Calibri"/>
                <a:ea typeface="Calibri"/>
                <a:cs typeface="Calibri"/>
                <a:sym typeface="Calibri"/>
              </a:rPr>
              <a:t>/*Establece el estado NO transaccional*/</a:t>
            </a:r>
            <a:endParaRPr/>
          </a:p>
          <a:p>
            <a:pPr indent="0" lvl="0" marL="0" marR="0" rtl="0" algn="l">
              <a:spcBef>
                <a:spcPts val="0"/>
              </a:spcBef>
              <a:spcAft>
                <a:spcPts val="0"/>
              </a:spcAft>
              <a:buNone/>
            </a:pPr>
            <a:r>
              <a:t/>
            </a:r>
            <a:endParaRPr b="1" i="1"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Por defecto, </a:t>
            </a:r>
            <a:r>
              <a:rPr b="0" i="0" lang="es-ES" sz="1800" u="sng" cap="none" strike="noStrike">
                <a:solidFill>
                  <a:schemeClr val="dk1"/>
                </a:solidFill>
                <a:latin typeface="Calibri"/>
                <a:ea typeface="Calibri"/>
                <a:cs typeface="Calibri"/>
                <a:sym typeface="Calibri"/>
              </a:rPr>
              <a:t>toda sesión se inicia en estado no transaccional </a:t>
            </a:r>
            <a:r>
              <a:rPr b="0" i="0" lang="es-ES" sz="1800" u="none" cap="none" strike="noStrike">
                <a:solidFill>
                  <a:schemeClr val="dk1"/>
                </a:solidFill>
                <a:latin typeface="Calibri"/>
                <a:ea typeface="Calibri"/>
                <a:cs typeface="Calibri"/>
                <a:sym typeface="Calibri"/>
              </a:rPr>
              <a:t>(toda instrucción es una transacción que se autoconfirma al ejecutarla).</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También podemos leer el estado de esta variable del sistema con la instrucción: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i="1" lang="es-ES" sz="1800">
                <a:solidFill>
                  <a:schemeClr val="dk1"/>
                </a:solidFill>
                <a:latin typeface="Calibri"/>
                <a:ea typeface="Calibri"/>
                <a:cs typeface="Calibri"/>
                <a:sym typeface="Calibri"/>
              </a:rPr>
              <a:t>SHOW VARIABLES WHERE Variable_name='autocommit';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Resultado de imagen de ordenador ficheros" id="180" name="Google Shape;180;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81" name="Google Shape;181;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87" name="Google Shape;187;p23"/>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8" name="Google Shape;188;p2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89" name="Google Shape;189;p23"/>
          <p:cNvSpPr txBox="1"/>
          <p:nvPr/>
        </p:nvSpPr>
        <p:spPr>
          <a:xfrm>
            <a:off x="576263" y="1196975"/>
            <a:ext cx="7991475"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Ejemplo de ejecución de instrucciones en estado transaccional:</a:t>
            </a:r>
            <a:endParaRPr/>
          </a:p>
          <a:p>
            <a:pPr indent="0" lvl="0" marL="0" marR="0" rtl="0" algn="l">
              <a:spcBef>
                <a:spcPts val="0"/>
              </a:spcBef>
              <a:spcAft>
                <a:spcPts val="0"/>
              </a:spcAft>
              <a:buNone/>
            </a:pPr>
            <a:r>
              <a:t/>
            </a:r>
            <a:endParaRPr b="1" i="1"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1" lang="es-ES" sz="1800" u="none" cap="none" strike="noStrike">
                <a:solidFill>
                  <a:srgbClr val="0070C0"/>
                </a:solidFill>
                <a:latin typeface="Calibri"/>
                <a:ea typeface="Calibri"/>
                <a:cs typeface="Calibri"/>
                <a:sym typeface="Calibri"/>
              </a:rPr>
              <a:t>1.- INSTRUCCIÓN 1</a:t>
            </a:r>
            <a:endParaRPr/>
          </a:p>
          <a:p>
            <a:pPr indent="0" lvl="0" marL="0" marR="0" rtl="0" algn="l">
              <a:spcBef>
                <a:spcPts val="0"/>
              </a:spcBef>
              <a:spcAft>
                <a:spcPts val="0"/>
              </a:spcAft>
              <a:buNone/>
            </a:pPr>
            <a:r>
              <a:rPr b="1" i="1" lang="es-ES" sz="1800" u="none" cap="none" strike="noStrike">
                <a:solidFill>
                  <a:srgbClr val="0070C0"/>
                </a:solidFill>
                <a:latin typeface="Calibri"/>
                <a:ea typeface="Calibri"/>
                <a:cs typeface="Calibri"/>
                <a:sym typeface="Calibri"/>
              </a:rPr>
              <a:t>2.- INSTRUCCIÓN 2</a:t>
            </a:r>
            <a:endParaRPr/>
          </a:p>
          <a:p>
            <a:pPr indent="0" lvl="0" marL="0" marR="0" rtl="0" algn="l">
              <a:spcBef>
                <a:spcPts val="0"/>
              </a:spcBef>
              <a:spcAft>
                <a:spcPts val="0"/>
              </a:spcAft>
              <a:buNone/>
            </a:pPr>
            <a:r>
              <a:rPr b="1" i="1" lang="es-ES" sz="1800" u="none" cap="none" strike="noStrike">
                <a:solidFill>
                  <a:srgbClr val="0070C0"/>
                </a:solidFill>
                <a:latin typeface="Calibri"/>
                <a:ea typeface="Calibri"/>
                <a:cs typeface="Calibri"/>
                <a:sym typeface="Calibri"/>
              </a:rPr>
              <a:t>3.- INSTRUCCIÓN 3</a:t>
            </a:r>
            <a:endParaRPr/>
          </a:p>
          <a:p>
            <a:pPr indent="0" lvl="0" marL="0" marR="0" rtl="0" algn="l">
              <a:spcBef>
                <a:spcPts val="0"/>
              </a:spcBef>
              <a:spcAft>
                <a:spcPts val="0"/>
              </a:spcAft>
              <a:buNone/>
            </a:pPr>
            <a:r>
              <a:rPr b="1" i="1" lang="es-ES" sz="1800" u="none" cap="none" strike="noStrike">
                <a:solidFill>
                  <a:srgbClr val="0070C0"/>
                </a:solidFill>
                <a:latin typeface="Calibri"/>
                <a:ea typeface="Calibri"/>
                <a:cs typeface="Calibri"/>
                <a:sym typeface="Calibri"/>
              </a:rPr>
              <a:t>4.- COMMIT;   (quedan hechas realmente las instrucciones 1, 2 y 3)</a:t>
            </a:r>
            <a:endParaRPr/>
          </a:p>
          <a:p>
            <a:pPr indent="0" lvl="0" marL="0" marR="0" rtl="0" algn="l">
              <a:spcBef>
                <a:spcPts val="0"/>
              </a:spcBef>
              <a:spcAft>
                <a:spcPts val="0"/>
              </a:spcAft>
              <a:buNone/>
            </a:pPr>
            <a:r>
              <a:rPr b="1" i="1" lang="es-ES" sz="1800" u="none" cap="none" strike="noStrike">
                <a:solidFill>
                  <a:srgbClr val="FF0000"/>
                </a:solidFill>
                <a:latin typeface="Calibri"/>
                <a:ea typeface="Calibri"/>
                <a:cs typeface="Calibri"/>
                <a:sym typeface="Calibri"/>
              </a:rPr>
              <a:t>5.- INSTRUCCIÓN 4</a:t>
            </a:r>
            <a:endParaRPr/>
          </a:p>
          <a:p>
            <a:pPr indent="0" lvl="0" marL="0" marR="0" rtl="0" algn="l">
              <a:spcBef>
                <a:spcPts val="0"/>
              </a:spcBef>
              <a:spcAft>
                <a:spcPts val="0"/>
              </a:spcAft>
              <a:buNone/>
            </a:pPr>
            <a:r>
              <a:rPr b="1" i="1" lang="es-ES" sz="1800" u="none" cap="none" strike="noStrike">
                <a:solidFill>
                  <a:srgbClr val="FF0000"/>
                </a:solidFill>
                <a:latin typeface="Calibri"/>
                <a:ea typeface="Calibri"/>
                <a:cs typeface="Calibri"/>
                <a:sym typeface="Calibri"/>
              </a:rPr>
              <a:t>6.- INSTRUCCIÓN 5   (se ha producido algún problema por ser la instrucción incorrecta, por haber sido rechazada su ejecución, etc. y queremos anular la realizado)</a:t>
            </a:r>
            <a:endParaRPr/>
          </a:p>
          <a:p>
            <a:pPr indent="0" lvl="0" marL="0" marR="0" rtl="0" algn="l">
              <a:spcBef>
                <a:spcPts val="0"/>
              </a:spcBef>
              <a:spcAft>
                <a:spcPts val="0"/>
              </a:spcAft>
              <a:buNone/>
            </a:pPr>
            <a:r>
              <a:rPr b="1" i="1" lang="es-ES" sz="1800" u="none" cap="none" strike="noStrike">
                <a:solidFill>
                  <a:srgbClr val="FF0000"/>
                </a:solidFill>
                <a:latin typeface="Calibri"/>
                <a:ea typeface="Calibri"/>
                <a:cs typeface="Calibri"/>
                <a:sym typeface="Calibri"/>
              </a:rPr>
              <a:t>7.- ROLLBACK; (se anulan las instrucciones 4 y 5, se vuelve al estado en el que estaba la base de datos en el punto 4)</a:t>
            </a:r>
            <a:endParaRPr/>
          </a:p>
          <a:p>
            <a:pPr indent="0" lvl="0" marL="0" marR="0" rtl="0" algn="l">
              <a:spcBef>
                <a:spcPts val="0"/>
              </a:spcBef>
              <a:spcAft>
                <a:spcPts val="0"/>
              </a:spcAft>
              <a:buNone/>
            </a:pPr>
            <a:r>
              <a:rPr b="1" i="1" lang="es-ES" sz="1800" u="none" cap="none" strike="noStrike">
                <a:solidFill>
                  <a:srgbClr val="0070C0"/>
                </a:solidFill>
                <a:latin typeface="Calibri"/>
                <a:ea typeface="Calibri"/>
                <a:cs typeface="Calibri"/>
                <a:sym typeface="Calibri"/>
              </a:rPr>
              <a:t>8.- INSTRUCCIÓN 6</a:t>
            </a:r>
            <a:endParaRPr/>
          </a:p>
          <a:p>
            <a:pPr indent="0" lvl="0" marL="0" marR="0" rtl="0" algn="l">
              <a:spcBef>
                <a:spcPts val="0"/>
              </a:spcBef>
              <a:spcAft>
                <a:spcPts val="0"/>
              </a:spcAft>
              <a:buNone/>
            </a:pPr>
            <a:r>
              <a:rPr b="1" i="1" lang="es-ES" sz="1800" u="none" cap="none" strike="noStrike">
                <a:solidFill>
                  <a:srgbClr val="0070C0"/>
                </a:solidFill>
                <a:latin typeface="Calibri"/>
                <a:ea typeface="Calibri"/>
                <a:cs typeface="Calibri"/>
                <a:sym typeface="Calibri"/>
              </a:rPr>
              <a:t>9.- ALTER TABLE …..;  (produce un COMMIT por lo que queda hecha realmente la instrucción 6</a:t>
            </a:r>
            <a:endParaRPr/>
          </a:p>
          <a:p>
            <a:pPr indent="0" lvl="0" marL="0" marR="0" rtl="0" algn="l">
              <a:spcBef>
                <a:spcPts val="0"/>
              </a:spcBef>
              <a:spcAft>
                <a:spcPts val="0"/>
              </a:spcAft>
              <a:buNone/>
            </a:pPr>
            <a:r>
              <a:rPr b="1" i="1" lang="es-ES" sz="1800" u="none" cap="none" strike="noStrike">
                <a:solidFill>
                  <a:srgbClr val="FF0000"/>
                </a:solidFill>
                <a:latin typeface="Calibri"/>
                <a:ea typeface="Calibri"/>
                <a:cs typeface="Calibri"/>
                <a:sym typeface="Calibri"/>
              </a:rPr>
              <a:t>10.- INSTRUCCIÓN 7</a:t>
            </a:r>
            <a:endParaRPr/>
          </a:p>
          <a:p>
            <a:pPr indent="0" lvl="0" marL="0" marR="0" rtl="0" algn="l">
              <a:spcBef>
                <a:spcPts val="0"/>
              </a:spcBef>
              <a:spcAft>
                <a:spcPts val="0"/>
              </a:spcAft>
              <a:buNone/>
            </a:pPr>
            <a:r>
              <a:rPr b="1" i="1" lang="es-ES" sz="1800" u="none" cap="none" strike="noStrike">
                <a:solidFill>
                  <a:srgbClr val="FF0000"/>
                </a:solidFill>
                <a:latin typeface="Calibri"/>
                <a:ea typeface="Calibri"/>
                <a:cs typeface="Calibri"/>
                <a:sym typeface="Calibri"/>
              </a:rPr>
              <a:t>11.- INSTRUCCIÓN 8</a:t>
            </a:r>
            <a:endParaRPr/>
          </a:p>
          <a:p>
            <a:pPr indent="0" lvl="0" marL="0" marR="0" rtl="0" algn="l">
              <a:spcBef>
                <a:spcPts val="0"/>
              </a:spcBef>
              <a:spcAft>
                <a:spcPts val="0"/>
              </a:spcAft>
              <a:buNone/>
            </a:pPr>
            <a:r>
              <a:rPr b="1" i="1" lang="es-ES" sz="1800" u="none" cap="none" strike="noStrike">
                <a:solidFill>
                  <a:srgbClr val="FF0000"/>
                </a:solidFill>
                <a:latin typeface="Calibri"/>
                <a:ea typeface="Calibri"/>
                <a:cs typeface="Calibri"/>
                <a:sym typeface="Calibri"/>
              </a:rPr>
              <a:t>12.- Terminamos la sesión cliente (No se ha confirmado la transacción y queda anulado lo realizado en las instrucciones 7 y 8).</a:t>
            </a:r>
            <a:endParaRPr b="0" i="0" sz="1800" u="none" cap="none" strike="noStrike">
              <a:solidFill>
                <a:srgbClr val="FF0000"/>
              </a:solidFill>
              <a:latin typeface="Calibri"/>
              <a:ea typeface="Calibri"/>
              <a:cs typeface="Calibri"/>
              <a:sym typeface="Calibri"/>
            </a:endParaRPr>
          </a:p>
        </p:txBody>
      </p:sp>
      <p:sp>
        <p:nvSpPr>
          <p:cNvPr descr="Resultado de imagen de ordenador ficheros" id="190" name="Google Shape;190;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91" name="Google Shape;191;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97" name="Google Shape;197;p24"/>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8" name="Google Shape;198;p2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99" name="Google Shape;199;p24"/>
          <p:cNvSpPr txBox="1"/>
          <p:nvPr/>
        </p:nvSpPr>
        <p:spPr>
          <a:xfrm>
            <a:off x="460375" y="877591"/>
            <a:ext cx="7991475"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Ejemplo de ejecución de instrucciones en estado NO transaccional:</a:t>
            </a:r>
            <a:endParaRPr/>
          </a:p>
          <a:p>
            <a:pPr indent="0" lvl="0" marL="0" marR="0" rtl="0" algn="l">
              <a:spcBef>
                <a:spcPts val="0"/>
              </a:spcBef>
              <a:spcAft>
                <a:spcPts val="0"/>
              </a:spcAft>
              <a:buNone/>
            </a:pPr>
            <a:r>
              <a:t/>
            </a:r>
            <a:endParaRPr b="1" i="1"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i="1" lang="es-ES" sz="1800" u="none" cap="none" strike="noStrike">
                <a:solidFill>
                  <a:srgbClr val="0070C0"/>
                </a:solidFill>
                <a:latin typeface="Calibri"/>
                <a:ea typeface="Calibri"/>
                <a:cs typeface="Calibri"/>
                <a:sym typeface="Calibri"/>
              </a:rPr>
              <a:t>1.- INSTRUCCIÓN 1 (queda realmente hecha la instrucción 1)</a:t>
            </a:r>
            <a:endParaRPr/>
          </a:p>
          <a:p>
            <a:pPr indent="0" lvl="0" marL="0" marR="0" rtl="0" algn="l">
              <a:lnSpc>
                <a:spcPct val="150000"/>
              </a:lnSpc>
              <a:spcBef>
                <a:spcPts val="0"/>
              </a:spcBef>
              <a:spcAft>
                <a:spcPts val="0"/>
              </a:spcAft>
              <a:buNone/>
            </a:pPr>
            <a:r>
              <a:rPr b="1" i="1" lang="es-ES" sz="1800" u="none" cap="none" strike="noStrike">
                <a:solidFill>
                  <a:srgbClr val="0070C0"/>
                </a:solidFill>
                <a:latin typeface="Calibri"/>
                <a:ea typeface="Calibri"/>
                <a:cs typeface="Calibri"/>
                <a:sym typeface="Calibri"/>
              </a:rPr>
              <a:t>2.- START TRANSACTION (se inicia una transacción)</a:t>
            </a:r>
            <a:endParaRPr/>
          </a:p>
          <a:p>
            <a:pPr indent="0" lvl="0" marL="0" marR="0" rtl="0" algn="l">
              <a:lnSpc>
                <a:spcPct val="150000"/>
              </a:lnSpc>
              <a:spcBef>
                <a:spcPts val="0"/>
              </a:spcBef>
              <a:spcAft>
                <a:spcPts val="0"/>
              </a:spcAft>
              <a:buNone/>
            </a:pPr>
            <a:r>
              <a:rPr b="1" i="1" lang="es-ES" sz="1800" u="none" cap="none" strike="noStrike">
                <a:solidFill>
                  <a:srgbClr val="0070C0"/>
                </a:solidFill>
                <a:latin typeface="Calibri"/>
                <a:ea typeface="Calibri"/>
                <a:cs typeface="Calibri"/>
                <a:sym typeface="Calibri"/>
              </a:rPr>
              <a:t>3.- INSTRUCCIÓN 2</a:t>
            </a:r>
            <a:endParaRPr/>
          </a:p>
          <a:p>
            <a:pPr indent="0" lvl="0" marL="0" marR="0" rtl="0" algn="l">
              <a:lnSpc>
                <a:spcPct val="150000"/>
              </a:lnSpc>
              <a:spcBef>
                <a:spcPts val="0"/>
              </a:spcBef>
              <a:spcAft>
                <a:spcPts val="0"/>
              </a:spcAft>
              <a:buNone/>
            </a:pPr>
            <a:r>
              <a:rPr b="1" i="1" lang="es-ES" sz="1800" u="none" cap="none" strike="noStrike">
                <a:solidFill>
                  <a:srgbClr val="0070C0"/>
                </a:solidFill>
                <a:latin typeface="Calibri"/>
                <a:ea typeface="Calibri"/>
                <a:cs typeface="Calibri"/>
                <a:sym typeface="Calibri"/>
              </a:rPr>
              <a:t>4.- INSTRUCCIÓN 3</a:t>
            </a:r>
            <a:endParaRPr/>
          </a:p>
          <a:p>
            <a:pPr indent="0" lvl="0" marL="0" marR="0" rtl="0" algn="l">
              <a:lnSpc>
                <a:spcPct val="150000"/>
              </a:lnSpc>
              <a:spcBef>
                <a:spcPts val="0"/>
              </a:spcBef>
              <a:spcAft>
                <a:spcPts val="0"/>
              </a:spcAft>
              <a:buNone/>
            </a:pPr>
            <a:r>
              <a:rPr b="1" i="1" lang="es-ES" sz="1800" u="none" cap="none" strike="noStrike">
                <a:solidFill>
                  <a:srgbClr val="0070C0"/>
                </a:solidFill>
                <a:latin typeface="Calibri"/>
                <a:ea typeface="Calibri"/>
                <a:cs typeface="Calibri"/>
                <a:sym typeface="Calibri"/>
              </a:rPr>
              <a:t>5.- COMMIT;   (quedan hechas realmente las instrucciones 2 y 3)</a:t>
            </a:r>
            <a:endParaRPr/>
          </a:p>
          <a:p>
            <a:pPr indent="0" lvl="0" marL="0" marR="0" rtl="0" algn="l">
              <a:lnSpc>
                <a:spcPct val="150000"/>
              </a:lnSpc>
              <a:spcBef>
                <a:spcPts val="0"/>
              </a:spcBef>
              <a:spcAft>
                <a:spcPts val="0"/>
              </a:spcAft>
              <a:buNone/>
            </a:pPr>
            <a:r>
              <a:rPr b="1" i="1" lang="es-ES" sz="1800" u="none" cap="none" strike="noStrike">
                <a:solidFill>
                  <a:srgbClr val="0070C0"/>
                </a:solidFill>
                <a:latin typeface="Calibri"/>
                <a:ea typeface="Calibri"/>
                <a:cs typeface="Calibri"/>
                <a:sym typeface="Calibri"/>
              </a:rPr>
              <a:t>6.- INSTRUCCIÓN 4   (queda realmente hecha la instrucción 4)</a:t>
            </a:r>
            <a:endParaRPr/>
          </a:p>
          <a:p>
            <a:pPr indent="0" lvl="0" marL="0" marR="0" rtl="0" algn="l">
              <a:lnSpc>
                <a:spcPct val="150000"/>
              </a:lnSpc>
              <a:spcBef>
                <a:spcPts val="0"/>
              </a:spcBef>
              <a:spcAft>
                <a:spcPts val="0"/>
              </a:spcAft>
              <a:buNone/>
            </a:pPr>
            <a:r>
              <a:rPr b="1" i="1" lang="es-ES" sz="1800" u="none" cap="none" strike="noStrike">
                <a:solidFill>
                  <a:srgbClr val="0070C0"/>
                </a:solidFill>
                <a:latin typeface="Calibri"/>
                <a:ea typeface="Calibri"/>
                <a:cs typeface="Calibri"/>
                <a:sym typeface="Calibri"/>
              </a:rPr>
              <a:t>7.- INSTRUCCIÓN 5   (queda realmente hecha la instrucción 5)</a:t>
            </a:r>
            <a:endParaRPr/>
          </a:p>
          <a:p>
            <a:pPr indent="0" lvl="0" marL="0" marR="0" rtl="0" algn="l">
              <a:lnSpc>
                <a:spcPct val="150000"/>
              </a:lnSpc>
              <a:spcBef>
                <a:spcPts val="0"/>
              </a:spcBef>
              <a:spcAft>
                <a:spcPts val="0"/>
              </a:spcAft>
              <a:buNone/>
            </a:pPr>
            <a:r>
              <a:rPr b="1" i="1" lang="es-ES" sz="1800" u="none" cap="none" strike="noStrike">
                <a:solidFill>
                  <a:srgbClr val="FF0000"/>
                </a:solidFill>
                <a:latin typeface="Calibri"/>
                <a:ea typeface="Calibri"/>
                <a:cs typeface="Calibri"/>
                <a:sym typeface="Calibri"/>
              </a:rPr>
              <a:t>8.- START TRANSACTION; (se inicia una transacción)</a:t>
            </a:r>
            <a:endParaRPr/>
          </a:p>
          <a:p>
            <a:pPr indent="0" lvl="0" marL="0" marR="0" rtl="0" algn="l">
              <a:lnSpc>
                <a:spcPct val="150000"/>
              </a:lnSpc>
              <a:spcBef>
                <a:spcPts val="0"/>
              </a:spcBef>
              <a:spcAft>
                <a:spcPts val="0"/>
              </a:spcAft>
              <a:buNone/>
            </a:pPr>
            <a:r>
              <a:rPr b="1" i="1" lang="es-ES" sz="1800" u="none" cap="none" strike="noStrike">
                <a:solidFill>
                  <a:srgbClr val="FF0000"/>
                </a:solidFill>
                <a:latin typeface="Calibri"/>
                <a:ea typeface="Calibri"/>
                <a:cs typeface="Calibri"/>
                <a:sym typeface="Calibri"/>
              </a:rPr>
              <a:t>9.- INSTRUCCIÓN 6</a:t>
            </a:r>
            <a:endParaRPr/>
          </a:p>
          <a:p>
            <a:pPr indent="0" lvl="0" marL="0" marR="0" rtl="0" algn="l">
              <a:lnSpc>
                <a:spcPct val="150000"/>
              </a:lnSpc>
              <a:spcBef>
                <a:spcPts val="0"/>
              </a:spcBef>
              <a:spcAft>
                <a:spcPts val="0"/>
              </a:spcAft>
              <a:buNone/>
            </a:pPr>
            <a:r>
              <a:rPr b="1" i="1" lang="es-ES" sz="1800" u="none" cap="none" strike="noStrike">
                <a:solidFill>
                  <a:srgbClr val="FF0000"/>
                </a:solidFill>
                <a:latin typeface="Calibri"/>
                <a:ea typeface="Calibri"/>
                <a:cs typeface="Calibri"/>
                <a:sym typeface="Calibri"/>
              </a:rPr>
              <a:t>10.- INSTRUCCIÓN 7 (ha habido algún problema)</a:t>
            </a:r>
            <a:endParaRPr/>
          </a:p>
          <a:p>
            <a:pPr indent="0" lvl="0" marL="0" marR="0" rtl="0" algn="l">
              <a:lnSpc>
                <a:spcPct val="150000"/>
              </a:lnSpc>
              <a:spcBef>
                <a:spcPts val="0"/>
              </a:spcBef>
              <a:spcAft>
                <a:spcPts val="0"/>
              </a:spcAft>
              <a:buNone/>
            </a:pPr>
            <a:r>
              <a:rPr b="1" i="1" lang="es-ES" sz="1800" u="none" cap="none" strike="noStrike">
                <a:solidFill>
                  <a:srgbClr val="FF0000"/>
                </a:solidFill>
                <a:latin typeface="Calibri"/>
                <a:ea typeface="Calibri"/>
                <a:cs typeface="Calibri"/>
                <a:sym typeface="Calibri"/>
              </a:rPr>
              <a:t>11.- ROLLBACK;  (quedan anuladas las instrucciones 6 y 7)</a:t>
            </a:r>
            <a:endParaRPr/>
          </a:p>
          <a:p>
            <a:pPr indent="0" lvl="0" marL="0" marR="0" rtl="0" algn="l">
              <a:lnSpc>
                <a:spcPct val="150000"/>
              </a:lnSpc>
              <a:spcBef>
                <a:spcPts val="0"/>
              </a:spcBef>
              <a:spcAft>
                <a:spcPts val="0"/>
              </a:spcAft>
              <a:buNone/>
            </a:pPr>
            <a:r>
              <a:rPr b="1" i="1" lang="es-ES" sz="1800" u="none" cap="none" strike="noStrike">
                <a:solidFill>
                  <a:srgbClr val="0070C0"/>
                </a:solidFill>
                <a:latin typeface="Calibri"/>
                <a:ea typeface="Calibri"/>
                <a:cs typeface="Calibri"/>
                <a:sym typeface="Calibri"/>
              </a:rPr>
              <a:t>12.- INSTRUCCIÓN 8   (queda realmente hecha la instrucción 8)</a:t>
            </a:r>
            <a:endParaRPr/>
          </a:p>
        </p:txBody>
      </p:sp>
      <p:sp>
        <p:nvSpPr>
          <p:cNvPr descr="Resultado de imagen de ordenador ficheros" id="200" name="Google Shape;200;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201" name="Google Shape;201;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207" name="Google Shape;207;p25"/>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8" name="Google Shape;208;p2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209" name="Google Shape;209;p25"/>
          <p:cNvSpPr txBox="1"/>
          <p:nvPr/>
        </p:nvSpPr>
        <p:spPr>
          <a:xfrm>
            <a:off x="576263" y="1196975"/>
            <a:ext cx="7991475"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En MySQL InnoDB las instrucciones de gestión de transacciones son:</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none" cap="none" strike="noStrike">
                <a:solidFill>
                  <a:schemeClr val="dk1"/>
                </a:solidFill>
                <a:latin typeface="Calibri"/>
                <a:ea typeface="Calibri"/>
                <a:cs typeface="Calibri"/>
                <a:sym typeface="Calibri"/>
              </a:rPr>
              <a:t>START TRANSACTION </a:t>
            </a:r>
            <a:r>
              <a:rPr b="0" i="0" lang="es-ES" sz="1800" u="none" cap="none" strike="noStrike">
                <a:solidFill>
                  <a:schemeClr val="dk1"/>
                </a:solidFill>
                <a:latin typeface="Calibri"/>
                <a:ea typeface="Calibri"/>
                <a:cs typeface="Calibri"/>
                <a:sym typeface="Calibri"/>
              </a:rPr>
              <a:t>o </a:t>
            </a:r>
            <a:r>
              <a:rPr b="1" i="0" lang="es-ES" sz="1800" u="none" cap="none" strike="noStrike">
                <a:solidFill>
                  <a:schemeClr val="dk1"/>
                </a:solidFill>
                <a:latin typeface="Calibri"/>
                <a:ea typeface="Calibri"/>
                <a:cs typeface="Calibri"/>
                <a:sym typeface="Calibri"/>
              </a:rPr>
              <a:t>BEGIN</a:t>
            </a:r>
            <a:r>
              <a:rPr b="0" i="0" lang="es-ES" sz="1800" u="none" cap="none" strike="noStrike">
                <a:solidFill>
                  <a:schemeClr val="dk1"/>
                </a:solidFill>
                <a:latin typeface="Calibri"/>
                <a:ea typeface="Calibri"/>
                <a:cs typeface="Calibri"/>
                <a:sym typeface="Calibri"/>
              </a:rPr>
              <a:t>: marca el inicio de una transacción en estado no transaccional. </a:t>
            </a:r>
            <a:endParaRPr/>
          </a:p>
          <a:p>
            <a:pPr indent="0" lvl="0" marL="0" marR="0" rtl="0" algn="l">
              <a:spcBef>
                <a:spcPts val="0"/>
              </a:spcBef>
              <a:spcAft>
                <a:spcPts val="0"/>
              </a:spcAft>
              <a:buNone/>
            </a:pPr>
            <a:r>
              <a:rPr b="1" i="0" lang="es-ES" sz="1800" u="none" cap="none" strike="noStrike">
                <a:solidFill>
                  <a:schemeClr val="dk1"/>
                </a:solidFill>
                <a:latin typeface="Calibri"/>
                <a:ea typeface="Calibri"/>
                <a:cs typeface="Calibri"/>
                <a:sym typeface="Calibri"/>
              </a:rPr>
              <a:t>ROLLBACK</a:t>
            </a:r>
            <a:r>
              <a:rPr b="0" i="0" lang="es-ES" sz="1800" u="none" cap="none" strike="noStrike">
                <a:solidFill>
                  <a:schemeClr val="dk1"/>
                </a:solidFill>
                <a:latin typeface="Calibri"/>
                <a:ea typeface="Calibri"/>
                <a:cs typeface="Calibri"/>
                <a:sym typeface="Calibri"/>
              </a:rPr>
              <a:t>: Cierra la transacción en curso. Anula las instrucciones realizadas en ella.</a:t>
            </a:r>
            <a:endParaRPr/>
          </a:p>
          <a:p>
            <a:pPr indent="0" lvl="0" marL="0" marR="0" rtl="0" algn="l">
              <a:spcBef>
                <a:spcPts val="0"/>
              </a:spcBef>
              <a:spcAft>
                <a:spcPts val="0"/>
              </a:spcAft>
              <a:buNone/>
            </a:pPr>
            <a:r>
              <a:rPr b="1" i="0" lang="es-ES" sz="1800" u="none" cap="none" strike="noStrike">
                <a:solidFill>
                  <a:schemeClr val="dk1"/>
                </a:solidFill>
                <a:latin typeface="Calibri"/>
                <a:ea typeface="Calibri"/>
                <a:cs typeface="Calibri"/>
                <a:sym typeface="Calibri"/>
              </a:rPr>
              <a:t>COMMIT</a:t>
            </a:r>
            <a:r>
              <a:rPr b="0" i="0" lang="es-ES" sz="1800" u="none" cap="none" strike="noStrike">
                <a:solidFill>
                  <a:schemeClr val="dk1"/>
                </a:solidFill>
                <a:latin typeface="Calibri"/>
                <a:ea typeface="Calibri"/>
                <a:cs typeface="Calibri"/>
                <a:sym typeface="Calibri"/>
              </a:rPr>
              <a:t>: Confirma el conjunto de operaciones ejecutadas tras el comienzo de la transacción.</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none" cap="none" strike="noStrike">
                <a:solidFill>
                  <a:schemeClr val="dk1"/>
                </a:solidFill>
                <a:latin typeface="Calibri"/>
                <a:ea typeface="Calibri"/>
                <a:cs typeface="Calibri"/>
                <a:sym typeface="Calibri"/>
              </a:rPr>
              <a:t>SAVEPOINT etiqueta</a:t>
            </a:r>
            <a:r>
              <a:rPr b="0" i="0" lang="es-ES" sz="1800" u="none" cap="none" strike="noStrike">
                <a:solidFill>
                  <a:schemeClr val="dk1"/>
                </a:solidFill>
                <a:latin typeface="Calibri"/>
                <a:ea typeface="Calibri"/>
                <a:cs typeface="Calibri"/>
                <a:sym typeface="Calibri"/>
              </a:rPr>
              <a:t>: Donde se ejecute, marca un punto de retorno o punto para anular instrucciones ejecutadas desde ahí en adelante. En etiqueta podemos poner el nombre que queramos.  Dentro de una transacción podemos establecer varios puntos de retorno.</a:t>
            </a:r>
            <a:endParaRPr/>
          </a:p>
          <a:p>
            <a:pPr indent="0" lvl="0" marL="0" marR="0" rtl="0" algn="l">
              <a:spcBef>
                <a:spcPts val="0"/>
              </a:spcBef>
              <a:spcAft>
                <a:spcPts val="0"/>
              </a:spcAft>
              <a:buNone/>
            </a:pPr>
            <a:r>
              <a:rPr b="1" i="0" lang="es-ES" sz="1800" u="none" cap="none" strike="noStrike">
                <a:solidFill>
                  <a:schemeClr val="dk1"/>
                </a:solidFill>
                <a:latin typeface="Calibri"/>
                <a:ea typeface="Calibri"/>
                <a:cs typeface="Calibri"/>
                <a:sym typeface="Calibri"/>
              </a:rPr>
              <a:t>ROLLBACK TO SAVEPOINT etiqueta</a:t>
            </a:r>
            <a:r>
              <a:rPr b="0" i="0" lang="es-ES" sz="1800" u="none" cap="none" strike="noStrike">
                <a:solidFill>
                  <a:schemeClr val="dk1"/>
                </a:solidFill>
                <a:latin typeface="Calibri"/>
                <a:ea typeface="Calibri"/>
                <a:cs typeface="Calibri"/>
                <a:sym typeface="Calibri"/>
              </a:rPr>
              <a:t>: Hace que se anulen las instrucciones ejecutadas desde el punto donde se ejecutó SAVEPOINT etiqueta.  No confirma las instrucciones ejecutadas desde el comienzo de la transacción hasta el punto SAVEPOINT etiqueta.</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none" cap="none" strike="noStrike">
                <a:solidFill>
                  <a:schemeClr val="dk1"/>
                </a:solidFill>
                <a:latin typeface="Calibri"/>
                <a:ea typeface="Calibri"/>
                <a:cs typeface="Calibri"/>
                <a:sym typeface="Calibri"/>
              </a:rPr>
              <a:t>SET AUTOCOMMIT=valor</a:t>
            </a:r>
            <a:r>
              <a:rPr b="0" i="0" lang="es-ES" sz="1800" u="none" cap="none" strike="noStrike">
                <a:solidFill>
                  <a:schemeClr val="dk1"/>
                </a:solidFill>
                <a:latin typeface="Calibri"/>
                <a:ea typeface="Calibri"/>
                <a:cs typeface="Calibri"/>
                <a:sym typeface="Calibri"/>
              </a:rPr>
              <a:t>: Permite cambiar el estado transaccional de la sesión</a:t>
            </a:r>
            <a:endParaRPr/>
          </a:p>
        </p:txBody>
      </p:sp>
      <p:sp>
        <p:nvSpPr>
          <p:cNvPr descr="Resultado de imagen de ordenador ficheros" id="210" name="Google Shape;210;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211" name="Google Shape;211;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nvSpPr>
        <p:spPr>
          <a:xfrm>
            <a:off x="250825" y="207963"/>
            <a:ext cx="2016900" cy="461700"/>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217" name="Google Shape;217;p26"/>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8" name="Google Shape;218;p2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219" name="Google Shape;219;p26"/>
          <p:cNvSpPr txBox="1"/>
          <p:nvPr/>
        </p:nvSpPr>
        <p:spPr>
          <a:xfrm>
            <a:off x="576263" y="1196975"/>
            <a:ext cx="7991400" cy="535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Hay muchas instrucciones que producen un COMMIT IMPLÍCITO.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Es decir, que tras su ejecución es como si hubieses ejecutado también un commit.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Algunas de ellas son: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Las que </a:t>
            </a:r>
            <a:r>
              <a:rPr b="1" lang="es-ES" sz="1800">
                <a:solidFill>
                  <a:schemeClr val="dk1"/>
                </a:solidFill>
                <a:latin typeface="Calibri"/>
                <a:ea typeface="Calibri"/>
                <a:cs typeface="Calibri"/>
                <a:sym typeface="Calibri"/>
              </a:rPr>
              <a:t>definen o modifican los objetos de la base de datos</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lang="es-ES" sz="1800">
                <a:solidFill>
                  <a:schemeClr val="dk1"/>
                </a:solidFill>
                <a:latin typeface="Calibri"/>
                <a:ea typeface="Calibri"/>
                <a:cs typeface="Calibri"/>
                <a:sym typeface="Calibri"/>
              </a:rPr>
              <a:t> ALTER EVENT, ALTER FUNCTION, ALTER PROCEDURE, ALTER SERVER, ALTER TABLE, ALTER VIEW, CREATE DATABASE, CREATE EVENT, CREATE FUNCTION, CREATE INDEX, CREATE PROCEDURE, CREATE ROLE, CREATE SERVER, CREATE SPATIAL REFERENCE SYSTEM, CREATE TABLE, CREATE TRIGGER, CREATE VIEW, DROP DATABASE, DROP EVENT, DROP FUNCTION, DROP INDEX, DROP PROCEDURE, DROP ROLE, DROP SERVER, DROP SPATIAL REFERENCE SYSTEM, DROP TABLE, DROP TRIGGER, DROP VIEW...</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Aquellas que modifican la </a:t>
            </a:r>
            <a:r>
              <a:rPr b="1" lang="es-ES" sz="1800">
                <a:solidFill>
                  <a:schemeClr val="dk1"/>
                </a:solidFill>
                <a:latin typeface="Calibri"/>
                <a:ea typeface="Calibri"/>
                <a:cs typeface="Calibri"/>
                <a:sym typeface="Calibri"/>
              </a:rPr>
              <a:t>base de datos mysql</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lang="es-ES" sz="1800">
                <a:solidFill>
                  <a:schemeClr val="dk1"/>
                </a:solidFill>
                <a:latin typeface="Calibri"/>
                <a:ea typeface="Calibri"/>
                <a:cs typeface="Calibri"/>
                <a:sym typeface="Calibri"/>
              </a:rPr>
              <a:t> ALTER USER, CREATE USER, DROP USER, GRANT, RENAME USER, REVOKE, SET PASSWORD</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lang="es-E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descr="Resultado de imagen de ordenador ficheros" id="220" name="Google Shape;220;p2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221" name="Google Shape;221;p2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96" name="Google Shape;96;p14"/>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7" name="Google Shape;97;p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Una transacción es un conjunto de operaciones o instrucciones SQL, generalmente de actualización de datos,  que forman un proceso conjunto</a:t>
            </a:r>
            <a:r>
              <a:rPr b="0" i="0" lang="es-E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El conjunto de instrucciones de una transacción no queda realizado a medias, o se realizan todas las operaciones o no se realiza ninguna de las operaciones de la transacción. </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rgbClr val="0070C0"/>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Durante la ejecución de las instrucciones que forman una transacción, podemos anular todas las instrucciones o confirmarlas.</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Por defecto, MySQL se comporta de forma que toda instrucción es una transacción que se confirma automáticamente en el momento de ejecutarla. Por tanto, no se puede anular su ejecución una vez realizada. SE DICE QUE POR DEFECTO TRABAJA EN ESTADO NO TRANSACCIONAL.</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En MySQL se pueden usar transacciones con tablas InnoDB (las tablas que se crean por defecto). En algunos otros tipos de tablas no se pueden usar como, por ejemplo, en tablas MyISAM.</a:t>
            </a:r>
            <a:endParaRPr/>
          </a:p>
        </p:txBody>
      </p:sp>
      <p:sp>
        <p:nvSpPr>
          <p:cNvPr descr="Resultado de imagen de ordenador ficheros" id="99" name="Google Shape;99;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00" name="Google Shape;100;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06" name="Google Shape;106;p15"/>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7" name="Google Shape;107;p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Un ejemplo típico es una transacción bancaria</a:t>
            </a:r>
            <a:r>
              <a:rPr b="0" i="0" lang="es-E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Es necesario que la actualización del saldo de la cuenta de donde sale el dinero y la de la cuenta donde se incrementa el saldo sean ejecutadas de manera conjunta, o en su caso, que no se ejecute ninguna de ellas. </a:t>
            </a:r>
            <a:endParaRPr/>
          </a:p>
        </p:txBody>
      </p:sp>
      <p:sp>
        <p:nvSpPr>
          <p:cNvPr descr="Resultado de imagen de ordenador ficheros" id="109" name="Google Shape;109;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10" name="Google Shape;110;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11" name="Google Shape;111;p15"/>
          <p:cNvPicPr preferRelativeResize="0"/>
          <p:nvPr/>
        </p:nvPicPr>
        <p:blipFill rotWithShape="1">
          <a:blip r:embed="rId3">
            <a:alphaModFix/>
          </a:blip>
          <a:srcRect b="0" l="0" r="0" t="0"/>
          <a:stretch/>
        </p:blipFill>
        <p:spPr>
          <a:xfrm>
            <a:off x="1595437" y="2927379"/>
            <a:ext cx="5953125" cy="382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17" name="Google Shape;117;p16"/>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8" name="Google Shape;118;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19" name="Google Shape;119;p16"/>
          <p:cNvSpPr txBox="1"/>
          <p:nvPr/>
        </p:nvSpPr>
        <p:spPr>
          <a:xfrm>
            <a:off x="576263" y="1196975"/>
            <a:ext cx="7991475"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Las cuatro propiedades de las transacciones (ACID)</a:t>
            </a:r>
            <a:r>
              <a:rPr b="0" i="0" lang="es-E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sng" cap="none" strike="noStrike">
                <a:solidFill>
                  <a:schemeClr val="dk1"/>
                </a:solidFill>
                <a:latin typeface="Calibri"/>
                <a:ea typeface="Calibri"/>
                <a:cs typeface="Calibri"/>
                <a:sym typeface="Calibri"/>
              </a:rPr>
              <a:t>A</a:t>
            </a:r>
            <a:r>
              <a:rPr b="1" i="0" lang="es-ES" sz="1800" u="none" cap="none" strike="noStrike">
                <a:solidFill>
                  <a:schemeClr val="dk1"/>
                </a:solidFill>
                <a:latin typeface="Calibri"/>
                <a:ea typeface="Calibri"/>
                <a:cs typeface="Calibri"/>
                <a:sym typeface="Calibri"/>
              </a:rPr>
              <a:t>tomicidad</a:t>
            </a:r>
            <a:r>
              <a:rPr b="0" i="0" lang="es-ES" sz="1800" u="none" cap="none" strike="noStrike">
                <a:solidFill>
                  <a:schemeClr val="dk1"/>
                </a:solidFill>
                <a:latin typeface="Calibri"/>
                <a:ea typeface="Calibri"/>
                <a:cs typeface="Calibri"/>
                <a:sym typeface="Calibri"/>
              </a:rPr>
              <a:t>: Significa que es una unidad indivisible. Es la propiedad que asegura que la operación se ha realizado o no, y por lo tanto ante un fallo del sistema no puede quedar a medias. </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sng" cap="none" strike="noStrike">
                <a:solidFill>
                  <a:schemeClr val="dk1"/>
                </a:solidFill>
                <a:latin typeface="Calibri"/>
                <a:ea typeface="Calibri"/>
                <a:cs typeface="Calibri"/>
                <a:sym typeface="Calibri"/>
              </a:rPr>
              <a:t>C</a:t>
            </a:r>
            <a:r>
              <a:rPr b="1" i="0" lang="es-ES" sz="1800" u="none" cap="none" strike="noStrike">
                <a:solidFill>
                  <a:schemeClr val="dk1"/>
                </a:solidFill>
                <a:latin typeface="Calibri"/>
                <a:ea typeface="Calibri"/>
                <a:cs typeface="Calibri"/>
                <a:sym typeface="Calibri"/>
              </a:rPr>
              <a:t>onsistencia</a:t>
            </a:r>
            <a:r>
              <a:rPr b="0" i="0" lang="es-ES" sz="1800" u="none" cap="none" strike="noStrike">
                <a:solidFill>
                  <a:schemeClr val="dk1"/>
                </a:solidFill>
                <a:latin typeface="Calibri"/>
                <a:ea typeface="Calibri"/>
                <a:cs typeface="Calibri"/>
                <a:sym typeface="Calibri"/>
              </a:rPr>
              <a:t>: Indica que después de ejecutarse una transacción, la BD debe quedar en estado correcto. </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sng" cap="none" strike="noStrike">
                <a:solidFill>
                  <a:schemeClr val="dk1"/>
                </a:solidFill>
                <a:latin typeface="Calibri"/>
                <a:ea typeface="Calibri"/>
                <a:cs typeface="Calibri"/>
                <a:sym typeface="Calibri"/>
              </a:rPr>
              <a:t>I</a:t>
            </a:r>
            <a:r>
              <a:rPr b="1" i="0" lang="es-ES" sz="1800" u="none" cap="none" strike="noStrike">
                <a:solidFill>
                  <a:schemeClr val="dk1"/>
                </a:solidFill>
                <a:latin typeface="Calibri"/>
                <a:ea typeface="Calibri"/>
                <a:cs typeface="Calibri"/>
                <a:sym typeface="Calibri"/>
              </a:rPr>
              <a:t>solation (Aislamiento)</a:t>
            </a:r>
            <a:r>
              <a:rPr b="0" i="0" lang="es-ES" sz="1800" u="none" cap="none" strike="noStrike">
                <a:solidFill>
                  <a:schemeClr val="dk1"/>
                </a:solidFill>
                <a:latin typeface="Calibri"/>
                <a:ea typeface="Calibri"/>
                <a:cs typeface="Calibri"/>
                <a:sym typeface="Calibri"/>
              </a:rPr>
              <a:t>: Indica que el comportamiento de una transacción no se ve afectada por el hecho de que otras transacciones sean ejecutadas al mismo tiempo. </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sng" cap="none" strike="noStrike">
                <a:solidFill>
                  <a:schemeClr val="dk1"/>
                </a:solidFill>
                <a:latin typeface="Calibri"/>
                <a:ea typeface="Calibri"/>
                <a:cs typeface="Calibri"/>
                <a:sym typeface="Calibri"/>
              </a:rPr>
              <a:t>D</a:t>
            </a:r>
            <a:r>
              <a:rPr b="1" i="0" lang="es-ES" sz="1800" u="none" cap="none" strike="noStrike">
                <a:solidFill>
                  <a:schemeClr val="dk1"/>
                </a:solidFill>
                <a:latin typeface="Calibri"/>
                <a:ea typeface="Calibri"/>
                <a:cs typeface="Calibri"/>
                <a:sym typeface="Calibri"/>
              </a:rPr>
              <a:t>urabilidad</a:t>
            </a:r>
            <a:r>
              <a:rPr b="0" i="0" lang="es-ES" sz="1800" u="none" cap="none" strike="noStrike">
                <a:solidFill>
                  <a:schemeClr val="dk1"/>
                </a:solidFill>
                <a:latin typeface="Calibri"/>
                <a:ea typeface="Calibri"/>
                <a:cs typeface="Calibri"/>
                <a:sym typeface="Calibri"/>
              </a:rPr>
              <a:t>: Cuando se completa una transacción con éxito los cambios se vuelven permanentes. </a:t>
            </a:r>
            <a:endParaRPr/>
          </a:p>
        </p:txBody>
      </p:sp>
      <p:sp>
        <p:nvSpPr>
          <p:cNvPr descr="Resultado de imagen de ordenador ficheros" id="120" name="Google Shape;120;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21" name="Google Shape;121;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27" name="Google Shape;127;p1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8" name="Google Shape;128;p1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29" name="Google Shape;129;p17"/>
          <p:cNvSpPr txBox="1"/>
          <p:nvPr/>
        </p:nvSpPr>
        <p:spPr>
          <a:xfrm>
            <a:off x="576263" y="1196975"/>
            <a:ext cx="7991475"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Ejemplo de transacción en base de datos alquileres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Al finalizar un contrato, se deben realizar varias operaciones de actualización:</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Establecer la fecha final del contrato</a:t>
            </a:r>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Establecer los kilómetros finales del contrato</a:t>
            </a:r>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Establecer el importe del contrato </a:t>
            </a:r>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Marcar el automóvil como no alquilado o disponibles</a:t>
            </a:r>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Establecer en kilómetros del automóvil los kilómetros que tenía el automóvil al finalizar el contrato.</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Todas las instrucciones que realizan estas operaciones deben quedar realizadas o bien no quedar realizada ninguna.</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Si se realizan algunas de ellas y otras no, la base de datos quedaría en una estado </a:t>
            </a:r>
            <a:r>
              <a:rPr b="1" i="0" lang="es-ES" sz="1800" u="none" cap="none" strike="noStrike">
                <a:solidFill>
                  <a:schemeClr val="dk1"/>
                </a:solidFill>
                <a:latin typeface="Calibri"/>
                <a:ea typeface="Calibri"/>
                <a:cs typeface="Calibri"/>
                <a:sym typeface="Calibri"/>
              </a:rPr>
              <a:t>incongruente.</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rgbClr val="FF0000"/>
                </a:solidFill>
                <a:latin typeface="Calibri"/>
                <a:ea typeface="Calibri"/>
                <a:cs typeface="Calibri"/>
                <a:sym typeface="Calibri"/>
              </a:rPr>
              <a:t>Por ejemplo, si no se realiza la última operación, ocurrirá que un automóvil tendrá menos kilómetros que los que tiene registrados en su último contrato.</a:t>
            </a:r>
            <a:endParaRPr/>
          </a:p>
        </p:txBody>
      </p:sp>
      <p:sp>
        <p:nvSpPr>
          <p:cNvPr descr="Resultado de imagen de ordenador ficheros" id="130" name="Google Shape;130;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31" name="Google Shape;131;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37" name="Google Shape;137;p18"/>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8" name="Google Shape;138;p1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39" name="Google Shape;139;p18"/>
          <p:cNvSpPr txBox="1"/>
          <p:nvPr/>
        </p:nvSpPr>
        <p:spPr>
          <a:xfrm>
            <a:off x="576263" y="1196975"/>
            <a:ext cx="7991475"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sng" cap="none" strike="noStrike">
                <a:solidFill>
                  <a:schemeClr val="dk1"/>
                </a:solidFill>
                <a:latin typeface="Calibri"/>
                <a:ea typeface="Calibri"/>
                <a:cs typeface="Calibri"/>
                <a:sym typeface="Calibri"/>
              </a:rPr>
              <a:t>Ejemplo de transacción en base de datos alquileres: </a:t>
            </a:r>
            <a:r>
              <a:rPr b="1" i="1" lang="es-ES" sz="1800" u="none" cap="none" strike="noStrike">
                <a:solidFill>
                  <a:schemeClr val="dk1"/>
                </a:solidFill>
                <a:latin typeface="Calibri"/>
                <a:ea typeface="Calibri"/>
                <a:cs typeface="Calibri"/>
                <a:sym typeface="Calibri"/>
              </a:rPr>
              <a:t>Escribir las instrucciones que forman la transacción para hacer todas las operaciones correspondientes a que el contrato número 21 finaliza hoy con 73256 kilómetros del automóvil al finalizar el contrato.</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
        <p:nvSpPr>
          <p:cNvPr descr="Resultado de imagen de ordenador ficheros" id="140" name="Google Shape;140;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41" name="Google Shape;141;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nvSpPr>
        <p:spPr>
          <a:xfrm>
            <a:off x="250825" y="207963"/>
            <a:ext cx="2016900" cy="461700"/>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47" name="Google Shape;147;p19"/>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8" name="Google Shape;148;p1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49" name="Google Shape;149;p19"/>
          <p:cNvSpPr txBox="1"/>
          <p:nvPr/>
        </p:nvSpPr>
        <p:spPr>
          <a:xfrm>
            <a:off x="576263" y="1196975"/>
            <a:ext cx="7991400" cy="507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sng" cap="none" strike="noStrike">
                <a:solidFill>
                  <a:schemeClr val="dk1"/>
                </a:solidFill>
                <a:latin typeface="Calibri"/>
                <a:ea typeface="Calibri"/>
                <a:cs typeface="Calibri"/>
                <a:sym typeface="Calibri"/>
              </a:rPr>
              <a:t>Ejemplo de transacción en base de datos alquileres: </a:t>
            </a:r>
            <a:r>
              <a:rPr b="1" i="1" lang="es-ES" sz="1800" u="none" cap="none" strike="noStrike">
                <a:solidFill>
                  <a:schemeClr val="dk1"/>
                </a:solidFill>
                <a:latin typeface="Calibri"/>
                <a:ea typeface="Calibri"/>
                <a:cs typeface="Calibri"/>
                <a:sym typeface="Calibri"/>
              </a:rPr>
              <a:t>Escribir las instrucciones que forman la transacción para hacer todas las operaciones correspondientes a que el contrato número 21 finaliza hoy con 73256 kilómetros del automóvil al finalizar el contrato.</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UPDATE contratos </a:t>
            </a:r>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SET ffin=curdate(),kfin=73256 </a:t>
            </a:r>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WHERE numcontrato=21;</a:t>
            </a:r>
            <a:endParaRPr/>
          </a:p>
          <a:p>
            <a:pPr indent="0" lvl="0" marL="0" marR="0" rtl="0" algn="l">
              <a:spcBef>
                <a:spcPts val="0"/>
              </a:spcBef>
              <a:spcAft>
                <a:spcPts val="0"/>
              </a:spcAft>
              <a:buNone/>
            </a:pPr>
            <a:r>
              <a:t/>
            </a:r>
            <a:endParaRPr b="1" i="0" sz="1800" u="none" cap="none" strike="noStrike">
              <a:solidFill>
                <a:srgbClr val="0070C0"/>
              </a:solidFill>
              <a:latin typeface="Calibri"/>
              <a:ea typeface="Calibri"/>
              <a:cs typeface="Calibri"/>
              <a:sym typeface="Calibri"/>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UPDATE contratos INNER JOIN automoviles </a:t>
            </a:r>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ON contratos.matricula=automoviles.matricula </a:t>
            </a:r>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SET importe=precio*datediff(ffin,fini) </a:t>
            </a:r>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WHERE numcontrato=21;</a:t>
            </a:r>
            <a:endParaRPr/>
          </a:p>
          <a:p>
            <a:pPr indent="0" lvl="0" marL="0" marR="0" rtl="0" algn="l">
              <a:spcBef>
                <a:spcPts val="0"/>
              </a:spcBef>
              <a:spcAft>
                <a:spcPts val="0"/>
              </a:spcAft>
              <a:buNone/>
            </a:pPr>
            <a:r>
              <a:t/>
            </a:r>
            <a:endParaRPr b="1" i="0" sz="1800" u="none" cap="none" strike="noStrike">
              <a:solidFill>
                <a:srgbClr val="0070C0"/>
              </a:solidFill>
              <a:latin typeface="Calibri"/>
              <a:ea typeface="Calibri"/>
              <a:cs typeface="Calibri"/>
              <a:sym typeface="Calibri"/>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UPDATE contratos INNER JOIN automoviles </a:t>
            </a:r>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ON contratos.matricula=automoviles.matricula </a:t>
            </a:r>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SET alquilado=false,kilometros=73256 </a:t>
            </a:r>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WHERE numcontrato=21;</a:t>
            </a:r>
            <a:endParaRPr/>
          </a:p>
        </p:txBody>
      </p:sp>
      <p:sp>
        <p:nvSpPr>
          <p:cNvPr descr="Resultado de imagen de ordenador ficheros" id="150" name="Google Shape;150;p1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51" name="Google Shape;151;p1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57" name="Google Shape;157;p2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8" name="Google Shape;158;p2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59" name="Google Shape;159;p20"/>
          <p:cNvSpPr txBox="1"/>
          <p:nvPr/>
        </p:nvSpPr>
        <p:spPr>
          <a:xfrm>
            <a:off x="530415" y="965099"/>
            <a:ext cx="7991475" cy="54168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sng" cap="none" strike="noStrike">
                <a:solidFill>
                  <a:schemeClr val="dk1"/>
                </a:solidFill>
                <a:latin typeface="Calibri"/>
                <a:ea typeface="Calibri"/>
                <a:cs typeface="Calibri"/>
                <a:sym typeface="Calibri"/>
              </a:rPr>
              <a:t>En definitiva, para realizar lo anterior como transacción, ejecutaríamos:</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START TRANSACTION;</a:t>
            </a:r>
            <a:endParaRPr/>
          </a:p>
          <a:p>
            <a:pPr indent="0" lvl="0" marL="0" marR="0" rtl="0" algn="l">
              <a:spcBef>
                <a:spcPts val="0"/>
              </a:spcBef>
              <a:spcAft>
                <a:spcPts val="0"/>
              </a:spcAft>
              <a:buNone/>
            </a:pPr>
            <a:r>
              <a:t/>
            </a:r>
            <a:endParaRPr b="1" i="0" sz="1600" u="none" cap="none" strike="noStrike">
              <a:solidFill>
                <a:srgbClr val="0070C0"/>
              </a:solidFill>
              <a:latin typeface="Calibri"/>
              <a:ea typeface="Calibri"/>
              <a:cs typeface="Calibri"/>
              <a:sym typeface="Calibri"/>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UPDATE contratos </a:t>
            </a:r>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SET ffin=curdate(),kfin=73256 </a:t>
            </a:r>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WHERE numcontrato=21;</a:t>
            </a:r>
            <a:endParaRPr/>
          </a:p>
          <a:p>
            <a:pPr indent="0" lvl="0" marL="0" marR="0" rtl="0" algn="l">
              <a:spcBef>
                <a:spcPts val="0"/>
              </a:spcBef>
              <a:spcAft>
                <a:spcPts val="0"/>
              </a:spcAft>
              <a:buNone/>
            </a:pPr>
            <a:r>
              <a:t/>
            </a:r>
            <a:endParaRPr b="1" i="0" sz="1600" u="none" cap="none" strike="noStrike">
              <a:solidFill>
                <a:srgbClr val="0070C0"/>
              </a:solidFill>
              <a:latin typeface="Calibri"/>
              <a:ea typeface="Calibri"/>
              <a:cs typeface="Calibri"/>
              <a:sym typeface="Calibri"/>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UPDATE contratos INNER JOIN automoviles </a:t>
            </a:r>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ON contratos.matricula=automoviles.matricula </a:t>
            </a:r>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SET importe=precio*datediff(ffin,fini) </a:t>
            </a:r>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WHERE numcontrato=21;</a:t>
            </a:r>
            <a:endParaRPr/>
          </a:p>
          <a:p>
            <a:pPr indent="0" lvl="0" marL="0" marR="0" rtl="0" algn="l">
              <a:spcBef>
                <a:spcPts val="0"/>
              </a:spcBef>
              <a:spcAft>
                <a:spcPts val="0"/>
              </a:spcAft>
              <a:buNone/>
            </a:pPr>
            <a:r>
              <a:t/>
            </a:r>
            <a:endParaRPr b="1" i="0" sz="1600" u="none" cap="none" strike="noStrike">
              <a:solidFill>
                <a:srgbClr val="0070C0"/>
              </a:solidFill>
              <a:latin typeface="Calibri"/>
              <a:ea typeface="Calibri"/>
              <a:cs typeface="Calibri"/>
              <a:sym typeface="Calibri"/>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UPDATE contratos INNER JOIN automoviles </a:t>
            </a:r>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ON contratos.matricula=automoviles.matricula </a:t>
            </a:r>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SET alquilado=false,kilometros=73256 </a:t>
            </a:r>
            <a:endParaRPr/>
          </a:p>
          <a:p>
            <a:pPr indent="0" lvl="0" marL="0" marR="0" rtl="0" algn="l">
              <a:spcBef>
                <a:spcPts val="0"/>
              </a:spcBef>
              <a:spcAft>
                <a:spcPts val="0"/>
              </a:spcAft>
              <a:buNone/>
            </a:pPr>
            <a:r>
              <a:rPr b="1" i="0" lang="es-ES" sz="1600" u="none" cap="none" strike="noStrike">
                <a:solidFill>
                  <a:srgbClr val="0070C0"/>
                </a:solidFill>
                <a:latin typeface="Calibri"/>
                <a:ea typeface="Calibri"/>
                <a:cs typeface="Calibri"/>
                <a:sym typeface="Calibri"/>
              </a:rPr>
              <a:t>WHERE numcontrato=21;</a:t>
            </a:r>
            <a:endParaRPr/>
          </a:p>
          <a:p>
            <a:pPr indent="0" lvl="0" marL="0" marR="0" rtl="0" algn="l">
              <a:spcBef>
                <a:spcPts val="0"/>
              </a:spcBef>
              <a:spcAft>
                <a:spcPts val="0"/>
              </a:spcAft>
              <a:buNone/>
            </a:pPr>
            <a:r>
              <a:t/>
            </a:r>
            <a:endParaRPr b="1" i="0" sz="1800" u="none" cap="none" strike="noStrike">
              <a:solidFill>
                <a:srgbClr val="0070C0"/>
              </a:solidFill>
              <a:latin typeface="Calibri"/>
              <a:ea typeface="Calibri"/>
              <a:cs typeface="Calibri"/>
              <a:sym typeface="Calibri"/>
            </a:endParaRPr>
          </a:p>
          <a:p>
            <a:pPr indent="0" lvl="0" marL="0" marR="0" rtl="0" algn="l">
              <a:spcBef>
                <a:spcPts val="0"/>
              </a:spcBef>
              <a:spcAft>
                <a:spcPts val="0"/>
              </a:spcAft>
              <a:buNone/>
            </a:pPr>
            <a:r>
              <a:rPr b="0" i="0" lang="es-ES" sz="1600" u="none" cap="none" strike="noStrike">
                <a:solidFill>
                  <a:schemeClr val="dk1"/>
                </a:solidFill>
                <a:latin typeface="Calibri"/>
                <a:ea typeface="Calibri"/>
                <a:cs typeface="Calibri"/>
                <a:sym typeface="Calibri"/>
              </a:rPr>
              <a:t>Y si todo ha ido bien, ejecutaríamos al final la instrucción para que se confirme la transacción:</a:t>
            </a:r>
            <a:endParaRPr/>
          </a:p>
          <a:p>
            <a:pPr indent="0" lvl="0" marL="0" marR="0" rtl="0" algn="l">
              <a:spcBef>
                <a:spcPts val="0"/>
              </a:spcBef>
              <a:spcAft>
                <a:spcPts val="0"/>
              </a:spcAft>
              <a:buNone/>
            </a:pPr>
            <a:r>
              <a:t/>
            </a:r>
            <a:endParaRPr b="1" i="0" sz="1800" u="none" cap="none" strike="noStrike">
              <a:solidFill>
                <a:srgbClr val="0070C0"/>
              </a:solidFill>
              <a:latin typeface="Calibri"/>
              <a:ea typeface="Calibri"/>
              <a:cs typeface="Calibri"/>
              <a:sym typeface="Calibri"/>
            </a:endParaRPr>
          </a:p>
          <a:p>
            <a:pPr indent="0" lvl="0" marL="0" marR="0" rtl="0" algn="l">
              <a:spcBef>
                <a:spcPts val="0"/>
              </a:spcBef>
              <a:spcAft>
                <a:spcPts val="0"/>
              </a:spcAft>
              <a:buNone/>
            </a:pPr>
            <a:r>
              <a:rPr b="1" i="0" lang="es-ES" sz="1800" u="none" cap="none" strike="noStrike">
                <a:solidFill>
                  <a:srgbClr val="0070C0"/>
                </a:solidFill>
                <a:latin typeface="Calibri"/>
                <a:ea typeface="Calibri"/>
                <a:cs typeface="Calibri"/>
                <a:sym typeface="Calibri"/>
              </a:rPr>
              <a:t>COMMIT;</a:t>
            </a:r>
            <a:endParaRPr/>
          </a:p>
        </p:txBody>
      </p:sp>
      <p:sp>
        <p:nvSpPr>
          <p:cNvPr descr="Resultado de imagen de ordenador ficheros" id="160" name="Google Shape;160;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61" name="Google Shape;161;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nvSpPr>
        <p:spPr>
          <a:xfrm>
            <a:off x="250825" y="207963"/>
            <a:ext cx="2016919"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None/>
            </a:pPr>
            <a:r>
              <a:rPr b="1" i="0" lang="es-ES" sz="1600" u="none" cap="none" strike="noStrike">
                <a:solidFill>
                  <a:srgbClr val="11151A"/>
                </a:solidFill>
                <a:latin typeface="Arial"/>
                <a:ea typeface="Arial"/>
                <a:cs typeface="Arial"/>
                <a:sym typeface="Arial"/>
              </a:rPr>
              <a:t>Transacciones</a:t>
            </a:r>
            <a:endParaRPr/>
          </a:p>
        </p:txBody>
      </p:sp>
      <p:sp>
        <p:nvSpPr>
          <p:cNvPr id="167" name="Google Shape;167;p21"/>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8" name="Google Shape;168;p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69" name="Google Shape;169;p21"/>
          <p:cNvSpPr txBox="1"/>
          <p:nvPr/>
        </p:nvSpPr>
        <p:spPr>
          <a:xfrm>
            <a:off x="576263" y="1196975"/>
            <a:ext cx="7991475"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1800" u="none" cap="none" strike="noStrike">
                <a:solidFill>
                  <a:schemeClr val="dk1"/>
                </a:solidFill>
                <a:latin typeface="Calibri"/>
                <a:ea typeface="Calibri"/>
                <a:cs typeface="Calibri"/>
                <a:sym typeface="Calibri"/>
              </a:rPr>
              <a:t>En MySQL</a:t>
            </a:r>
            <a:r>
              <a:rPr b="0" i="1" lang="es-ES" sz="1800" u="none" cap="none" strike="noStrike">
                <a:solidFill>
                  <a:schemeClr val="dk1"/>
                </a:solidFill>
                <a:latin typeface="Calibri"/>
                <a:ea typeface="Calibri"/>
                <a:cs typeface="Calibri"/>
                <a:sym typeface="Calibri"/>
              </a:rPr>
              <a:t> podemos usar </a:t>
            </a:r>
            <a:r>
              <a:rPr b="0" i="0" lang="es-ES" sz="1800" u="none" cap="none" strike="noStrike">
                <a:solidFill>
                  <a:schemeClr val="dk1"/>
                </a:solidFill>
                <a:latin typeface="Calibri"/>
                <a:ea typeface="Calibri"/>
                <a:cs typeface="Calibri"/>
                <a:sym typeface="Calibri"/>
              </a:rPr>
              <a:t>dos estados de gestión de transacciones.</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En su configuración por defecto, tiene establecido el </a:t>
            </a:r>
            <a:r>
              <a:rPr b="0" i="0" lang="es-ES" sz="1800" u="sng" cap="none" strike="noStrike">
                <a:solidFill>
                  <a:schemeClr val="dk1"/>
                </a:solidFill>
                <a:latin typeface="Calibri"/>
                <a:ea typeface="Calibri"/>
                <a:cs typeface="Calibri"/>
                <a:sym typeface="Calibri"/>
              </a:rPr>
              <a:t>estado </a:t>
            </a:r>
            <a:r>
              <a:rPr b="1" i="0" lang="es-ES" sz="1800" u="sng" cap="none" strike="noStrike">
                <a:solidFill>
                  <a:schemeClr val="dk1"/>
                </a:solidFill>
                <a:latin typeface="Calibri"/>
                <a:ea typeface="Calibri"/>
                <a:cs typeface="Calibri"/>
                <a:sym typeface="Calibri"/>
              </a:rPr>
              <a:t>no transaccional</a:t>
            </a:r>
            <a:r>
              <a:rPr b="0" i="0" lang="es-ES" sz="1800" u="sng"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800" u="sng"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Si ejecutamos una instrucción de actualización de datos, ésta queda realmente realizada, </a:t>
            </a:r>
            <a:r>
              <a:rPr b="1" i="0" lang="es-ES" sz="1800" u="none" cap="none" strike="noStrike">
                <a:solidFill>
                  <a:schemeClr val="dk1"/>
                </a:solidFill>
                <a:latin typeface="Calibri"/>
                <a:ea typeface="Calibri"/>
                <a:cs typeface="Calibri"/>
                <a:sym typeface="Calibri"/>
              </a:rPr>
              <a:t>no hay vuelta atrás</a:t>
            </a:r>
            <a:r>
              <a:rPr b="0" i="0" lang="es-ES" sz="1800" u="none" cap="none" strike="noStrike">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Podemos realizar transacciones con varias instrucciones iniciando una transacción con START TRANSACTION.</a:t>
            </a:r>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Podemos confirmar todos lo realizado en la transacción con COMMIT o anularlo con ROLLBACK.</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El otro es el </a:t>
            </a:r>
            <a:r>
              <a:rPr b="0" i="0" lang="es-ES" sz="1800" u="sng" cap="none" strike="noStrike">
                <a:solidFill>
                  <a:schemeClr val="dk1"/>
                </a:solidFill>
                <a:latin typeface="Calibri"/>
                <a:ea typeface="Calibri"/>
                <a:cs typeface="Calibri"/>
                <a:sym typeface="Calibri"/>
              </a:rPr>
              <a:t>estado </a:t>
            </a:r>
            <a:r>
              <a:rPr b="1" i="0" lang="es-ES" sz="1800" u="sng" cap="none" strike="noStrike">
                <a:solidFill>
                  <a:schemeClr val="dk1"/>
                </a:solidFill>
                <a:latin typeface="Calibri"/>
                <a:ea typeface="Calibri"/>
                <a:cs typeface="Calibri"/>
                <a:sym typeface="Calibri"/>
              </a:rPr>
              <a:t>transaccional</a:t>
            </a:r>
            <a:r>
              <a:rPr b="1" i="0" lang="es-ES" sz="1800" u="none" cap="none" strike="noStrike">
                <a:solidFill>
                  <a:schemeClr val="dk1"/>
                </a:solidFill>
                <a:latin typeface="Calibri"/>
                <a:ea typeface="Calibri"/>
                <a:cs typeface="Calibri"/>
                <a:sym typeface="Calibri"/>
              </a:rPr>
              <a:t>. </a:t>
            </a:r>
            <a:r>
              <a:rPr b="0" i="0" lang="es-ES" sz="1800" u="none" cap="none" strike="noStrike">
                <a:solidFill>
                  <a:schemeClr val="dk1"/>
                </a:solidFill>
                <a:latin typeface="Calibri"/>
                <a:ea typeface="Calibri"/>
                <a:cs typeface="Calibri"/>
                <a:sym typeface="Calibri"/>
              </a:rPr>
              <a:t>En este estado</a:t>
            </a:r>
            <a:r>
              <a:rPr b="1" i="0" lang="es-E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No hay que indicar que se inicia una transacción.</a:t>
            </a:r>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Una transacción comienza cuando otra finaliza.</a:t>
            </a:r>
            <a:endParaRPr/>
          </a:p>
          <a:p>
            <a:pPr indent="-285750" lvl="0" marL="28575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Una transacción finaliza cuando se confirma su realización o cuando se anula su realización.</a:t>
            </a:r>
            <a:endParaRPr/>
          </a:p>
          <a:p>
            <a:pPr indent="0" lvl="0" marL="0" marR="0" rtl="0" algn="l">
              <a:spcBef>
                <a:spcPts val="0"/>
              </a:spcBef>
              <a:spcAft>
                <a:spcPts val="0"/>
              </a:spcAft>
              <a:buNone/>
            </a:pPr>
            <a:r>
              <a:t/>
            </a:r>
            <a:endParaRPr b="1" i="0" sz="1800" u="none" cap="none" strike="noStrike">
              <a:solidFill>
                <a:srgbClr val="0070C0"/>
              </a:solidFill>
              <a:latin typeface="Calibri"/>
              <a:ea typeface="Calibri"/>
              <a:cs typeface="Calibri"/>
              <a:sym typeface="Calibri"/>
            </a:endParaRPr>
          </a:p>
        </p:txBody>
      </p:sp>
      <p:sp>
        <p:nvSpPr>
          <p:cNvPr descr="Resultado de imagen de ordenador ficheros" id="170" name="Google Shape;170;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Resultado de imagen de ordenador ficheros" id="171" name="Google Shape;171;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