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sldIdLst>
    <p:sldId id="256" r:id="rId2"/>
    <p:sldId id="283" r:id="rId3"/>
    <p:sldId id="284" r:id="rId4"/>
    <p:sldId id="286" r:id="rId5"/>
    <p:sldId id="276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57AF5EF-2D2C-46C0-9253-DFB3FB464235}">
          <p14:sldIdLst>
            <p14:sldId id="256"/>
            <p14:sldId id="283"/>
            <p14:sldId id="284"/>
            <p14:sldId id="286"/>
            <p14:sldId id="27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Sección sin título" id="{9D61BBAC-79B6-428B-85CB-8421213A89E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6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AF1D6-995E-4A6F-9914-507B54D26760}" type="datetimeFigureOut">
              <a:rPr lang="es-ES" smtClean="0"/>
              <a:t>27/04/2023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68633-FC23-4A9D-8869-2FA24D47A8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30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4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6974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74276"/>
            <a:ext cx="10325000" cy="43302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8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6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5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1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93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6CD207E-8BBC-07A8-D3E6-84D23DFB7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/>
          </a:bodyPr>
          <a:lstStyle/>
          <a:p>
            <a:r>
              <a:rPr lang="es-ES" dirty="0"/>
              <a:t>TEMA 6.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F08601-FF4A-8D87-3287-F6DD75E15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800355"/>
            <a:ext cx="5398649" cy="1643320"/>
          </a:xfrm>
        </p:spPr>
        <p:txBody>
          <a:bodyPr>
            <a:normAutofit/>
          </a:bodyPr>
          <a:lstStyle/>
          <a:p>
            <a:r>
              <a:rPr lang="es-ES" dirty="0"/>
              <a:t>PROGRAMACIÓN EN BASES DE DATOS.</a:t>
            </a:r>
          </a:p>
          <a:p>
            <a:r>
              <a:rPr lang="es-ES" dirty="0"/>
              <a:t>SESIÓN 2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Trama azul abstracta con números">
            <a:extLst>
              <a:ext uri="{FF2B5EF4-FFF2-40B4-BE49-F238E27FC236}">
                <a16:creationId xmlns:a16="http://schemas.microsoft.com/office/drawing/2014/main" id="{B10E7C1B-89E9-5C6F-B62D-0D7775EA0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04" r="2" b="29754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2118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9BF41-427D-1A84-DDB5-30E153D2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BDA7FE-C0B1-C273-CDD6-1583B71D1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Si un parámetro es declarado OUT, no se puede usar ese parámetro para consultar su valor, si para modificarlo. Si tenemos:</a:t>
            </a:r>
            <a:endParaRPr lang="es-ES" dirty="0"/>
          </a:p>
          <a:p>
            <a:pPr lvl="1" indent="0">
              <a:buNone/>
            </a:pP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CREATE PROCEDURE ejemplo (OUT </a:t>
            </a:r>
            <a:r>
              <a:rPr lang="es-ES" b="1" dirty="0" err="1"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 INT)</a:t>
            </a:r>
            <a:endParaRPr lang="es-ES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No podríamos usar esta instrucción dentro del procedimiento:</a:t>
            </a:r>
            <a:endParaRPr lang="es-ES" dirty="0"/>
          </a:p>
          <a:p>
            <a:pPr lvl="1" indent="0">
              <a:buNone/>
            </a:pP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s-ES" b="1" dirty="0" err="1"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(*) FROM contratos WHERE </a:t>
            </a:r>
            <a:r>
              <a:rPr lang="es-ES" b="1" dirty="0" err="1">
                <a:latin typeface="Calibri"/>
                <a:ea typeface="Calibri"/>
                <a:cs typeface="Calibri"/>
                <a:sym typeface="Calibri"/>
              </a:rPr>
              <a:t>numcontrato</a:t>
            </a: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s-ES" b="1" dirty="0" err="1"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s-ES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En cambio, un parámetro INOUT podríamos usarlo tanto para lectura como para escritura.</a:t>
            </a:r>
            <a:endParaRPr lang="es-ES" b="1" i="1" u="sng" dirty="0">
              <a:latin typeface="Calibri"/>
              <a:ea typeface="Calibri"/>
              <a:cs typeface="Calibri"/>
              <a:sym typeface="Calibri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1824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9BF41-427D-1A84-DDB5-30E153D2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BDA7FE-C0B1-C273-CDD6-1583B71D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74275"/>
            <a:ext cx="10325000" cy="5121799"/>
          </a:xfrm>
        </p:spPr>
        <p:txBody>
          <a:bodyPr>
            <a:normAutofit/>
          </a:bodyPr>
          <a:lstStyle/>
          <a:p>
            <a:pPr algn="just"/>
            <a:r>
              <a:rPr lang="es-ES" b="1" i="1" u="sng" dirty="0">
                <a:latin typeface="Calibri"/>
                <a:ea typeface="Calibri"/>
                <a:cs typeface="Calibri"/>
                <a:sym typeface="Calibri"/>
              </a:rPr>
              <a:t>Variables locales: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s-ES" dirty="0"/>
          </a:p>
          <a:p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Además de los parámetros, en un procedimiento podemos declarar y usar </a:t>
            </a: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variables locales. </a:t>
            </a:r>
            <a:endParaRPr lang="es-ES" dirty="0"/>
          </a:p>
          <a:p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Estas variables locales sólo tienen existencia mientras se ejecuta el procedimiento, después quedan destruidas. </a:t>
            </a:r>
            <a:endParaRPr lang="es-ES" dirty="0"/>
          </a:p>
          <a:p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La declaración de variables debe estar dentro del bloque BEGIN  ....  END. </a:t>
            </a:r>
          </a:p>
          <a:p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Para definir o declarar cualquier variable se usa la instrucción:</a:t>
            </a:r>
            <a:endParaRPr lang="es-ES" dirty="0"/>
          </a:p>
          <a:p>
            <a:pPr lvl="1" indent="0">
              <a:buNone/>
            </a:pPr>
            <a:r>
              <a:rPr lang="es-ES" b="1" i="1" dirty="0">
                <a:latin typeface="Calibri"/>
                <a:ea typeface="Calibri"/>
                <a:cs typeface="Calibri"/>
                <a:sym typeface="Calibri"/>
              </a:rPr>
              <a:t>DECLARE nombre  tipo[DEFAULT valor];</a:t>
            </a:r>
            <a:endParaRPr lang="es-ES" dirty="0"/>
          </a:p>
          <a:p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Donde tipo es cualquiera de los tipos admitidos por MySQL. </a:t>
            </a:r>
          </a:p>
          <a:p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Para modificar el valor de una variable o de un parámetro con el operador de asignación =, debe usarse la instrucción:</a:t>
            </a:r>
            <a:endParaRPr lang="es-ES" dirty="0"/>
          </a:p>
          <a:p>
            <a:pPr lvl="1" indent="0">
              <a:buNone/>
            </a:pPr>
            <a:r>
              <a:rPr lang="es-ES" b="1" i="1" dirty="0">
                <a:latin typeface="Calibri"/>
                <a:ea typeface="Calibri"/>
                <a:cs typeface="Calibri"/>
                <a:sym typeface="Calibri"/>
              </a:rPr>
              <a:t>SET variable=expresión;</a:t>
            </a:r>
            <a:endParaRPr lang="es-ES" dirty="0">
              <a:latin typeface="Calibri"/>
              <a:ea typeface="Calibri"/>
              <a:cs typeface="Calibri"/>
              <a:sym typeface="Calibri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38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9BF41-427D-1A84-DDB5-30E153D2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BDA7FE-C0B1-C273-CDD6-1583B71D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74275"/>
            <a:ext cx="10325000" cy="5121799"/>
          </a:xfrm>
        </p:spPr>
        <p:txBody>
          <a:bodyPr>
            <a:normAutofit/>
          </a:bodyPr>
          <a:lstStyle/>
          <a:p>
            <a:r>
              <a:rPr lang="es-ES" b="1" i="1" u="sng" dirty="0">
                <a:latin typeface="Calibri"/>
                <a:ea typeface="Calibri"/>
                <a:cs typeface="Calibri"/>
                <a:sym typeface="Calibri"/>
              </a:rPr>
              <a:t>Ejemplo  3 de uso de variables locales: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Crear un procedimiento </a:t>
            </a:r>
            <a:r>
              <a:rPr lang="es-ES" b="1" dirty="0" err="1">
                <a:latin typeface="Calibri"/>
                <a:ea typeface="Calibri"/>
                <a:cs typeface="Calibri"/>
                <a:sym typeface="Calibri"/>
              </a:rPr>
              <a:t>usovariable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que lista los vehículos con menos de 2500 kilómetros y, después, los vehículos con menos kilómetros que los anteriores más 5000 kilómetros.</a:t>
            </a:r>
          </a:p>
          <a:p>
            <a:pPr marL="1343025" indent="0">
              <a:buNone/>
            </a:pPr>
            <a:r>
              <a:rPr lang="en-US" b="1" i="1" dirty="0">
                <a:latin typeface="Calibri"/>
                <a:ea typeface="Calibri"/>
                <a:cs typeface="Calibri"/>
                <a:sym typeface="Calibri"/>
              </a:rPr>
              <a:t>CREATE  PROCEDURE </a:t>
            </a:r>
            <a:r>
              <a:rPr lang="en-US" b="1" i="1" dirty="0" err="1">
                <a:latin typeface="Calibri"/>
                <a:ea typeface="Calibri"/>
                <a:cs typeface="Calibri"/>
                <a:sym typeface="Calibri"/>
              </a:rPr>
              <a:t>usovariable</a:t>
            </a:r>
            <a:r>
              <a:rPr lang="en-US" b="1" i="1" dirty="0">
                <a:latin typeface="Calibri"/>
                <a:ea typeface="Calibri"/>
                <a:cs typeface="Calibri"/>
                <a:sym typeface="Calibri"/>
              </a:rPr>
              <a:t>()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1343025" indent="0">
              <a:buNone/>
            </a:pPr>
            <a:r>
              <a:rPr lang="en-US" b="1" i="1" dirty="0">
                <a:latin typeface="Calibri"/>
                <a:ea typeface="Calibri"/>
                <a:cs typeface="Calibri"/>
                <a:sym typeface="Calibri"/>
              </a:rPr>
              <a:t> BEGIN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1343025" indent="0">
              <a:buNone/>
            </a:pPr>
            <a:r>
              <a:rPr lang="en-US" b="1" i="1" dirty="0">
                <a:latin typeface="Calibri"/>
                <a:ea typeface="Calibri"/>
                <a:cs typeface="Calibri"/>
                <a:sym typeface="Calibri"/>
              </a:rPr>
              <a:t> DECLARE a INT;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1343025" indent="0">
              <a:buNone/>
            </a:pPr>
            <a:r>
              <a:rPr lang="en-US" b="1" i="1" dirty="0">
                <a:latin typeface="Calibri"/>
                <a:ea typeface="Calibri"/>
                <a:cs typeface="Calibri"/>
                <a:sym typeface="Calibri"/>
              </a:rPr>
              <a:t> SET a=2500;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1343025" indent="0">
              <a:buNone/>
            </a:pPr>
            <a:r>
              <a:rPr lang="en-US" b="1" i="1" dirty="0">
                <a:latin typeface="Calibri"/>
                <a:ea typeface="Calibri"/>
                <a:cs typeface="Calibri"/>
                <a:sym typeface="Calibri"/>
              </a:rPr>
              <a:t>SELECT * FROM </a:t>
            </a:r>
            <a:r>
              <a:rPr lang="en-US" b="1" i="1" dirty="0" err="1"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n-US" b="1" i="1" dirty="0">
                <a:latin typeface="Calibri"/>
                <a:ea typeface="Calibri"/>
                <a:cs typeface="Calibri"/>
                <a:sym typeface="Calibri"/>
              </a:rPr>
              <a:t> WHERE </a:t>
            </a:r>
            <a:r>
              <a:rPr lang="en-US" b="1" i="1" dirty="0" err="1">
                <a:latin typeface="Calibri"/>
                <a:ea typeface="Calibri"/>
                <a:cs typeface="Calibri"/>
                <a:sym typeface="Calibri"/>
              </a:rPr>
              <a:t>kilometros</a:t>
            </a:r>
            <a:r>
              <a:rPr lang="en-US" b="1" i="1" dirty="0">
                <a:latin typeface="Calibri"/>
                <a:ea typeface="Calibri"/>
                <a:cs typeface="Calibri"/>
                <a:sym typeface="Calibri"/>
              </a:rPr>
              <a:t>&lt;a;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1343025" indent="0">
              <a:buNone/>
            </a:pPr>
            <a:r>
              <a:rPr lang="en-US" b="1" i="1" dirty="0">
                <a:latin typeface="Calibri"/>
                <a:ea typeface="Calibri"/>
                <a:cs typeface="Calibri"/>
                <a:sym typeface="Calibri"/>
              </a:rPr>
              <a:t> SET a=a+5000;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1343025" indent="0">
              <a:buNone/>
            </a:pPr>
            <a:r>
              <a:rPr lang="en-US" b="1" i="1" dirty="0">
                <a:latin typeface="Calibri"/>
                <a:ea typeface="Calibri"/>
                <a:cs typeface="Calibri"/>
                <a:sym typeface="Calibri"/>
              </a:rPr>
              <a:t>SELECT * FROM </a:t>
            </a:r>
            <a:r>
              <a:rPr lang="en-US" b="1" i="1" dirty="0" err="1"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n-US" b="1" i="1" dirty="0">
                <a:latin typeface="Calibri"/>
                <a:ea typeface="Calibri"/>
                <a:cs typeface="Calibri"/>
                <a:sym typeface="Calibri"/>
              </a:rPr>
              <a:t> WHERE </a:t>
            </a:r>
            <a:r>
              <a:rPr lang="en-US" b="1" i="1" dirty="0" err="1">
                <a:latin typeface="Calibri"/>
                <a:ea typeface="Calibri"/>
                <a:cs typeface="Calibri"/>
                <a:sym typeface="Calibri"/>
              </a:rPr>
              <a:t>kilometros</a:t>
            </a:r>
            <a:r>
              <a:rPr lang="en-US" b="1" i="1" dirty="0">
                <a:latin typeface="Calibri"/>
                <a:ea typeface="Calibri"/>
                <a:cs typeface="Calibri"/>
                <a:sym typeface="Calibri"/>
              </a:rPr>
              <a:t>&lt;a;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1343025" indent="0">
              <a:buNone/>
            </a:pPr>
            <a:r>
              <a:rPr lang="en-US" b="1" i="1" dirty="0">
                <a:latin typeface="Calibri"/>
                <a:ea typeface="Calibri"/>
                <a:cs typeface="Calibri"/>
                <a:sym typeface="Calibri"/>
              </a:rPr>
              <a:t> END//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endParaRPr lang="es-E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1172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9BF41-427D-1A84-DDB5-30E153D2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BDA7FE-C0B1-C273-CDD6-1583B71D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74275"/>
            <a:ext cx="10325000" cy="5121799"/>
          </a:xfrm>
        </p:spPr>
        <p:txBody>
          <a:bodyPr>
            <a:normAutofit fontScale="85000" lnSpcReduction="20000"/>
          </a:bodyPr>
          <a:lstStyle/>
          <a:p>
            <a:r>
              <a:rPr lang="es-ES" b="1" i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4:</a:t>
            </a:r>
            <a:endParaRPr lang="es-E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 un procedimiento que recibe la matrícula de un automóvil y escribe u obtiene:</a:t>
            </a:r>
          </a:p>
          <a:p>
            <a:pPr marL="542925" indent="-266700">
              <a:tabLst>
                <a:tab pos="1257300" algn="l"/>
              </a:tabLst>
            </a:pP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marca y modelo del automóvil.</a:t>
            </a:r>
          </a:p>
          <a:p>
            <a:pPr marL="542925" indent="-266700">
              <a:tabLst>
                <a:tab pos="1257300" algn="l"/>
              </a:tabLst>
            </a:pP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número de contratos de alquiler realizados para el automóvil.</a:t>
            </a:r>
          </a:p>
          <a:p>
            <a:pPr marL="542925" indent="-266700">
              <a:tabLst>
                <a:tab pos="1257300" algn="l"/>
              </a:tabLst>
            </a:pP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número de clientes que han alquilado ese automóvil.</a:t>
            </a:r>
          </a:p>
          <a:p>
            <a:pPr marL="542925" indent="-266700">
              <a:tabLst>
                <a:tab pos="1257300" algn="l"/>
              </a:tabLst>
            </a:pP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nombres de los usuarios que han alquilado ese automóvil.</a:t>
            </a:r>
          </a:p>
          <a:p>
            <a:pPr marL="1162050" indent="0">
              <a:buNone/>
            </a:pP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s-ES" b="1" dirty="0" err="1">
                <a:latin typeface="Calibri"/>
                <a:ea typeface="Calibri"/>
                <a:cs typeface="Calibri"/>
                <a:sym typeface="Calibri"/>
              </a:rPr>
              <a:t>procedure</a:t>
            </a: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 ejemplo4(in </a:t>
            </a:r>
            <a:r>
              <a:rPr lang="es-ES" b="1" dirty="0" err="1">
                <a:latin typeface="Calibri"/>
                <a:ea typeface="Calibri"/>
                <a:cs typeface="Calibri"/>
                <a:sym typeface="Calibri"/>
              </a:rPr>
              <a:t>mat</a:t>
            </a: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b="1" dirty="0" err="1"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(7))</a:t>
            </a:r>
            <a:endParaRPr lang="es-ES" dirty="0">
              <a:latin typeface="Calibri"/>
              <a:ea typeface="Calibri"/>
              <a:cs typeface="Calibri"/>
              <a:sym typeface="Calibri"/>
            </a:endParaRPr>
          </a:p>
          <a:p>
            <a:pPr marL="1162050" indent="0">
              <a:buNone/>
            </a:pPr>
            <a:r>
              <a:rPr lang="es-ES" b="1" dirty="0" err="1">
                <a:latin typeface="Calibri"/>
                <a:ea typeface="Calibri"/>
                <a:cs typeface="Calibri"/>
                <a:sym typeface="Calibri"/>
              </a:rPr>
              <a:t>begin</a:t>
            </a:r>
            <a:endParaRPr lang="es-ES" dirty="0">
              <a:latin typeface="Calibri"/>
              <a:ea typeface="Calibri"/>
              <a:cs typeface="Calibri"/>
              <a:sym typeface="Calibri"/>
            </a:endParaRPr>
          </a:p>
          <a:p>
            <a:pPr marL="1162050" indent="0">
              <a:buNone/>
            </a:pP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  SELECT </a:t>
            </a:r>
            <a:r>
              <a:rPr lang="es-ES" b="1" dirty="0" err="1">
                <a:latin typeface="Calibri"/>
                <a:ea typeface="Calibri"/>
                <a:cs typeface="Calibri"/>
                <a:sym typeface="Calibri"/>
              </a:rPr>
              <a:t>marca,modelo</a:t>
            </a: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lang="es-ES" b="1" dirty="0" err="1"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 WHERE matricula=</a:t>
            </a:r>
            <a:r>
              <a:rPr lang="es-ES" b="1" dirty="0" err="1">
                <a:latin typeface="Calibri"/>
                <a:ea typeface="Calibri"/>
                <a:cs typeface="Calibri"/>
                <a:sym typeface="Calibri"/>
              </a:rPr>
              <a:t>mat</a:t>
            </a: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s-ES" dirty="0">
              <a:latin typeface="Calibri"/>
              <a:ea typeface="Calibri"/>
              <a:cs typeface="Calibri"/>
              <a:sym typeface="Calibri"/>
            </a:endParaRPr>
          </a:p>
          <a:p>
            <a:pPr marL="1162050" indent="0">
              <a:buNone/>
            </a:pP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  SELECT </a:t>
            </a:r>
            <a:r>
              <a:rPr lang="es-ES" b="1" dirty="0" err="1"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(*) FROM contratos WHERE matricula=</a:t>
            </a:r>
            <a:r>
              <a:rPr lang="es-ES" b="1" dirty="0" err="1">
                <a:latin typeface="Calibri"/>
                <a:ea typeface="Calibri"/>
                <a:cs typeface="Calibri"/>
                <a:sym typeface="Calibri"/>
              </a:rPr>
              <a:t>mat</a:t>
            </a: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s-ES" dirty="0">
              <a:latin typeface="Calibri"/>
              <a:ea typeface="Calibri"/>
              <a:cs typeface="Calibri"/>
              <a:sym typeface="Calibri"/>
            </a:endParaRPr>
          </a:p>
          <a:p>
            <a:pPr marL="1162050" indent="0">
              <a:buNone/>
            </a:pP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  SELECT </a:t>
            </a:r>
            <a:r>
              <a:rPr lang="es-ES" b="1" dirty="0" err="1"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(DISTINCT </a:t>
            </a:r>
            <a:r>
              <a:rPr lang="es-ES" b="1" dirty="0" err="1">
                <a:latin typeface="Calibri"/>
                <a:ea typeface="Calibri"/>
                <a:cs typeface="Calibri"/>
                <a:sym typeface="Calibri"/>
              </a:rPr>
              <a:t>dnicliente</a:t>
            </a: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) FROM contratos WHERE matricula=</a:t>
            </a:r>
            <a:r>
              <a:rPr lang="es-ES" b="1" dirty="0" err="1">
                <a:latin typeface="Calibri"/>
                <a:ea typeface="Calibri"/>
                <a:cs typeface="Calibri"/>
                <a:sym typeface="Calibri"/>
              </a:rPr>
              <a:t>mat</a:t>
            </a: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s-ES" dirty="0">
              <a:latin typeface="Calibri"/>
              <a:ea typeface="Calibri"/>
              <a:cs typeface="Calibri"/>
              <a:sym typeface="Calibri"/>
            </a:endParaRPr>
          </a:p>
          <a:p>
            <a:pPr marL="1162050" indent="0">
              <a:buNone/>
            </a:pP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  SELECT DISTINCT </a:t>
            </a:r>
            <a:r>
              <a:rPr lang="es-ES" b="1" dirty="0" err="1">
                <a:latin typeface="Calibri"/>
                <a:ea typeface="Calibri"/>
                <a:cs typeface="Calibri"/>
                <a:sym typeface="Calibri"/>
              </a:rPr>
              <a:t>nombre,apellidos</a:t>
            </a: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 FROM clientes INNER JOIN contratos ON </a:t>
            </a:r>
            <a:r>
              <a:rPr lang="es-ES" b="1" dirty="0" err="1">
                <a:latin typeface="Calibri"/>
                <a:ea typeface="Calibri"/>
                <a:cs typeface="Calibri"/>
                <a:sym typeface="Calibri"/>
              </a:rPr>
              <a:t>dnicliente</a:t>
            </a: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s-ES" b="1" dirty="0" err="1">
                <a:latin typeface="Calibri"/>
                <a:ea typeface="Calibri"/>
                <a:cs typeface="Calibri"/>
                <a:sym typeface="Calibri"/>
              </a:rPr>
              <a:t>dni</a:t>
            </a: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 WHERE matricula=</a:t>
            </a:r>
            <a:r>
              <a:rPr lang="es-ES" b="1" dirty="0" err="1">
                <a:latin typeface="Calibri"/>
                <a:ea typeface="Calibri"/>
                <a:cs typeface="Calibri"/>
                <a:sym typeface="Calibri"/>
              </a:rPr>
              <a:t>mat</a:t>
            </a: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s-ES" dirty="0">
              <a:latin typeface="Calibri"/>
              <a:ea typeface="Calibri"/>
              <a:cs typeface="Calibri"/>
              <a:sym typeface="Calibri"/>
            </a:endParaRPr>
          </a:p>
          <a:p>
            <a:pPr marL="1162050" indent="0">
              <a:buNone/>
            </a:pP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END</a:t>
            </a:r>
            <a:endParaRPr lang="es-ES" dirty="0">
              <a:latin typeface="Calibri"/>
              <a:ea typeface="Calibri"/>
              <a:cs typeface="Calibri"/>
              <a:sym typeface="Calibri"/>
            </a:endParaRPr>
          </a:p>
          <a:p>
            <a:pPr marL="1162050" indent="-266700"/>
            <a:endParaRPr lang="es-E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s-E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F6F86D-235F-AB80-2650-D57B18AE0731}"/>
              </a:ext>
            </a:extLst>
          </p:cNvPr>
          <p:cNvSpPr txBox="1"/>
          <p:nvPr/>
        </p:nvSpPr>
        <p:spPr>
          <a:xfrm>
            <a:off x="6936658" y="2812430"/>
            <a:ext cx="4564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Se puede usar la hoja 2 para explicar la parte de procedimientos almacenados, en lugar de ver la teoría.</a:t>
            </a:r>
          </a:p>
          <a:p>
            <a:r>
              <a:rPr lang="es-ES" dirty="0">
                <a:solidFill>
                  <a:srgbClr val="FF0000"/>
                </a:solidFill>
              </a:rPr>
              <a:t>Hoja 3 y hoja 4.</a:t>
            </a:r>
          </a:p>
        </p:txBody>
      </p:sp>
    </p:spTree>
    <p:extLst>
      <p:ext uri="{BB962C8B-B14F-4D97-AF65-F5344CB8AC3E}">
        <p14:creationId xmlns:p14="http://schemas.microsoft.com/office/powerpoint/2010/main" val="14145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2C54B-5D1D-C178-85B7-251D36D8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B8ACA-37BA-2AD3-B552-1E58BCCA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procedimiento o PROCEDURE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es una rutina formada por un conjunto de instrucciones SQL y:</a:t>
            </a:r>
          </a:p>
          <a:p>
            <a:pPr marL="714375"/>
            <a:r>
              <a:rPr lang="es-ES" dirty="0">
                <a:latin typeface="Calibri"/>
                <a:cs typeface="Calibri"/>
                <a:sym typeface="Calibri"/>
              </a:rPr>
              <a:t>Tiene un determinado nombre formado por una combinación de caracteres alfanuméricos y cualquiera de estos (. $ _).</a:t>
            </a:r>
          </a:p>
          <a:p>
            <a:pPr marL="714375"/>
            <a:r>
              <a:rPr lang="es-ES" dirty="0">
                <a:latin typeface="Calibri"/>
                <a:cs typeface="Calibri"/>
                <a:sym typeface="Calibri"/>
              </a:rPr>
              <a:t>Puede </a:t>
            </a:r>
            <a:r>
              <a:rPr lang="es-ES" u="sng" dirty="0">
                <a:latin typeface="Calibri"/>
                <a:cs typeface="Calibri"/>
                <a:sym typeface="Calibri"/>
              </a:rPr>
              <a:t>recibir valores </a:t>
            </a:r>
            <a:r>
              <a:rPr lang="es-ES" dirty="0">
                <a:latin typeface="Calibri"/>
                <a:cs typeface="Calibri"/>
                <a:sym typeface="Calibri"/>
              </a:rPr>
              <a:t>al ser llamado a ejecución a través de parámetros encerrados entre paréntesis.</a:t>
            </a:r>
          </a:p>
          <a:p>
            <a:pPr marL="714375"/>
            <a:r>
              <a:rPr lang="es-ES" dirty="0">
                <a:latin typeface="Calibri"/>
                <a:cs typeface="Calibri"/>
                <a:sym typeface="Calibri"/>
              </a:rPr>
              <a:t>Puede </a:t>
            </a:r>
            <a:r>
              <a:rPr lang="es-ES" u="sng" dirty="0">
                <a:latin typeface="Calibri"/>
                <a:cs typeface="Calibri"/>
                <a:sym typeface="Calibri"/>
              </a:rPr>
              <a:t>devolver valores </a:t>
            </a:r>
            <a:r>
              <a:rPr lang="es-ES" dirty="0">
                <a:latin typeface="Calibri"/>
                <a:cs typeface="Calibri"/>
                <a:sym typeface="Calibri"/>
              </a:rPr>
              <a:t>a través de parámetros encerrados entre paréntesis.</a:t>
            </a:r>
          </a:p>
          <a:p>
            <a:pPr marL="714375"/>
            <a:r>
              <a:rPr lang="es-ES" dirty="0">
                <a:latin typeface="Calibri"/>
                <a:cs typeface="Calibri"/>
                <a:sym typeface="Calibri"/>
              </a:rPr>
              <a:t>Un procedimiento se crea con la instrucción </a:t>
            </a:r>
            <a:r>
              <a:rPr lang="es-ES" b="1" dirty="0">
                <a:latin typeface="Calibri"/>
                <a:cs typeface="Calibri"/>
                <a:sym typeface="Calibri"/>
              </a:rPr>
              <a:t>CREATE PROCEDURE</a:t>
            </a:r>
            <a:r>
              <a:rPr lang="es-ES" dirty="0">
                <a:latin typeface="Calibri"/>
                <a:cs typeface="Calibri"/>
                <a:sym typeface="Calibri"/>
              </a:rPr>
              <a:t>.</a:t>
            </a:r>
          </a:p>
          <a:p>
            <a:pPr marL="714375"/>
            <a:r>
              <a:rPr lang="es-ES" dirty="0">
                <a:latin typeface="Calibri"/>
                <a:cs typeface="Calibri"/>
                <a:sym typeface="Calibri"/>
              </a:rPr>
              <a:t>Un procedimiento se ejecuta con la instrucción </a:t>
            </a:r>
            <a:r>
              <a:rPr lang="es-ES" b="1" dirty="0">
                <a:latin typeface="Calibri"/>
                <a:cs typeface="Calibri"/>
                <a:sym typeface="Calibri"/>
              </a:rPr>
              <a:t>CALL </a:t>
            </a:r>
            <a:r>
              <a:rPr lang="es-ES" b="1" dirty="0" err="1">
                <a:latin typeface="Calibri"/>
                <a:cs typeface="Calibri"/>
                <a:sym typeface="Calibri"/>
              </a:rPr>
              <a:t>nombreProc</a:t>
            </a:r>
            <a:r>
              <a:rPr lang="es-ES" b="1" dirty="0">
                <a:latin typeface="Calibri"/>
                <a:cs typeface="Calibri"/>
                <a:sym typeface="Calibri"/>
              </a:rPr>
              <a:t> (</a:t>
            </a:r>
            <a:r>
              <a:rPr lang="es-ES" b="1" dirty="0" err="1">
                <a:latin typeface="Calibri"/>
                <a:cs typeface="Calibri"/>
                <a:sym typeface="Calibri"/>
              </a:rPr>
              <a:t>params</a:t>
            </a:r>
            <a:r>
              <a:rPr lang="es-ES" b="1" dirty="0">
                <a:latin typeface="Calibri"/>
                <a:cs typeface="Calibri"/>
                <a:sym typeface="Calibri"/>
              </a:rPr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127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F3153-D992-92C3-C975-E837DF15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60D614-2ECC-9D5D-4C91-E37649363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s-ES" sz="2000" dirty="0">
                <a:latin typeface="Calibri"/>
                <a:ea typeface="Calibri"/>
                <a:cs typeface="Calibri"/>
                <a:sym typeface="Calibri"/>
              </a:rPr>
              <a:t>odo procedimiento queda asociado a la base de datos abierta cuando se creó el procedimiento. </a:t>
            </a:r>
          </a:p>
          <a:p>
            <a:r>
              <a:rPr lang="es-ES" sz="2000" dirty="0">
                <a:latin typeface="Calibri"/>
                <a:ea typeface="Calibri"/>
                <a:cs typeface="Calibri"/>
                <a:sym typeface="Calibri"/>
              </a:rPr>
              <a:t>De esta forma, podemos ejecutar un procedimiento asociado a una base de datos distinta a la que tenemos abierta especificando, en la llamada al procedimiento, un </a:t>
            </a:r>
            <a:r>
              <a:rPr lang="es-ES" sz="2000" b="1" dirty="0" err="1">
                <a:latin typeface="Calibri"/>
                <a:ea typeface="Calibri"/>
                <a:cs typeface="Calibri"/>
                <a:sym typeface="Calibri"/>
              </a:rPr>
              <a:t>cualificador</a:t>
            </a:r>
            <a:r>
              <a:rPr lang="es-ES" sz="2000" dirty="0">
                <a:latin typeface="Calibri"/>
                <a:ea typeface="Calibri"/>
                <a:cs typeface="Calibri"/>
                <a:sym typeface="Calibri"/>
              </a:rPr>
              <a:t> de la base de datos, de la forma:  </a:t>
            </a:r>
          </a:p>
          <a:p>
            <a:pPr marL="1162050" indent="0">
              <a:buNone/>
            </a:pPr>
            <a:r>
              <a:rPr lang="es-ES" b="1" i="1" dirty="0">
                <a:latin typeface="Calibri"/>
                <a:ea typeface="Calibri"/>
                <a:cs typeface="Calibri"/>
                <a:sym typeface="Calibri"/>
              </a:rPr>
              <a:t>CALL </a:t>
            </a:r>
            <a:r>
              <a:rPr lang="es-ES" b="1" i="1" dirty="0" err="1">
                <a:latin typeface="Calibri"/>
                <a:ea typeface="Calibri"/>
                <a:cs typeface="Calibri"/>
                <a:sym typeface="Calibri"/>
              </a:rPr>
              <a:t>nomBASEDATOS.nomProc</a:t>
            </a:r>
            <a:r>
              <a:rPr lang="es-ES" b="1" i="1" dirty="0">
                <a:latin typeface="Calibri"/>
                <a:ea typeface="Calibri"/>
                <a:cs typeface="Calibri"/>
                <a:sym typeface="Calibri"/>
              </a:rPr>
              <a:t> (parámetros)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r>
              <a:rPr lang="es-ES" sz="2000" dirty="0">
                <a:latin typeface="Calibri"/>
                <a:ea typeface="Calibri"/>
                <a:cs typeface="Calibri"/>
                <a:sym typeface="Calibri"/>
              </a:rPr>
              <a:t>Si ejecutamos </a:t>
            </a:r>
          </a:p>
          <a:p>
            <a:pPr marL="1162050" indent="0">
              <a:buNone/>
            </a:pPr>
            <a:r>
              <a:rPr lang="es-ES" sz="2000" b="1" dirty="0">
                <a:latin typeface="Calibri"/>
                <a:ea typeface="Calibri"/>
                <a:cs typeface="Calibri"/>
                <a:sym typeface="Calibri"/>
              </a:rPr>
              <a:t>CALL </a:t>
            </a:r>
            <a:r>
              <a:rPr lang="es-ES" sz="2000" b="1" dirty="0" err="1">
                <a:latin typeface="Calibri"/>
                <a:ea typeface="Calibri"/>
                <a:cs typeface="Calibri"/>
                <a:sym typeface="Calibri"/>
              </a:rPr>
              <a:t>nomProc</a:t>
            </a:r>
            <a:r>
              <a:rPr lang="es-ES" sz="2000" b="1" dirty="0">
                <a:latin typeface="Calibri"/>
                <a:ea typeface="Calibri"/>
                <a:cs typeface="Calibri"/>
                <a:sym typeface="Calibri"/>
              </a:rPr>
              <a:t>(parámetros), </a:t>
            </a:r>
            <a:endParaRPr lang="es-ES" b="1" dirty="0">
              <a:sym typeface="Calibri"/>
            </a:endParaRPr>
          </a:p>
          <a:p>
            <a:r>
              <a:rPr lang="es-ES" sz="2000" dirty="0">
                <a:latin typeface="Calibri"/>
                <a:ea typeface="Calibri"/>
                <a:cs typeface="Calibri"/>
                <a:sym typeface="Calibri"/>
              </a:rPr>
              <a:t>será necesario que el procedimiento se encuentre en la base de datos que tengamos abierta.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708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F159F-6549-B884-9C96-727E8A5B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F8A899-8C39-AC4A-2389-E3295C1F2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Clr>
                <a:schemeClr val="tx2"/>
              </a:buClr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Cuando creas un procedimiento:</a:t>
            </a:r>
          </a:p>
          <a:p>
            <a:pPr lvl="1" algn="just">
              <a:buClr>
                <a:schemeClr val="tx2"/>
              </a:buClr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Si está bien, lo almacena pero no lo ejecuta.</a:t>
            </a:r>
          </a:p>
          <a:p>
            <a:pPr lvl="1" algn="just">
              <a:buClr>
                <a:schemeClr val="tx2"/>
              </a:buClr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Si está mal, te dará mensaje de error diciendo donde está el error.</a:t>
            </a:r>
          </a:p>
          <a:p>
            <a:pPr algn="just">
              <a:buClr>
                <a:schemeClr val="tx2"/>
              </a:buClr>
            </a:pPr>
            <a:r>
              <a:rPr lang="es-ES" sz="2000" dirty="0">
                <a:latin typeface="Calibri"/>
                <a:ea typeface="Calibri"/>
                <a:cs typeface="Calibri"/>
                <a:sym typeface="Calibri"/>
              </a:rPr>
              <a:t>Los nombres del procedimiento no se pueden repetir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es-ES" dirty="0"/>
          </a:p>
          <a:p>
            <a:pPr algn="just"/>
            <a:r>
              <a:rPr lang="es-ES" b="1" u="sng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Sintaxis para crear un procedimiento:</a:t>
            </a:r>
            <a:r>
              <a:rPr lang="es-ES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es-ES" dirty="0">
              <a:solidFill>
                <a:schemeClr val="tx2"/>
              </a:solidFill>
            </a:endParaRPr>
          </a:p>
          <a:p>
            <a:pPr algn="just"/>
            <a:endParaRPr lang="es-ES" b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0700" indent="0" algn="just">
              <a:buNone/>
            </a:pPr>
            <a:r>
              <a:rPr lang="es-ES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CREATE PROCEDURE </a:t>
            </a:r>
            <a:r>
              <a:rPr lang="es-ES" b="1" i="1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NomProc</a:t>
            </a:r>
            <a:r>
              <a:rPr lang="es-ES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-ES" b="1" i="1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parametros</a:t>
            </a:r>
            <a:r>
              <a:rPr lang="es-ES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) [</a:t>
            </a:r>
            <a:r>
              <a:rPr lang="es-ES" b="1" i="1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caracteristicas</a:t>
            </a:r>
            <a:r>
              <a:rPr lang="es-ES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...] </a:t>
            </a:r>
            <a:endParaRPr lang="es-ES" dirty="0">
              <a:solidFill>
                <a:schemeClr val="tx2"/>
              </a:solidFill>
            </a:endParaRPr>
          </a:p>
          <a:p>
            <a:pPr marL="1790700" indent="0" algn="just">
              <a:buNone/>
            </a:pPr>
            <a:r>
              <a:rPr lang="es-ES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BEGIN   </a:t>
            </a:r>
            <a:r>
              <a:rPr lang="es-ES" b="1" i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s-ES" dirty="0">
              <a:solidFill>
                <a:schemeClr val="tx2"/>
              </a:solidFill>
            </a:endParaRPr>
          </a:p>
          <a:p>
            <a:pPr marL="1790700" indent="0" algn="just">
              <a:buNone/>
              <a:tabLst>
                <a:tab pos="2419350" algn="l"/>
              </a:tabLst>
            </a:pPr>
            <a:r>
              <a:rPr lang="es-ES" b="1" i="1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ES" b="1" i="1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Cuerpo_procedimiento</a:t>
            </a:r>
            <a:endParaRPr lang="es-ES" b="1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0700" indent="0" algn="just">
              <a:buNone/>
            </a:pPr>
            <a:r>
              <a:rPr lang="es-ES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s-ES" sz="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s-ES" sz="2800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225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7981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r"/>
            <a:fld id="{00000000-1234-1234-1234-123412341234}" type="slidenum">
              <a:rPr lang="es-ES" sz="2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5</a:t>
            </a:fld>
            <a:endParaRPr sz="28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1175921" y="1423448"/>
            <a:ext cx="7991475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s-ES" b="1" i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1 de creación y ejecución de un procedimiento</a:t>
            </a:r>
            <a:endParaRPr dirty="0"/>
          </a:p>
          <a:p>
            <a:pPr algn="just"/>
            <a:endParaRPr b="1" i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0700" algn="just"/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Delimiter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</a:p>
          <a:p>
            <a:pPr marL="1790700" algn="just"/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PROCEDURE listados()</a:t>
            </a:r>
          </a:p>
          <a:p>
            <a:pPr marL="1790700" algn="just"/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pPr marL="1790700" algn="just"/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clientes;</a:t>
            </a:r>
          </a:p>
          <a:p>
            <a:pPr marL="1790700" algn="just"/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1790700" algn="just"/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END//</a:t>
            </a:r>
          </a:p>
          <a:p>
            <a:pPr algn="just"/>
            <a:endParaRPr lang="es-E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0700" indent="-1790700" algn="just"/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CALL LISTADOS()//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bien:</a:t>
            </a:r>
          </a:p>
          <a:p>
            <a:pPr marL="1790700" indent="-1790700" algn="just"/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DELIMITER;</a:t>
            </a:r>
          </a:p>
          <a:p>
            <a:pPr marL="1790700" indent="-1790700" algn="just"/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CALL LISTADOS();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endParaRPr b="1" i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endParaRPr b="1" i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endParaRPr b="1" i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endParaRPr b="1" i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endParaRPr b="1" i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endParaRPr b="1" i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endParaRPr b="1" i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endParaRPr b="1" i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endParaRPr b="1" i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endParaRPr b="1" i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endParaRPr b="1" i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bien</a:t>
            </a:r>
            <a:endParaRPr dirty="0"/>
          </a:p>
          <a:p>
            <a:pPr marL="285750" indent="-171450">
              <a:buClr>
                <a:schemeClr val="dk1"/>
              </a:buClr>
              <a:buSzPts val="1800"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 descr="Resultado de imagen de ordenador ficheros"/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 descr="Resultado de imagen de ordenador ficheros"/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17CC8D-9D0E-4183-E49D-5B57223DC9C9}"/>
              </a:ext>
            </a:extLst>
          </p:cNvPr>
          <p:cNvSpPr txBox="1">
            <a:spLocks/>
          </p:cNvSpPr>
          <p:nvPr/>
        </p:nvSpPr>
        <p:spPr>
          <a:xfrm>
            <a:off x="691079" y="725952"/>
            <a:ext cx="10325000" cy="6974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C6B30-F043-93D1-83C8-51D52027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2D7503-8FA3-1767-0B84-D9BF4B09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Clr>
                <a:schemeClr val="tx2"/>
              </a:buClr>
            </a:pPr>
            <a:r>
              <a:rPr lang="es-ES" sz="2300" dirty="0">
                <a:latin typeface="Calibri"/>
                <a:ea typeface="Calibri"/>
                <a:cs typeface="Calibri"/>
                <a:sym typeface="Calibri"/>
              </a:rPr>
              <a:t>El delimitador de final de instrucciones de SQL es el punto y coma (;).</a:t>
            </a:r>
            <a:endParaRPr lang="es-ES" sz="2300" dirty="0"/>
          </a:p>
          <a:p>
            <a:pPr algn="just">
              <a:buClr>
                <a:schemeClr val="tx2"/>
              </a:buClr>
            </a:pPr>
            <a:r>
              <a:rPr lang="es-ES" sz="2300" dirty="0">
                <a:latin typeface="Calibri"/>
                <a:ea typeface="Calibri"/>
                <a:cs typeface="Calibri"/>
                <a:sym typeface="Calibri"/>
              </a:rPr>
              <a:t>Las instrucciones del cuerpo de un procedimiento </a:t>
            </a:r>
            <a:r>
              <a:rPr lang="es-ES" sz="2300" u="sng" dirty="0">
                <a:latin typeface="Calibri"/>
                <a:ea typeface="Calibri"/>
                <a:cs typeface="Calibri"/>
                <a:sym typeface="Calibri"/>
              </a:rPr>
              <a:t>deben terminar con punto y coma.</a:t>
            </a:r>
            <a:endParaRPr lang="es-ES" sz="2300" dirty="0"/>
          </a:p>
          <a:p>
            <a:pPr algn="just">
              <a:buClr>
                <a:schemeClr val="tx2"/>
              </a:buClr>
            </a:pPr>
            <a:r>
              <a:rPr lang="es-ES" sz="2300" dirty="0">
                <a:latin typeface="Calibri"/>
                <a:ea typeface="Calibri"/>
                <a:cs typeface="Calibri"/>
                <a:sym typeface="Calibri"/>
              </a:rPr>
              <a:t>Si mantenemos el delimitador punto y coma, al escribir las instrucciones dentro del procedimiento, intentaría ejecutarlo, y no lo hemos finalizado.</a:t>
            </a:r>
            <a:endParaRPr lang="es-ES" sz="2300" dirty="0"/>
          </a:p>
          <a:p>
            <a:pPr algn="just">
              <a:buClr>
                <a:schemeClr val="tx2"/>
              </a:buClr>
            </a:pPr>
            <a:r>
              <a:rPr lang="es-ES" sz="2300" dirty="0">
                <a:latin typeface="Calibri"/>
                <a:ea typeface="Calibri"/>
                <a:cs typeface="Calibri"/>
                <a:sym typeface="Calibri"/>
              </a:rPr>
              <a:t>Para poder crear procedimientos, tendremos que </a:t>
            </a:r>
            <a:r>
              <a:rPr lang="es-ES" sz="2300" u="sng" dirty="0">
                <a:latin typeface="Calibri"/>
                <a:ea typeface="Calibri"/>
                <a:cs typeface="Calibri"/>
                <a:sym typeface="Calibri"/>
              </a:rPr>
              <a:t>cambiar temporalmente</a:t>
            </a:r>
            <a:r>
              <a:rPr lang="es-ES" sz="2300" dirty="0">
                <a:latin typeface="Calibri"/>
                <a:ea typeface="Calibri"/>
                <a:cs typeface="Calibri"/>
                <a:sym typeface="Calibri"/>
              </a:rPr>
              <a:t>, antes de empezar a crearlos</a:t>
            </a:r>
            <a:r>
              <a:rPr lang="es-ES" sz="2300" u="sng" dirty="0">
                <a:latin typeface="Calibri"/>
                <a:ea typeface="Calibri"/>
                <a:cs typeface="Calibri"/>
                <a:sym typeface="Calibri"/>
              </a:rPr>
              <a:t>, el carácter delimitador </a:t>
            </a:r>
            <a:r>
              <a:rPr lang="es-ES" sz="2300" dirty="0">
                <a:latin typeface="Calibri"/>
                <a:ea typeface="Calibri"/>
                <a:cs typeface="Calibri"/>
                <a:sym typeface="Calibri"/>
              </a:rPr>
              <a:t>o finalizador de instrucciones SQL en MySQL. </a:t>
            </a:r>
            <a:endParaRPr lang="es-ES" sz="2300" dirty="0"/>
          </a:p>
          <a:p>
            <a:pPr algn="just">
              <a:buClr>
                <a:schemeClr val="tx2"/>
              </a:buClr>
            </a:pPr>
            <a:r>
              <a:rPr lang="es-ES" sz="2300" dirty="0">
                <a:latin typeface="Calibri"/>
                <a:ea typeface="Calibri"/>
                <a:cs typeface="Calibri"/>
                <a:sym typeface="Calibri"/>
              </a:rPr>
              <a:t>Para cambiar el carácter delimitador se usa la instrucción </a:t>
            </a:r>
            <a:r>
              <a:rPr lang="es-ES" sz="2300" b="1" dirty="0">
                <a:latin typeface="Calibri"/>
                <a:ea typeface="Calibri"/>
                <a:cs typeface="Calibri"/>
                <a:sym typeface="Calibri"/>
              </a:rPr>
              <a:t>DELIMITER</a:t>
            </a:r>
            <a:r>
              <a:rPr lang="es-ES" sz="2300" dirty="0">
                <a:latin typeface="Calibri"/>
                <a:ea typeface="Calibri"/>
                <a:cs typeface="Calibri"/>
                <a:sym typeface="Calibri"/>
              </a:rPr>
              <a:t>. Por ejemplo, para hacer que el delimitador de instrucciones sea '//', habrá que ejecutar:</a:t>
            </a:r>
            <a:endParaRPr lang="es-ES" sz="2300" dirty="0"/>
          </a:p>
          <a:p>
            <a:pPr lvl="2">
              <a:buClr>
                <a:schemeClr val="tx2"/>
              </a:buClr>
            </a:pPr>
            <a:r>
              <a:rPr lang="es-ES" sz="1700" b="1" i="1" dirty="0">
                <a:latin typeface="Calibri"/>
                <a:ea typeface="Calibri"/>
                <a:cs typeface="Calibri"/>
                <a:sym typeface="Calibri"/>
              </a:rPr>
              <a:t>DELIMITER  //</a:t>
            </a:r>
            <a:endParaRPr lang="es-ES" sz="1700" dirty="0">
              <a:latin typeface="Calibri"/>
              <a:ea typeface="Calibri"/>
              <a:cs typeface="Calibri"/>
              <a:sym typeface="Calibri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258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FCC29-857C-F72D-7E51-D2BF5EF2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94071D-6B21-A2A5-6EA1-926EFFE6D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i="1" u="sng" dirty="0">
                <a:latin typeface="Calibri"/>
                <a:ea typeface="Calibri"/>
                <a:cs typeface="Calibri"/>
                <a:sym typeface="Calibri"/>
              </a:rPr>
              <a:t>Ejemplo 2: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Crear y ejecutar un procedimiento </a:t>
            </a:r>
            <a:r>
              <a:rPr lang="es-ES" b="1" dirty="0" err="1">
                <a:latin typeface="Calibri"/>
                <a:ea typeface="Calibri"/>
                <a:cs typeface="Calibri"/>
                <a:sym typeface="Calibri"/>
              </a:rPr>
              <a:t>numcontratos</a:t>
            </a: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que recibe en un parámetro de entrada  la matrícula de un coche y, a continuación, muestra las características del coche y devuelve en un parámetro de salida el número de contratos realizados sobre ese coche.</a:t>
            </a:r>
            <a:endParaRPr lang="es-ES" b="1" i="1" u="sng" dirty="0">
              <a:latin typeface="Calibri"/>
              <a:ea typeface="Calibri"/>
              <a:cs typeface="Calibri"/>
              <a:sym typeface="Calibri"/>
            </a:endParaRPr>
          </a:p>
          <a:p>
            <a:pPr marL="1438275" lvl="1" indent="0">
              <a:buNone/>
            </a:pPr>
            <a:r>
              <a:rPr lang="en-US" b="1" i="1" dirty="0">
                <a:latin typeface="Calibri"/>
                <a:ea typeface="Calibri"/>
                <a:cs typeface="Calibri"/>
                <a:sym typeface="Calibri"/>
              </a:rPr>
              <a:t>CREATE  PROCEDURE </a:t>
            </a:r>
            <a:r>
              <a:rPr lang="en-US" b="1" i="1" dirty="0" err="1">
                <a:latin typeface="Calibri"/>
                <a:ea typeface="Calibri"/>
                <a:cs typeface="Calibri"/>
                <a:sym typeface="Calibri"/>
              </a:rPr>
              <a:t>numcontratos</a:t>
            </a:r>
            <a:r>
              <a:rPr lang="en-US" b="1" i="1" dirty="0">
                <a:latin typeface="Calibri"/>
                <a:ea typeface="Calibri"/>
                <a:cs typeface="Calibri"/>
                <a:sym typeface="Calibri"/>
              </a:rPr>
              <a:t>(IN m CHAR(7), OUT c INT)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1438275" lvl="1" indent="0">
              <a:buNone/>
            </a:pPr>
            <a:r>
              <a:rPr lang="en-US" b="1" i="1" dirty="0">
                <a:latin typeface="Calibri"/>
                <a:ea typeface="Calibri"/>
                <a:cs typeface="Calibri"/>
                <a:sym typeface="Calibri"/>
              </a:rPr>
              <a:t>BEGIN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1438275" lvl="1" indent="0">
              <a:buNone/>
            </a:pPr>
            <a:r>
              <a:rPr lang="en-US" b="1" i="1" dirty="0">
                <a:latin typeface="Calibri"/>
                <a:ea typeface="Calibri"/>
                <a:cs typeface="Calibri"/>
                <a:sym typeface="Calibri"/>
              </a:rPr>
              <a:t>	SELECT * FROM </a:t>
            </a:r>
            <a:r>
              <a:rPr lang="en-US" b="1" i="1" dirty="0" err="1"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n-US" b="1" i="1" dirty="0">
                <a:latin typeface="Calibri"/>
                <a:ea typeface="Calibri"/>
                <a:cs typeface="Calibri"/>
                <a:sym typeface="Calibri"/>
              </a:rPr>
              <a:t> WHERE matricula=m;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1438275" lvl="1" indent="0">
              <a:buNone/>
            </a:pPr>
            <a:r>
              <a:rPr lang="en-US" b="1" i="1" dirty="0">
                <a:latin typeface="Calibri"/>
                <a:ea typeface="Calibri"/>
                <a:cs typeface="Calibri"/>
                <a:sym typeface="Calibri"/>
              </a:rPr>
              <a:t>	SELECT count(*) INTO c FROM </a:t>
            </a:r>
            <a:r>
              <a:rPr lang="en-US" b="1" i="1" dirty="0" err="1"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b="1" i="1" dirty="0">
                <a:latin typeface="Calibri"/>
                <a:ea typeface="Calibri"/>
                <a:cs typeface="Calibri"/>
                <a:sym typeface="Calibri"/>
              </a:rPr>
              <a:t> WHERE matricula=m;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1438275" lvl="1" indent="0">
              <a:buNone/>
            </a:pPr>
            <a:r>
              <a:rPr lang="en-US" b="1" i="1" dirty="0">
                <a:latin typeface="Calibri"/>
                <a:ea typeface="Calibri"/>
                <a:cs typeface="Calibri"/>
                <a:sym typeface="Calibri"/>
              </a:rPr>
              <a:t>END//</a:t>
            </a:r>
          </a:p>
          <a:p>
            <a:pPr marL="285750" lvl="1" indent="-285750"/>
            <a:r>
              <a:rPr lang="es-ES" i="1" dirty="0">
                <a:latin typeface="Calibri"/>
                <a:ea typeface="Calibri"/>
                <a:cs typeface="Calibri"/>
                <a:sym typeface="Calibri"/>
              </a:rPr>
              <a:t>Llamada al procedimiento creado: </a:t>
            </a:r>
            <a:endParaRPr lang="en-US" i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r>
              <a:rPr lang="es-ES" sz="1800" b="1" i="1" dirty="0">
                <a:latin typeface="Calibri"/>
                <a:ea typeface="Calibri"/>
                <a:cs typeface="Calibri"/>
                <a:sym typeface="Calibri"/>
              </a:rPr>
              <a:t>	SET @Num=0//</a:t>
            </a:r>
          </a:p>
          <a:p>
            <a:pPr marL="0" indent="0">
              <a:buNone/>
            </a:pPr>
            <a:r>
              <a:rPr lang="es-ES" sz="1800" b="1" i="1" dirty="0">
                <a:latin typeface="Calibri"/>
                <a:ea typeface="Calibri"/>
                <a:cs typeface="Calibri"/>
                <a:sym typeface="Calibri"/>
              </a:rPr>
              <a:t>	CALL </a:t>
            </a:r>
            <a:r>
              <a:rPr lang="es-ES" sz="1800" b="1" i="1" dirty="0" err="1">
                <a:latin typeface="Calibri"/>
                <a:ea typeface="Calibri"/>
                <a:cs typeface="Calibri"/>
                <a:sym typeface="Calibri"/>
              </a:rPr>
              <a:t>numcontratos</a:t>
            </a:r>
            <a:r>
              <a:rPr lang="es-ES" sz="1800" b="1" i="1" dirty="0">
                <a:latin typeface="Calibri"/>
                <a:ea typeface="Calibri"/>
                <a:cs typeface="Calibri"/>
                <a:sym typeface="Calibri"/>
              </a:rPr>
              <a:t>('3273BGH', @Num)//</a:t>
            </a:r>
          </a:p>
          <a:p>
            <a:pPr marL="0" indent="0">
              <a:buNone/>
            </a:pPr>
            <a:r>
              <a:rPr lang="es-ES" sz="1800" b="1" dirty="0">
                <a:latin typeface="Calibri"/>
                <a:ea typeface="Calibri"/>
                <a:cs typeface="Calibri"/>
                <a:sym typeface="Calibri"/>
              </a:rPr>
              <a:t>	SELECT @Num//</a:t>
            </a:r>
            <a:endParaRPr lang="es-ES" sz="1800" dirty="0"/>
          </a:p>
          <a:p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99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219C8-C70C-F7C4-9737-C6809C04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5A03C4-898C-2B83-FB5A-0D0DBF976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i="1" dirty="0">
                <a:latin typeface="Calibri"/>
                <a:ea typeface="Calibri"/>
                <a:cs typeface="Calibri"/>
                <a:sym typeface="Calibri"/>
              </a:rPr>
              <a:t>Elementos de la sintaxis de la instrucción CREATE PROCEDURE</a:t>
            </a:r>
            <a:endParaRPr lang="es-ES" dirty="0"/>
          </a:p>
          <a:p>
            <a:pPr algn="just"/>
            <a:r>
              <a:rPr lang="es-ES" b="1" i="1" dirty="0">
                <a:latin typeface="Calibri"/>
                <a:ea typeface="Calibri"/>
                <a:cs typeface="Calibri"/>
                <a:sym typeface="Calibri"/>
              </a:rPr>
              <a:t>Parámetro</a:t>
            </a:r>
            <a:r>
              <a:rPr lang="es-ES" i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tiene la sintaxis: 	</a:t>
            </a:r>
            <a:endParaRPr lang="es-ES" dirty="0"/>
          </a:p>
          <a:p>
            <a:pPr marL="1257300" indent="0" algn="just">
              <a:buNone/>
            </a:pP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[ IN | OUT | INOUT ] </a:t>
            </a:r>
            <a:r>
              <a:rPr lang="es-ES" b="1" i="1" dirty="0" err="1">
                <a:latin typeface="Calibri"/>
                <a:ea typeface="Calibri"/>
                <a:cs typeface="Calibri"/>
                <a:sym typeface="Calibri"/>
              </a:rPr>
              <a:t>NomParam</a:t>
            </a:r>
            <a:r>
              <a:rPr lang="es-ES" b="1" i="1" dirty="0">
                <a:latin typeface="Calibri"/>
                <a:ea typeface="Calibri"/>
                <a:cs typeface="Calibri"/>
                <a:sym typeface="Calibri"/>
              </a:rPr>
              <a:t> tipo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es-ES" dirty="0"/>
          </a:p>
          <a:p>
            <a:pPr algn="just"/>
            <a:r>
              <a:rPr lang="es-ES" b="1" i="1" dirty="0">
                <a:latin typeface="Calibri"/>
                <a:ea typeface="Calibri"/>
                <a:cs typeface="Calibri"/>
                <a:sym typeface="Calibri"/>
              </a:rPr>
              <a:t>tipo</a:t>
            </a: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   	</a:t>
            </a:r>
            <a:endParaRPr lang="es-ES" dirty="0"/>
          </a:p>
          <a:p>
            <a:pPr marL="1257300" indent="0" algn="just"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Cualquier tipo de dato MySQL </a:t>
            </a:r>
            <a:endParaRPr lang="es-ES" dirty="0"/>
          </a:p>
          <a:p>
            <a:pPr algn="just"/>
            <a:r>
              <a:rPr lang="es-ES" b="1" i="1" dirty="0">
                <a:latin typeface="Calibri"/>
                <a:ea typeface="Calibri"/>
                <a:cs typeface="Calibri"/>
                <a:sym typeface="Calibri"/>
              </a:rPr>
              <a:t>característica</a:t>
            </a: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 	</a:t>
            </a:r>
            <a:endParaRPr lang="es-ES" dirty="0"/>
          </a:p>
          <a:p>
            <a:pPr marL="1257300" indent="0" algn="just"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LANGUAGE SQL   | [NOT] DETERMINISTIC   | SQL SECURITY {DEFINER | INVOKER}	  | COMMENT '</a:t>
            </a:r>
            <a:r>
              <a:rPr lang="es-ES" i="1" dirty="0" err="1"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' </a:t>
            </a:r>
            <a:endParaRPr lang="es-ES" dirty="0"/>
          </a:p>
          <a:p>
            <a:pPr algn="just"/>
            <a:r>
              <a:rPr lang="es-ES" b="1" i="1" dirty="0" err="1">
                <a:latin typeface="Calibri"/>
                <a:ea typeface="Calibri"/>
                <a:cs typeface="Calibri"/>
                <a:sym typeface="Calibri"/>
              </a:rPr>
              <a:t>cuerpo_procedimiento</a:t>
            </a: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  	</a:t>
            </a:r>
            <a:endParaRPr lang="es-ES" dirty="0"/>
          </a:p>
          <a:p>
            <a:pPr marL="1257300" indent="0" algn="just"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Instrucciones SQL para realizar la tarea.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965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9BF41-427D-1A84-DDB5-30E153D2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>
                <a:latin typeface="Arial"/>
                <a:ea typeface="Arial"/>
                <a:cs typeface="Arial"/>
                <a:sym typeface="Arial"/>
              </a:rPr>
              <a:t>3.- Desarrollo de procedimientos almacenados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BDA7FE-C0B1-C273-CDD6-1583B71D1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Los parámetros declarados en un procedimiento se pueden usar dentro del  procedimiento. </a:t>
            </a:r>
            <a:endParaRPr lang="es-ES" dirty="0"/>
          </a:p>
          <a:p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Si un parámetro ha sido declarado IN, no se le puede asignar un valor dentro del procedimiento, aunque si que se podría consultar su valor. Si tenemos:</a:t>
            </a:r>
            <a:endParaRPr lang="es-ES" dirty="0"/>
          </a:p>
          <a:p>
            <a:pPr lvl="1" indent="0">
              <a:buNone/>
            </a:pP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CREATE PROCEDURE ejemplo (IN </a:t>
            </a:r>
            <a:r>
              <a:rPr lang="es-ES" b="1" dirty="0" err="1"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 INT)</a:t>
            </a:r>
            <a:endParaRPr lang="es-ES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No podríamos usar esta instrucción dentro del procedimiento:</a:t>
            </a:r>
            <a:endParaRPr lang="es-ES" dirty="0"/>
          </a:p>
          <a:p>
            <a:pPr lvl="1" indent="0">
              <a:buNone/>
            </a:pP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s-ES" b="1" dirty="0" err="1"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(*) INTO </a:t>
            </a:r>
            <a:r>
              <a:rPr lang="es-ES" b="1" dirty="0" err="1"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s-ES" b="1" dirty="0">
                <a:latin typeface="Calibri"/>
                <a:ea typeface="Calibri"/>
                <a:cs typeface="Calibri"/>
                <a:sym typeface="Calibri"/>
              </a:rPr>
              <a:t> FROM contratos;</a:t>
            </a:r>
            <a:endParaRPr lang="es-ES" dirty="0">
              <a:latin typeface="Calibri"/>
              <a:ea typeface="Calibri"/>
              <a:cs typeface="Calibri"/>
              <a:sym typeface="Calibri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7127557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242F41"/>
      </a:dk2>
      <a:lt2>
        <a:srgbClr val="E8E2E5"/>
      </a:lt2>
      <a:accent1>
        <a:srgbClr val="31B86F"/>
      </a:accent1>
      <a:accent2>
        <a:srgbClr val="36B1A2"/>
      </a:accent2>
      <a:accent3>
        <a:srgbClr val="22ADE6"/>
      </a:accent3>
      <a:accent4>
        <a:srgbClr val="4E7BEB"/>
      </a:accent4>
      <a:accent5>
        <a:srgbClr val="7E6EEE"/>
      </a:accent5>
      <a:accent6>
        <a:srgbClr val="A34EEB"/>
      </a:accent6>
      <a:hlink>
        <a:srgbClr val="AE698E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1124</Words>
  <Application>Microsoft Office PowerPoint</Application>
  <PresentationFormat>Panorámica</PresentationFormat>
  <Paragraphs>132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Grandview</vt:lpstr>
      <vt:lpstr>Wingdings</vt:lpstr>
      <vt:lpstr>CosineVTI</vt:lpstr>
      <vt:lpstr>TEMA 6.</vt:lpstr>
      <vt:lpstr>3.- Desarrollo de procedimientos almacenados</vt:lpstr>
      <vt:lpstr>3.- Desarrollo de procedimientos almacenados</vt:lpstr>
      <vt:lpstr>3.- Desarrollo de procedimientos almacenados</vt:lpstr>
      <vt:lpstr>Presentación de PowerPoint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  <vt:lpstr>3.- Desarrollo de procedimientos almacenados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6.</dc:title>
  <dc:creator>Nuria Celis Nieto</dc:creator>
  <cp:lastModifiedBy>Nuria Celis Nieto</cp:lastModifiedBy>
  <cp:revision>4</cp:revision>
  <dcterms:created xsi:type="dcterms:W3CDTF">2023-04-25T08:31:38Z</dcterms:created>
  <dcterms:modified xsi:type="dcterms:W3CDTF">2023-04-27T10:35:43Z</dcterms:modified>
</cp:coreProperties>
</file>