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57AF5EF-2D2C-46C0-9253-DFB3FB464235}">
          <p14:sldIdLst>
            <p14:sldId id="256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Sección sin título" id="{9D61BBAC-79B6-428B-85CB-8421213A89E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AF1D6-995E-4A6F-9914-507B54D26760}" type="datetimeFigureOut">
              <a:rPr lang="es-ES" smtClean="0"/>
              <a:t>01/05/2023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68633-FC23-4A9D-8869-2FA24D47A8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30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974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6"/>
            <a:ext cx="10325000" cy="4330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5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3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CD207E-8BBC-07A8-D3E6-84D23DFB7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es-ES" dirty="0"/>
              <a:t>TEMA 6.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08601-FF4A-8D87-3287-F6DD75E15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s-ES" dirty="0"/>
              <a:t>PROGRAMACIÓN EN BASES DE DATOS.</a:t>
            </a:r>
          </a:p>
          <a:p>
            <a:r>
              <a:rPr lang="es-ES" dirty="0"/>
              <a:t>SESIÓN 3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rama azul abstracta con números">
            <a:extLst>
              <a:ext uri="{FF2B5EF4-FFF2-40B4-BE49-F238E27FC236}">
                <a16:creationId xmlns:a16="http://schemas.microsoft.com/office/drawing/2014/main" id="{B10E7C1B-89E9-5C6F-B62D-0D7775EA0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04" r="2" b="29754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118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3053A-A964-FCDC-C3BB-66E5818F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68EB7-BF50-F32D-954D-DD15ED62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4: 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procedimiento que crea un nuevo contrato de alquiler para el coche de la matrícula que se pase como parámetro y para el cliente cuyo nombre y apellidos se pasen como parámetros. 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procedimiento debe comprobar que el cliente y el coche existen y que el coche está disponible para alquilar.  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 puede crear el contrato se devuelve true en un parámetro, si no se puede crear el contrato, se devuelve false.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151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95" y="273668"/>
            <a:ext cx="10325000" cy="697496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715660" y="1321353"/>
            <a:ext cx="10325000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ejemplo4(IN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CHAR(7),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VARCHAR(15),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VARCHAR(25),OUT hecho BOOLEAN)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  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DECLARE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DECLARE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ncli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DECLARE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DECLARE d CHAR(9);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SELECT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(*) INTO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ncli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clientes WHERE nombre=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apellidos=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SELECT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(*) INTO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matricula=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alquilado=false;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 AND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ncli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 THEN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kilometros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matricula=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SELECT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d FROM clientes WHERE nombre=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apellidos=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INSERT INTO contratos(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matricula,dnicliente,fini,kini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VALUES (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mat,d,curdate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(),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UPDATE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alquilado=true WHERE matricula=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SET hecho=true;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ELSE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hecho=false;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END IF;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es-ES" sz="14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543595" y="971164"/>
            <a:ext cx="1786650" cy="55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 4:</a:t>
            </a:r>
          </a:p>
        </p:txBody>
      </p:sp>
    </p:spTree>
    <p:extLst>
      <p:ext uri="{BB962C8B-B14F-4D97-AF65-F5344CB8AC3E}">
        <p14:creationId xmlns:p14="http://schemas.microsoft.com/office/powerpoint/2010/main" val="87785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3053A-A964-FCDC-C3BB-66E5818F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68EB7-BF50-F32D-954D-DD15ED62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5: 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procedimiento que, partiendo de la matrícula de un coche, devuelve el texto ‘A estrenar’ cuando el coche tiene menos de 5000 Km, ‘nuevo’ cuando tiene entre 5000 y 25000, ‘bastante rodado’ cuando tiene entre 25000 y 100000 y ‘muy rodado’ en otro caso. 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no existiera coche con la matrícula pasada al procedimiento, se devolvería el texto ‘No existe’.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837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95" y="273668"/>
            <a:ext cx="10325000" cy="697496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715660" y="1321353"/>
            <a:ext cx="10325000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ejemplo5 (IN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CHAR(7), OUT estado TEXT)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DECLARE km INT;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DECLARE n INT DEFAULT 0;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 estado='No existe';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SELECT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(*) INTO n FROM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matricula=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n=1 THEN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SELECT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kilometros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km FROM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matricula=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IF km&lt;5000 THEN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SET estado='A estrenar';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ELSEIF km&lt;25000 THEN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SET estado='nuevo';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ELSEIF km&lt;100000 THEN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SET estado='bastante rodado';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ELSE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SET estado='muy rodado';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IF;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 IF;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543595" y="971164"/>
            <a:ext cx="1786650" cy="55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 5:</a:t>
            </a:r>
          </a:p>
        </p:txBody>
      </p:sp>
    </p:spTree>
    <p:extLst>
      <p:ext uri="{BB962C8B-B14F-4D97-AF65-F5344CB8AC3E}">
        <p14:creationId xmlns:p14="http://schemas.microsoft.com/office/powerpoint/2010/main" val="295354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82EBC-C182-359B-EC13-75F87D5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82A45-6C59-2D2F-28B9-B60D7776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6"/>
            <a:ext cx="5538271" cy="4330291"/>
          </a:xfrm>
        </p:spPr>
        <p:txBody>
          <a:bodyPr>
            <a:normAutofit/>
          </a:bodyPr>
          <a:lstStyle/>
          <a:p>
            <a:r>
              <a:rPr lang="es-E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 de control de flujo – CASE</a:t>
            </a:r>
            <a:endParaRPr lang="es-ES" dirty="0"/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es una estructura de decisión múltiple. Tiene dos sintaxis.</a:t>
            </a:r>
          </a:p>
          <a:p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1: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ejecutan las instrucciones correspondientes al primer valor que sea igual a la expresión. Cada uno de los valores posibles se evalúa con la cláusula WHEN. Si ninguno de los valores es igual a la expresión, se ejecutan las instrucciones que hay dentro de ELSE, caso de que hubiera ELSE.</a:t>
            </a:r>
            <a:endParaRPr lang="es-ES" dirty="0"/>
          </a:p>
          <a:p>
            <a:endParaRPr lang="es-ES" dirty="0"/>
          </a:p>
          <a:p>
            <a:endParaRPr lang="es-E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0BD9112-56DC-7251-0364-656C9A62D5FC}"/>
              </a:ext>
            </a:extLst>
          </p:cNvPr>
          <p:cNvSpPr txBox="1"/>
          <p:nvPr/>
        </p:nvSpPr>
        <p:spPr>
          <a:xfrm>
            <a:off x="6591300" y="1574276"/>
            <a:ext cx="3971925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buClr>
                <a:schemeClr val="dk1"/>
              </a:buClr>
              <a:buSzPts val="2000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lang="es-ES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expresion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lang="es-ES" dirty="0"/>
          </a:p>
          <a:p>
            <a:pPr algn="just">
              <a:buClr>
                <a:schemeClr val="dk1"/>
              </a:buClr>
              <a:buSzPts val="2000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s-E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valor1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</a:t>
            </a:r>
            <a:r>
              <a:rPr lang="es-E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instrucciones1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lang="es-ES" dirty="0"/>
          </a:p>
          <a:p>
            <a:pPr algn="just">
              <a:buClr>
                <a:schemeClr val="dk1"/>
              </a:buClr>
              <a:buSzPts val="2000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[WHEN </a:t>
            </a:r>
            <a:r>
              <a:rPr lang="es-E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valor2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</a:t>
            </a:r>
            <a:r>
              <a:rPr lang="es-E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instrucciones2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   </a:t>
            </a:r>
            <a:endParaRPr lang="es-ES" dirty="0"/>
          </a:p>
          <a:p>
            <a:pPr algn="just">
              <a:buClr>
                <a:schemeClr val="dk1"/>
              </a:buClr>
              <a:buSzPts val="2000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………………………..    </a:t>
            </a:r>
            <a:endParaRPr lang="es-ES" dirty="0"/>
          </a:p>
          <a:p>
            <a:pPr algn="just">
              <a:buClr>
                <a:schemeClr val="dk1"/>
              </a:buClr>
              <a:buSzPts val="2000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[WHEN </a:t>
            </a:r>
            <a:r>
              <a:rPr lang="es-ES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valorN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</a:t>
            </a:r>
            <a:r>
              <a:rPr lang="es-ES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instruccionesN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 </a:t>
            </a:r>
            <a:endParaRPr lang="es-ES" dirty="0"/>
          </a:p>
          <a:p>
            <a:pPr algn="just">
              <a:buClr>
                <a:schemeClr val="dk1"/>
              </a:buClr>
              <a:buSzPts val="2000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[ELSE </a:t>
            </a:r>
            <a:r>
              <a:rPr lang="es-ES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instrucciones_else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lang="es-ES" dirty="0"/>
          </a:p>
          <a:p>
            <a:pPr algn="just">
              <a:buClr>
                <a:schemeClr val="dk1"/>
              </a:buClr>
              <a:buSzPts val="2000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CASE; </a:t>
            </a:r>
            <a:endParaRPr lang="es-E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>
              <a:buNone/>
            </a:pP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935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3053A-A964-FCDC-C3BB-66E5818F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68EB7-BF50-F32D-954D-DD15ED62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</a:t>
            </a:r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procedimiento para obtener la fecha actual en formato: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de mes de AAAA (donde mes es el nombre del mes en español</a:t>
            </a:r>
            <a:endParaRPr lang="es-E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72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95" y="273668"/>
            <a:ext cx="10325000" cy="697496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715660" y="1749978"/>
            <a:ext cx="5132690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ejemplo6 (OUT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TEXT)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DECLARE fecha DATE;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DECLARE mes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='';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SELECT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curdate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INTO fecha;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dia,dayofmonth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(fecha),' de ');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CASE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(fecha)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WHEN 1 THEN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SET mes='enero';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WHEN 2 THEN  SET mes='febrero';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WHEN 3 THEN  SET mes='marzo';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WHEN 4 THEN  SET mes='abril';</a:t>
            </a:r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543595" y="971164"/>
            <a:ext cx="1786650" cy="55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 6: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7225F74-381E-4BFA-C9D6-39AAC9C21E7A}"/>
              </a:ext>
            </a:extLst>
          </p:cNvPr>
          <p:cNvSpPr txBox="1"/>
          <p:nvPr/>
        </p:nvSpPr>
        <p:spPr>
          <a:xfrm>
            <a:off x="6096000" y="1788078"/>
            <a:ext cx="5686425" cy="4216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5 THEN  SET mes='mayo';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WHEN 6 THEN  SET mes='junio';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WHEN 7 THEN  SET mes='julio';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WHEN 8 THEN  SET mes='agosto';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WHEN 9 THEN  SET mes='septiembre';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WHEN 10 THEN  SET mes='octubre';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WHEN 11 THEN  SET mes='noviembre';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ELSE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SET mes='diciembre';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 CASE;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dia,mes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,' de ',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(fecha));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endParaRPr lang="es-E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82EBC-C182-359B-EC13-75F87D5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82A45-6C59-2D2F-28B9-B60D7776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6"/>
            <a:ext cx="5538271" cy="4330291"/>
          </a:xfrm>
        </p:spPr>
        <p:txBody>
          <a:bodyPr>
            <a:normAutofit/>
          </a:bodyPr>
          <a:lstStyle/>
          <a:p>
            <a:r>
              <a:rPr lang="es-E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 de control de flujo – CASE</a:t>
            </a:r>
            <a:endParaRPr lang="es-ES" dirty="0"/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es una estructura de decisión múltiple. Tiene dos sintaxis.</a:t>
            </a:r>
          </a:p>
          <a:p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2: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ejecutan las instrucciones correspondientes a la primera condición que se cumpla  y si no se cumpliera ninguna de las condiciones, se ejecutarían las instrucciones que hay dentro del ELSE, caso de que haya ELSE.</a:t>
            </a:r>
            <a:endParaRPr lang="es-ES" dirty="0"/>
          </a:p>
          <a:p>
            <a:endParaRPr lang="es-ES" dirty="0"/>
          </a:p>
          <a:p>
            <a:endParaRPr lang="es-E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0BD9112-56DC-7251-0364-656C9A62D5FC}"/>
              </a:ext>
            </a:extLst>
          </p:cNvPr>
          <p:cNvSpPr txBox="1"/>
          <p:nvPr/>
        </p:nvSpPr>
        <p:spPr>
          <a:xfrm>
            <a:off x="6591300" y="1574276"/>
            <a:ext cx="4686300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   </a:t>
            </a:r>
            <a:endParaRPr lang="en-US" dirty="0"/>
          </a:p>
          <a:p>
            <a:pPr algn="just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lang="en-US" dirty="0"/>
          </a:p>
          <a:p>
            <a:pPr algn="just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[WHEN 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condicion2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instrucciones2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endParaRPr lang="en-US" dirty="0"/>
          </a:p>
          <a:p>
            <a:pPr algn="just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………………………..     </a:t>
            </a:r>
            <a:endParaRPr lang="en-US" dirty="0"/>
          </a:p>
          <a:p>
            <a:pPr algn="just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[WHEN </a:t>
            </a:r>
            <a:r>
              <a:rPr lang="en-US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</a:t>
            </a:r>
            <a:r>
              <a:rPr lang="en-US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  </a:t>
            </a:r>
            <a:endParaRPr lang="en-US" dirty="0"/>
          </a:p>
          <a:p>
            <a:pPr algn="just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[ELSE </a:t>
            </a:r>
            <a:r>
              <a:rPr lang="en-US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instrucciones_else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lang="en-US" dirty="0"/>
          </a:p>
          <a:p>
            <a:pPr algn="just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CASE;</a:t>
            </a:r>
            <a:r>
              <a:rPr lang="en-US" sz="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>
              <a:buNone/>
            </a:pP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591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3053A-A964-FCDC-C3BB-66E5818F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68EB7-BF50-F32D-954D-DD15ED62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7: 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procedimiento que, partiendo de la matrícula de coche, devuelve el texto ‘A estrenar’ cuando el coche tiene menos de 5000 Km, ‘nuevo’ cuando tiene entre 5000 y 25000, ‘bastante rodado’ cuando tiene entre 25000 y 100000 y ‘muy rodado’ en otro caso. 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no existiera coche con la matrícula pasada al procedimiento, se devolvería el texto ‘No existe’.</a:t>
            </a:r>
          </a:p>
        </p:txBody>
      </p:sp>
    </p:spTree>
    <p:extLst>
      <p:ext uri="{BB962C8B-B14F-4D97-AF65-F5344CB8AC3E}">
        <p14:creationId xmlns:p14="http://schemas.microsoft.com/office/powerpoint/2010/main" val="71686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95" y="273668"/>
            <a:ext cx="10325000" cy="697496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672775" y="1352130"/>
            <a:ext cx="10066640" cy="58477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ejemplo7 (IN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CHAR(7), OUT estado TEXT)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DECLARE km INT;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DECLARE n INT DEFAULT 0;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 estado='No existe';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SELECT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(*) INTO n FROM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matricula=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n=1 THEN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SELECT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kilometros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km FROM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matricula=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CASE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WHEN km&lt;5000 THEN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	 SET estado='A estrenar';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WHEN km&lt;25000 THEN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	 SET estado='nuevo';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WHEN km&lt;100000 THEN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	 SET estado='bastante rodado';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ELSE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	 SET estado='muy rodado';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END CASE;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 IF;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543595" y="971164"/>
            <a:ext cx="1786650" cy="55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 7:</a:t>
            </a:r>
          </a:p>
        </p:txBody>
      </p:sp>
    </p:spTree>
    <p:extLst>
      <p:ext uri="{BB962C8B-B14F-4D97-AF65-F5344CB8AC3E}">
        <p14:creationId xmlns:p14="http://schemas.microsoft.com/office/powerpoint/2010/main" val="276165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2C54B-5D1D-C178-85B7-251D36D8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7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2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B8ACA-37BA-2AD3-B552-1E58BCCA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Vamos a ver ahora instrucciones de control de flujo dentro de nuestras rutinas</a:t>
            </a:r>
          </a:p>
          <a:p>
            <a:r>
              <a:rPr lang="es-ES" dirty="0"/>
              <a:t>De decisión:</a:t>
            </a:r>
          </a:p>
          <a:p>
            <a:pPr lvl="1"/>
            <a:r>
              <a:rPr lang="es-ES" sz="2100" b="1" dirty="0" err="1">
                <a:latin typeface="Calibri"/>
                <a:cs typeface="Calibri"/>
                <a:sym typeface="Calibri"/>
              </a:rPr>
              <a:t>If</a:t>
            </a:r>
            <a:endParaRPr lang="es-ES" sz="2100" b="1" dirty="0">
              <a:latin typeface="Calibri"/>
              <a:cs typeface="Calibri"/>
              <a:sym typeface="Calibri"/>
            </a:endParaRPr>
          </a:p>
          <a:p>
            <a:pPr lvl="1"/>
            <a:r>
              <a:rPr lang="es-ES" sz="2100" b="1" dirty="0"/>
              <a:t>Case</a:t>
            </a:r>
          </a:p>
          <a:p>
            <a:r>
              <a:rPr lang="es-ES" dirty="0">
                <a:latin typeface="Calibri"/>
                <a:cs typeface="Calibri"/>
                <a:sym typeface="Calibri"/>
              </a:rPr>
              <a:t>De control de flujo con bucles o repetitivas</a:t>
            </a:r>
          </a:p>
          <a:p>
            <a:pPr lvl="1"/>
            <a:r>
              <a:rPr lang="es-ES" sz="2100" b="1" dirty="0" err="1"/>
              <a:t>Loop</a:t>
            </a:r>
            <a:endParaRPr lang="es-ES" sz="2100" b="1" dirty="0"/>
          </a:p>
          <a:p>
            <a:pPr lvl="1"/>
            <a:r>
              <a:rPr lang="es-ES" sz="2100" b="1" dirty="0" err="1">
                <a:latin typeface="Calibri"/>
                <a:cs typeface="Calibri"/>
                <a:sym typeface="Calibri"/>
              </a:rPr>
              <a:t>While</a:t>
            </a:r>
            <a:endParaRPr lang="es-ES" sz="2100" b="1" dirty="0">
              <a:latin typeface="Calibri"/>
              <a:cs typeface="Calibri"/>
              <a:sym typeface="Calibri"/>
            </a:endParaRPr>
          </a:p>
          <a:p>
            <a:pPr lvl="1"/>
            <a:r>
              <a:rPr lang="es-ES" sz="2100" b="1" dirty="0" err="1"/>
              <a:t>Repeat</a:t>
            </a:r>
            <a:endParaRPr lang="es-ES" sz="2100" b="1" dirty="0"/>
          </a:p>
          <a:p>
            <a:pPr lvl="1"/>
            <a:endParaRPr lang="es-ES" b="1" dirty="0">
              <a:latin typeface="Calibri"/>
              <a:cs typeface="Calibri"/>
              <a:sym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845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82EBC-C182-359B-EC13-75F87D5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82A45-6C59-2D2F-28B9-B60D7776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6"/>
            <a:ext cx="5538271" cy="4330291"/>
          </a:xfrm>
        </p:spPr>
        <p:txBody>
          <a:bodyPr>
            <a:normAutofit/>
          </a:bodyPr>
          <a:lstStyle/>
          <a:p>
            <a:r>
              <a:rPr lang="es-E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 de control de flujo - IF</a:t>
            </a:r>
            <a:endParaRPr lang="es-ES" dirty="0"/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una condición se cumple, se realizan las instrucciones entre IF y ELSE o entre IF y END IF cuando no hay cláusula ELSE. </a:t>
            </a:r>
            <a:endParaRPr lang="es-ES" dirty="0"/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no se cumple, se realizan las acciones bajo ELSE (si lo hay).</a:t>
            </a:r>
            <a:endParaRPr lang="es-ES" dirty="0"/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Sintaxis:</a:t>
            </a:r>
            <a:endParaRPr lang="es-ES" dirty="0"/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0BD9112-56DC-7251-0364-656C9A62D5FC}"/>
              </a:ext>
            </a:extLst>
          </p:cNvPr>
          <p:cNvSpPr txBox="1"/>
          <p:nvPr/>
        </p:nvSpPr>
        <p:spPr>
          <a:xfrm>
            <a:off x="6591300" y="1574276"/>
            <a:ext cx="3971925" cy="2616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condición THEN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instruccion1;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instruccion2;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…………..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E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instruccionA</a:t>
            </a: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E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instruccionB</a:t>
            </a: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……….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D147B5-7014-AB3D-74ED-F20C84CD1C41}"/>
              </a:ext>
            </a:extLst>
          </p:cNvPr>
          <p:cNvSpPr txBox="1"/>
          <p:nvPr/>
        </p:nvSpPr>
        <p:spPr>
          <a:xfrm>
            <a:off x="6591299" y="4341205"/>
            <a:ext cx="3971925" cy="1508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condición THEN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instruccion1;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instruccion2;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…………..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05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3053A-A964-FCDC-C3BB-66E5818F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68EB7-BF50-F32D-954D-DD15ED62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1: 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procedimiento llamado par que recibe un número entero y escribe un texto “Es un número par” o “Es un número impar” según sea el número par o impar.</a:t>
            </a:r>
          </a:p>
          <a:p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2: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procedimiento llamado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es_par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devuelve true si un número entero recibido en un parámetro es par y false si es impar.</a:t>
            </a:r>
            <a:endParaRPr lang="es-ES" sz="1800" dirty="0"/>
          </a:p>
          <a:p>
            <a:endParaRPr lang="es-ES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259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BCD0D8-51D8-2658-DF72-1709D1C8F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6976" y="1447015"/>
            <a:ext cx="1786650" cy="559324"/>
          </a:xfrm>
        </p:spPr>
        <p:txBody>
          <a:bodyPr/>
          <a:lstStyle/>
          <a:p>
            <a:r>
              <a:rPr lang="es-ES" dirty="0"/>
              <a:t>Ejemplo 2: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784485" y="1875104"/>
            <a:ext cx="43815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par (IN numero INT)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numero%2=0 THEN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SELECT "Es un número par";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ELSE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SELECT "Es un número impar";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 IF;</a:t>
            </a: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1315780"/>
            <a:ext cx="1786650" cy="55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 1: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DAC00EC-FAB5-346B-BDE4-4B7D2979178E}"/>
              </a:ext>
            </a:extLst>
          </p:cNvPr>
          <p:cNvSpPr txBox="1"/>
          <p:nvPr/>
        </p:nvSpPr>
        <p:spPr>
          <a:xfrm>
            <a:off x="5928850" y="1875104"/>
            <a:ext cx="612549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es_par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INT, OUT par BOOLEAN)</a:t>
            </a:r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numero%2=0 THEN</a:t>
            </a:r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 par=true;</a:t>
            </a:r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ELSE</a:t>
            </a:r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 par=false;</a:t>
            </a:r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 IF;</a:t>
            </a:r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EF7A4A8-6CF3-C15B-7200-7758509B3D72}"/>
              </a:ext>
            </a:extLst>
          </p:cNvPr>
          <p:cNvSpPr txBox="1"/>
          <p:nvPr/>
        </p:nvSpPr>
        <p:spPr>
          <a:xfrm>
            <a:off x="5928850" y="4395322"/>
            <a:ext cx="612549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es_par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INT, OUT par BOOLEAN)</a:t>
            </a:r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lang="en-US" dirty="0"/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 par=false;</a:t>
            </a:r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numero%2=0 THEN</a:t>
            </a:r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 par=true;</a:t>
            </a:r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0885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82EBC-C182-359B-EC13-75F87D5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82A45-6C59-2D2F-28B9-B60D7776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6"/>
            <a:ext cx="5538271" cy="4330291"/>
          </a:xfrm>
        </p:spPr>
        <p:txBody>
          <a:bodyPr>
            <a:normAutofit/>
          </a:bodyPr>
          <a:lstStyle/>
          <a:p>
            <a:r>
              <a:rPr lang="es-E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 de control de flujo – IF y ELSEIF</a:t>
            </a:r>
            <a:endParaRPr lang="es-ES" dirty="0"/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cláusula ELSEIF dentro de un IF permite que se evalúe otra condición si no se cumple la condición IF u otra condición ELSEIF anterior.</a:t>
            </a:r>
            <a:endParaRPr lang="es-ES" dirty="0"/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0BD9112-56DC-7251-0364-656C9A62D5FC}"/>
              </a:ext>
            </a:extLst>
          </p:cNvPr>
          <p:cNvSpPr txBox="1"/>
          <p:nvPr/>
        </p:nvSpPr>
        <p:spPr>
          <a:xfrm>
            <a:off x="6591300" y="1574276"/>
            <a:ext cx="3971925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condición1 THEN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instruccion1;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ELSEIF condición2 THEN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instruccion2;</a:t>
            </a:r>
          </a:p>
          <a:p>
            <a:pPr marL="85725">
              <a:buNone/>
            </a:pPr>
            <a:r>
              <a:rPr lang="es-ES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ELSEIF condición3 THEN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instruccion3;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……….</a:t>
            </a:r>
          </a:p>
          <a:p>
            <a:pPr marL="85725">
              <a:buNone/>
            </a:pPr>
            <a:r>
              <a:rPr lang="es-ES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ELSE</a:t>
            </a:r>
          </a:p>
          <a:p>
            <a:pPr marL="85725">
              <a:buNone/>
            </a:pPr>
            <a:r>
              <a:rPr lang="es-ES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s-ES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instrucciónN</a:t>
            </a:r>
            <a:r>
              <a:rPr lang="es-ES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;</a:t>
            </a:r>
            <a:endParaRPr lang="es-ES" dirty="0"/>
          </a:p>
          <a:p>
            <a:pPr marL="85725"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7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3053A-A964-FCDC-C3BB-66E5818F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68EB7-BF50-F32D-954D-DD15ED62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3A: 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procedimiento que recibe un número de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semana laboral y devuelve el nombre de ese día de la semana. Hay que hacerlo con ELSEIF.</a:t>
            </a:r>
          </a:p>
          <a:p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3B: 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procedimiento que recibe un número de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semana laboral y devuelve el nombre de ese día de la semana. Hay que hacerlo con IF anidados.</a:t>
            </a:r>
            <a:endParaRPr lang="es-ES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566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784485" y="1875104"/>
            <a:ext cx="1023159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ejemplo3A(IN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numdia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INT, OUT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nomdia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VARCHAR(15))</a:t>
            </a:r>
            <a:endParaRPr lang="es-ES" dirty="0"/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  </a:t>
            </a:r>
            <a:endParaRPr lang="es-ES" dirty="0"/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numdia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 THEN set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nomdia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='lunes';	</a:t>
            </a:r>
            <a:endParaRPr lang="es-ES" dirty="0"/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ELSEIF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numdia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 THEN SET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nomdia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='martes';	</a:t>
            </a:r>
            <a:endParaRPr lang="es-ES" dirty="0"/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ELSEIF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numdia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=3 THEN SET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nomdia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='miércoles';    </a:t>
            </a:r>
            <a:endParaRPr lang="es-ES" dirty="0"/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ELSEIF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numdia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=4 THEN SET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nomdia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='jueves';    </a:t>
            </a:r>
            <a:endParaRPr lang="es-ES" dirty="0"/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ELSEIF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numdia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=5 THEN SET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nomdia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='viernes';   </a:t>
            </a:r>
            <a:endParaRPr lang="es-ES" dirty="0"/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ELSE	</a:t>
            </a:r>
            <a:endParaRPr lang="es-ES" dirty="0"/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nomdia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incorrecto';   </a:t>
            </a:r>
            <a:endParaRPr lang="es-ES" dirty="0"/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 IF;</a:t>
            </a:r>
            <a:endParaRPr lang="es-ES" dirty="0"/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1315780"/>
            <a:ext cx="1786650" cy="55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 3A:</a:t>
            </a:r>
          </a:p>
        </p:txBody>
      </p:sp>
    </p:spTree>
    <p:extLst>
      <p:ext uri="{BB962C8B-B14F-4D97-AF65-F5344CB8AC3E}">
        <p14:creationId xmlns:p14="http://schemas.microsoft.com/office/powerpoint/2010/main" val="82766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95" y="273668"/>
            <a:ext cx="10325000" cy="697496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715660" y="1321353"/>
            <a:ext cx="10325000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ejemplo3(IN </a:t>
            </a:r>
            <a:r>
              <a:rPr lang="es-E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numdia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INT, OUT </a:t>
            </a:r>
            <a:r>
              <a:rPr lang="es-E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nomdia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VARCHAR(15))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  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s-E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numdia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 THEN 	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</a:t>
            </a:r>
            <a:r>
              <a:rPr lang="es-E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nomdia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='lunes';  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		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</a:t>
            </a:r>
            <a:r>
              <a:rPr lang="es-E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numdia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 THEN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SET </a:t>
            </a:r>
            <a:r>
              <a:rPr lang="es-E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nomdia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='martes';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</a:t>
            </a:r>
            <a:r>
              <a:rPr lang="es-E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numdia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=3 THEN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SET </a:t>
            </a:r>
            <a:r>
              <a:rPr lang="es-E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nomdia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='miércoles';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IF </a:t>
            </a:r>
            <a:r>
              <a:rPr lang="es-E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numdia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=4 THEN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SET </a:t>
            </a:r>
            <a:r>
              <a:rPr lang="es-E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nomdia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='jueves';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ELSE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IF </a:t>
            </a:r>
            <a:r>
              <a:rPr lang="es-E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numdia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=5 THEN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SET </a:t>
            </a:r>
            <a:r>
              <a:rPr lang="es-E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nomdia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='viernes';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ELSE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SET </a:t>
            </a:r>
            <a:r>
              <a:rPr lang="es-E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nomdia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</a:t>
            </a:r>
            <a:r>
              <a:rPr lang="es-E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incorrecto';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END IF;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END IF;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END IF;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END IF;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 IF;</a:t>
            </a:r>
            <a:endParaRPr lang="es-ES" sz="1400" dirty="0"/>
          </a:p>
          <a:p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es-ES" sz="14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543595" y="971164"/>
            <a:ext cx="1786650" cy="55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 3B:</a:t>
            </a:r>
          </a:p>
        </p:txBody>
      </p:sp>
    </p:spTree>
    <p:extLst>
      <p:ext uri="{BB962C8B-B14F-4D97-AF65-F5344CB8AC3E}">
        <p14:creationId xmlns:p14="http://schemas.microsoft.com/office/powerpoint/2010/main" val="411359531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8E2E5"/>
      </a:lt2>
      <a:accent1>
        <a:srgbClr val="31B86F"/>
      </a:accent1>
      <a:accent2>
        <a:srgbClr val="36B1A2"/>
      </a:accent2>
      <a:accent3>
        <a:srgbClr val="22ADE6"/>
      </a:accent3>
      <a:accent4>
        <a:srgbClr val="4E7BEB"/>
      </a:accent4>
      <a:accent5>
        <a:srgbClr val="7E6EEE"/>
      </a:accent5>
      <a:accent6>
        <a:srgbClr val="A34EEB"/>
      </a:accent6>
      <a:hlink>
        <a:srgbClr val="AE698E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1904</Words>
  <Application>Microsoft Office PowerPoint</Application>
  <PresentationFormat>Panorámica</PresentationFormat>
  <Paragraphs>253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Grandview</vt:lpstr>
      <vt:lpstr>Wingdings</vt:lpstr>
      <vt:lpstr>CosineVTI</vt:lpstr>
      <vt:lpstr>TEMA 6.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6.</dc:title>
  <dc:creator>Nuria Celis Nieto</dc:creator>
  <cp:lastModifiedBy>Nuria Celis Nieto</cp:lastModifiedBy>
  <cp:revision>7</cp:revision>
  <dcterms:created xsi:type="dcterms:W3CDTF">2023-04-25T08:31:38Z</dcterms:created>
  <dcterms:modified xsi:type="dcterms:W3CDTF">2023-05-01T18:29:49Z</dcterms:modified>
</cp:coreProperties>
</file>