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2" r:id="rId6"/>
    <p:sldId id="260" r:id="rId7"/>
    <p:sldId id="261" r:id="rId8"/>
    <p:sldId id="262" r:id="rId9"/>
    <p:sldId id="263" r:id="rId10"/>
    <p:sldId id="264" r:id="rId11"/>
    <p:sldId id="265" r:id="rId12"/>
    <p:sldId id="266" r:id="rId13"/>
    <p:sldId id="267" r:id="rId14"/>
    <p:sldId id="293" r:id="rId15"/>
    <p:sldId id="268" r:id="rId16"/>
    <p:sldId id="269" r:id="rId17"/>
    <p:sldId id="294" r:id="rId18"/>
    <p:sldId id="270" r:id="rId19"/>
    <p:sldId id="271" r:id="rId20"/>
    <p:sldId id="272" r:id="rId21"/>
    <p:sldId id="273" r:id="rId22"/>
    <p:sldId id="274" r:id="rId23"/>
    <p:sldId id="275" r:id="rId24"/>
    <p:sldId id="276" r:id="rId25"/>
    <p:sldId id="277" r:id="rId26"/>
    <p:sldId id="295" r:id="rId27"/>
    <p:sldId id="278" r:id="rId28"/>
    <p:sldId id="296" r:id="rId29"/>
    <p:sldId id="279" r:id="rId30"/>
    <p:sldId id="280" r:id="rId31"/>
    <p:sldId id="297" r:id="rId32"/>
    <p:sldId id="281" r:id="rId33"/>
    <p:sldId id="298" r:id="rId34"/>
    <p:sldId id="282" r:id="rId35"/>
    <p:sldId id="283" r:id="rId36"/>
    <p:sldId id="299" r:id="rId37"/>
    <p:sldId id="284" r:id="rId38"/>
    <p:sldId id="285" r:id="rId39"/>
    <p:sldId id="286" r:id="rId40"/>
    <p:sldId id="300" r:id="rId41"/>
    <p:sldId id="288" r:id="rId42"/>
    <p:sldId id="287" r:id="rId43"/>
    <p:sldId id="301" r:id="rId44"/>
    <p:sldId id="289" r:id="rId45"/>
    <p:sldId id="290" r:id="rId46"/>
    <p:sldId id="291" r:id="rId47"/>
    <p:sldId id="302" r:id="rId4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C56A7-E679-66E9-4E33-AFA51AFB92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1AC7ED4-14DD-F3CA-6555-65D8C3C5D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276C636-E9C5-9079-9432-E51D8AB64985}"/>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5" name="Marcador de pie de página 4">
            <a:extLst>
              <a:ext uri="{FF2B5EF4-FFF2-40B4-BE49-F238E27FC236}">
                <a16:creationId xmlns:a16="http://schemas.microsoft.com/office/drawing/2014/main" id="{38616AC3-DBA6-D25A-9C58-F7270D79C840}"/>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86EEFF0-AC2A-AD86-5223-DF5688EA0684}"/>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73777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601C9-D62F-CE0D-0874-613DC1B3586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FAD5699-551E-8A39-9C1C-315280DE733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472FA8-476F-EF0D-032F-6492E896F8D7}"/>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5" name="Marcador de pie de página 4">
            <a:extLst>
              <a:ext uri="{FF2B5EF4-FFF2-40B4-BE49-F238E27FC236}">
                <a16:creationId xmlns:a16="http://schemas.microsoft.com/office/drawing/2014/main" id="{B4A7EADE-5BA4-591D-E865-F30ECF9EE05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D18C848-2154-BD9F-4840-6EEA734F64DF}"/>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12788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FC65F0-17BC-1148-44DD-84F803AB82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C7C5BA5-BEF0-AAFC-5120-F19389427CE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DB4D420-38B1-0B77-1C57-0035432A9365}"/>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5" name="Marcador de pie de página 4">
            <a:extLst>
              <a:ext uri="{FF2B5EF4-FFF2-40B4-BE49-F238E27FC236}">
                <a16:creationId xmlns:a16="http://schemas.microsoft.com/office/drawing/2014/main" id="{ADE24804-BA60-53E2-7C40-F87BD45A79B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F00D19C-41B7-A65F-8FA5-B317791B2E18}"/>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8401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74804-7ACE-D758-C619-B56A09F1DF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B947BEF-B02A-E8B5-DCA6-41C39579E3C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F1D50D6-0BF8-21AA-5915-F8F1263AF398}"/>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5" name="Marcador de pie de página 4">
            <a:extLst>
              <a:ext uri="{FF2B5EF4-FFF2-40B4-BE49-F238E27FC236}">
                <a16:creationId xmlns:a16="http://schemas.microsoft.com/office/drawing/2014/main" id="{2BA495AD-C4ED-4F6B-D4C4-3BA72E1B044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7F4CE53-C64E-E810-F0FE-1571570F16E0}"/>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42387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365BF-8318-753C-6641-F0B36A8DDD2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A59E7FC-5A09-26E0-DF00-600967093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2DA1991-62A9-C2BE-0214-3C54C6350C0A}"/>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5" name="Marcador de pie de página 4">
            <a:extLst>
              <a:ext uri="{FF2B5EF4-FFF2-40B4-BE49-F238E27FC236}">
                <a16:creationId xmlns:a16="http://schemas.microsoft.com/office/drawing/2014/main" id="{842255A7-5525-893A-B1BE-9DE1AA19E41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51C5522-E146-C5D9-3F1F-BA3D89D6951B}"/>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7474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AABAC-E177-439F-B0D7-FBD1A2D47C4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6CED550-457F-22DB-F603-86581507313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CB499B3-4C5B-7F4B-2994-2FE37A625D8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D17F87B-E57A-1529-1222-95B62BDE1B0D}"/>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6" name="Marcador de pie de página 5">
            <a:extLst>
              <a:ext uri="{FF2B5EF4-FFF2-40B4-BE49-F238E27FC236}">
                <a16:creationId xmlns:a16="http://schemas.microsoft.com/office/drawing/2014/main" id="{32C0EFEA-6042-9475-4CEC-B9D99DED222C}"/>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570A7AD5-70BF-2A2C-818B-FBB48DAB392C}"/>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34408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F93D3-84E6-43BA-D1A0-C48326CBA04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B974654-C761-5B3E-6D59-B58FC98C8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50AA496-C1C6-43AE-AC66-495497D3190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8DA39FA-BEE8-CB40-C034-6689ED020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9EC3C8F-73DB-0598-F3CF-25AFDD6A1F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21A6638-0CC8-BF94-8FDF-49DB86D368A4}"/>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8" name="Marcador de pie de página 7">
            <a:extLst>
              <a:ext uri="{FF2B5EF4-FFF2-40B4-BE49-F238E27FC236}">
                <a16:creationId xmlns:a16="http://schemas.microsoft.com/office/drawing/2014/main" id="{5B391483-E105-29AE-2A8B-36B55808E5E4}"/>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99592ABF-5083-DBE7-7135-C35F99D730D0}"/>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41561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1B35B5-9F8A-BE80-19E4-DE45A328F2C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945BA43-DAE8-8A61-6C51-47A4253B702E}"/>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4" name="Marcador de pie de página 3">
            <a:extLst>
              <a:ext uri="{FF2B5EF4-FFF2-40B4-BE49-F238E27FC236}">
                <a16:creationId xmlns:a16="http://schemas.microsoft.com/office/drawing/2014/main" id="{6D434AFF-289B-A51A-48B8-65F194A15FC7}"/>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EF035401-83A1-233F-0288-D3ED8FE940D5}"/>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78629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FC1A2B6-A9BC-45D3-5A9A-E41BBA2CBB83}"/>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3" name="Marcador de pie de página 2">
            <a:extLst>
              <a:ext uri="{FF2B5EF4-FFF2-40B4-BE49-F238E27FC236}">
                <a16:creationId xmlns:a16="http://schemas.microsoft.com/office/drawing/2014/main" id="{64F4F121-78CC-F103-7907-53FCA955BF80}"/>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D7D7B057-58E5-3BF8-2CCB-A291F1DF9472}"/>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1619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83C8F-E30C-1806-4766-240CC2C7CF7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400446A-6829-5FC8-BC9E-6E7BE29BF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568BC3B-0574-94AB-6AEC-8059305D7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7FA6172-F3F9-F603-5641-A30E5158701F}"/>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6" name="Marcador de pie de página 5">
            <a:extLst>
              <a:ext uri="{FF2B5EF4-FFF2-40B4-BE49-F238E27FC236}">
                <a16:creationId xmlns:a16="http://schemas.microsoft.com/office/drawing/2014/main" id="{12096197-3441-E483-3346-3235FC6BA139}"/>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A7A4AA62-DA5A-6638-DF17-92E4AA6B31DC}"/>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67075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5EA0F-5544-6D38-77D1-3E4EDF9694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0E5F03F-EF09-97FA-479F-0924C6F41A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321D02D4-FD87-9884-489C-C36A8A7B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A5D90F-3713-B22D-8AA3-701AF2BD1F5D}"/>
              </a:ext>
            </a:extLst>
          </p:cNvPr>
          <p:cNvSpPr>
            <a:spLocks noGrp="1"/>
          </p:cNvSpPr>
          <p:nvPr>
            <p:ph type="dt" sz="half" idx="10"/>
          </p:nvPr>
        </p:nvSpPr>
        <p:spPr/>
        <p:txBody>
          <a:bodyPr/>
          <a:lstStyle/>
          <a:p>
            <a:fld id="{D6C0405A-891D-49E8-B29F-CB712BE8EB55}" type="datetimeFigureOut">
              <a:rPr lang="es-ES" smtClean="0"/>
              <a:t>18/04/2023</a:t>
            </a:fld>
            <a:endParaRPr lang="es-ES" dirty="0"/>
          </a:p>
        </p:txBody>
      </p:sp>
      <p:sp>
        <p:nvSpPr>
          <p:cNvPr id="6" name="Marcador de pie de página 5">
            <a:extLst>
              <a:ext uri="{FF2B5EF4-FFF2-40B4-BE49-F238E27FC236}">
                <a16:creationId xmlns:a16="http://schemas.microsoft.com/office/drawing/2014/main" id="{25A4C33A-8BA1-D09F-0D13-293EC9DC6165}"/>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95F1C562-E29E-2DD4-5848-E6365ACA7B8E}"/>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3517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20430A6-C326-01CC-E9B4-BBB32893E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C71A2DE-872A-771D-FD12-760D87650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9B465A-C22C-D4EB-7E94-5D1EBF6CB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0405A-891D-49E8-B29F-CB712BE8EB55}" type="datetimeFigureOut">
              <a:rPr lang="es-ES" smtClean="0"/>
              <a:t>18/04/2023</a:t>
            </a:fld>
            <a:endParaRPr lang="es-ES" dirty="0"/>
          </a:p>
        </p:txBody>
      </p:sp>
      <p:sp>
        <p:nvSpPr>
          <p:cNvPr id="5" name="Marcador de pie de página 4">
            <a:extLst>
              <a:ext uri="{FF2B5EF4-FFF2-40B4-BE49-F238E27FC236}">
                <a16:creationId xmlns:a16="http://schemas.microsoft.com/office/drawing/2014/main" id="{ABD247C3-D9C3-D961-0279-896926983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11CE8CD5-30FF-7FD4-6BE3-9F96750C2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690593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6EE1B-0D3A-E80D-832C-272839D6A72D}"/>
              </a:ext>
            </a:extLst>
          </p:cNvPr>
          <p:cNvSpPr>
            <a:spLocks noGrp="1"/>
          </p:cNvSpPr>
          <p:nvPr>
            <p:ph type="ctrTitle"/>
          </p:nvPr>
        </p:nvSpPr>
        <p:spPr/>
        <p:txBody>
          <a:bodyPr/>
          <a:lstStyle/>
          <a:p>
            <a:r>
              <a:rPr lang="es-ES" dirty="0"/>
              <a:t>EJERCICIOS DE REPASO</a:t>
            </a:r>
          </a:p>
        </p:txBody>
      </p:sp>
      <p:sp>
        <p:nvSpPr>
          <p:cNvPr id="3" name="Subtítulo 2">
            <a:extLst>
              <a:ext uri="{FF2B5EF4-FFF2-40B4-BE49-F238E27FC236}">
                <a16:creationId xmlns:a16="http://schemas.microsoft.com/office/drawing/2014/main" id="{0CF21D05-8214-6E09-7D71-F9D726EA8687}"/>
              </a:ext>
            </a:extLst>
          </p:cNvPr>
          <p:cNvSpPr>
            <a:spLocks noGrp="1"/>
          </p:cNvSpPr>
          <p:nvPr>
            <p:ph type="subTitle" idx="1"/>
          </p:nvPr>
        </p:nvSpPr>
        <p:spPr/>
        <p:txBody>
          <a:bodyPr>
            <a:normAutofit/>
          </a:bodyPr>
          <a:lstStyle/>
          <a:p>
            <a:r>
              <a:rPr lang="es-ES" sz="3600" dirty="0"/>
              <a:t>TEMA 5. EDICIÓN DE LOS DATOS</a:t>
            </a:r>
          </a:p>
        </p:txBody>
      </p:sp>
    </p:spTree>
    <p:extLst>
      <p:ext uri="{BB962C8B-B14F-4D97-AF65-F5344CB8AC3E}">
        <p14:creationId xmlns:p14="http://schemas.microsoft.com/office/powerpoint/2010/main" val="270962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4DE08-13D2-F3B9-DDCE-879A3D2446DB}"/>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772B0842-3CD5-B808-F31A-2BD66F98DEAC}"/>
              </a:ext>
            </a:extLst>
          </p:cNvPr>
          <p:cNvSpPr>
            <a:spLocks noGrp="1"/>
          </p:cNvSpPr>
          <p:nvPr>
            <p:ph idx="1"/>
          </p:nvPr>
        </p:nvSpPr>
        <p:spPr/>
        <p:txBody>
          <a:bodyPr/>
          <a:lstStyle/>
          <a:p>
            <a:r>
              <a:rPr lang="es-ES" dirty="0"/>
              <a:t>En el INSERT se pueden utilizar el </a:t>
            </a:r>
            <a:r>
              <a:rPr lang="es-ES" u="sng" dirty="0"/>
              <a:t>Values con subconsultas</a:t>
            </a:r>
            <a:r>
              <a:rPr lang="es-ES" dirty="0"/>
              <a:t>, o directamente </a:t>
            </a:r>
            <a:r>
              <a:rPr lang="es-ES" u="sng" dirty="0"/>
              <a:t>insertar el resultado de una consulta concreta</a:t>
            </a:r>
            <a:r>
              <a:rPr lang="es-ES" dirty="0"/>
              <a:t>. </a:t>
            </a:r>
          </a:p>
          <a:p>
            <a:r>
              <a:rPr lang="es-ES" dirty="0"/>
              <a:t>Lo vemos con un ejemplo de los apuntes</a:t>
            </a:r>
          </a:p>
          <a:p>
            <a:r>
              <a:rPr lang="es-ES" b="1" dirty="0"/>
              <a:t>Ejemplo 1:</a:t>
            </a:r>
            <a:r>
              <a:rPr lang="es-ES" dirty="0"/>
              <a:t> queremos insertar mediante una sola instrucción dos nuevos contratos realizados en la fecha actual por el cliente de DNI 11223344M para los automóviles de matrícula 5031JHL y 4738JBJ. En kilómetros iniciales del contrato, se deben cargar los kilómetros que hay registrados en los automóviles de esas matrículas.</a:t>
            </a:r>
          </a:p>
          <a:p>
            <a:r>
              <a:rPr lang="es-ES" dirty="0"/>
              <a:t>Lo intentamos utilizando </a:t>
            </a:r>
            <a:r>
              <a:rPr lang="es-ES" dirty="0" err="1"/>
              <a:t>values</a:t>
            </a:r>
            <a:r>
              <a:rPr lang="es-ES" dirty="0"/>
              <a:t>.</a:t>
            </a:r>
          </a:p>
        </p:txBody>
      </p:sp>
    </p:spTree>
    <p:extLst>
      <p:ext uri="{BB962C8B-B14F-4D97-AF65-F5344CB8AC3E}">
        <p14:creationId xmlns:p14="http://schemas.microsoft.com/office/powerpoint/2010/main" val="215101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D8F15-4F49-BD16-F501-B9D7C2A1B4C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89C5C1FE-8DB5-0504-7E12-783BDCCEC01E}"/>
              </a:ext>
            </a:extLst>
          </p:cNvPr>
          <p:cNvSpPr>
            <a:spLocks noGrp="1"/>
          </p:cNvSpPr>
          <p:nvPr>
            <p:ph idx="1"/>
          </p:nvPr>
        </p:nvSpPr>
        <p:spPr/>
        <p:txBody>
          <a:bodyPr/>
          <a:lstStyle/>
          <a:p>
            <a:r>
              <a:rPr lang="es-ES" dirty="0"/>
              <a:t>1º versión, con Values:</a:t>
            </a:r>
          </a:p>
          <a:p>
            <a:pPr marL="0" indent="0">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VALUES </a:t>
            </a:r>
          </a:p>
          <a:p>
            <a:pPr marL="0" indent="0">
              <a:buNone/>
            </a:pPr>
            <a:r>
              <a:rPr lang="es-ES" dirty="0"/>
              <a:t>(</a:t>
            </a:r>
            <a:r>
              <a:rPr lang="es-ES" dirty="0">
                <a:solidFill>
                  <a:srgbClr val="FF0000"/>
                </a:solidFill>
              </a:rPr>
              <a:t>'5031JHL'</a:t>
            </a:r>
            <a:r>
              <a:rPr lang="es-ES" dirty="0">
                <a:solidFill>
                  <a:schemeClr val="accent1">
                    <a:lumMod val="75000"/>
                  </a:schemeClr>
                </a:solidFill>
              </a:rPr>
              <a:t> ,</a:t>
            </a:r>
            <a:r>
              <a:rPr lang="es-ES" dirty="0">
                <a:solidFill>
                  <a:srgbClr val="92D050"/>
                </a:solidFill>
              </a:rPr>
              <a:t>'11223344M'</a:t>
            </a:r>
            <a:r>
              <a:rPr lang="es-ES" dirty="0">
                <a:solidFill>
                  <a:schemeClr val="accent1">
                    <a:lumMod val="75000"/>
                  </a:schemeClr>
                </a:solidFill>
              </a:rPr>
              <a:t>,</a:t>
            </a:r>
            <a:r>
              <a:rPr lang="es-ES" dirty="0">
                <a:solidFill>
                  <a:srgbClr val="00B0F0"/>
                </a:solidFill>
              </a:rPr>
              <a:t>curdate</a:t>
            </a:r>
            <a:r>
              <a:rPr lang="es-ES" dirty="0">
                <a:solidFill>
                  <a:srgbClr val="7030A0"/>
                </a:solidFill>
              </a:rPr>
              <a:t>(),(SELECT kilometros FROM automoviles WHERE matricula='5031JHL')</a:t>
            </a:r>
            <a:r>
              <a:rPr lang="es-ES" dirty="0"/>
              <a:t>),</a:t>
            </a:r>
          </a:p>
          <a:p>
            <a:pPr marL="0" indent="0">
              <a:buNone/>
            </a:pPr>
            <a:r>
              <a:rPr lang="es-ES" dirty="0"/>
              <a:t>(</a:t>
            </a:r>
            <a:r>
              <a:rPr lang="es-ES" dirty="0">
                <a:solidFill>
                  <a:srgbClr val="FF0000"/>
                </a:solidFill>
              </a:rPr>
              <a:t>'4738JBJ'</a:t>
            </a:r>
            <a:r>
              <a:rPr lang="es-ES" dirty="0">
                <a:solidFill>
                  <a:srgbClr val="00B050"/>
                </a:solidFill>
              </a:rPr>
              <a:t>, </a:t>
            </a:r>
            <a:r>
              <a:rPr lang="es-ES" dirty="0">
                <a:solidFill>
                  <a:srgbClr val="92D050"/>
                </a:solidFill>
              </a:rPr>
              <a:t>'11223344M'</a:t>
            </a:r>
            <a:r>
              <a:rPr lang="es-ES" dirty="0">
                <a:solidFill>
                  <a:srgbClr val="00B050"/>
                </a:solidFill>
              </a:rPr>
              <a:t>,</a:t>
            </a:r>
            <a:r>
              <a:rPr lang="es-ES" dirty="0">
                <a:solidFill>
                  <a:srgbClr val="00B0F0"/>
                </a:solidFill>
              </a:rPr>
              <a:t>curdate()</a:t>
            </a:r>
            <a:r>
              <a:rPr lang="es-ES" dirty="0">
                <a:solidFill>
                  <a:srgbClr val="00B050"/>
                </a:solidFill>
              </a:rPr>
              <a:t>,</a:t>
            </a:r>
            <a:r>
              <a:rPr lang="es-ES" dirty="0">
                <a:solidFill>
                  <a:srgbClr val="7030A0"/>
                </a:solidFill>
              </a:rPr>
              <a:t>(SELECT kilometros FROM automoviles WHERE matricula='4738JBJ')</a:t>
            </a:r>
            <a:r>
              <a:rPr lang="es-ES" dirty="0"/>
              <a:t>);</a:t>
            </a:r>
          </a:p>
          <a:p>
            <a:r>
              <a:rPr lang="es-ES" dirty="0"/>
              <a:t>Ahora lo intentamos con una subconsulta:</a:t>
            </a:r>
          </a:p>
          <a:p>
            <a:endParaRPr lang="es-ES" dirty="0"/>
          </a:p>
        </p:txBody>
      </p:sp>
      <p:sp>
        <p:nvSpPr>
          <p:cNvPr id="6" name="CuadroTexto 5">
            <a:extLst>
              <a:ext uri="{FF2B5EF4-FFF2-40B4-BE49-F238E27FC236}">
                <a16:creationId xmlns:a16="http://schemas.microsoft.com/office/drawing/2014/main" id="{29591989-720C-5B64-DDB3-86C79FB445BD}"/>
              </a:ext>
            </a:extLst>
          </p:cNvPr>
          <p:cNvSpPr txBox="1"/>
          <p:nvPr/>
        </p:nvSpPr>
        <p:spPr>
          <a:xfrm>
            <a:off x="5248275" y="1367522"/>
            <a:ext cx="5638800" cy="646331"/>
          </a:xfrm>
          <a:prstGeom prst="rect">
            <a:avLst/>
          </a:prstGeom>
          <a:noFill/>
        </p:spPr>
        <p:txBody>
          <a:bodyPr wrap="square" rtlCol="0">
            <a:spAutoFit/>
          </a:bodyPr>
          <a:lstStyle/>
          <a:p>
            <a:r>
              <a:rPr lang="es-ES" dirty="0"/>
              <a:t>Cuando se utilizan subconsultas dentro de un Values, esta consulta solo puede devolver un único valor.</a:t>
            </a:r>
          </a:p>
        </p:txBody>
      </p:sp>
    </p:spTree>
    <p:extLst>
      <p:ext uri="{BB962C8B-B14F-4D97-AF65-F5344CB8AC3E}">
        <p14:creationId xmlns:p14="http://schemas.microsoft.com/office/powerpoint/2010/main" val="179796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17199-8DB4-9A08-EA1D-BF2448BFC16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29B4AF57-C1EE-A457-3ACC-FFC847821824}"/>
              </a:ext>
            </a:extLst>
          </p:cNvPr>
          <p:cNvSpPr>
            <a:spLocks noGrp="1"/>
          </p:cNvSpPr>
          <p:nvPr>
            <p:ph idx="1"/>
          </p:nvPr>
        </p:nvSpPr>
        <p:spPr/>
        <p:txBody>
          <a:bodyPr/>
          <a:lstStyle/>
          <a:p>
            <a:r>
              <a:rPr lang="es-ES" dirty="0"/>
              <a:t>2º versión: inserta el resultado de una consulta directamente</a:t>
            </a:r>
          </a:p>
          <a:p>
            <a:pPr marL="0" indent="0">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70C0"/>
                </a:solidFill>
              </a:rPr>
              <a:t>fini</a:t>
            </a:r>
            <a:r>
              <a:rPr lang="es-ES" dirty="0"/>
              <a:t>,</a:t>
            </a:r>
            <a:r>
              <a:rPr lang="es-ES" dirty="0">
                <a:solidFill>
                  <a:srgbClr val="7030A0"/>
                </a:solidFill>
              </a:rPr>
              <a:t>kini</a:t>
            </a:r>
            <a:r>
              <a:rPr lang="es-ES" dirty="0"/>
              <a:t>) </a:t>
            </a:r>
          </a:p>
          <a:p>
            <a:pPr marL="0" indent="0">
              <a:buNone/>
            </a:pPr>
            <a:r>
              <a:rPr lang="es-ES" dirty="0">
                <a:solidFill>
                  <a:srgbClr val="002060"/>
                </a:solidFill>
              </a:rPr>
              <a:t>SELECT </a:t>
            </a:r>
            <a:r>
              <a:rPr lang="es-ES" dirty="0">
                <a:solidFill>
                  <a:srgbClr val="FF0000"/>
                </a:solidFill>
              </a:rPr>
              <a:t>matricula</a:t>
            </a:r>
            <a:r>
              <a:rPr lang="es-ES" dirty="0"/>
              <a:t>,</a:t>
            </a:r>
            <a:r>
              <a:rPr lang="es-ES" dirty="0">
                <a:solidFill>
                  <a:srgbClr val="92D050"/>
                </a:solidFill>
              </a:rPr>
              <a:t>'11223344M'</a:t>
            </a:r>
            <a:r>
              <a:rPr lang="es-ES" dirty="0"/>
              <a:t>,</a:t>
            </a:r>
            <a:r>
              <a:rPr lang="es-ES" dirty="0">
                <a:solidFill>
                  <a:srgbClr val="0070C0"/>
                </a:solidFill>
              </a:rPr>
              <a:t>curdate()</a:t>
            </a:r>
            <a:r>
              <a:rPr lang="es-ES" dirty="0"/>
              <a:t>,</a:t>
            </a:r>
            <a:r>
              <a:rPr lang="es-ES" dirty="0">
                <a:solidFill>
                  <a:srgbClr val="7030A0"/>
                </a:solidFill>
              </a:rPr>
              <a:t>kilometros</a:t>
            </a:r>
          </a:p>
          <a:p>
            <a:pPr marL="0" indent="0">
              <a:buNone/>
            </a:pPr>
            <a:r>
              <a:rPr lang="es-ES" dirty="0">
                <a:solidFill>
                  <a:srgbClr val="002060"/>
                </a:solidFill>
              </a:rPr>
              <a:t>FROM automoviles</a:t>
            </a:r>
          </a:p>
          <a:p>
            <a:pPr marL="0" indent="0">
              <a:buNone/>
            </a:pPr>
            <a:r>
              <a:rPr lang="es-ES" dirty="0">
                <a:solidFill>
                  <a:srgbClr val="002060"/>
                </a:solidFill>
              </a:rPr>
              <a:t>WHERE matricula='5031JHL' OR matricula='4738JBJ’</a:t>
            </a:r>
            <a:r>
              <a:rPr lang="es-ES" dirty="0"/>
              <a:t>;</a:t>
            </a:r>
          </a:p>
          <a:p>
            <a:pPr marL="0" indent="0">
              <a:buNone/>
            </a:pPr>
            <a:endParaRPr lang="es-ES" dirty="0"/>
          </a:p>
          <a:p>
            <a:r>
              <a:rPr lang="es-ES" dirty="0"/>
              <a:t>La matricula y los kilómetros lo saca de la tabla automóviles para los coches que son de las matriculas 5031JHL o 4738JBJ.</a:t>
            </a:r>
          </a:p>
        </p:txBody>
      </p:sp>
      <p:sp>
        <p:nvSpPr>
          <p:cNvPr id="5" name="CuadroTexto 4">
            <a:extLst>
              <a:ext uri="{FF2B5EF4-FFF2-40B4-BE49-F238E27FC236}">
                <a16:creationId xmlns:a16="http://schemas.microsoft.com/office/drawing/2014/main" id="{5CED3DF9-6240-86E6-E9C0-E9CEE44A7FFA}"/>
              </a:ext>
            </a:extLst>
          </p:cNvPr>
          <p:cNvSpPr txBox="1"/>
          <p:nvPr/>
        </p:nvSpPr>
        <p:spPr>
          <a:xfrm>
            <a:off x="8972550" y="2695575"/>
            <a:ext cx="2714625" cy="1754326"/>
          </a:xfrm>
          <a:prstGeom prst="rect">
            <a:avLst/>
          </a:prstGeom>
          <a:noFill/>
        </p:spPr>
        <p:txBody>
          <a:bodyPr wrap="square" rtlCol="0">
            <a:spAutoFit/>
          </a:bodyPr>
          <a:lstStyle/>
          <a:p>
            <a:r>
              <a:rPr lang="es-ES" dirty="0"/>
              <a:t>Cuando se inserta el resultado de una </a:t>
            </a:r>
            <a:r>
              <a:rPr lang="es-ES" dirty="0" err="1"/>
              <a:t>select</a:t>
            </a:r>
            <a:r>
              <a:rPr lang="es-ES" dirty="0"/>
              <a:t> sin el </a:t>
            </a:r>
            <a:r>
              <a:rPr lang="es-ES" dirty="0" err="1"/>
              <a:t>values</a:t>
            </a:r>
            <a:r>
              <a:rPr lang="es-ES" dirty="0"/>
              <a:t>, esta consulta si que puede devolver varias filas de datos, no como en la diapositiva anterior.</a:t>
            </a:r>
          </a:p>
        </p:txBody>
      </p:sp>
    </p:spTree>
    <p:extLst>
      <p:ext uri="{BB962C8B-B14F-4D97-AF65-F5344CB8AC3E}">
        <p14:creationId xmlns:p14="http://schemas.microsoft.com/office/powerpoint/2010/main" val="428149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DB816-4040-DB19-9B47-D0B209C6C2D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CE2AFDF4-D8B5-2688-0C55-9B7C0B492467}"/>
              </a:ext>
            </a:extLst>
          </p:cNvPr>
          <p:cNvSpPr>
            <a:spLocks noGrp="1"/>
          </p:cNvSpPr>
          <p:nvPr>
            <p:ph idx="1"/>
          </p:nvPr>
        </p:nvSpPr>
        <p:spPr/>
        <p:txBody>
          <a:bodyPr>
            <a:normAutofit/>
          </a:bodyPr>
          <a:lstStyle/>
          <a:p>
            <a:r>
              <a:rPr lang="es-ES" b="1" dirty="0"/>
              <a:t>Ejemplo 2:</a:t>
            </a:r>
            <a:r>
              <a:rPr lang="es-ES" dirty="0"/>
              <a:t> Añadir un nuevo contrato con fecha de hoy realizado por Sandra Flores Jorje sobre el automóvil de matrícula ‘2058JGF’ poniendo los kilómetros iniciales a los kilómetros del automóvil.</a:t>
            </a:r>
          </a:p>
          <a:p>
            <a:r>
              <a:rPr lang="es-ES" dirty="0"/>
              <a:t>Versión con VALUES, utilizando subconsultas</a:t>
            </a:r>
          </a:p>
          <a:p>
            <a:endParaRPr lang="es-ES" dirty="0"/>
          </a:p>
        </p:txBody>
      </p:sp>
    </p:spTree>
    <p:extLst>
      <p:ext uri="{BB962C8B-B14F-4D97-AF65-F5344CB8AC3E}">
        <p14:creationId xmlns:p14="http://schemas.microsoft.com/office/powerpoint/2010/main" val="154426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DB816-4040-DB19-9B47-D0B209C6C2D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CE2AFDF4-D8B5-2688-0C55-9B7C0B492467}"/>
              </a:ext>
            </a:extLst>
          </p:cNvPr>
          <p:cNvSpPr>
            <a:spLocks noGrp="1"/>
          </p:cNvSpPr>
          <p:nvPr>
            <p:ph idx="1"/>
          </p:nvPr>
        </p:nvSpPr>
        <p:spPr/>
        <p:txBody>
          <a:bodyPr>
            <a:normAutofit/>
          </a:bodyPr>
          <a:lstStyle/>
          <a:p>
            <a:r>
              <a:rPr lang="es-ES" dirty="0"/>
              <a:t>Versión con VALUES, utilizando subconsultas</a:t>
            </a:r>
          </a:p>
          <a:p>
            <a:pPr marL="0" indent="0">
              <a:buNone/>
            </a:pPr>
            <a:r>
              <a:rPr lang="es-ES" dirty="0"/>
              <a:t>INSERT INTO contratos (</a:t>
            </a:r>
            <a:r>
              <a:rPr lang="es-ES" dirty="0">
                <a:solidFill>
                  <a:srgbClr val="FF0000"/>
                </a:solidFill>
              </a:rPr>
              <a:t>matricula</a:t>
            </a:r>
            <a:r>
              <a:rPr lang="es-ES" dirty="0"/>
              <a:t>, </a:t>
            </a:r>
            <a:r>
              <a:rPr lang="es-ES" dirty="0">
                <a:solidFill>
                  <a:srgbClr val="92D050"/>
                </a:solidFill>
              </a:rPr>
              <a:t>dnicliente</a:t>
            </a:r>
            <a:r>
              <a:rPr lang="es-ES" dirty="0"/>
              <a:t>, </a:t>
            </a:r>
            <a:r>
              <a:rPr lang="es-ES" dirty="0">
                <a:solidFill>
                  <a:srgbClr val="0070C0"/>
                </a:solidFill>
              </a:rPr>
              <a:t>fini</a:t>
            </a:r>
            <a:r>
              <a:rPr lang="es-ES" dirty="0"/>
              <a:t>, </a:t>
            </a:r>
            <a:r>
              <a:rPr lang="es-ES" dirty="0">
                <a:solidFill>
                  <a:srgbClr val="7030A0"/>
                </a:solidFill>
              </a:rPr>
              <a:t>kini</a:t>
            </a:r>
            <a:r>
              <a:rPr lang="es-ES" dirty="0"/>
              <a:t>) </a:t>
            </a:r>
          </a:p>
          <a:p>
            <a:pPr marL="0" indent="0">
              <a:buNone/>
            </a:pPr>
            <a:r>
              <a:rPr lang="es-ES" dirty="0"/>
              <a:t>VALUES (</a:t>
            </a:r>
            <a:r>
              <a:rPr lang="es-ES" dirty="0">
                <a:solidFill>
                  <a:srgbClr val="FF0000"/>
                </a:solidFill>
              </a:rPr>
              <a:t>'2058JGF</a:t>
            </a:r>
            <a:r>
              <a:rPr lang="es-ES" dirty="0"/>
              <a:t>' ,</a:t>
            </a:r>
          </a:p>
          <a:p>
            <a:pPr marL="0" indent="0">
              <a:buNone/>
            </a:pPr>
            <a:r>
              <a:rPr lang="es-ES" dirty="0">
                <a:solidFill>
                  <a:srgbClr val="92D050"/>
                </a:solidFill>
              </a:rPr>
              <a:t>(SELECT dni FROM clientes WHERE nombre='Sandra' AND apellidos='flores jorje')</a:t>
            </a:r>
            <a:r>
              <a:rPr lang="es-ES" dirty="0"/>
              <a:t>,</a:t>
            </a:r>
          </a:p>
          <a:p>
            <a:pPr marL="0" indent="0">
              <a:buNone/>
            </a:pPr>
            <a:r>
              <a:rPr lang="es-ES" dirty="0">
                <a:solidFill>
                  <a:srgbClr val="0070C0"/>
                </a:solidFill>
              </a:rPr>
              <a:t>curdate()</a:t>
            </a:r>
            <a:r>
              <a:rPr lang="es-ES" dirty="0"/>
              <a:t>,</a:t>
            </a:r>
          </a:p>
          <a:p>
            <a:pPr marL="0" indent="0">
              <a:buNone/>
            </a:pPr>
            <a:r>
              <a:rPr lang="es-ES" dirty="0">
                <a:solidFill>
                  <a:srgbClr val="7030A0"/>
                </a:solidFill>
              </a:rPr>
              <a:t>(SELECT kilometros FROM automoviles WHERE matricula='2058JGF')</a:t>
            </a:r>
            <a:r>
              <a:rPr lang="es-ES" dirty="0"/>
              <a:t>);</a:t>
            </a:r>
          </a:p>
          <a:p>
            <a:r>
              <a:rPr lang="es-ES" dirty="0"/>
              <a:t>Ahora inténtalo como resultado de una </a:t>
            </a:r>
            <a:r>
              <a:rPr lang="es-ES" dirty="0" err="1"/>
              <a:t>select</a:t>
            </a:r>
            <a:endParaRPr lang="es-ES" dirty="0"/>
          </a:p>
          <a:p>
            <a:endParaRPr lang="es-ES" dirty="0"/>
          </a:p>
        </p:txBody>
      </p:sp>
    </p:spTree>
    <p:extLst>
      <p:ext uri="{BB962C8B-B14F-4D97-AF65-F5344CB8AC3E}">
        <p14:creationId xmlns:p14="http://schemas.microsoft.com/office/powerpoint/2010/main" val="102502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CDCD8-7688-7FBE-23AF-B1539519DA7F}"/>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8F8FDC35-5721-F1AB-C19D-854EEC084461}"/>
              </a:ext>
            </a:extLst>
          </p:cNvPr>
          <p:cNvSpPr>
            <a:spLocks noGrp="1"/>
          </p:cNvSpPr>
          <p:nvPr>
            <p:ph idx="1"/>
          </p:nvPr>
        </p:nvSpPr>
        <p:spPr/>
        <p:txBody>
          <a:bodyPr/>
          <a:lstStyle/>
          <a:p>
            <a:r>
              <a:rPr lang="es-ES" dirty="0"/>
              <a:t>2º versión: insertando el resultado de una </a:t>
            </a:r>
            <a:r>
              <a:rPr lang="es-ES" dirty="0" err="1"/>
              <a:t>select</a:t>
            </a:r>
            <a:r>
              <a:rPr lang="es-ES" dirty="0"/>
              <a:t>. En este caso habría que hacer producto cartesiano</a:t>
            </a:r>
          </a:p>
          <a:p>
            <a:endParaRPr lang="es-ES" dirty="0"/>
          </a:p>
          <a:p>
            <a:pPr marL="0" indent="0">
              <a:lnSpc>
                <a:spcPct val="100000"/>
              </a:lnSpc>
              <a:spcBef>
                <a:spcPts val="0"/>
              </a:spcBef>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00000"/>
              </a:lnSpc>
              <a:spcBef>
                <a:spcPts val="0"/>
              </a:spcBef>
              <a:buNone/>
            </a:pPr>
            <a:r>
              <a:rPr lang="es-ES" dirty="0">
                <a:solidFill>
                  <a:srgbClr val="0070C0"/>
                </a:solidFill>
              </a:rPr>
              <a:t>SELECT</a:t>
            </a:r>
            <a:r>
              <a:rPr lang="es-ES" dirty="0"/>
              <a:t> </a:t>
            </a:r>
            <a:r>
              <a:rPr lang="es-ES" dirty="0">
                <a:solidFill>
                  <a:srgbClr val="FF0000"/>
                </a:solidFill>
              </a:rPr>
              <a:t>'2058JGF</a:t>
            </a:r>
            <a:r>
              <a:rPr lang="es-ES" dirty="0"/>
              <a:t>' , </a:t>
            </a:r>
            <a:r>
              <a:rPr lang="es-ES" dirty="0">
                <a:solidFill>
                  <a:srgbClr val="92D050"/>
                </a:solidFill>
              </a:rPr>
              <a:t>dni</a:t>
            </a:r>
            <a:r>
              <a:rPr lang="es-ES" dirty="0"/>
              <a:t>, </a:t>
            </a:r>
            <a:r>
              <a:rPr lang="es-ES" dirty="0">
                <a:solidFill>
                  <a:srgbClr val="00B0F0"/>
                </a:solidFill>
              </a:rPr>
              <a:t>curdate()</a:t>
            </a:r>
            <a:r>
              <a:rPr lang="es-ES" dirty="0"/>
              <a:t>, </a:t>
            </a:r>
            <a:r>
              <a:rPr lang="es-ES" dirty="0">
                <a:solidFill>
                  <a:srgbClr val="7030A0"/>
                </a:solidFill>
              </a:rPr>
              <a:t>kilometros </a:t>
            </a:r>
          </a:p>
          <a:p>
            <a:pPr marL="0" indent="0">
              <a:lnSpc>
                <a:spcPct val="100000"/>
              </a:lnSpc>
              <a:spcBef>
                <a:spcPts val="0"/>
              </a:spcBef>
              <a:buNone/>
            </a:pPr>
            <a:r>
              <a:rPr lang="es-ES" dirty="0">
                <a:solidFill>
                  <a:srgbClr val="0070C0"/>
                </a:solidFill>
              </a:rPr>
              <a:t>FROM clientes, automoviles </a:t>
            </a:r>
          </a:p>
          <a:p>
            <a:pPr marL="0" indent="0">
              <a:lnSpc>
                <a:spcPct val="100000"/>
              </a:lnSpc>
              <a:spcBef>
                <a:spcPts val="0"/>
              </a:spcBef>
              <a:buNone/>
            </a:pPr>
            <a:r>
              <a:rPr lang="es-ES" dirty="0">
                <a:solidFill>
                  <a:srgbClr val="0070C0"/>
                </a:solidFill>
              </a:rPr>
              <a:t>WHERE matricula='2058JGF’ </a:t>
            </a:r>
          </a:p>
          <a:p>
            <a:pPr marL="0" indent="0">
              <a:lnSpc>
                <a:spcPct val="100000"/>
              </a:lnSpc>
              <a:spcBef>
                <a:spcPts val="0"/>
              </a:spcBef>
              <a:buNone/>
            </a:pPr>
            <a:r>
              <a:rPr lang="es-ES" dirty="0">
                <a:solidFill>
                  <a:srgbClr val="0070C0"/>
                </a:solidFill>
              </a:rPr>
              <a:t>AND nombre='Sandra’ </a:t>
            </a:r>
          </a:p>
          <a:p>
            <a:pPr marL="0" indent="0">
              <a:lnSpc>
                <a:spcPct val="100000"/>
              </a:lnSpc>
              <a:spcBef>
                <a:spcPts val="0"/>
              </a:spcBef>
              <a:buNone/>
            </a:pPr>
            <a:r>
              <a:rPr lang="es-ES" dirty="0">
                <a:solidFill>
                  <a:srgbClr val="0070C0"/>
                </a:solidFill>
              </a:rPr>
              <a:t>AND apellidos='flores jorje';</a:t>
            </a:r>
          </a:p>
          <a:p>
            <a:endParaRPr lang="es-ES" dirty="0"/>
          </a:p>
        </p:txBody>
      </p:sp>
      <p:sp>
        <p:nvSpPr>
          <p:cNvPr id="5" name="CuadroTexto 4">
            <a:extLst>
              <a:ext uri="{FF2B5EF4-FFF2-40B4-BE49-F238E27FC236}">
                <a16:creationId xmlns:a16="http://schemas.microsoft.com/office/drawing/2014/main" id="{BF78B6E2-9664-03AC-FDAD-7D3747AF11ED}"/>
              </a:ext>
            </a:extLst>
          </p:cNvPr>
          <p:cNvSpPr txBox="1"/>
          <p:nvPr/>
        </p:nvSpPr>
        <p:spPr>
          <a:xfrm>
            <a:off x="8105775" y="3686175"/>
            <a:ext cx="3181350" cy="2308324"/>
          </a:xfrm>
          <a:prstGeom prst="rect">
            <a:avLst/>
          </a:prstGeom>
          <a:noFill/>
        </p:spPr>
        <p:txBody>
          <a:bodyPr wrap="square" rtlCol="0">
            <a:spAutoFit/>
          </a:bodyPr>
          <a:lstStyle/>
          <a:p>
            <a:r>
              <a:rPr lang="es-ES" dirty="0"/>
              <a:t>Se hace producto cartesiano porque no hay relación entre el que alquila el coche con el coche en cuestión. Entonces, se hacen todas las combinaciones entre clientes y coches, pero solo te quedas con la matricula y el cliente del enunciado.</a:t>
            </a:r>
          </a:p>
        </p:txBody>
      </p:sp>
    </p:spTree>
    <p:extLst>
      <p:ext uri="{BB962C8B-B14F-4D97-AF65-F5344CB8AC3E}">
        <p14:creationId xmlns:p14="http://schemas.microsoft.com/office/powerpoint/2010/main" val="222653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DDE4E-9624-687C-8320-A38CC9185DAE}"/>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46862B4C-708E-BB79-2871-94E20C5BDC4E}"/>
              </a:ext>
            </a:extLst>
          </p:cNvPr>
          <p:cNvSpPr>
            <a:spLocks noGrp="1"/>
          </p:cNvSpPr>
          <p:nvPr>
            <p:ph idx="1"/>
          </p:nvPr>
        </p:nvSpPr>
        <p:spPr/>
        <p:txBody>
          <a:bodyPr>
            <a:normAutofit/>
          </a:bodyPr>
          <a:lstStyle/>
          <a:p>
            <a:r>
              <a:rPr lang="es-ES" b="1" dirty="0"/>
              <a:t>Ejemplo 3</a:t>
            </a:r>
            <a:r>
              <a:rPr lang="es-ES" dirty="0"/>
              <a:t>: Añadir un nuevo contrato con fecha de hoy realizado por Anais </a:t>
            </a:r>
            <a:r>
              <a:rPr lang="es-ES" dirty="0" err="1"/>
              <a:t>Rodriguez</a:t>
            </a:r>
            <a:r>
              <a:rPr lang="es-ES" dirty="0"/>
              <a:t> sobre el automóvil más barato de los que no tienen un contrato sin finalizar actualmente. En kilómetros iniciales pondremos el valor cero.</a:t>
            </a:r>
          </a:p>
          <a:p>
            <a:r>
              <a:rPr lang="es-ES" dirty="0"/>
              <a:t>Lo primero vamos a sacar el automóvil más barato de los que no están contratados actualmente (según el campo alquilado de la misma tabla </a:t>
            </a:r>
            <a:r>
              <a:rPr lang="es-ES" dirty="0" err="1"/>
              <a:t>automoviles</a:t>
            </a:r>
            <a:r>
              <a:rPr lang="es-ES" dirty="0"/>
              <a:t>), haríamos una </a:t>
            </a:r>
            <a:r>
              <a:rPr lang="es-ES" dirty="0" err="1"/>
              <a:t>select</a:t>
            </a:r>
            <a:r>
              <a:rPr lang="es-ES" dirty="0"/>
              <a:t>.</a:t>
            </a:r>
          </a:p>
          <a:p>
            <a:endParaRPr lang="es-ES" dirty="0"/>
          </a:p>
        </p:txBody>
      </p:sp>
    </p:spTree>
    <p:extLst>
      <p:ext uri="{BB962C8B-B14F-4D97-AF65-F5344CB8AC3E}">
        <p14:creationId xmlns:p14="http://schemas.microsoft.com/office/powerpoint/2010/main" val="22881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DDE4E-9624-687C-8320-A38CC9185DAE}"/>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46862B4C-708E-BB79-2871-94E20C5BDC4E}"/>
              </a:ext>
            </a:extLst>
          </p:cNvPr>
          <p:cNvSpPr>
            <a:spLocks noGrp="1"/>
          </p:cNvSpPr>
          <p:nvPr>
            <p:ph idx="1"/>
          </p:nvPr>
        </p:nvSpPr>
        <p:spPr/>
        <p:txBody>
          <a:bodyPr>
            <a:normAutofit/>
          </a:bodyPr>
          <a:lstStyle/>
          <a:p>
            <a:r>
              <a:rPr lang="es-ES" dirty="0"/>
              <a:t>Hay que tener en cuenta que para sacar el automóvil más barato de los que no están contratados actualmente (según el campo alquilado de la misma tabla automóviles), haríamos:</a:t>
            </a:r>
          </a:p>
          <a:p>
            <a:pPr marL="0" indent="0">
              <a:lnSpc>
                <a:spcPct val="100000"/>
              </a:lnSpc>
              <a:spcBef>
                <a:spcPts val="0"/>
              </a:spcBef>
              <a:buNone/>
            </a:pPr>
            <a:r>
              <a:rPr lang="es-ES" dirty="0">
                <a:solidFill>
                  <a:schemeClr val="accent1">
                    <a:lumMod val="75000"/>
                  </a:schemeClr>
                </a:solidFill>
              </a:rPr>
              <a:t>SELECT matricula </a:t>
            </a:r>
          </a:p>
          <a:p>
            <a:pPr marL="0" indent="0">
              <a:lnSpc>
                <a:spcPct val="100000"/>
              </a:lnSpc>
              <a:spcBef>
                <a:spcPts val="0"/>
              </a:spcBef>
              <a:buNone/>
            </a:pPr>
            <a:r>
              <a:rPr lang="es-ES" dirty="0">
                <a:solidFill>
                  <a:schemeClr val="accent1">
                    <a:lumMod val="75000"/>
                  </a:schemeClr>
                </a:solidFill>
              </a:rPr>
              <a:t>FROM automoviles </a:t>
            </a:r>
          </a:p>
          <a:p>
            <a:pPr marL="0" indent="0">
              <a:lnSpc>
                <a:spcPct val="100000"/>
              </a:lnSpc>
              <a:spcBef>
                <a:spcPts val="0"/>
              </a:spcBef>
              <a:buNone/>
            </a:pPr>
            <a:r>
              <a:rPr lang="es-ES" dirty="0">
                <a:solidFill>
                  <a:schemeClr val="accent1">
                    <a:lumMod val="75000"/>
                  </a:schemeClr>
                </a:solidFill>
              </a:rPr>
              <a:t>WHERE alquilado=false </a:t>
            </a:r>
          </a:p>
          <a:p>
            <a:pPr marL="0" indent="0">
              <a:lnSpc>
                <a:spcPct val="100000"/>
              </a:lnSpc>
              <a:spcBef>
                <a:spcPts val="0"/>
              </a:spcBef>
              <a:buNone/>
            </a:pPr>
            <a:r>
              <a:rPr lang="es-ES" dirty="0">
                <a:solidFill>
                  <a:schemeClr val="accent1">
                    <a:lumMod val="75000"/>
                  </a:schemeClr>
                </a:solidFill>
              </a:rPr>
              <a:t>ORDER BY precio LIMIT 1;</a:t>
            </a:r>
          </a:p>
          <a:p>
            <a:r>
              <a:rPr lang="es-ES" dirty="0"/>
              <a:t>Ahora hacemos la instrucción completa del </a:t>
            </a:r>
            <a:r>
              <a:rPr lang="es-ES" dirty="0" err="1"/>
              <a:t>insert</a:t>
            </a:r>
            <a:r>
              <a:rPr lang="es-ES" dirty="0"/>
              <a:t>.</a:t>
            </a:r>
          </a:p>
        </p:txBody>
      </p:sp>
    </p:spTree>
    <p:extLst>
      <p:ext uri="{BB962C8B-B14F-4D97-AF65-F5344CB8AC3E}">
        <p14:creationId xmlns:p14="http://schemas.microsoft.com/office/powerpoint/2010/main" val="1748953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28B6A-6C78-E3C6-93CB-CBC2BC5568F7}"/>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F12A158A-5D15-09C7-E00D-F9567AAD2310}"/>
              </a:ext>
            </a:extLst>
          </p:cNvPr>
          <p:cNvSpPr>
            <a:spLocks noGrp="1"/>
          </p:cNvSpPr>
          <p:nvPr>
            <p:ph idx="1"/>
          </p:nvPr>
        </p:nvSpPr>
        <p:spPr/>
        <p:txBody>
          <a:bodyPr/>
          <a:lstStyle/>
          <a:p>
            <a:r>
              <a:rPr lang="es-ES" dirty="0"/>
              <a:t>La instrucción final sería:</a:t>
            </a:r>
          </a:p>
          <a:p>
            <a:pPr marL="0" indent="0">
              <a:lnSpc>
                <a:spcPct val="100000"/>
              </a:lnSpc>
              <a:spcBef>
                <a:spcPts val="0"/>
              </a:spcBef>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00000"/>
              </a:lnSpc>
              <a:spcBef>
                <a:spcPts val="0"/>
              </a:spcBef>
              <a:buNone/>
            </a:pPr>
            <a:r>
              <a:rPr lang="es-ES" dirty="0"/>
              <a:t>VALUES (</a:t>
            </a:r>
          </a:p>
          <a:p>
            <a:pPr marL="0" indent="0">
              <a:lnSpc>
                <a:spcPct val="100000"/>
              </a:lnSpc>
              <a:spcBef>
                <a:spcPts val="0"/>
              </a:spcBef>
              <a:buNone/>
            </a:pPr>
            <a:r>
              <a:rPr lang="es-ES" dirty="0">
                <a:solidFill>
                  <a:srgbClr val="FF0000"/>
                </a:solidFill>
              </a:rPr>
              <a:t>(SELECT matricula FROM automoviles WHERE alquilado=false ORDER BY precio LIMIT 1)</a:t>
            </a:r>
            <a:r>
              <a:rPr lang="es-ES" dirty="0"/>
              <a:t>,</a:t>
            </a:r>
          </a:p>
          <a:p>
            <a:pPr marL="0" indent="0">
              <a:lnSpc>
                <a:spcPct val="100000"/>
              </a:lnSpc>
              <a:spcBef>
                <a:spcPts val="0"/>
              </a:spcBef>
              <a:buNone/>
            </a:pPr>
            <a:r>
              <a:rPr lang="es-ES" dirty="0">
                <a:solidFill>
                  <a:srgbClr val="92D050"/>
                </a:solidFill>
              </a:rPr>
              <a:t>(SELECT dni FROM clientes WHERE nombre='Anais' AND apellidos='</a:t>
            </a:r>
            <a:r>
              <a:rPr lang="es-ES" dirty="0" err="1">
                <a:solidFill>
                  <a:srgbClr val="92D050"/>
                </a:solidFill>
              </a:rPr>
              <a:t>Rodriguez</a:t>
            </a:r>
            <a:r>
              <a:rPr lang="es-ES" dirty="0">
                <a:solidFill>
                  <a:srgbClr val="92D050"/>
                </a:solidFill>
              </a:rPr>
              <a:t>')</a:t>
            </a:r>
            <a:r>
              <a:rPr lang="es-ES" dirty="0"/>
              <a:t>,</a:t>
            </a:r>
          </a:p>
          <a:p>
            <a:pPr marL="0" indent="0">
              <a:lnSpc>
                <a:spcPct val="100000"/>
              </a:lnSpc>
              <a:spcBef>
                <a:spcPts val="0"/>
              </a:spcBef>
              <a:buNone/>
            </a:pPr>
            <a:r>
              <a:rPr lang="es-ES" dirty="0">
                <a:solidFill>
                  <a:srgbClr val="00B0F0"/>
                </a:solidFill>
              </a:rPr>
              <a:t>curdate()</a:t>
            </a:r>
            <a:r>
              <a:rPr lang="es-ES" dirty="0"/>
              <a:t>,</a:t>
            </a:r>
            <a:r>
              <a:rPr lang="es-ES" dirty="0">
                <a:solidFill>
                  <a:srgbClr val="7030A0"/>
                </a:solidFill>
              </a:rPr>
              <a:t>0</a:t>
            </a:r>
            <a:r>
              <a:rPr lang="es-ES" dirty="0"/>
              <a:t>);</a:t>
            </a:r>
          </a:p>
          <a:p>
            <a:endParaRPr lang="es-ES" dirty="0"/>
          </a:p>
        </p:txBody>
      </p:sp>
    </p:spTree>
    <p:extLst>
      <p:ext uri="{BB962C8B-B14F-4D97-AF65-F5344CB8AC3E}">
        <p14:creationId xmlns:p14="http://schemas.microsoft.com/office/powerpoint/2010/main" val="18396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A451F4-EA3D-28B5-A89E-FA003DFFA77A}"/>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2859FBDC-1022-A012-3F37-AC089BF98116}"/>
              </a:ext>
            </a:extLst>
          </p:cNvPr>
          <p:cNvSpPr>
            <a:spLocks noGrp="1"/>
          </p:cNvSpPr>
          <p:nvPr>
            <p:ph idx="1"/>
          </p:nvPr>
        </p:nvSpPr>
        <p:spPr/>
        <p:txBody>
          <a:bodyPr>
            <a:normAutofit fontScale="92500"/>
          </a:bodyPr>
          <a:lstStyle/>
          <a:p>
            <a:r>
              <a:rPr lang="es-ES" b="1" dirty="0"/>
              <a:t>Ejemplo 4:</a:t>
            </a:r>
            <a:r>
              <a:rPr lang="es-ES" dirty="0"/>
              <a:t> Añadir un nuevo contrato con fecha de hoy realizado por la cliente de dni ‘ 11223344M ‘ sobre los 3 automóviles más baratos. En kilómetros iniciales pondremos el valor cero.</a:t>
            </a:r>
          </a:p>
          <a:p>
            <a:r>
              <a:rPr lang="es-ES" dirty="0"/>
              <a:t>Esto no lo podemos hacer con una subconsulta de esta forma (estaríamos tratando de insertar 3 matrículas en un mismo VALUES), por tanto, en un mismo contrato:</a:t>
            </a:r>
          </a:p>
          <a:p>
            <a:pPr marL="0" indent="0">
              <a:lnSpc>
                <a:spcPct val="110000"/>
              </a:lnSpc>
              <a:spcBef>
                <a:spcPts val="0"/>
              </a:spcBef>
              <a:buNone/>
            </a:pPr>
            <a:r>
              <a:rPr lang="es-ES" dirty="0">
                <a:solidFill>
                  <a:schemeClr val="accent1">
                    <a:lumMod val="75000"/>
                  </a:schemeClr>
                </a:solidFill>
              </a:rPr>
              <a:t>INSERT INTO contratos (</a:t>
            </a:r>
            <a:r>
              <a:rPr lang="es-ES" dirty="0">
                <a:solidFill>
                  <a:srgbClr val="FF0000"/>
                </a:solidFill>
              </a:rPr>
              <a:t>matricula</a:t>
            </a:r>
            <a:r>
              <a:rPr lang="es-ES" dirty="0">
                <a:solidFill>
                  <a:schemeClr val="accent1">
                    <a:lumMod val="75000"/>
                  </a:schemeClr>
                </a:solidFill>
              </a:rPr>
              <a:t>,dnicliente,fini,kini) </a:t>
            </a:r>
          </a:p>
          <a:p>
            <a:pPr marL="0" indent="0">
              <a:lnSpc>
                <a:spcPct val="110000"/>
              </a:lnSpc>
              <a:spcBef>
                <a:spcPts val="0"/>
              </a:spcBef>
              <a:buNone/>
            </a:pPr>
            <a:r>
              <a:rPr lang="es-ES" dirty="0">
                <a:solidFill>
                  <a:schemeClr val="accent1">
                    <a:lumMod val="75000"/>
                  </a:schemeClr>
                </a:solidFill>
              </a:rPr>
              <a:t>VALUES (</a:t>
            </a:r>
            <a:r>
              <a:rPr lang="es-ES" dirty="0">
                <a:solidFill>
                  <a:srgbClr val="FF0000"/>
                </a:solidFill>
              </a:rPr>
              <a:t>(SELECT matricula FROM automoviles ORDER BY precio LIMIT 3)</a:t>
            </a:r>
            <a:r>
              <a:rPr lang="es-ES" dirty="0">
                <a:solidFill>
                  <a:schemeClr val="accent1">
                    <a:lumMod val="75000"/>
                  </a:schemeClr>
                </a:solidFill>
              </a:rPr>
              <a:t>,</a:t>
            </a:r>
          </a:p>
          <a:p>
            <a:pPr marL="0" indent="0">
              <a:lnSpc>
                <a:spcPct val="110000"/>
              </a:lnSpc>
              <a:spcBef>
                <a:spcPts val="0"/>
              </a:spcBef>
              <a:buNone/>
            </a:pPr>
            <a:r>
              <a:rPr lang="es-ES" dirty="0">
                <a:solidFill>
                  <a:schemeClr val="accent1">
                    <a:lumMod val="75000"/>
                  </a:schemeClr>
                </a:solidFill>
              </a:rPr>
              <a:t>' 11223344M ',curdate(),0);</a:t>
            </a:r>
          </a:p>
          <a:p>
            <a:r>
              <a:rPr lang="es-ES" dirty="0"/>
              <a:t>Lo hacéis con </a:t>
            </a:r>
            <a:r>
              <a:rPr lang="es-ES" dirty="0" err="1"/>
              <a:t>Select</a:t>
            </a:r>
            <a:endParaRPr lang="es-ES" dirty="0"/>
          </a:p>
        </p:txBody>
      </p:sp>
      <p:sp>
        <p:nvSpPr>
          <p:cNvPr id="5" name="CuadroTexto 4">
            <a:extLst>
              <a:ext uri="{FF2B5EF4-FFF2-40B4-BE49-F238E27FC236}">
                <a16:creationId xmlns:a16="http://schemas.microsoft.com/office/drawing/2014/main" id="{05ED4518-BEEF-0DF4-8775-3164F968E137}"/>
              </a:ext>
            </a:extLst>
          </p:cNvPr>
          <p:cNvSpPr txBox="1"/>
          <p:nvPr/>
        </p:nvSpPr>
        <p:spPr>
          <a:xfrm>
            <a:off x="7505700" y="5114925"/>
            <a:ext cx="4953000" cy="923330"/>
          </a:xfrm>
          <a:prstGeom prst="rect">
            <a:avLst/>
          </a:prstGeom>
          <a:noFill/>
        </p:spPr>
        <p:txBody>
          <a:bodyPr wrap="square" rtlCol="0">
            <a:spAutoFit/>
          </a:bodyPr>
          <a:lstStyle/>
          <a:p>
            <a:r>
              <a:rPr lang="es-ES" dirty="0"/>
              <a:t>Esto da error, porque la </a:t>
            </a:r>
            <a:r>
              <a:rPr lang="es-ES" dirty="0" err="1"/>
              <a:t>select</a:t>
            </a:r>
            <a:r>
              <a:rPr lang="es-ES" dirty="0"/>
              <a:t> que hay dentro de </a:t>
            </a:r>
            <a:r>
              <a:rPr lang="es-ES" dirty="0" err="1"/>
              <a:t>values</a:t>
            </a:r>
            <a:r>
              <a:rPr lang="es-ES" dirty="0"/>
              <a:t> va a devolver más de un resultado, con lo que no se puede hacer de este modo.</a:t>
            </a:r>
          </a:p>
        </p:txBody>
      </p:sp>
    </p:spTree>
    <p:extLst>
      <p:ext uri="{BB962C8B-B14F-4D97-AF65-F5344CB8AC3E}">
        <p14:creationId xmlns:p14="http://schemas.microsoft.com/office/powerpoint/2010/main" val="411495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lstStyle/>
          <a:p>
            <a:r>
              <a:rPr lang="es-ES" dirty="0"/>
              <a:t>Consulta 1: Realiza una consulta para obtener cuantos partidos ha jugado cada equipo como local. Para hacerlo hay que obtener en cuantos partidos aparece cada equipo como local teniendo </a:t>
            </a:r>
            <a:r>
              <a:rPr lang="es-ES" dirty="0" err="1"/>
              <a:t>golesloc</a:t>
            </a:r>
            <a:r>
              <a:rPr lang="es-ES" dirty="0"/>
              <a:t> a no nulo.</a:t>
            </a:r>
          </a:p>
          <a:p>
            <a:endParaRPr lang="es-ES" dirty="0"/>
          </a:p>
        </p:txBody>
      </p:sp>
    </p:spTree>
    <p:extLst>
      <p:ext uri="{BB962C8B-B14F-4D97-AF65-F5344CB8AC3E}">
        <p14:creationId xmlns:p14="http://schemas.microsoft.com/office/powerpoint/2010/main" val="398264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A2A5A-EF7A-830E-4A51-D31E0C67B9ED}"/>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50FB8C5C-1BC0-49E6-DCAC-22C767036B5C}"/>
              </a:ext>
            </a:extLst>
          </p:cNvPr>
          <p:cNvSpPr>
            <a:spLocks noGrp="1"/>
          </p:cNvSpPr>
          <p:nvPr>
            <p:ph idx="1"/>
          </p:nvPr>
        </p:nvSpPr>
        <p:spPr/>
        <p:txBody>
          <a:bodyPr/>
          <a:lstStyle/>
          <a:p>
            <a:r>
              <a:rPr lang="es-ES" dirty="0"/>
              <a:t>Solución:</a:t>
            </a:r>
          </a:p>
          <a:p>
            <a:pPr marL="0" indent="0">
              <a:lnSpc>
                <a:spcPct val="100000"/>
              </a:lnSpc>
              <a:spcBef>
                <a:spcPts val="0"/>
              </a:spcBef>
              <a:buNone/>
            </a:pPr>
            <a:r>
              <a:rPr lang="es-ES" dirty="0">
                <a:solidFill>
                  <a:srgbClr val="FF0000"/>
                </a:solidFill>
              </a:rPr>
              <a:t>INSERT INTO contratos (matricula,dnicliente,fini,kini) </a:t>
            </a:r>
          </a:p>
          <a:p>
            <a:pPr marL="0" indent="0">
              <a:lnSpc>
                <a:spcPct val="100000"/>
              </a:lnSpc>
              <a:spcBef>
                <a:spcPts val="0"/>
              </a:spcBef>
              <a:buNone/>
            </a:pPr>
            <a:r>
              <a:rPr lang="es-ES" dirty="0">
                <a:solidFill>
                  <a:srgbClr val="00B0F0"/>
                </a:solidFill>
              </a:rPr>
              <a:t>SELECT matricula, '11223344M', curdate(), kilometros </a:t>
            </a:r>
          </a:p>
          <a:p>
            <a:pPr marL="0" indent="0">
              <a:lnSpc>
                <a:spcPct val="100000"/>
              </a:lnSpc>
              <a:spcBef>
                <a:spcPts val="0"/>
              </a:spcBef>
              <a:buNone/>
            </a:pPr>
            <a:r>
              <a:rPr lang="es-ES" dirty="0">
                <a:solidFill>
                  <a:srgbClr val="00B0F0"/>
                </a:solidFill>
              </a:rPr>
              <a:t>FROM automoviles </a:t>
            </a:r>
          </a:p>
          <a:p>
            <a:pPr marL="0" indent="0">
              <a:lnSpc>
                <a:spcPct val="100000"/>
              </a:lnSpc>
              <a:spcBef>
                <a:spcPts val="0"/>
              </a:spcBef>
              <a:buNone/>
            </a:pPr>
            <a:r>
              <a:rPr lang="es-ES" dirty="0">
                <a:solidFill>
                  <a:srgbClr val="00B0F0"/>
                </a:solidFill>
              </a:rPr>
              <a:t>WHERE matricula NOT IN (</a:t>
            </a:r>
            <a:r>
              <a:rPr lang="es-ES" dirty="0">
                <a:solidFill>
                  <a:srgbClr val="00B050"/>
                </a:solidFill>
              </a:rPr>
              <a:t>SELECT matricula </a:t>
            </a:r>
          </a:p>
          <a:p>
            <a:pPr marL="0" indent="0">
              <a:lnSpc>
                <a:spcPct val="100000"/>
              </a:lnSpc>
              <a:spcBef>
                <a:spcPts val="0"/>
              </a:spcBef>
              <a:buNone/>
            </a:pPr>
            <a:r>
              <a:rPr lang="es-ES" dirty="0">
                <a:solidFill>
                  <a:srgbClr val="00B050"/>
                </a:solidFill>
              </a:rPr>
              <a:t>                        		  FROM contratos </a:t>
            </a:r>
          </a:p>
          <a:p>
            <a:pPr marL="0" indent="0">
              <a:lnSpc>
                <a:spcPct val="100000"/>
              </a:lnSpc>
              <a:spcBef>
                <a:spcPts val="0"/>
              </a:spcBef>
              <a:buNone/>
            </a:pPr>
            <a:r>
              <a:rPr lang="es-ES" dirty="0">
                <a:solidFill>
                  <a:srgbClr val="00B050"/>
                </a:solidFill>
              </a:rPr>
              <a:t>				  WHERE </a:t>
            </a:r>
            <a:r>
              <a:rPr lang="es-ES" dirty="0" err="1">
                <a:solidFill>
                  <a:srgbClr val="00B050"/>
                </a:solidFill>
              </a:rPr>
              <a:t>ffin</a:t>
            </a:r>
            <a:r>
              <a:rPr lang="es-ES" dirty="0">
                <a:solidFill>
                  <a:srgbClr val="00B050"/>
                </a:solidFill>
              </a:rPr>
              <a:t> IS NULL</a:t>
            </a:r>
            <a:r>
              <a:rPr lang="es-ES" dirty="0">
                <a:solidFill>
                  <a:srgbClr val="00B0F0"/>
                </a:solidFill>
              </a:rPr>
              <a:t>) </a:t>
            </a:r>
          </a:p>
          <a:p>
            <a:pPr marL="0" indent="0">
              <a:lnSpc>
                <a:spcPct val="100000"/>
              </a:lnSpc>
              <a:spcBef>
                <a:spcPts val="0"/>
              </a:spcBef>
              <a:buNone/>
            </a:pPr>
            <a:r>
              <a:rPr lang="es-ES" dirty="0">
                <a:solidFill>
                  <a:srgbClr val="00B0F0"/>
                </a:solidFill>
              </a:rPr>
              <a:t>ORDER BY precio LIMIT 3;</a:t>
            </a:r>
          </a:p>
          <a:p>
            <a:endParaRPr lang="es-ES" dirty="0"/>
          </a:p>
        </p:txBody>
      </p:sp>
      <p:sp>
        <p:nvSpPr>
          <p:cNvPr id="5" name="CuadroTexto 4">
            <a:extLst>
              <a:ext uri="{FF2B5EF4-FFF2-40B4-BE49-F238E27FC236}">
                <a16:creationId xmlns:a16="http://schemas.microsoft.com/office/drawing/2014/main" id="{93674551-AC90-FE7F-8530-9E01F4885C80}"/>
              </a:ext>
            </a:extLst>
          </p:cNvPr>
          <p:cNvSpPr txBox="1"/>
          <p:nvPr/>
        </p:nvSpPr>
        <p:spPr>
          <a:xfrm>
            <a:off x="8334375" y="3429000"/>
            <a:ext cx="3086100" cy="1477328"/>
          </a:xfrm>
          <a:prstGeom prst="rect">
            <a:avLst/>
          </a:prstGeom>
          <a:noFill/>
        </p:spPr>
        <p:txBody>
          <a:bodyPr wrap="square" rtlCol="0">
            <a:spAutoFit/>
          </a:bodyPr>
          <a:lstStyle/>
          <a:p>
            <a:r>
              <a:rPr lang="es-ES" dirty="0">
                <a:solidFill>
                  <a:srgbClr val="FF0000"/>
                </a:solidFill>
              </a:rPr>
              <a:t>Inserta en contratos </a:t>
            </a:r>
            <a:r>
              <a:rPr lang="es-ES" dirty="0">
                <a:solidFill>
                  <a:srgbClr val="00B0F0"/>
                </a:solidFill>
              </a:rPr>
              <a:t>el resultado de la consulta</a:t>
            </a:r>
            <a:r>
              <a:rPr lang="es-ES" dirty="0"/>
              <a:t>, </a:t>
            </a:r>
            <a:r>
              <a:rPr lang="es-ES" dirty="0">
                <a:solidFill>
                  <a:srgbClr val="92D050"/>
                </a:solidFill>
              </a:rPr>
              <a:t>con la condición que su contrato esté finalizado, </a:t>
            </a:r>
            <a:r>
              <a:rPr lang="es-ES" dirty="0">
                <a:solidFill>
                  <a:srgbClr val="00B0F0"/>
                </a:solidFill>
              </a:rPr>
              <a:t>y solo lo hace de los res más baratos.</a:t>
            </a:r>
          </a:p>
        </p:txBody>
      </p:sp>
    </p:spTree>
    <p:extLst>
      <p:ext uri="{BB962C8B-B14F-4D97-AF65-F5344CB8AC3E}">
        <p14:creationId xmlns:p14="http://schemas.microsoft.com/office/powerpoint/2010/main" val="638535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9C602-67DE-05FD-0E4C-27DEB679468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576331DC-0CFC-6601-0119-D7CF53C65043}"/>
              </a:ext>
            </a:extLst>
          </p:cNvPr>
          <p:cNvSpPr>
            <a:spLocks noGrp="1"/>
          </p:cNvSpPr>
          <p:nvPr>
            <p:ph idx="1"/>
          </p:nvPr>
        </p:nvSpPr>
        <p:spPr/>
        <p:txBody>
          <a:bodyPr/>
          <a:lstStyle/>
          <a:p>
            <a:r>
              <a:rPr lang="es-ES" b="1" dirty="0"/>
              <a:t>Ejemplo 5:</a:t>
            </a:r>
            <a:r>
              <a:rPr lang="es-ES" dirty="0"/>
              <a:t> Añadir un nuevo contrato con fecha de hoy realizado por Anais </a:t>
            </a:r>
            <a:r>
              <a:rPr lang="es-ES" dirty="0" err="1"/>
              <a:t>Rodriguez</a:t>
            </a:r>
            <a:r>
              <a:rPr lang="es-ES" dirty="0"/>
              <a:t> sobre el automóvil más barato de los que no tienen un contrato sin finalizar actualmente. En kilómetros iniciales pondremos el valor cero.</a:t>
            </a:r>
          </a:p>
          <a:p>
            <a:r>
              <a:rPr lang="es-ES" dirty="0"/>
              <a:t>Hay que tener en cuenta que para sacar el automóvil más barato de los que no están contratados actualmente (según la fecha final de contratos), hacemos esta </a:t>
            </a:r>
            <a:r>
              <a:rPr lang="es-ES" dirty="0" err="1"/>
              <a:t>select</a:t>
            </a:r>
            <a:r>
              <a:rPr lang="es-ES" dirty="0"/>
              <a:t>.</a:t>
            </a:r>
          </a:p>
        </p:txBody>
      </p:sp>
    </p:spTree>
    <p:extLst>
      <p:ext uri="{BB962C8B-B14F-4D97-AF65-F5344CB8AC3E}">
        <p14:creationId xmlns:p14="http://schemas.microsoft.com/office/powerpoint/2010/main" val="147572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70A4D-EE59-4549-191E-9FA146C7A13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936810F8-4C35-4446-4639-117DAEBBD278}"/>
              </a:ext>
            </a:extLst>
          </p:cNvPr>
          <p:cNvSpPr>
            <a:spLocks noGrp="1"/>
          </p:cNvSpPr>
          <p:nvPr>
            <p:ph idx="1"/>
          </p:nvPr>
        </p:nvSpPr>
        <p:spPr/>
        <p:txBody>
          <a:bodyPr/>
          <a:lstStyle/>
          <a:p>
            <a:pPr>
              <a:lnSpc>
                <a:spcPct val="100000"/>
              </a:lnSpc>
              <a:spcBef>
                <a:spcPts val="0"/>
              </a:spcBef>
            </a:pPr>
            <a:r>
              <a:rPr lang="en-US" dirty="0" err="1"/>
              <a:t>Automovil</a:t>
            </a:r>
            <a:r>
              <a:rPr lang="en-US" dirty="0"/>
              <a:t> </a:t>
            </a:r>
            <a:r>
              <a:rPr lang="en-US" dirty="0" err="1"/>
              <a:t>más</a:t>
            </a:r>
            <a:r>
              <a:rPr lang="en-US" dirty="0"/>
              <a:t> </a:t>
            </a:r>
            <a:r>
              <a:rPr lang="en-US" dirty="0" err="1"/>
              <a:t>barato</a:t>
            </a:r>
            <a:r>
              <a:rPr lang="en-US" dirty="0"/>
              <a:t> que </a:t>
            </a:r>
            <a:r>
              <a:rPr lang="en-US" dirty="0" err="1"/>
              <a:t>tiene</a:t>
            </a:r>
            <a:r>
              <a:rPr lang="en-US" dirty="0"/>
              <a:t> </a:t>
            </a:r>
            <a:r>
              <a:rPr lang="en-US" dirty="0" err="1"/>
              <a:t>contrato</a:t>
            </a:r>
            <a:r>
              <a:rPr lang="en-US" dirty="0"/>
              <a:t> </a:t>
            </a:r>
            <a:r>
              <a:rPr lang="en-US" dirty="0" err="1"/>
              <a:t>finalizado</a:t>
            </a:r>
            <a:r>
              <a:rPr lang="en-US" dirty="0"/>
              <a:t> </a:t>
            </a:r>
            <a:r>
              <a:rPr lang="en-US" dirty="0" err="1"/>
              <a:t>segun</a:t>
            </a:r>
            <a:r>
              <a:rPr lang="en-US" dirty="0"/>
              <a:t> </a:t>
            </a:r>
            <a:r>
              <a:rPr lang="en-US" dirty="0" err="1"/>
              <a:t>su</a:t>
            </a:r>
            <a:r>
              <a:rPr lang="en-US" dirty="0"/>
              <a:t> </a:t>
            </a:r>
            <a:r>
              <a:rPr lang="en-US" dirty="0" err="1"/>
              <a:t>fecha</a:t>
            </a:r>
            <a:r>
              <a:rPr lang="en-US" dirty="0"/>
              <a:t> final de </a:t>
            </a:r>
            <a:r>
              <a:rPr lang="en-US" dirty="0" err="1"/>
              <a:t>contrato</a:t>
            </a:r>
            <a:r>
              <a:rPr lang="en-US" dirty="0"/>
              <a:t>.</a:t>
            </a:r>
          </a:p>
          <a:p>
            <a:pPr marL="0" indent="0">
              <a:lnSpc>
                <a:spcPct val="100000"/>
              </a:lnSpc>
              <a:spcBef>
                <a:spcPts val="0"/>
              </a:spcBef>
              <a:buNone/>
            </a:pPr>
            <a:endParaRPr lang="en-US" dirty="0"/>
          </a:p>
          <a:p>
            <a:pPr marL="0" indent="0">
              <a:lnSpc>
                <a:spcPct val="100000"/>
              </a:lnSpc>
              <a:spcBef>
                <a:spcPts val="0"/>
              </a:spcBef>
              <a:buNone/>
            </a:pPr>
            <a:r>
              <a:rPr lang="en-US" dirty="0">
                <a:solidFill>
                  <a:srgbClr val="FF0000"/>
                </a:solidFill>
              </a:rPr>
              <a:t>SELECT matricula </a:t>
            </a:r>
          </a:p>
          <a:p>
            <a:pPr marL="0" indent="0">
              <a:lnSpc>
                <a:spcPct val="100000"/>
              </a:lnSpc>
              <a:spcBef>
                <a:spcPts val="0"/>
              </a:spcBef>
              <a:buNone/>
            </a:pPr>
            <a:r>
              <a:rPr lang="en-US" dirty="0">
                <a:solidFill>
                  <a:srgbClr val="FF0000"/>
                </a:solidFill>
              </a:rPr>
              <a:t>FROM </a:t>
            </a:r>
            <a:r>
              <a:rPr lang="en-US" dirty="0" err="1">
                <a:solidFill>
                  <a:srgbClr val="FF0000"/>
                </a:solidFill>
              </a:rPr>
              <a:t>automoviles</a:t>
            </a:r>
            <a:r>
              <a:rPr lang="en-US" dirty="0">
                <a:solidFill>
                  <a:srgbClr val="FF0000"/>
                </a:solidFill>
              </a:rPr>
              <a:t> </a:t>
            </a:r>
          </a:p>
          <a:p>
            <a:pPr marL="0" indent="0">
              <a:lnSpc>
                <a:spcPct val="100000"/>
              </a:lnSpc>
              <a:spcBef>
                <a:spcPts val="0"/>
              </a:spcBef>
              <a:buNone/>
            </a:pPr>
            <a:r>
              <a:rPr lang="en-US" dirty="0">
                <a:solidFill>
                  <a:srgbClr val="FF0000"/>
                </a:solidFill>
              </a:rPr>
              <a:t>WHERE matricula NOT IN </a:t>
            </a:r>
            <a:r>
              <a:rPr lang="en-US" dirty="0"/>
              <a:t>(</a:t>
            </a:r>
            <a:r>
              <a:rPr lang="en-US" dirty="0">
                <a:solidFill>
                  <a:schemeClr val="accent1">
                    <a:lumMod val="75000"/>
                  </a:schemeClr>
                </a:solidFill>
              </a:rPr>
              <a:t>SELECT matricula </a:t>
            </a:r>
          </a:p>
          <a:p>
            <a:pPr marL="0" indent="0">
              <a:lnSpc>
                <a:spcPct val="100000"/>
              </a:lnSpc>
              <a:spcBef>
                <a:spcPts val="0"/>
              </a:spcBef>
              <a:buNone/>
            </a:pPr>
            <a:r>
              <a:rPr lang="en-US" dirty="0">
                <a:solidFill>
                  <a:schemeClr val="accent1">
                    <a:lumMod val="75000"/>
                  </a:schemeClr>
                </a:solidFill>
              </a:rPr>
              <a:t>                        		  FROM </a:t>
            </a:r>
            <a:r>
              <a:rPr lang="en-US" dirty="0" err="1">
                <a:solidFill>
                  <a:schemeClr val="accent1">
                    <a:lumMod val="75000"/>
                  </a:schemeClr>
                </a:solidFill>
              </a:rPr>
              <a:t>contratos</a:t>
            </a:r>
            <a:r>
              <a:rPr lang="en-US" dirty="0">
                <a:solidFill>
                  <a:schemeClr val="accent1">
                    <a:lumMod val="75000"/>
                  </a:schemeClr>
                </a:solidFill>
              </a:rPr>
              <a:t> WHERE </a:t>
            </a:r>
            <a:r>
              <a:rPr lang="en-US" dirty="0" err="1">
                <a:solidFill>
                  <a:schemeClr val="accent1">
                    <a:lumMod val="75000"/>
                  </a:schemeClr>
                </a:solidFill>
              </a:rPr>
              <a:t>ffin</a:t>
            </a:r>
            <a:r>
              <a:rPr lang="en-US" dirty="0">
                <a:solidFill>
                  <a:schemeClr val="accent1">
                    <a:lumMod val="75000"/>
                  </a:schemeClr>
                </a:solidFill>
              </a:rPr>
              <a:t> IS NULL</a:t>
            </a:r>
            <a:r>
              <a:rPr lang="en-US" dirty="0"/>
              <a:t>) </a:t>
            </a:r>
          </a:p>
          <a:p>
            <a:pPr marL="0" indent="0">
              <a:lnSpc>
                <a:spcPct val="100000"/>
              </a:lnSpc>
              <a:spcBef>
                <a:spcPts val="0"/>
              </a:spcBef>
              <a:buNone/>
            </a:pPr>
            <a:r>
              <a:rPr lang="en-US" dirty="0">
                <a:solidFill>
                  <a:srgbClr val="FF0000"/>
                </a:solidFill>
              </a:rPr>
              <a:t>ORDER BY </a:t>
            </a:r>
            <a:r>
              <a:rPr lang="en-US" dirty="0" err="1">
                <a:solidFill>
                  <a:srgbClr val="FF0000"/>
                </a:solidFill>
              </a:rPr>
              <a:t>precio</a:t>
            </a:r>
            <a:r>
              <a:rPr lang="en-US" dirty="0">
                <a:solidFill>
                  <a:srgbClr val="FF0000"/>
                </a:solidFill>
              </a:rPr>
              <a:t> LIMIT 1;</a:t>
            </a:r>
          </a:p>
          <a:p>
            <a:pPr>
              <a:lnSpc>
                <a:spcPct val="100000"/>
              </a:lnSpc>
              <a:spcBef>
                <a:spcPts val="0"/>
              </a:spcBef>
            </a:pPr>
            <a:r>
              <a:rPr lang="en-US" dirty="0" err="1"/>
              <a:t>Ahora</a:t>
            </a:r>
            <a:r>
              <a:rPr lang="en-US" dirty="0"/>
              <a:t>, </a:t>
            </a:r>
            <a:r>
              <a:rPr lang="en-US" dirty="0" err="1"/>
              <a:t>hacemos</a:t>
            </a:r>
            <a:r>
              <a:rPr lang="en-US" dirty="0"/>
              <a:t> la </a:t>
            </a:r>
            <a:r>
              <a:rPr lang="en-US" dirty="0" err="1"/>
              <a:t>inserción</a:t>
            </a:r>
            <a:r>
              <a:rPr lang="en-US" dirty="0"/>
              <a:t> </a:t>
            </a:r>
            <a:r>
              <a:rPr lang="en-US" dirty="0" err="1"/>
              <a:t>completa</a:t>
            </a:r>
            <a:r>
              <a:rPr lang="en-US" dirty="0"/>
              <a:t> que se </a:t>
            </a:r>
            <a:r>
              <a:rPr lang="en-US" dirty="0" err="1"/>
              <a:t>pedía</a:t>
            </a:r>
            <a:r>
              <a:rPr lang="en-US" dirty="0"/>
              <a:t>.</a:t>
            </a:r>
          </a:p>
          <a:p>
            <a:endParaRPr lang="es-ES" dirty="0"/>
          </a:p>
        </p:txBody>
      </p:sp>
    </p:spTree>
    <p:extLst>
      <p:ext uri="{BB962C8B-B14F-4D97-AF65-F5344CB8AC3E}">
        <p14:creationId xmlns:p14="http://schemas.microsoft.com/office/powerpoint/2010/main" val="2832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EB596-25FE-538B-62A1-0143AFB831C4}"/>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35B7386D-65C8-8960-13CE-4B5B216B1B9A}"/>
              </a:ext>
            </a:extLst>
          </p:cNvPr>
          <p:cNvSpPr>
            <a:spLocks noGrp="1"/>
          </p:cNvSpPr>
          <p:nvPr>
            <p:ph idx="1"/>
          </p:nvPr>
        </p:nvSpPr>
        <p:spPr/>
        <p:txBody>
          <a:bodyPr>
            <a:normAutofit fontScale="92500" lnSpcReduction="10000"/>
          </a:bodyPr>
          <a:lstStyle/>
          <a:p>
            <a:pPr marL="0" indent="0">
              <a:lnSpc>
                <a:spcPct val="110000"/>
              </a:lnSpc>
              <a:spcBef>
                <a:spcPts val="0"/>
              </a:spcBef>
              <a:buNone/>
            </a:pPr>
            <a:endParaRPr lang="es-ES" dirty="0"/>
          </a:p>
          <a:p>
            <a:pPr marL="0" indent="0">
              <a:lnSpc>
                <a:spcPct val="110000"/>
              </a:lnSpc>
              <a:spcBef>
                <a:spcPts val="0"/>
              </a:spcBef>
              <a:buNone/>
            </a:pPr>
            <a:r>
              <a:rPr lang="es-ES" dirty="0"/>
              <a:t>INSERT INTO </a:t>
            </a:r>
            <a:r>
              <a:rPr lang="es-ES" dirty="0">
                <a:highlight>
                  <a:srgbClr val="FFFF00"/>
                </a:highlight>
              </a:rPr>
              <a:t>contratos</a:t>
            </a:r>
            <a:r>
              <a:rPr lang="es-ES" dirty="0"/>
              <a:t>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10000"/>
              </a:lnSpc>
              <a:spcBef>
                <a:spcPts val="0"/>
              </a:spcBef>
              <a:buNone/>
            </a:pPr>
            <a:r>
              <a:rPr lang="es-ES" dirty="0"/>
              <a:t>VALUES (</a:t>
            </a:r>
          </a:p>
          <a:p>
            <a:pPr marL="0" indent="0">
              <a:lnSpc>
                <a:spcPct val="110000"/>
              </a:lnSpc>
              <a:spcBef>
                <a:spcPts val="0"/>
              </a:spcBef>
              <a:buNone/>
            </a:pPr>
            <a:r>
              <a:rPr lang="es-ES" dirty="0">
                <a:solidFill>
                  <a:srgbClr val="FF0000"/>
                </a:solidFill>
              </a:rPr>
              <a:t>(SELECT matricula FROM automoviles </a:t>
            </a:r>
          </a:p>
          <a:p>
            <a:pPr marL="0" indent="0">
              <a:lnSpc>
                <a:spcPct val="110000"/>
              </a:lnSpc>
              <a:spcBef>
                <a:spcPts val="0"/>
              </a:spcBef>
              <a:buNone/>
            </a:pPr>
            <a:r>
              <a:rPr lang="es-ES" dirty="0">
                <a:solidFill>
                  <a:srgbClr val="FF0000"/>
                </a:solidFill>
              </a:rPr>
              <a:t>WHERE matricula NOT IN (SELECT matricula </a:t>
            </a:r>
          </a:p>
          <a:p>
            <a:pPr marL="0" indent="0">
              <a:lnSpc>
                <a:spcPct val="110000"/>
              </a:lnSpc>
              <a:spcBef>
                <a:spcPts val="0"/>
              </a:spcBef>
              <a:buNone/>
            </a:pPr>
            <a:r>
              <a:rPr lang="es-ES" dirty="0">
                <a:solidFill>
                  <a:srgbClr val="FF0000"/>
                </a:solidFill>
              </a:rPr>
              <a:t>                        FROM </a:t>
            </a:r>
            <a:r>
              <a:rPr lang="es-ES" dirty="0">
                <a:solidFill>
                  <a:srgbClr val="FF0000"/>
                </a:solidFill>
                <a:highlight>
                  <a:srgbClr val="FFFF00"/>
                </a:highlight>
              </a:rPr>
              <a:t>contratos</a:t>
            </a:r>
            <a:r>
              <a:rPr lang="es-ES" dirty="0">
                <a:solidFill>
                  <a:srgbClr val="FF0000"/>
                </a:solidFill>
              </a:rPr>
              <a:t> WHERE </a:t>
            </a:r>
            <a:r>
              <a:rPr lang="es-ES" dirty="0" err="1">
                <a:solidFill>
                  <a:srgbClr val="FF0000"/>
                </a:solidFill>
              </a:rPr>
              <a:t>ffin</a:t>
            </a:r>
            <a:r>
              <a:rPr lang="es-ES" dirty="0">
                <a:solidFill>
                  <a:srgbClr val="FF0000"/>
                </a:solidFill>
              </a:rPr>
              <a:t> IS NULL) </a:t>
            </a:r>
          </a:p>
          <a:p>
            <a:pPr marL="0" indent="0">
              <a:lnSpc>
                <a:spcPct val="110000"/>
              </a:lnSpc>
              <a:spcBef>
                <a:spcPts val="0"/>
              </a:spcBef>
              <a:buNone/>
            </a:pPr>
            <a:r>
              <a:rPr lang="es-ES" dirty="0">
                <a:solidFill>
                  <a:srgbClr val="FF0000"/>
                </a:solidFill>
              </a:rPr>
              <a:t>ORDER BY precio LIMIT 1)</a:t>
            </a:r>
            <a:r>
              <a:rPr lang="es-ES" dirty="0"/>
              <a:t>,</a:t>
            </a:r>
          </a:p>
          <a:p>
            <a:pPr marL="0" indent="0">
              <a:lnSpc>
                <a:spcPct val="110000"/>
              </a:lnSpc>
              <a:spcBef>
                <a:spcPts val="0"/>
              </a:spcBef>
              <a:buNone/>
            </a:pPr>
            <a:r>
              <a:rPr lang="es-ES" dirty="0">
                <a:solidFill>
                  <a:srgbClr val="92D050"/>
                </a:solidFill>
              </a:rPr>
              <a:t>(SELECT dni FROM clientes </a:t>
            </a:r>
          </a:p>
          <a:p>
            <a:pPr marL="0" indent="0">
              <a:lnSpc>
                <a:spcPct val="110000"/>
              </a:lnSpc>
              <a:spcBef>
                <a:spcPts val="0"/>
              </a:spcBef>
              <a:buNone/>
            </a:pPr>
            <a:r>
              <a:rPr lang="es-ES" dirty="0">
                <a:solidFill>
                  <a:srgbClr val="92D050"/>
                </a:solidFill>
              </a:rPr>
              <a:t>WHERE nombre= 'Anais' AND apellidos= '</a:t>
            </a:r>
            <a:r>
              <a:rPr lang="es-ES" dirty="0" err="1">
                <a:solidFill>
                  <a:srgbClr val="92D050"/>
                </a:solidFill>
              </a:rPr>
              <a:t>Rodriguez</a:t>
            </a:r>
            <a:r>
              <a:rPr lang="es-ES" dirty="0">
                <a:solidFill>
                  <a:srgbClr val="92D050"/>
                </a:solidFill>
              </a:rPr>
              <a:t> ')</a:t>
            </a:r>
            <a:r>
              <a:rPr lang="es-ES" dirty="0"/>
              <a:t>,</a:t>
            </a:r>
          </a:p>
          <a:p>
            <a:pPr marL="0" indent="0">
              <a:lnSpc>
                <a:spcPct val="110000"/>
              </a:lnSpc>
              <a:spcBef>
                <a:spcPts val="0"/>
              </a:spcBef>
              <a:buNone/>
            </a:pPr>
            <a:r>
              <a:rPr lang="es-ES" dirty="0">
                <a:solidFill>
                  <a:srgbClr val="00B0F0"/>
                </a:solidFill>
              </a:rPr>
              <a:t>curdate()</a:t>
            </a:r>
            <a:r>
              <a:rPr lang="es-ES" dirty="0"/>
              <a:t>, </a:t>
            </a:r>
            <a:r>
              <a:rPr lang="es-ES" dirty="0">
                <a:solidFill>
                  <a:srgbClr val="7030A0"/>
                </a:solidFill>
              </a:rPr>
              <a:t>0</a:t>
            </a:r>
            <a:r>
              <a:rPr lang="es-ES" dirty="0"/>
              <a:t>);</a:t>
            </a:r>
          </a:p>
          <a:p>
            <a:endParaRPr lang="es-ES" dirty="0"/>
          </a:p>
        </p:txBody>
      </p:sp>
      <p:sp>
        <p:nvSpPr>
          <p:cNvPr id="5" name="CuadroTexto 4">
            <a:extLst>
              <a:ext uri="{FF2B5EF4-FFF2-40B4-BE49-F238E27FC236}">
                <a16:creationId xmlns:a16="http://schemas.microsoft.com/office/drawing/2014/main" id="{31DC1219-5D5E-702F-C010-2DEC8ADF0C31}"/>
              </a:ext>
            </a:extLst>
          </p:cNvPr>
          <p:cNvSpPr txBox="1"/>
          <p:nvPr/>
        </p:nvSpPr>
        <p:spPr>
          <a:xfrm>
            <a:off x="8724900" y="2695575"/>
            <a:ext cx="2962275" cy="1200329"/>
          </a:xfrm>
          <a:prstGeom prst="rect">
            <a:avLst/>
          </a:prstGeom>
          <a:noFill/>
        </p:spPr>
        <p:txBody>
          <a:bodyPr wrap="square" rtlCol="0">
            <a:spAutoFit/>
          </a:bodyPr>
          <a:lstStyle/>
          <a:p>
            <a:r>
              <a:rPr lang="es-ES" dirty="0"/>
              <a:t>Problema de esta solución: no se puede usar como subconsulta la misma tabla en la que quieres insertar.</a:t>
            </a:r>
          </a:p>
        </p:txBody>
      </p:sp>
    </p:spTree>
    <p:extLst>
      <p:ext uri="{BB962C8B-B14F-4D97-AF65-F5344CB8AC3E}">
        <p14:creationId xmlns:p14="http://schemas.microsoft.com/office/powerpoint/2010/main" val="166509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8478E-0D4A-495E-463F-E6144EB66770}"/>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A83283B2-5C58-0622-A5FA-E6CE11214CCC}"/>
              </a:ext>
            </a:extLst>
          </p:cNvPr>
          <p:cNvSpPr>
            <a:spLocks noGrp="1"/>
          </p:cNvSpPr>
          <p:nvPr>
            <p:ph idx="1"/>
          </p:nvPr>
        </p:nvSpPr>
        <p:spPr/>
        <p:txBody>
          <a:bodyPr>
            <a:normAutofit fontScale="85000" lnSpcReduction="10000"/>
          </a:bodyPr>
          <a:lstStyle/>
          <a:p>
            <a:r>
              <a:rPr lang="es-ES" dirty="0"/>
              <a:t>Solución: HACER UN RENOMBRADO A TABLA DE UNA CONSULTA SOBRE CONTRATOS.</a:t>
            </a:r>
          </a:p>
          <a:p>
            <a:pPr marL="0" indent="0">
              <a:lnSpc>
                <a:spcPct val="120000"/>
              </a:lnSpc>
              <a:spcBef>
                <a:spcPts val="0"/>
              </a:spcBef>
              <a:buNone/>
            </a:pPr>
            <a:r>
              <a:rPr lang="es-ES" dirty="0"/>
              <a:t>INSERT INTO contratos (</a:t>
            </a:r>
            <a:r>
              <a:rPr lang="es-ES" dirty="0">
                <a:solidFill>
                  <a:srgbClr val="FF0000"/>
                </a:solidFill>
              </a:rPr>
              <a:t>matricula</a:t>
            </a:r>
            <a:r>
              <a:rPr lang="es-ES" dirty="0"/>
              <a:t>,dnicliente,fini,kini) </a:t>
            </a:r>
          </a:p>
          <a:p>
            <a:pPr marL="0" indent="0">
              <a:lnSpc>
                <a:spcPct val="120000"/>
              </a:lnSpc>
              <a:spcBef>
                <a:spcPts val="0"/>
              </a:spcBef>
              <a:buNone/>
            </a:pPr>
            <a:r>
              <a:rPr lang="es-ES" dirty="0"/>
              <a:t>VALUES (</a:t>
            </a:r>
          </a:p>
          <a:p>
            <a:pPr marL="0" indent="0">
              <a:lnSpc>
                <a:spcPct val="120000"/>
              </a:lnSpc>
              <a:spcBef>
                <a:spcPts val="0"/>
              </a:spcBef>
              <a:buNone/>
            </a:pPr>
            <a:r>
              <a:rPr lang="es-ES" dirty="0">
                <a:solidFill>
                  <a:srgbClr val="FF0000"/>
                </a:solidFill>
              </a:rPr>
              <a:t>(SELECT matricula FROM automoviles </a:t>
            </a:r>
          </a:p>
          <a:p>
            <a:pPr marL="0" indent="0">
              <a:lnSpc>
                <a:spcPct val="120000"/>
              </a:lnSpc>
              <a:spcBef>
                <a:spcPts val="0"/>
              </a:spcBef>
              <a:buNone/>
            </a:pPr>
            <a:r>
              <a:rPr lang="es-ES" dirty="0">
                <a:solidFill>
                  <a:srgbClr val="FF0000"/>
                </a:solidFill>
              </a:rPr>
              <a:t>WHERE matricula NOT IN (</a:t>
            </a:r>
            <a:r>
              <a:rPr lang="es-ES" dirty="0">
                <a:solidFill>
                  <a:srgbClr val="0070C0"/>
                </a:solidFill>
              </a:rPr>
              <a:t>SELECT </a:t>
            </a:r>
            <a:r>
              <a:rPr lang="es-ES" dirty="0" err="1">
                <a:solidFill>
                  <a:srgbClr val="0070C0"/>
                </a:solidFill>
              </a:rPr>
              <a:t>a.matricula</a:t>
            </a:r>
            <a:r>
              <a:rPr lang="es-ES" dirty="0">
                <a:solidFill>
                  <a:srgbClr val="0070C0"/>
                </a:solidFill>
              </a:rPr>
              <a:t> </a:t>
            </a:r>
          </a:p>
          <a:p>
            <a:pPr marL="0" indent="0">
              <a:lnSpc>
                <a:spcPct val="120000"/>
              </a:lnSpc>
              <a:spcBef>
                <a:spcPts val="0"/>
              </a:spcBef>
              <a:buNone/>
            </a:pPr>
            <a:r>
              <a:rPr lang="es-ES" dirty="0">
                <a:solidFill>
                  <a:srgbClr val="0070C0"/>
                </a:solidFill>
              </a:rPr>
              <a:t>                        		       FROM </a:t>
            </a:r>
            <a:r>
              <a:rPr lang="es-ES" dirty="0">
                <a:solidFill>
                  <a:srgbClr val="FF0000"/>
                </a:solidFill>
              </a:rPr>
              <a:t>(</a:t>
            </a:r>
            <a:r>
              <a:rPr lang="es-ES" dirty="0">
                <a:solidFill>
                  <a:srgbClr val="00B050"/>
                </a:solidFill>
              </a:rPr>
              <a:t>SELECT matricula </a:t>
            </a:r>
          </a:p>
          <a:p>
            <a:pPr marL="0" indent="0">
              <a:lnSpc>
                <a:spcPct val="120000"/>
              </a:lnSpc>
              <a:spcBef>
                <a:spcPts val="0"/>
              </a:spcBef>
              <a:buNone/>
            </a:pPr>
            <a:r>
              <a:rPr lang="es-ES" dirty="0">
                <a:solidFill>
                  <a:srgbClr val="00B050"/>
                </a:solidFill>
              </a:rPr>
              <a:t>                                		      FROM contratos  WHERE </a:t>
            </a:r>
            <a:r>
              <a:rPr lang="es-ES" dirty="0" err="1">
                <a:solidFill>
                  <a:srgbClr val="00B050"/>
                </a:solidFill>
              </a:rPr>
              <a:t>ffin</a:t>
            </a:r>
            <a:r>
              <a:rPr lang="es-ES" dirty="0">
                <a:solidFill>
                  <a:srgbClr val="00B050"/>
                </a:solidFill>
              </a:rPr>
              <a:t> IS NULL </a:t>
            </a:r>
            <a:r>
              <a:rPr lang="es-ES" dirty="0">
                <a:solidFill>
                  <a:srgbClr val="FF0000"/>
                </a:solidFill>
              </a:rPr>
              <a:t>) </a:t>
            </a:r>
            <a:r>
              <a:rPr lang="es-ES" dirty="0">
                <a:solidFill>
                  <a:srgbClr val="0070C0"/>
                </a:solidFill>
              </a:rPr>
              <a:t>AS a</a:t>
            </a:r>
            <a:r>
              <a:rPr lang="es-ES" dirty="0">
                <a:solidFill>
                  <a:srgbClr val="FF0000"/>
                </a:solidFill>
              </a:rPr>
              <a:t>) </a:t>
            </a:r>
          </a:p>
          <a:p>
            <a:pPr marL="0" indent="0">
              <a:lnSpc>
                <a:spcPct val="120000"/>
              </a:lnSpc>
              <a:spcBef>
                <a:spcPts val="0"/>
              </a:spcBef>
              <a:buNone/>
            </a:pPr>
            <a:r>
              <a:rPr lang="es-ES" dirty="0">
                <a:solidFill>
                  <a:srgbClr val="FF0000"/>
                </a:solidFill>
              </a:rPr>
              <a:t>                        		       ORDER BY precio LIMIT 1)</a:t>
            </a:r>
            <a:r>
              <a:rPr lang="es-ES" dirty="0"/>
              <a:t>,</a:t>
            </a:r>
          </a:p>
          <a:p>
            <a:pPr marL="0" indent="0">
              <a:lnSpc>
                <a:spcPct val="120000"/>
              </a:lnSpc>
              <a:spcBef>
                <a:spcPts val="0"/>
              </a:spcBef>
              <a:buNone/>
            </a:pPr>
            <a:r>
              <a:rPr lang="es-ES" dirty="0"/>
              <a:t>(SELECT dni FROM clientes WHERE nombre= 'Anais' AND apellidos= '</a:t>
            </a:r>
            <a:r>
              <a:rPr lang="es-ES" dirty="0" err="1"/>
              <a:t>Rodriguez</a:t>
            </a:r>
            <a:r>
              <a:rPr lang="es-ES" dirty="0"/>
              <a:t>'),</a:t>
            </a:r>
          </a:p>
          <a:p>
            <a:pPr marL="0" indent="0">
              <a:lnSpc>
                <a:spcPct val="120000"/>
              </a:lnSpc>
              <a:spcBef>
                <a:spcPts val="0"/>
              </a:spcBef>
              <a:buNone/>
            </a:pPr>
            <a:r>
              <a:rPr lang="es-ES" dirty="0"/>
              <a:t>curdate(), 0);</a:t>
            </a:r>
          </a:p>
          <a:p>
            <a:endParaRPr lang="es-ES" dirty="0"/>
          </a:p>
        </p:txBody>
      </p:sp>
      <p:sp>
        <p:nvSpPr>
          <p:cNvPr id="5" name="CuadroTexto 4">
            <a:extLst>
              <a:ext uri="{FF2B5EF4-FFF2-40B4-BE49-F238E27FC236}">
                <a16:creationId xmlns:a16="http://schemas.microsoft.com/office/drawing/2014/main" id="{65D4EAEB-DF78-D06B-0FC5-CCF95BCB5038}"/>
              </a:ext>
            </a:extLst>
          </p:cNvPr>
          <p:cNvSpPr txBox="1"/>
          <p:nvPr/>
        </p:nvSpPr>
        <p:spPr>
          <a:xfrm>
            <a:off x="8039100" y="2505075"/>
            <a:ext cx="3571875" cy="1477328"/>
          </a:xfrm>
          <a:prstGeom prst="rect">
            <a:avLst/>
          </a:prstGeom>
          <a:noFill/>
        </p:spPr>
        <p:txBody>
          <a:bodyPr wrap="square" rtlCol="0">
            <a:spAutoFit/>
          </a:bodyPr>
          <a:lstStyle/>
          <a:p>
            <a:r>
              <a:rPr lang="es-ES" dirty="0"/>
              <a:t>Envolvemos la subconsulta en un </a:t>
            </a:r>
            <a:r>
              <a:rPr lang="es-ES" dirty="0" err="1"/>
              <a:t>select</a:t>
            </a:r>
            <a:r>
              <a:rPr lang="es-ES" dirty="0"/>
              <a:t> * </a:t>
            </a:r>
            <a:r>
              <a:rPr lang="es-ES" dirty="0" err="1"/>
              <a:t>from</a:t>
            </a:r>
            <a:r>
              <a:rPr lang="es-ES" dirty="0"/>
              <a:t> () as alias. De este modo ya se puede usar la misma tabla en la subconsulta y en la inserción.</a:t>
            </a:r>
          </a:p>
        </p:txBody>
      </p:sp>
    </p:spTree>
    <p:extLst>
      <p:ext uri="{BB962C8B-B14F-4D97-AF65-F5344CB8AC3E}">
        <p14:creationId xmlns:p14="http://schemas.microsoft.com/office/powerpoint/2010/main" val="897012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sz="2400" b="1" dirty="0"/>
              <a:t>Ejemplo 1</a:t>
            </a:r>
            <a:r>
              <a:rPr lang="es-ES" sz="2400" dirty="0"/>
              <a:t>: Modificar la columna alquilado de la tabla automóviles para que todos los automóviles que están actualmente contratados queden marcados como no disponibles y que los que no están contratados figuren como disponibles.</a:t>
            </a:r>
          </a:p>
          <a:p>
            <a:r>
              <a:rPr lang="es-ES" sz="2400" dirty="0"/>
              <a:t>Primero hacemos un </a:t>
            </a:r>
            <a:r>
              <a:rPr lang="es-ES" sz="2400" dirty="0" err="1"/>
              <a:t>update</a:t>
            </a:r>
            <a:r>
              <a:rPr lang="es-ES" sz="2400" dirty="0"/>
              <a:t> para poner todos a false</a:t>
            </a:r>
          </a:p>
          <a:p>
            <a:r>
              <a:rPr lang="es-ES" sz="2400" dirty="0"/>
              <a:t>Luego hacemos un </a:t>
            </a:r>
            <a:r>
              <a:rPr lang="es-ES" sz="2400" dirty="0" err="1"/>
              <a:t>update</a:t>
            </a:r>
            <a:r>
              <a:rPr lang="es-ES" sz="2400" dirty="0"/>
              <a:t> para poner a true los que si están alquilados.</a:t>
            </a:r>
          </a:p>
          <a:p>
            <a:endParaRPr lang="es-ES" sz="2400" dirty="0"/>
          </a:p>
          <a:p>
            <a:endParaRPr lang="es-ES" dirty="0"/>
          </a:p>
        </p:txBody>
      </p:sp>
    </p:spTree>
    <p:extLst>
      <p:ext uri="{BB962C8B-B14F-4D97-AF65-F5344CB8AC3E}">
        <p14:creationId xmlns:p14="http://schemas.microsoft.com/office/powerpoint/2010/main" val="1638475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sz="2400" b="1" dirty="0"/>
              <a:t>Ejemplo 1</a:t>
            </a:r>
            <a:r>
              <a:rPr lang="es-ES" sz="2400" dirty="0"/>
              <a:t>: Modificar la columna alquilado de la tabla automóviles para que todos los automóviles que están actualmente contratados queden marcados como no disponibles y que los que no están contratados figuren como disponibles.</a:t>
            </a:r>
          </a:p>
          <a:p>
            <a:endParaRPr lang="es-ES" sz="2400" dirty="0"/>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SET alquilado=false;</a:t>
            </a:r>
          </a:p>
          <a:p>
            <a:pPr marL="0" indent="0">
              <a:buNone/>
            </a:pPr>
            <a:endParaRPr lang="es-ES" sz="900" dirty="0">
              <a:solidFill>
                <a:schemeClr val="accent1">
                  <a:lumMod val="75000"/>
                </a:schemeClr>
              </a:solidFill>
            </a:endParaRPr>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a:t>
            </a:r>
          </a:p>
          <a:p>
            <a:pPr marL="0" indent="0">
              <a:buNone/>
            </a:pPr>
            <a:r>
              <a:rPr lang="es-ES" sz="2400" dirty="0">
                <a:solidFill>
                  <a:schemeClr val="accent1">
                    <a:lumMod val="75000"/>
                  </a:schemeClr>
                </a:solidFill>
              </a:rPr>
              <a:t>INNER JOIN contratos ON </a:t>
            </a:r>
            <a:r>
              <a:rPr lang="es-ES" sz="2400" dirty="0" err="1">
                <a:solidFill>
                  <a:schemeClr val="accent1">
                    <a:lumMod val="75000"/>
                  </a:schemeClr>
                </a:solidFill>
              </a:rPr>
              <a:t>contratos.matricula</a:t>
            </a:r>
            <a:r>
              <a:rPr lang="es-ES" sz="2400" dirty="0">
                <a:solidFill>
                  <a:schemeClr val="accent1">
                    <a:lumMod val="75000"/>
                  </a:schemeClr>
                </a:solidFill>
              </a:rPr>
              <a:t>=</a:t>
            </a:r>
            <a:r>
              <a:rPr lang="es-ES" sz="2400" dirty="0" err="1">
                <a:solidFill>
                  <a:schemeClr val="accent1">
                    <a:lumMod val="75000"/>
                  </a:schemeClr>
                </a:solidFill>
              </a:rPr>
              <a:t>automoviles.matricula</a:t>
            </a:r>
            <a:r>
              <a:rPr lang="es-ES" sz="2400" dirty="0">
                <a:solidFill>
                  <a:schemeClr val="accent1">
                    <a:lumMod val="75000"/>
                  </a:schemeClr>
                </a:solidFill>
              </a:rPr>
              <a:t>  </a:t>
            </a:r>
          </a:p>
          <a:p>
            <a:pPr marL="0" indent="0">
              <a:buNone/>
            </a:pPr>
            <a:r>
              <a:rPr lang="es-ES" sz="2400" dirty="0">
                <a:solidFill>
                  <a:schemeClr val="accent1">
                    <a:lumMod val="75000"/>
                  </a:schemeClr>
                </a:solidFill>
              </a:rPr>
              <a:t>SET alquilado=true WHERE </a:t>
            </a:r>
            <a:r>
              <a:rPr lang="es-ES" sz="2400" dirty="0" err="1">
                <a:solidFill>
                  <a:schemeClr val="accent1">
                    <a:lumMod val="75000"/>
                  </a:schemeClr>
                </a:solidFill>
              </a:rPr>
              <a:t>ffin</a:t>
            </a:r>
            <a:r>
              <a:rPr lang="es-ES" sz="2400" dirty="0">
                <a:solidFill>
                  <a:schemeClr val="accent1">
                    <a:lumMod val="75000"/>
                  </a:schemeClr>
                </a:solidFill>
              </a:rPr>
              <a:t> IS NULL;</a:t>
            </a:r>
          </a:p>
          <a:p>
            <a:endParaRPr lang="es-ES" dirty="0"/>
          </a:p>
        </p:txBody>
      </p:sp>
      <p:sp>
        <p:nvSpPr>
          <p:cNvPr id="5" name="CuadroTexto 4">
            <a:extLst>
              <a:ext uri="{FF2B5EF4-FFF2-40B4-BE49-F238E27FC236}">
                <a16:creationId xmlns:a16="http://schemas.microsoft.com/office/drawing/2014/main" id="{D247B689-7281-D173-67D2-4A6CADEC5542}"/>
              </a:ext>
            </a:extLst>
          </p:cNvPr>
          <p:cNvSpPr txBox="1"/>
          <p:nvPr/>
        </p:nvSpPr>
        <p:spPr>
          <a:xfrm>
            <a:off x="8705850" y="3038475"/>
            <a:ext cx="2781300" cy="1200329"/>
          </a:xfrm>
          <a:prstGeom prst="rect">
            <a:avLst/>
          </a:prstGeom>
          <a:noFill/>
        </p:spPr>
        <p:txBody>
          <a:bodyPr wrap="square" rtlCol="0">
            <a:spAutoFit/>
          </a:bodyPr>
          <a:lstStyle/>
          <a:p>
            <a:r>
              <a:rPr lang="es-ES" dirty="0"/>
              <a:t>Si quiero modificar una tabla pero la condición está en otra tabla, hacemos </a:t>
            </a:r>
            <a:r>
              <a:rPr lang="es-ES" dirty="0" err="1"/>
              <a:t>inner</a:t>
            </a:r>
            <a:r>
              <a:rPr lang="es-ES" dirty="0"/>
              <a:t> </a:t>
            </a:r>
            <a:r>
              <a:rPr lang="es-ES" dirty="0" err="1"/>
              <a:t>join</a:t>
            </a:r>
            <a:r>
              <a:rPr lang="es-ES" dirty="0"/>
              <a:t>.</a:t>
            </a:r>
          </a:p>
        </p:txBody>
      </p:sp>
    </p:spTree>
    <p:extLst>
      <p:ext uri="{BB962C8B-B14F-4D97-AF65-F5344CB8AC3E}">
        <p14:creationId xmlns:p14="http://schemas.microsoft.com/office/powerpoint/2010/main" val="305573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dirty="0"/>
              <a:t>Para los </a:t>
            </a:r>
            <a:r>
              <a:rPr lang="es-ES" dirty="0" err="1"/>
              <a:t>update</a:t>
            </a:r>
            <a:r>
              <a:rPr lang="es-ES" dirty="0"/>
              <a:t>, se pueden hacer las instrucciones con subconsultas, o utilizando </a:t>
            </a:r>
            <a:r>
              <a:rPr lang="es-ES" dirty="0" err="1"/>
              <a:t>inner</a:t>
            </a:r>
            <a:r>
              <a:rPr lang="es-ES" dirty="0"/>
              <a:t> </a:t>
            </a:r>
            <a:r>
              <a:rPr lang="es-ES" dirty="0" err="1"/>
              <a:t>join</a:t>
            </a:r>
            <a:endParaRPr lang="es-ES" dirty="0"/>
          </a:p>
          <a:p>
            <a:r>
              <a:rPr lang="es-ES" b="1" dirty="0"/>
              <a:t>Ejemplo 4</a:t>
            </a:r>
            <a:r>
              <a:rPr lang="es-ES" dirty="0"/>
              <a:t>:Modificar las fechas de inicio y de finalización de los contratos realizados por Mariano Dorado para que tengan una fecha un día superior a la que tienen.</a:t>
            </a:r>
          </a:p>
          <a:p>
            <a:r>
              <a:rPr lang="es-ES" dirty="0"/>
              <a:t>Hacemos este ejemplo con subconsultas.</a:t>
            </a:r>
          </a:p>
          <a:p>
            <a:endParaRPr lang="es-ES" dirty="0"/>
          </a:p>
        </p:txBody>
      </p:sp>
    </p:spTree>
    <p:extLst>
      <p:ext uri="{BB962C8B-B14F-4D97-AF65-F5344CB8AC3E}">
        <p14:creationId xmlns:p14="http://schemas.microsoft.com/office/powerpoint/2010/main" val="2215316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b="1" dirty="0"/>
              <a:t>Ejemplo 4</a:t>
            </a:r>
            <a:r>
              <a:rPr lang="es-ES" dirty="0"/>
              <a:t>:Modificar las fechas de inicio y de finalización de los contratos realizados por Mariano Dorado para que tengan una fecha un día superior a la que tienen.</a:t>
            </a:r>
          </a:p>
          <a:p>
            <a:pPr marL="0" indent="0">
              <a:lnSpc>
                <a:spcPct val="110000"/>
              </a:lnSpc>
              <a:spcBef>
                <a:spcPts val="0"/>
              </a:spcBef>
              <a:buNone/>
            </a:pPr>
            <a:r>
              <a:rPr lang="es-ES" sz="2000" dirty="0">
                <a:solidFill>
                  <a:schemeClr val="accent1">
                    <a:lumMod val="75000"/>
                  </a:schemeClr>
                </a:solidFill>
              </a:rPr>
              <a:t>UPDATE contratos  </a:t>
            </a:r>
          </a:p>
          <a:p>
            <a:pPr marL="0" indent="0">
              <a:lnSpc>
                <a:spcPct val="110000"/>
              </a:lnSpc>
              <a:spcBef>
                <a:spcPts val="0"/>
              </a:spcBef>
              <a:buNone/>
            </a:pPr>
            <a:r>
              <a:rPr lang="es-ES" sz="2000" dirty="0">
                <a:solidFill>
                  <a:schemeClr val="accent1">
                    <a:lumMod val="75000"/>
                  </a:schemeClr>
                </a:solidFill>
              </a:rPr>
              <a:t>SET </a:t>
            </a:r>
            <a:r>
              <a:rPr lang="es-ES" sz="2000" dirty="0" err="1">
                <a:solidFill>
                  <a:schemeClr val="accent1">
                    <a:lumMod val="75000"/>
                  </a:schemeClr>
                </a:solidFill>
              </a:rPr>
              <a:t>fini</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chemeClr val="accent1">
                    <a:lumMod val="75000"/>
                  </a:schemeClr>
                </a:solidFill>
              </a:rPr>
              <a:t>fini,INTERVAL</a:t>
            </a:r>
            <a:r>
              <a:rPr lang="es-ES" sz="2000" dirty="0">
                <a:solidFill>
                  <a:schemeClr val="accent1">
                    <a:lumMod val="75000"/>
                  </a:schemeClr>
                </a:solidFill>
              </a:rPr>
              <a:t> 1 DAY),</a:t>
            </a:r>
            <a:r>
              <a:rPr lang="es-ES" sz="2000" dirty="0" err="1">
                <a:solidFill>
                  <a:schemeClr val="accent1">
                    <a:lumMod val="75000"/>
                  </a:schemeClr>
                </a:solidFill>
              </a:rPr>
              <a:t>ffin</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chemeClr val="accent1">
                    <a:lumMod val="75000"/>
                  </a:schemeClr>
                </a:solidFill>
              </a:rPr>
              <a:t>ffin,INTERVAL</a:t>
            </a:r>
            <a:r>
              <a:rPr lang="es-ES" sz="2000" dirty="0">
                <a:solidFill>
                  <a:schemeClr val="accent1">
                    <a:lumMod val="75000"/>
                  </a:schemeClr>
                </a:solidFill>
              </a:rPr>
              <a:t> 1 DAY)</a:t>
            </a:r>
          </a:p>
          <a:p>
            <a:pPr marL="0" indent="0">
              <a:lnSpc>
                <a:spcPct val="110000"/>
              </a:lnSpc>
              <a:spcBef>
                <a:spcPts val="0"/>
              </a:spcBef>
              <a:buNone/>
            </a:pPr>
            <a:r>
              <a:rPr lang="es-ES" sz="2000" dirty="0">
                <a:solidFill>
                  <a:schemeClr val="accent1">
                    <a:lumMod val="75000"/>
                  </a:schemeClr>
                </a:solidFill>
              </a:rPr>
              <a:t>WHERE </a:t>
            </a:r>
            <a:r>
              <a:rPr lang="es-ES" sz="2000" dirty="0" err="1">
                <a:solidFill>
                  <a:schemeClr val="accent1">
                    <a:lumMod val="75000"/>
                  </a:schemeClr>
                </a:solidFill>
              </a:rPr>
              <a:t>dnicliente</a:t>
            </a:r>
            <a:r>
              <a:rPr lang="es-ES" sz="2000" dirty="0">
                <a:solidFill>
                  <a:schemeClr val="accent1">
                    <a:lumMod val="75000"/>
                  </a:schemeClr>
                </a:solidFill>
              </a:rPr>
              <a:t>= (</a:t>
            </a:r>
            <a:r>
              <a:rPr lang="es-ES" sz="2000" dirty="0">
                <a:solidFill>
                  <a:srgbClr val="FF0000"/>
                </a:solidFill>
              </a:rPr>
              <a:t>SELECT </a:t>
            </a:r>
            <a:r>
              <a:rPr lang="es-ES" sz="2000" dirty="0" err="1">
                <a:solidFill>
                  <a:srgbClr val="FF0000"/>
                </a:solidFill>
              </a:rPr>
              <a:t>dni</a:t>
            </a:r>
            <a:r>
              <a:rPr lang="es-ES" sz="2000" dirty="0">
                <a:solidFill>
                  <a:srgbClr val="FF0000"/>
                </a:solidFill>
              </a:rPr>
              <a:t> </a:t>
            </a:r>
          </a:p>
          <a:p>
            <a:pPr marL="0" indent="0">
              <a:lnSpc>
                <a:spcPct val="110000"/>
              </a:lnSpc>
              <a:spcBef>
                <a:spcPts val="0"/>
              </a:spcBef>
              <a:buNone/>
            </a:pPr>
            <a:r>
              <a:rPr lang="es-ES" sz="2000" dirty="0">
                <a:solidFill>
                  <a:srgbClr val="FF0000"/>
                </a:solidFill>
              </a:rPr>
              <a:t>		    FROM clientes </a:t>
            </a:r>
          </a:p>
          <a:p>
            <a:pPr marL="0" indent="0">
              <a:lnSpc>
                <a:spcPct val="110000"/>
              </a:lnSpc>
              <a:spcBef>
                <a:spcPts val="0"/>
              </a:spcBef>
              <a:buNone/>
            </a:pPr>
            <a:r>
              <a:rPr lang="es-ES" sz="2000" dirty="0">
                <a:solidFill>
                  <a:srgbClr val="FF0000"/>
                </a:solidFill>
              </a:rPr>
              <a:t>		    WHERE nombre='Mariano' AND apellidos='Dorado’</a:t>
            </a:r>
            <a:r>
              <a:rPr lang="es-ES" sz="2000" dirty="0">
                <a:solidFill>
                  <a:schemeClr val="accent1">
                    <a:lumMod val="75000"/>
                  </a:schemeClr>
                </a:solidFill>
              </a:rPr>
              <a:t>);</a:t>
            </a:r>
          </a:p>
          <a:p>
            <a:pPr>
              <a:lnSpc>
                <a:spcPct val="110000"/>
              </a:lnSpc>
              <a:spcBef>
                <a:spcPts val="0"/>
              </a:spcBef>
            </a:pPr>
            <a:endParaRPr lang="es-ES" sz="2000" dirty="0"/>
          </a:p>
          <a:p>
            <a:r>
              <a:rPr lang="es-ES" dirty="0"/>
              <a:t>Esta consulta también se puede hacer con </a:t>
            </a:r>
            <a:r>
              <a:rPr lang="es-ES" dirty="0" err="1"/>
              <a:t>inner</a:t>
            </a:r>
            <a:r>
              <a:rPr lang="es-ES" dirty="0"/>
              <a:t> </a:t>
            </a:r>
            <a:r>
              <a:rPr lang="es-ES" dirty="0" err="1"/>
              <a:t>join</a:t>
            </a:r>
            <a:endParaRPr lang="es-ES" dirty="0"/>
          </a:p>
        </p:txBody>
      </p:sp>
      <p:sp>
        <p:nvSpPr>
          <p:cNvPr id="8" name="CuadroTexto 7">
            <a:extLst>
              <a:ext uri="{FF2B5EF4-FFF2-40B4-BE49-F238E27FC236}">
                <a16:creationId xmlns:a16="http://schemas.microsoft.com/office/drawing/2014/main" id="{39F2ADE7-0FB3-6F23-78BD-F6DD376C0DAE}"/>
              </a:ext>
            </a:extLst>
          </p:cNvPr>
          <p:cNvSpPr txBox="1"/>
          <p:nvPr/>
        </p:nvSpPr>
        <p:spPr>
          <a:xfrm>
            <a:off x="9067800" y="3057525"/>
            <a:ext cx="2286000" cy="2585323"/>
          </a:xfrm>
          <a:prstGeom prst="rect">
            <a:avLst/>
          </a:prstGeom>
          <a:noFill/>
        </p:spPr>
        <p:txBody>
          <a:bodyPr wrap="square" rtlCol="0">
            <a:spAutoFit/>
          </a:bodyPr>
          <a:lstStyle/>
          <a:p>
            <a:r>
              <a:rPr lang="es-ES" dirty="0"/>
              <a:t>Dentro de UPDATE, podemos usar subconsultas, tanto para obtener los valores que se asignan con SET como para establecer las condiciones WHERE.</a:t>
            </a:r>
          </a:p>
          <a:p>
            <a:endParaRPr lang="es-ES" dirty="0"/>
          </a:p>
        </p:txBody>
      </p:sp>
    </p:spTree>
    <p:extLst>
      <p:ext uri="{BB962C8B-B14F-4D97-AF65-F5344CB8AC3E}">
        <p14:creationId xmlns:p14="http://schemas.microsoft.com/office/powerpoint/2010/main" val="3968964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b="1" dirty="0"/>
              <a:t>Ejemplo 4</a:t>
            </a:r>
            <a:r>
              <a:rPr lang="es-ES" dirty="0"/>
              <a:t> con </a:t>
            </a:r>
            <a:r>
              <a:rPr lang="es-ES" dirty="0" err="1"/>
              <a:t>inner</a:t>
            </a:r>
            <a:r>
              <a:rPr lang="es-ES" dirty="0"/>
              <a:t> </a:t>
            </a:r>
            <a:r>
              <a:rPr lang="es-ES" dirty="0" err="1"/>
              <a:t>join</a:t>
            </a:r>
            <a:endParaRPr lang="es-ES" dirty="0"/>
          </a:p>
          <a:p>
            <a:pPr marL="0" indent="0">
              <a:buNone/>
            </a:pPr>
            <a:r>
              <a:rPr lang="es-ES" sz="2000" dirty="0">
                <a:solidFill>
                  <a:schemeClr val="accent1">
                    <a:lumMod val="75000"/>
                  </a:schemeClr>
                </a:solidFill>
              </a:rPr>
              <a:t>UPDATE </a:t>
            </a:r>
            <a:r>
              <a:rPr lang="es-ES" sz="2000" dirty="0">
                <a:solidFill>
                  <a:srgbClr val="FF0000"/>
                </a:solidFill>
              </a:rPr>
              <a:t>contratos</a:t>
            </a:r>
            <a:r>
              <a:rPr lang="es-ES" sz="2000" dirty="0">
                <a:solidFill>
                  <a:schemeClr val="accent1">
                    <a:lumMod val="75000"/>
                  </a:schemeClr>
                </a:solidFill>
              </a:rPr>
              <a:t>  </a:t>
            </a:r>
          </a:p>
          <a:p>
            <a:pPr marL="0" indent="0">
              <a:buNone/>
            </a:pPr>
            <a:r>
              <a:rPr lang="es-ES" sz="2000" dirty="0">
                <a:solidFill>
                  <a:schemeClr val="accent1">
                    <a:lumMod val="75000"/>
                  </a:schemeClr>
                </a:solidFill>
              </a:rPr>
              <a:t>INNER JOIN </a:t>
            </a:r>
            <a:r>
              <a:rPr lang="es-ES" sz="2000" dirty="0">
                <a:solidFill>
                  <a:srgbClr val="00B050"/>
                </a:solidFill>
              </a:rPr>
              <a:t>clientes</a:t>
            </a:r>
            <a:r>
              <a:rPr lang="es-ES" sz="2000" dirty="0">
                <a:solidFill>
                  <a:schemeClr val="accent1">
                    <a:lumMod val="75000"/>
                  </a:schemeClr>
                </a:solidFill>
              </a:rPr>
              <a:t> ON </a:t>
            </a:r>
            <a:r>
              <a:rPr lang="es-ES" sz="2000" dirty="0" err="1">
                <a:solidFill>
                  <a:schemeClr val="accent1">
                    <a:lumMod val="75000"/>
                  </a:schemeClr>
                </a:solidFill>
              </a:rPr>
              <a:t>dni</a:t>
            </a:r>
            <a:r>
              <a:rPr lang="es-ES" sz="2000" dirty="0">
                <a:solidFill>
                  <a:schemeClr val="accent1">
                    <a:lumMod val="75000"/>
                  </a:schemeClr>
                </a:solidFill>
              </a:rPr>
              <a:t>=</a:t>
            </a:r>
            <a:r>
              <a:rPr lang="es-ES" sz="2000" dirty="0" err="1">
                <a:solidFill>
                  <a:schemeClr val="accent1">
                    <a:lumMod val="75000"/>
                  </a:schemeClr>
                </a:solidFill>
              </a:rPr>
              <a:t>dnicliente</a:t>
            </a:r>
            <a:endParaRPr lang="es-ES" sz="2000" dirty="0">
              <a:solidFill>
                <a:schemeClr val="accent1">
                  <a:lumMod val="75000"/>
                </a:schemeClr>
              </a:solidFill>
            </a:endParaRPr>
          </a:p>
          <a:p>
            <a:pPr marL="0" indent="0">
              <a:lnSpc>
                <a:spcPct val="110000"/>
              </a:lnSpc>
              <a:spcBef>
                <a:spcPts val="0"/>
              </a:spcBef>
              <a:buNone/>
            </a:pPr>
            <a:r>
              <a:rPr lang="es-ES" sz="2000" dirty="0">
                <a:solidFill>
                  <a:schemeClr val="accent1">
                    <a:lumMod val="75000"/>
                  </a:schemeClr>
                </a:solidFill>
              </a:rPr>
              <a:t>SET </a:t>
            </a:r>
            <a:r>
              <a:rPr lang="es-ES" sz="2000" dirty="0" err="1">
                <a:solidFill>
                  <a:srgbClr val="FF0000"/>
                </a:solidFill>
              </a:rPr>
              <a:t>fini</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rgbClr val="FF0000"/>
                </a:solidFill>
              </a:rPr>
              <a:t>fini</a:t>
            </a:r>
            <a:r>
              <a:rPr lang="es-ES" sz="2000" dirty="0" err="1">
                <a:solidFill>
                  <a:schemeClr val="accent1">
                    <a:lumMod val="75000"/>
                  </a:schemeClr>
                </a:solidFill>
              </a:rPr>
              <a:t>,INTERVAL</a:t>
            </a:r>
            <a:r>
              <a:rPr lang="es-ES" sz="2000" dirty="0">
                <a:solidFill>
                  <a:schemeClr val="accent1">
                    <a:lumMod val="75000"/>
                  </a:schemeClr>
                </a:solidFill>
              </a:rPr>
              <a:t> 1 DAY),</a:t>
            </a:r>
            <a:r>
              <a:rPr lang="es-ES" sz="2000" dirty="0" err="1">
                <a:solidFill>
                  <a:srgbClr val="FF0000"/>
                </a:solidFill>
              </a:rPr>
              <a:t>ffin</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rgbClr val="FF0000"/>
                </a:solidFill>
              </a:rPr>
              <a:t>ffin</a:t>
            </a:r>
            <a:r>
              <a:rPr lang="es-ES" sz="2000" dirty="0" err="1">
                <a:solidFill>
                  <a:schemeClr val="accent1">
                    <a:lumMod val="75000"/>
                  </a:schemeClr>
                </a:solidFill>
              </a:rPr>
              <a:t>,INTERVAL</a:t>
            </a:r>
            <a:r>
              <a:rPr lang="es-ES" sz="2000" dirty="0">
                <a:solidFill>
                  <a:schemeClr val="accent1">
                    <a:lumMod val="75000"/>
                  </a:schemeClr>
                </a:solidFill>
              </a:rPr>
              <a:t> 1 DAY)</a:t>
            </a:r>
          </a:p>
          <a:p>
            <a:pPr marL="0" indent="0">
              <a:lnSpc>
                <a:spcPct val="110000"/>
              </a:lnSpc>
              <a:spcBef>
                <a:spcPts val="0"/>
              </a:spcBef>
              <a:buNone/>
            </a:pPr>
            <a:r>
              <a:rPr lang="es-ES" sz="2000" dirty="0">
                <a:solidFill>
                  <a:schemeClr val="accent1">
                    <a:lumMod val="75000"/>
                  </a:schemeClr>
                </a:solidFill>
              </a:rPr>
              <a:t>WHERE </a:t>
            </a:r>
            <a:r>
              <a:rPr lang="es-ES" sz="2000" dirty="0">
                <a:solidFill>
                  <a:srgbClr val="00B050"/>
                </a:solidFill>
              </a:rPr>
              <a:t>nombre</a:t>
            </a:r>
            <a:r>
              <a:rPr lang="es-ES" sz="2000" dirty="0">
                <a:solidFill>
                  <a:schemeClr val="accent1">
                    <a:lumMod val="75000"/>
                  </a:schemeClr>
                </a:solidFill>
              </a:rPr>
              <a:t>='Mariano' AND </a:t>
            </a:r>
            <a:r>
              <a:rPr lang="es-ES" sz="2000" dirty="0">
                <a:solidFill>
                  <a:srgbClr val="00B050"/>
                </a:solidFill>
              </a:rPr>
              <a:t>apellidos</a:t>
            </a:r>
            <a:r>
              <a:rPr lang="es-ES" sz="2000" dirty="0">
                <a:solidFill>
                  <a:schemeClr val="accent1">
                    <a:lumMod val="75000"/>
                  </a:schemeClr>
                </a:solidFill>
              </a:rPr>
              <a:t>='Dorado’;</a:t>
            </a:r>
          </a:p>
          <a:p>
            <a:pPr>
              <a:lnSpc>
                <a:spcPct val="110000"/>
              </a:lnSpc>
              <a:spcBef>
                <a:spcPts val="0"/>
              </a:spcBef>
            </a:pPr>
            <a:endParaRPr lang="es-ES" sz="2000" dirty="0"/>
          </a:p>
        </p:txBody>
      </p:sp>
      <p:sp>
        <p:nvSpPr>
          <p:cNvPr id="4" name="CuadroTexto 3">
            <a:extLst>
              <a:ext uri="{FF2B5EF4-FFF2-40B4-BE49-F238E27FC236}">
                <a16:creationId xmlns:a16="http://schemas.microsoft.com/office/drawing/2014/main" id="{BAB21E8C-4F88-49EF-A322-FCD09BA13EA2}"/>
              </a:ext>
            </a:extLst>
          </p:cNvPr>
          <p:cNvSpPr txBox="1"/>
          <p:nvPr/>
        </p:nvSpPr>
        <p:spPr>
          <a:xfrm>
            <a:off x="6915149" y="3620056"/>
            <a:ext cx="3267075" cy="1200329"/>
          </a:xfrm>
          <a:prstGeom prst="rect">
            <a:avLst/>
          </a:prstGeom>
          <a:noFill/>
        </p:spPr>
        <p:txBody>
          <a:bodyPr wrap="square" rtlCol="0">
            <a:spAutoFit/>
          </a:bodyPr>
          <a:lstStyle/>
          <a:p>
            <a:r>
              <a:rPr lang="es-ES" dirty="0"/>
              <a:t>Se modifica la tabla contratos, pero las condiciones son de la tabla de clientes, por eso hay que hacer </a:t>
            </a:r>
            <a:r>
              <a:rPr lang="es-ES" dirty="0" err="1"/>
              <a:t>inner</a:t>
            </a:r>
            <a:r>
              <a:rPr lang="es-ES" dirty="0"/>
              <a:t> </a:t>
            </a:r>
            <a:r>
              <a:rPr lang="es-ES" dirty="0" err="1"/>
              <a:t>join</a:t>
            </a:r>
            <a:endParaRPr lang="es-ES" dirty="0"/>
          </a:p>
        </p:txBody>
      </p:sp>
    </p:spTree>
    <p:extLst>
      <p:ext uri="{BB962C8B-B14F-4D97-AF65-F5344CB8AC3E}">
        <p14:creationId xmlns:p14="http://schemas.microsoft.com/office/powerpoint/2010/main" val="44091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r>
              <a:rPr lang="es-ES" dirty="0"/>
              <a:t>Consulta 2: Realiza una consulta para obtener cuantos partidos ha jugado cada equipo como local. Para hacerlo hay que obtener en cuantos partidos aparece cada equipo como local teniendo golesloc a no nulo.</a:t>
            </a:r>
          </a:p>
          <a:p>
            <a:endParaRPr lang="es-ES" dirty="0"/>
          </a:p>
          <a:p>
            <a:pPr marL="0" indent="0">
              <a:lnSpc>
                <a:spcPct val="100000"/>
              </a:lnSpc>
              <a:spcBef>
                <a:spcPts val="0"/>
              </a:spcBef>
              <a:buNone/>
            </a:pPr>
            <a:r>
              <a:rPr lang="es-ES" dirty="0">
                <a:solidFill>
                  <a:schemeClr val="accent1">
                    <a:lumMod val="75000"/>
                  </a:schemeClr>
                </a:solidFill>
              </a:rPr>
              <a:t>SELECT eqloc, count(*) AS jugadoslocal </a:t>
            </a:r>
          </a:p>
          <a:p>
            <a:pPr marL="0" indent="0">
              <a:lnSpc>
                <a:spcPct val="100000"/>
              </a:lnSpc>
              <a:spcBef>
                <a:spcPts val="0"/>
              </a:spcBef>
              <a:buNone/>
            </a:pPr>
            <a:r>
              <a:rPr lang="es-ES" dirty="0">
                <a:solidFill>
                  <a:schemeClr val="accent1">
                    <a:lumMod val="75000"/>
                  </a:schemeClr>
                </a:solidFill>
              </a:rPr>
              <a:t>FROM partidos </a:t>
            </a:r>
          </a:p>
          <a:p>
            <a:pPr marL="0" indent="0">
              <a:lnSpc>
                <a:spcPct val="100000"/>
              </a:lnSpc>
              <a:spcBef>
                <a:spcPts val="0"/>
              </a:spcBef>
              <a:buNone/>
            </a:pPr>
            <a:r>
              <a:rPr lang="es-ES" dirty="0">
                <a:solidFill>
                  <a:schemeClr val="accent1">
                    <a:lumMod val="75000"/>
                  </a:schemeClr>
                </a:solidFill>
              </a:rPr>
              <a:t>WHERE golesloc IS NOT NULL </a:t>
            </a:r>
          </a:p>
          <a:p>
            <a:pPr marL="0" indent="0">
              <a:lnSpc>
                <a:spcPct val="100000"/>
              </a:lnSpc>
              <a:spcBef>
                <a:spcPts val="0"/>
              </a:spcBef>
              <a:buNone/>
            </a:pPr>
            <a:r>
              <a:rPr lang="es-ES" dirty="0">
                <a:solidFill>
                  <a:schemeClr val="accent1">
                    <a:lumMod val="75000"/>
                  </a:schemeClr>
                </a:solidFill>
              </a:rPr>
              <a:t>GROUP BY eqloc;</a:t>
            </a:r>
          </a:p>
        </p:txBody>
      </p:sp>
    </p:spTree>
    <p:extLst>
      <p:ext uri="{BB962C8B-B14F-4D97-AF65-F5344CB8AC3E}">
        <p14:creationId xmlns:p14="http://schemas.microsoft.com/office/powerpoint/2010/main" val="3409399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D5E2-5586-A645-AB63-75235C1A7BC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B6304D3F-0798-590F-A7EA-B9FF3058537E}"/>
              </a:ext>
            </a:extLst>
          </p:cNvPr>
          <p:cNvSpPr>
            <a:spLocks noGrp="1"/>
          </p:cNvSpPr>
          <p:nvPr>
            <p:ph idx="1"/>
          </p:nvPr>
        </p:nvSpPr>
        <p:spPr/>
        <p:txBody>
          <a:bodyPr/>
          <a:lstStyle/>
          <a:p>
            <a:r>
              <a:rPr lang="es-ES" b="1" dirty="0"/>
              <a:t>Ejemplo 5</a:t>
            </a:r>
            <a:r>
              <a:rPr lang="es-ES" dirty="0"/>
              <a:t>: Establecer que el contrato 25 fue realizado por Antonio Diaz Vera.</a:t>
            </a:r>
          </a:p>
          <a:p>
            <a:r>
              <a:rPr lang="es-ES" dirty="0"/>
              <a:t>La hacemos con subconsultas</a:t>
            </a:r>
          </a:p>
          <a:p>
            <a:pPr marL="0" indent="0">
              <a:buNone/>
            </a:pPr>
            <a:endParaRPr lang="es-ES" dirty="0"/>
          </a:p>
          <a:p>
            <a:endParaRPr lang="es-ES" dirty="0"/>
          </a:p>
        </p:txBody>
      </p:sp>
    </p:spTree>
    <p:extLst>
      <p:ext uri="{BB962C8B-B14F-4D97-AF65-F5344CB8AC3E}">
        <p14:creationId xmlns:p14="http://schemas.microsoft.com/office/powerpoint/2010/main" val="3769881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D5E2-5586-A645-AB63-75235C1A7BC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B6304D3F-0798-590F-A7EA-B9FF3058537E}"/>
              </a:ext>
            </a:extLst>
          </p:cNvPr>
          <p:cNvSpPr>
            <a:spLocks noGrp="1"/>
          </p:cNvSpPr>
          <p:nvPr>
            <p:ph idx="1"/>
          </p:nvPr>
        </p:nvSpPr>
        <p:spPr/>
        <p:txBody>
          <a:bodyPr/>
          <a:lstStyle/>
          <a:p>
            <a:r>
              <a:rPr lang="es-ES" b="1" dirty="0"/>
              <a:t>Ejemplo 5</a:t>
            </a:r>
            <a:r>
              <a:rPr lang="es-ES" dirty="0"/>
              <a:t>: Establecer que el contrato 25 fue realizado por Antonio Diaz Vera.</a:t>
            </a:r>
          </a:p>
          <a:p>
            <a:pPr marL="0" indent="0">
              <a:buNone/>
            </a:pPr>
            <a:endParaRPr lang="es-ES" dirty="0"/>
          </a:p>
          <a:p>
            <a:pPr marL="0" indent="0">
              <a:buNone/>
            </a:pPr>
            <a:r>
              <a:rPr lang="es-ES" dirty="0"/>
              <a:t>UPDATE contratos  </a:t>
            </a:r>
          </a:p>
          <a:p>
            <a:pPr marL="0" indent="0">
              <a:buNone/>
            </a:pPr>
            <a:r>
              <a:rPr lang="es-ES" dirty="0"/>
              <a:t>SET </a:t>
            </a:r>
            <a:r>
              <a:rPr lang="es-ES" dirty="0" err="1"/>
              <a:t>dnicliente</a:t>
            </a:r>
            <a:r>
              <a:rPr lang="es-ES" dirty="0"/>
              <a:t>=</a:t>
            </a:r>
            <a:r>
              <a:rPr lang="es-ES" dirty="0">
                <a:solidFill>
                  <a:schemeClr val="accent1">
                    <a:lumMod val="75000"/>
                  </a:schemeClr>
                </a:solidFill>
              </a:rPr>
              <a:t>(SELECT </a:t>
            </a:r>
            <a:r>
              <a:rPr lang="es-ES" dirty="0" err="1">
                <a:solidFill>
                  <a:schemeClr val="accent1">
                    <a:lumMod val="75000"/>
                  </a:schemeClr>
                </a:solidFill>
              </a:rPr>
              <a:t>dni</a:t>
            </a:r>
            <a:r>
              <a:rPr lang="es-ES" dirty="0">
                <a:solidFill>
                  <a:schemeClr val="accent1">
                    <a:lumMod val="75000"/>
                  </a:schemeClr>
                </a:solidFill>
              </a:rPr>
              <a:t> FROM clientes WHERE nombre='Antonio' AND apellidos='Diaz vera')</a:t>
            </a:r>
          </a:p>
          <a:p>
            <a:pPr marL="0" indent="0">
              <a:buNone/>
            </a:pPr>
            <a:r>
              <a:rPr lang="es-ES" dirty="0"/>
              <a:t>WHERE </a:t>
            </a:r>
            <a:r>
              <a:rPr lang="es-ES" dirty="0" err="1"/>
              <a:t>numcontrato</a:t>
            </a:r>
            <a:r>
              <a:rPr lang="es-ES" dirty="0"/>
              <a:t>=25;</a:t>
            </a:r>
          </a:p>
          <a:p>
            <a:endParaRPr lang="es-ES" dirty="0"/>
          </a:p>
        </p:txBody>
      </p:sp>
    </p:spTree>
    <p:extLst>
      <p:ext uri="{BB962C8B-B14F-4D97-AF65-F5344CB8AC3E}">
        <p14:creationId xmlns:p14="http://schemas.microsoft.com/office/powerpoint/2010/main" val="3940485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EC3B8-2512-2CD4-5922-A3CA4763E10D}"/>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88DF6F08-E2F4-CB86-C1D8-465190209BB2}"/>
              </a:ext>
            </a:extLst>
          </p:cNvPr>
          <p:cNvSpPr>
            <a:spLocks noGrp="1"/>
          </p:cNvSpPr>
          <p:nvPr>
            <p:ph idx="1"/>
          </p:nvPr>
        </p:nvSpPr>
        <p:spPr/>
        <p:txBody>
          <a:bodyPr/>
          <a:lstStyle/>
          <a:p>
            <a:r>
              <a:rPr lang="es-ES" b="1" dirty="0"/>
              <a:t>Ejemplo 6</a:t>
            </a:r>
            <a:r>
              <a:rPr lang="es-ES" dirty="0"/>
              <a:t>: Establecer que en los kilómetros de los automóviles se carguen los kilómetros finales del último contrato finalizado de cada automóvil.</a:t>
            </a:r>
          </a:p>
          <a:p>
            <a:r>
              <a:rPr lang="es-ES" dirty="0"/>
              <a:t>Es el mismo caso que vimos en la diapositiva 6. Hay que actualizar CADA automóvil en función de su contrato.</a:t>
            </a:r>
          </a:p>
          <a:p>
            <a:endParaRPr lang="es-ES" dirty="0"/>
          </a:p>
          <a:p>
            <a:endParaRPr lang="es-ES" dirty="0"/>
          </a:p>
          <a:p>
            <a:endParaRPr lang="es-ES" dirty="0"/>
          </a:p>
        </p:txBody>
      </p:sp>
    </p:spTree>
    <p:extLst>
      <p:ext uri="{BB962C8B-B14F-4D97-AF65-F5344CB8AC3E}">
        <p14:creationId xmlns:p14="http://schemas.microsoft.com/office/powerpoint/2010/main" val="3240861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EC3B8-2512-2CD4-5922-A3CA4763E10D}"/>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88DF6F08-E2F4-CB86-C1D8-465190209BB2}"/>
              </a:ext>
            </a:extLst>
          </p:cNvPr>
          <p:cNvSpPr>
            <a:spLocks noGrp="1"/>
          </p:cNvSpPr>
          <p:nvPr>
            <p:ph idx="1"/>
          </p:nvPr>
        </p:nvSpPr>
        <p:spPr/>
        <p:txBody>
          <a:bodyPr/>
          <a:lstStyle/>
          <a:p>
            <a:r>
              <a:rPr lang="es-ES" b="1" dirty="0"/>
              <a:t>Ejemplo 6</a:t>
            </a:r>
            <a:r>
              <a:rPr lang="es-ES" dirty="0"/>
              <a:t>: Establecer que en los kilómetros de los automóviles se carguen los kilómetros finales del último contrato finalizado de cada automóvil.</a:t>
            </a:r>
          </a:p>
          <a:p>
            <a:endParaRPr lang="es-ES" dirty="0"/>
          </a:p>
          <a:p>
            <a:pPr marL="0" indent="0">
              <a:lnSpc>
                <a:spcPct val="100000"/>
              </a:lnSpc>
              <a:spcBef>
                <a:spcPts val="0"/>
              </a:spcBef>
              <a:buNone/>
            </a:pPr>
            <a:r>
              <a:rPr lang="es-ES" dirty="0">
                <a:solidFill>
                  <a:schemeClr val="accent1">
                    <a:lumMod val="75000"/>
                  </a:schemeClr>
                </a:solidFill>
              </a:rPr>
              <a:t>UPDATE </a:t>
            </a:r>
            <a:r>
              <a:rPr lang="es-ES" dirty="0" err="1">
                <a:solidFill>
                  <a:srgbClr val="FF0000"/>
                </a:solidFill>
              </a:rPr>
              <a:t>automoviles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SET </a:t>
            </a:r>
            <a:r>
              <a:rPr lang="es-ES" dirty="0" err="1">
                <a:solidFill>
                  <a:schemeClr val="accent1">
                    <a:lumMod val="75000"/>
                  </a:schemeClr>
                </a:solidFill>
              </a:rPr>
              <a:t>kilometros</a:t>
            </a:r>
            <a:r>
              <a:rPr lang="es-ES" dirty="0">
                <a:solidFill>
                  <a:schemeClr val="accent1">
                    <a:lumMod val="75000"/>
                  </a:schemeClr>
                </a:solidFill>
              </a:rPr>
              <a:t>=(SELECT </a:t>
            </a:r>
            <a:r>
              <a:rPr lang="es-ES" dirty="0" err="1">
                <a:solidFill>
                  <a:schemeClr val="accent1">
                    <a:lumMod val="75000"/>
                  </a:schemeClr>
                </a:solidFill>
              </a:rPr>
              <a:t>max</a:t>
            </a:r>
            <a:r>
              <a:rPr lang="es-ES" dirty="0">
                <a:solidFill>
                  <a:schemeClr val="accent1">
                    <a:lumMod val="75000"/>
                  </a:schemeClr>
                </a:solidFill>
              </a:rPr>
              <a:t>(</a:t>
            </a:r>
            <a:r>
              <a:rPr lang="es-ES" dirty="0" err="1">
                <a:solidFill>
                  <a:schemeClr val="accent1">
                    <a:lumMod val="75000"/>
                  </a:schemeClr>
                </a:solidFill>
              </a:rPr>
              <a:t>kfin</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FROM </a:t>
            </a:r>
            <a:r>
              <a:rPr lang="es-ES" dirty="0">
                <a:solidFill>
                  <a:srgbClr val="00B050"/>
                </a:solidFill>
              </a:rPr>
              <a:t>contratos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WHERE </a:t>
            </a:r>
            <a:r>
              <a:rPr lang="es-ES" dirty="0" err="1">
                <a:solidFill>
                  <a:schemeClr val="accent1">
                    <a:lumMod val="75000"/>
                  </a:schemeClr>
                </a:solidFill>
              </a:rPr>
              <a:t>kfin</a:t>
            </a:r>
            <a:r>
              <a:rPr lang="es-ES" dirty="0">
                <a:solidFill>
                  <a:schemeClr val="accent1">
                    <a:lumMod val="75000"/>
                  </a:schemeClr>
                </a:solidFill>
              </a:rPr>
              <a:t>  IS NOT NULL </a:t>
            </a:r>
          </a:p>
          <a:p>
            <a:pPr marL="0" indent="0">
              <a:lnSpc>
                <a:spcPct val="100000"/>
              </a:lnSpc>
              <a:spcBef>
                <a:spcPts val="0"/>
              </a:spcBef>
              <a:buNone/>
            </a:pPr>
            <a:r>
              <a:rPr lang="es-ES" dirty="0">
                <a:solidFill>
                  <a:schemeClr val="accent1">
                    <a:lumMod val="75000"/>
                  </a:schemeClr>
                </a:solidFill>
              </a:rPr>
              <a:t>			AND </a:t>
            </a:r>
            <a:r>
              <a:rPr lang="es-ES" dirty="0" err="1">
                <a:solidFill>
                  <a:srgbClr val="00B050"/>
                </a:solidFill>
                <a:highlight>
                  <a:srgbClr val="FFFF00"/>
                </a:highlight>
              </a:rPr>
              <a:t>contratos.matricula</a:t>
            </a:r>
            <a:r>
              <a:rPr lang="es-ES" dirty="0">
                <a:solidFill>
                  <a:schemeClr val="accent1">
                    <a:lumMod val="75000"/>
                  </a:schemeClr>
                </a:solidFill>
                <a:highlight>
                  <a:srgbClr val="FFFF00"/>
                </a:highlight>
              </a:rPr>
              <a:t>=</a:t>
            </a:r>
            <a:r>
              <a:rPr lang="es-ES" dirty="0" err="1">
                <a:solidFill>
                  <a:srgbClr val="FF0000"/>
                </a:solidFill>
                <a:highlight>
                  <a:srgbClr val="FFFF00"/>
                </a:highlight>
              </a:rPr>
              <a:t>automoviles.matricula</a:t>
            </a:r>
            <a:r>
              <a:rPr lang="es-ES" dirty="0">
                <a:solidFill>
                  <a:schemeClr val="accent1">
                    <a:lumMod val="75000"/>
                  </a:schemeClr>
                </a:solidFill>
              </a:rPr>
              <a:t>);</a:t>
            </a:r>
          </a:p>
          <a:p>
            <a:endParaRPr lang="es-ES" dirty="0"/>
          </a:p>
          <a:p>
            <a:endParaRPr lang="es-ES" dirty="0"/>
          </a:p>
        </p:txBody>
      </p:sp>
      <p:sp>
        <p:nvSpPr>
          <p:cNvPr id="5" name="CuadroTexto 4">
            <a:extLst>
              <a:ext uri="{FF2B5EF4-FFF2-40B4-BE49-F238E27FC236}">
                <a16:creationId xmlns:a16="http://schemas.microsoft.com/office/drawing/2014/main" id="{175EED68-E8C5-F7E4-1471-534618FCB1EA}"/>
              </a:ext>
            </a:extLst>
          </p:cNvPr>
          <p:cNvSpPr txBox="1"/>
          <p:nvPr/>
        </p:nvSpPr>
        <p:spPr>
          <a:xfrm>
            <a:off x="7515225" y="2886075"/>
            <a:ext cx="3771900" cy="1754326"/>
          </a:xfrm>
          <a:prstGeom prst="rect">
            <a:avLst/>
          </a:prstGeom>
          <a:noFill/>
        </p:spPr>
        <p:txBody>
          <a:bodyPr wrap="square" rtlCol="0">
            <a:spAutoFit/>
          </a:bodyPr>
          <a:lstStyle/>
          <a:p>
            <a:r>
              <a:rPr lang="es-ES" dirty="0"/>
              <a:t>Como hay que relacionar los contratos de cada automóvil con el máximo de km que tiene ese automóvil en contratos, la condición junta el campo de la tabla a modificar con la tabla donde establecemos la condición</a:t>
            </a:r>
          </a:p>
        </p:txBody>
      </p:sp>
    </p:spTree>
    <p:extLst>
      <p:ext uri="{BB962C8B-B14F-4D97-AF65-F5344CB8AC3E}">
        <p14:creationId xmlns:p14="http://schemas.microsoft.com/office/powerpoint/2010/main" val="312670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lstStyle/>
          <a:p>
            <a:r>
              <a:rPr lang="es-ES" dirty="0"/>
              <a:t>Como puede verse, en la subconsulta, se compara la matricula de cada contrato con la matricula del automóvil que se está modificando. La ejecución de esta instrucción supone que por cada automóvil, se ejecuta la subconsulta para obtener el máximo valor de kilómetros finales para ese automóvil.</a:t>
            </a:r>
          </a:p>
          <a:p>
            <a:endParaRPr lang="es-ES" dirty="0"/>
          </a:p>
          <a:p>
            <a:r>
              <a:rPr lang="es-ES" dirty="0"/>
              <a:t>Si un automóvil no tuviera contratos, se cargaría el valor NULL en kilómetros, lo cual no sería muy adecuado.</a:t>
            </a:r>
          </a:p>
        </p:txBody>
      </p:sp>
    </p:spTree>
    <p:extLst>
      <p:ext uri="{BB962C8B-B14F-4D97-AF65-F5344CB8AC3E}">
        <p14:creationId xmlns:p14="http://schemas.microsoft.com/office/powerpoint/2010/main" val="1900982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a:bodyPr>
          <a:lstStyle/>
          <a:p>
            <a:r>
              <a:rPr lang="es-ES" b="1" dirty="0"/>
              <a:t>Ejemplo 7</a:t>
            </a:r>
            <a:r>
              <a:rPr lang="es-ES" dirty="0"/>
              <a:t>: Para que no ocurra lo anterior, modifica los kilómetros sólo de automóviles con contratos finalizados para que contengan los kilómetros finales de cada uno de los últimos contratos finalizados.</a:t>
            </a:r>
          </a:p>
          <a:p>
            <a:r>
              <a:rPr lang="es-ES" dirty="0"/>
              <a:t>La solución es haciendo subconsultas, una para el SET y otra para el WHERE.</a:t>
            </a:r>
          </a:p>
          <a:p>
            <a:endParaRPr lang="es-ES" dirty="0"/>
          </a:p>
        </p:txBody>
      </p:sp>
    </p:spTree>
    <p:extLst>
      <p:ext uri="{BB962C8B-B14F-4D97-AF65-F5344CB8AC3E}">
        <p14:creationId xmlns:p14="http://schemas.microsoft.com/office/powerpoint/2010/main" val="1195124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fontScale="85000" lnSpcReduction="20000"/>
          </a:bodyPr>
          <a:lstStyle/>
          <a:p>
            <a:r>
              <a:rPr lang="es-ES" b="1" dirty="0"/>
              <a:t>Ejemplo 7</a:t>
            </a:r>
            <a:r>
              <a:rPr lang="es-ES" dirty="0"/>
              <a:t>: Para que no ocurra lo anterior, modifica los kilómetros sólo de automóviles con contratos finalizados para que contengan los kilómetros finales de cada uno de los últimos contratos finalizados.</a:t>
            </a:r>
          </a:p>
          <a:p>
            <a:r>
              <a:rPr lang="es-ES" dirty="0"/>
              <a:t>Una solución es:</a:t>
            </a:r>
          </a:p>
          <a:p>
            <a:pPr marL="0" indent="0">
              <a:buNone/>
            </a:pPr>
            <a:r>
              <a:rPr lang="es-ES" dirty="0"/>
              <a:t>UPDATE </a:t>
            </a:r>
            <a:r>
              <a:rPr lang="es-ES" dirty="0" err="1"/>
              <a:t>automoviles</a:t>
            </a:r>
            <a:r>
              <a:rPr lang="es-ES" dirty="0"/>
              <a:t> </a:t>
            </a:r>
          </a:p>
          <a:p>
            <a:pPr marL="0" indent="0">
              <a:buNone/>
            </a:pPr>
            <a:r>
              <a:rPr lang="es-ES" dirty="0"/>
              <a:t>SET </a:t>
            </a:r>
            <a:r>
              <a:rPr lang="es-ES" dirty="0" err="1"/>
              <a:t>kilometros</a:t>
            </a:r>
            <a:r>
              <a:rPr lang="es-ES" dirty="0"/>
              <a:t>=(</a:t>
            </a:r>
            <a:r>
              <a:rPr lang="es-ES" dirty="0">
                <a:solidFill>
                  <a:schemeClr val="accent1">
                    <a:lumMod val="75000"/>
                  </a:schemeClr>
                </a:solidFill>
              </a:rPr>
              <a:t>SELECT </a:t>
            </a:r>
            <a:r>
              <a:rPr lang="es-ES" dirty="0" err="1">
                <a:solidFill>
                  <a:schemeClr val="accent1">
                    <a:lumMod val="75000"/>
                  </a:schemeClr>
                </a:solidFill>
              </a:rPr>
              <a:t>max</a:t>
            </a:r>
            <a:r>
              <a:rPr lang="es-ES" dirty="0">
                <a:solidFill>
                  <a:schemeClr val="accent1">
                    <a:lumMod val="75000"/>
                  </a:schemeClr>
                </a:solidFill>
              </a:rPr>
              <a:t>(</a:t>
            </a:r>
            <a:r>
              <a:rPr lang="es-ES" dirty="0" err="1">
                <a:solidFill>
                  <a:schemeClr val="accent1">
                    <a:lumMod val="75000"/>
                  </a:schemeClr>
                </a:solidFill>
              </a:rPr>
              <a:t>kfin</a:t>
            </a:r>
            <a:r>
              <a:rPr lang="es-ES" dirty="0">
                <a:solidFill>
                  <a:schemeClr val="accent1">
                    <a:lumMod val="75000"/>
                  </a:schemeClr>
                </a:solidFill>
              </a:rPr>
              <a:t>) </a:t>
            </a:r>
          </a:p>
          <a:p>
            <a:pPr marL="0" indent="0">
              <a:buNone/>
            </a:pPr>
            <a:r>
              <a:rPr lang="es-ES" dirty="0">
                <a:solidFill>
                  <a:schemeClr val="accent1">
                    <a:lumMod val="75000"/>
                  </a:schemeClr>
                </a:solidFill>
              </a:rPr>
              <a:t>			FROM contratos </a:t>
            </a:r>
          </a:p>
          <a:p>
            <a:pPr marL="0" indent="0">
              <a:buNone/>
            </a:pPr>
            <a:r>
              <a:rPr lang="es-ES" dirty="0">
                <a:solidFill>
                  <a:schemeClr val="accent1">
                    <a:lumMod val="75000"/>
                  </a:schemeClr>
                </a:solidFill>
              </a:rPr>
              <a:t>			WHERE </a:t>
            </a:r>
            <a:r>
              <a:rPr lang="es-ES" dirty="0" err="1">
                <a:solidFill>
                  <a:schemeClr val="accent1">
                    <a:lumMod val="75000"/>
                  </a:schemeClr>
                </a:solidFill>
              </a:rPr>
              <a:t>kfin</a:t>
            </a:r>
            <a:r>
              <a:rPr lang="es-ES" dirty="0">
                <a:solidFill>
                  <a:schemeClr val="accent1">
                    <a:lumMod val="75000"/>
                  </a:schemeClr>
                </a:solidFill>
              </a:rPr>
              <a:t>  IS NOT NULL </a:t>
            </a:r>
          </a:p>
          <a:p>
            <a:pPr marL="0" indent="0">
              <a:buNone/>
            </a:pPr>
            <a:r>
              <a:rPr lang="es-ES" dirty="0">
                <a:solidFill>
                  <a:schemeClr val="accent1">
                    <a:lumMod val="75000"/>
                  </a:schemeClr>
                </a:solidFill>
              </a:rPr>
              <a:t>			AND </a:t>
            </a:r>
            <a:r>
              <a:rPr lang="es-ES" dirty="0" err="1">
                <a:solidFill>
                  <a:schemeClr val="accent1">
                    <a:lumMod val="75000"/>
                  </a:schemeClr>
                </a:solidFill>
              </a:rPr>
              <a:t>contratos.matricula</a:t>
            </a:r>
            <a:r>
              <a:rPr lang="es-ES" dirty="0">
                <a:solidFill>
                  <a:schemeClr val="accent1">
                    <a:lumMod val="75000"/>
                  </a:schemeClr>
                </a:solidFill>
              </a:rPr>
              <a:t>=</a:t>
            </a:r>
            <a:r>
              <a:rPr lang="es-ES" dirty="0" err="1">
                <a:solidFill>
                  <a:schemeClr val="accent1">
                    <a:lumMod val="75000"/>
                  </a:schemeClr>
                </a:solidFill>
              </a:rPr>
              <a:t>automoviles.matricula</a:t>
            </a:r>
            <a:r>
              <a:rPr lang="es-ES" dirty="0"/>
              <a:t>)</a:t>
            </a:r>
          </a:p>
          <a:p>
            <a:pPr marL="0" indent="0">
              <a:buNone/>
            </a:pPr>
            <a:r>
              <a:rPr lang="es-ES" dirty="0"/>
              <a:t>WHERE matricula IN (</a:t>
            </a:r>
            <a:r>
              <a:rPr lang="es-ES" dirty="0">
                <a:solidFill>
                  <a:schemeClr val="accent6">
                    <a:lumMod val="75000"/>
                  </a:schemeClr>
                </a:solidFill>
              </a:rPr>
              <a:t>SELECT matricula </a:t>
            </a:r>
          </a:p>
          <a:p>
            <a:pPr marL="0" indent="0">
              <a:buNone/>
            </a:pPr>
            <a:r>
              <a:rPr lang="es-ES" dirty="0">
                <a:solidFill>
                  <a:schemeClr val="accent6">
                    <a:lumMod val="75000"/>
                  </a:schemeClr>
                </a:solidFill>
              </a:rPr>
              <a:t>			FROM contratos </a:t>
            </a:r>
          </a:p>
          <a:p>
            <a:pPr marL="0" indent="0">
              <a:buNone/>
            </a:pPr>
            <a:r>
              <a:rPr lang="es-ES" dirty="0">
                <a:solidFill>
                  <a:schemeClr val="accent6">
                    <a:lumMod val="75000"/>
                  </a:schemeClr>
                </a:solidFill>
              </a:rPr>
              <a:t>			WHERE </a:t>
            </a:r>
            <a:r>
              <a:rPr lang="es-ES" dirty="0" err="1">
                <a:solidFill>
                  <a:schemeClr val="accent6">
                    <a:lumMod val="75000"/>
                  </a:schemeClr>
                </a:solidFill>
              </a:rPr>
              <a:t>ffin</a:t>
            </a:r>
            <a:r>
              <a:rPr lang="es-ES" dirty="0">
                <a:solidFill>
                  <a:schemeClr val="accent6">
                    <a:lumMod val="75000"/>
                  </a:schemeClr>
                </a:solidFill>
              </a:rPr>
              <a:t>  IS NOT NULL</a:t>
            </a:r>
            <a:r>
              <a:rPr lang="es-ES" dirty="0"/>
              <a:t>);</a:t>
            </a:r>
          </a:p>
          <a:p>
            <a:endParaRPr lang="es-ES" dirty="0"/>
          </a:p>
        </p:txBody>
      </p:sp>
    </p:spTree>
    <p:extLst>
      <p:ext uri="{BB962C8B-B14F-4D97-AF65-F5344CB8AC3E}">
        <p14:creationId xmlns:p14="http://schemas.microsoft.com/office/powerpoint/2010/main" val="127508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lnSpcReduction="10000"/>
          </a:bodyPr>
          <a:lstStyle/>
          <a:p>
            <a:r>
              <a:rPr lang="es-ES" b="1" dirty="0"/>
              <a:t>Ejemplo 8</a:t>
            </a:r>
            <a:r>
              <a:rPr lang="es-ES" dirty="0"/>
              <a:t>: Establecer que el contrato número 26 ha sido realizado por el mismo cliente del contrato número 4.</a:t>
            </a:r>
          </a:p>
          <a:p>
            <a:r>
              <a:rPr lang="es-ES" dirty="0"/>
              <a:t>Si hacemos, como puede suponerse:</a:t>
            </a:r>
          </a:p>
          <a:p>
            <a:pPr marL="0" indent="0">
              <a:buNone/>
            </a:pPr>
            <a:r>
              <a:rPr lang="es-ES" dirty="0"/>
              <a:t>UPDATE </a:t>
            </a:r>
            <a:r>
              <a:rPr lang="es-ES" dirty="0">
                <a:highlight>
                  <a:srgbClr val="FFFF00"/>
                </a:highlight>
              </a:rPr>
              <a:t>contratos</a:t>
            </a:r>
            <a:r>
              <a:rPr lang="es-ES" dirty="0"/>
              <a:t>  </a:t>
            </a:r>
          </a:p>
          <a:p>
            <a:pPr marL="0" indent="0">
              <a:buNone/>
            </a:pPr>
            <a:r>
              <a:rPr lang="es-ES" dirty="0"/>
              <a:t>SET </a:t>
            </a:r>
            <a:r>
              <a:rPr lang="es-ES" dirty="0" err="1"/>
              <a:t>dnicliente</a:t>
            </a:r>
            <a:r>
              <a:rPr lang="es-ES" dirty="0"/>
              <a:t>= (</a:t>
            </a:r>
            <a:r>
              <a:rPr lang="es-ES" dirty="0">
                <a:solidFill>
                  <a:schemeClr val="accent6">
                    <a:lumMod val="75000"/>
                  </a:schemeClr>
                </a:solidFill>
              </a:rPr>
              <a:t>SELECT </a:t>
            </a:r>
            <a:r>
              <a:rPr lang="es-ES" dirty="0" err="1">
                <a:solidFill>
                  <a:schemeClr val="accent6">
                    <a:lumMod val="75000"/>
                  </a:schemeClr>
                </a:solidFill>
              </a:rPr>
              <a:t>dnicliente</a:t>
            </a:r>
            <a:r>
              <a:rPr lang="es-ES" dirty="0">
                <a:solidFill>
                  <a:schemeClr val="accent6">
                    <a:lumMod val="75000"/>
                  </a:schemeClr>
                </a:solidFill>
              </a:rPr>
              <a:t> </a:t>
            </a:r>
          </a:p>
          <a:p>
            <a:pPr marL="0" indent="0">
              <a:buNone/>
            </a:pPr>
            <a:r>
              <a:rPr lang="es-ES" dirty="0">
                <a:solidFill>
                  <a:schemeClr val="accent6">
                    <a:lumMod val="75000"/>
                  </a:schemeClr>
                </a:solidFill>
              </a:rPr>
              <a:t>                		FROM </a:t>
            </a:r>
            <a:r>
              <a:rPr lang="es-ES" dirty="0">
                <a:solidFill>
                  <a:schemeClr val="accent6">
                    <a:lumMod val="75000"/>
                  </a:schemeClr>
                </a:solidFill>
                <a:highlight>
                  <a:srgbClr val="FFFF00"/>
                </a:highlight>
              </a:rPr>
              <a:t>contratos</a:t>
            </a:r>
            <a:r>
              <a:rPr lang="es-ES" dirty="0">
                <a:solidFill>
                  <a:schemeClr val="accent6">
                    <a:lumMod val="75000"/>
                  </a:schemeClr>
                </a:solidFill>
              </a:rPr>
              <a:t> </a:t>
            </a:r>
          </a:p>
          <a:p>
            <a:pPr marL="0" indent="0">
              <a:buNone/>
            </a:pPr>
            <a:r>
              <a:rPr lang="es-ES" dirty="0">
                <a:solidFill>
                  <a:schemeClr val="accent6">
                    <a:lumMod val="75000"/>
                  </a:schemeClr>
                </a:solidFill>
              </a:rPr>
              <a:t>			WHERE </a:t>
            </a:r>
            <a:r>
              <a:rPr lang="es-ES" dirty="0" err="1">
                <a:solidFill>
                  <a:schemeClr val="accent6">
                    <a:lumMod val="75000"/>
                  </a:schemeClr>
                </a:solidFill>
              </a:rPr>
              <a:t>numcontrato</a:t>
            </a:r>
            <a:r>
              <a:rPr lang="es-ES" dirty="0">
                <a:solidFill>
                  <a:schemeClr val="accent6">
                    <a:lumMod val="75000"/>
                  </a:schemeClr>
                </a:solidFill>
              </a:rPr>
              <a:t>=4</a:t>
            </a:r>
            <a:r>
              <a:rPr lang="es-ES" dirty="0"/>
              <a:t>)</a:t>
            </a:r>
          </a:p>
          <a:p>
            <a:pPr marL="0" indent="0">
              <a:buNone/>
            </a:pPr>
            <a:r>
              <a:rPr lang="es-ES" dirty="0"/>
              <a:t>WHERE </a:t>
            </a:r>
            <a:r>
              <a:rPr lang="es-ES" dirty="0" err="1"/>
              <a:t>numcontrato</a:t>
            </a:r>
            <a:r>
              <a:rPr lang="es-ES" dirty="0"/>
              <a:t>=26;</a:t>
            </a:r>
          </a:p>
          <a:p>
            <a:r>
              <a:rPr lang="es-ES" dirty="0"/>
              <a:t>Para solucionarlo hay que usar un renombrado de subconsulta a tabla</a:t>
            </a:r>
          </a:p>
          <a:p>
            <a:endParaRPr lang="es-ES" dirty="0"/>
          </a:p>
        </p:txBody>
      </p:sp>
      <p:sp>
        <p:nvSpPr>
          <p:cNvPr id="4" name="CuadroTexto 3">
            <a:extLst>
              <a:ext uri="{FF2B5EF4-FFF2-40B4-BE49-F238E27FC236}">
                <a16:creationId xmlns:a16="http://schemas.microsoft.com/office/drawing/2014/main" id="{B0CD1F94-E506-BC35-CC4C-2841E5254BDF}"/>
              </a:ext>
            </a:extLst>
          </p:cNvPr>
          <p:cNvSpPr txBox="1"/>
          <p:nvPr/>
        </p:nvSpPr>
        <p:spPr>
          <a:xfrm>
            <a:off x="7915275" y="3114675"/>
            <a:ext cx="3171825" cy="923330"/>
          </a:xfrm>
          <a:prstGeom prst="rect">
            <a:avLst/>
          </a:prstGeom>
          <a:noFill/>
        </p:spPr>
        <p:txBody>
          <a:bodyPr wrap="square" rtlCol="0">
            <a:spAutoFit/>
          </a:bodyPr>
          <a:lstStyle/>
          <a:p>
            <a:r>
              <a:rPr lang="es-ES" dirty="0"/>
              <a:t>Da error, por utilizar en la subconsulta la misma tabla que quieres modificar.</a:t>
            </a:r>
          </a:p>
        </p:txBody>
      </p:sp>
    </p:spTree>
    <p:extLst>
      <p:ext uri="{BB962C8B-B14F-4D97-AF65-F5344CB8AC3E}">
        <p14:creationId xmlns:p14="http://schemas.microsoft.com/office/powerpoint/2010/main" val="3195028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a:bodyPr>
          <a:lstStyle/>
          <a:p>
            <a:r>
              <a:rPr lang="es-ES" dirty="0"/>
              <a:t>Para solucionarlo hay que usar un renombrado de subconsulta a tabla:</a:t>
            </a:r>
          </a:p>
          <a:p>
            <a:pPr marL="0" indent="0">
              <a:lnSpc>
                <a:spcPct val="100000"/>
              </a:lnSpc>
              <a:spcBef>
                <a:spcPts val="0"/>
              </a:spcBef>
              <a:buNone/>
            </a:pPr>
            <a:r>
              <a:rPr lang="es-ES" dirty="0"/>
              <a:t>UPDATE contratos  </a:t>
            </a:r>
          </a:p>
          <a:p>
            <a:pPr marL="0" indent="0">
              <a:lnSpc>
                <a:spcPct val="100000"/>
              </a:lnSpc>
              <a:spcBef>
                <a:spcPts val="0"/>
              </a:spcBef>
              <a:buNone/>
            </a:pPr>
            <a:r>
              <a:rPr lang="es-ES" dirty="0"/>
              <a:t>SET </a:t>
            </a:r>
            <a:r>
              <a:rPr lang="es-ES" dirty="0" err="1"/>
              <a:t>dnicliente</a:t>
            </a:r>
            <a:r>
              <a:rPr lang="es-ES" dirty="0"/>
              <a:t>=(</a:t>
            </a:r>
            <a:r>
              <a:rPr lang="es-ES" dirty="0">
                <a:solidFill>
                  <a:schemeClr val="accent1">
                    <a:lumMod val="75000"/>
                  </a:schemeClr>
                </a:solidFill>
              </a:rPr>
              <a:t>SELECT </a:t>
            </a:r>
            <a:r>
              <a:rPr lang="es-ES" dirty="0" err="1">
                <a:solidFill>
                  <a:schemeClr val="accent1">
                    <a:lumMod val="75000"/>
                  </a:schemeClr>
                </a:solidFill>
              </a:rPr>
              <a:t>a.dnicliente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FROM </a:t>
            </a:r>
            <a:r>
              <a:rPr lang="es-ES" dirty="0">
                <a:solidFill>
                  <a:srgbClr val="FF0000"/>
                </a:solidFill>
              </a:rPr>
              <a:t>(SELECT * </a:t>
            </a:r>
          </a:p>
          <a:p>
            <a:pPr marL="0" indent="0">
              <a:lnSpc>
                <a:spcPct val="100000"/>
              </a:lnSpc>
              <a:spcBef>
                <a:spcPts val="0"/>
              </a:spcBef>
              <a:buNone/>
            </a:pPr>
            <a:r>
              <a:rPr lang="es-ES" dirty="0">
                <a:solidFill>
                  <a:srgbClr val="FF0000"/>
                </a:solidFill>
              </a:rPr>
              <a:t>				  FROM contratos </a:t>
            </a:r>
          </a:p>
          <a:p>
            <a:pPr marL="0" indent="0">
              <a:lnSpc>
                <a:spcPct val="100000"/>
              </a:lnSpc>
              <a:spcBef>
                <a:spcPts val="0"/>
              </a:spcBef>
              <a:buNone/>
            </a:pPr>
            <a:r>
              <a:rPr lang="es-ES" dirty="0">
                <a:solidFill>
                  <a:srgbClr val="FF0000"/>
                </a:solidFill>
              </a:rPr>
              <a:t>				  WHERE </a:t>
            </a:r>
            <a:r>
              <a:rPr lang="es-ES" dirty="0" err="1">
                <a:solidFill>
                  <a:srgbClr val="FF0000"/>
                </a:solidFill>
              </a:rPr>
              <a:t>numcontrato</a:t>
            </a:r>
            <a:r>
              <a:rPr lang="es-ES" dirty="0">
                <a:solidFill>
                  <a:srgbClr val="FF0000"/>
                </a:solidFill>
              </a:rPr>
              <a:t>=4) </a:t>
            </a:r>
            <a:r>
              <a:rPr lang="es-ES" dirty="0">
                <a:solidFill>
                  <a:schemeClr val="accent1">
                    <a:lumMod val="75000"/>
                  </a:schemeClr>
                </a:solidFill>
              </a:rPr>
              <a:t>AS a</a:t>
            </a:r>
            <a:r>
              <a:rPr lang="es-ES" dirty="0"/>
              <a:t>)</a:t>
            </a:r>
          </a:p>
          <a:p>
            <a:pPr marL="0" indent="0">
              <a:lnSpc>
                <a:spcPct val="100000"/>
              </a:lnSpc>
              <a:spcBef>
                <a:spcPts val="0"/>
              </a:spcBef>
              <a:buNone/>
            </a:pPr>
            <a:r>
              <a:rPr lang="es-ES" dirty="0"/>
              <a:t>WHERE </a:t>
            </a:r>
            <a:r>
              <a:rPr lang="es-ES" dirty="0" err="1"/>
              <a:t>numcontrato</a:t>
            </a:r>
            <a:r>
              <a:rPr lang="es-ES" dirty="0"/>
              <a:t>=26;</a:t>
            </a:r>
          </a:p>
          <a:p>
            <a:endParaRPr lang="es-ES" dirty="0"/>
          </a:p>
        </p:txBody>
      </p:sp>
      <p:sp>
        <p:nvSpPr>
          <p:cNvPr id="6" name="CuadroTexto 5">
            <a:extLst>
              <a:ext uri="{FF2B5EF4-FFF2-40B4-BE49-F238E27FC236}">
                <a16:creationId xmlns:a16="http://schemas.microsoft.com/office/drawing/2014/main" id="{FBCBEDAE-CF68-33A2-F8D3-479B2DF7C347}"/>
              </a:ext>
            </a:extLst>
          </p:cNvPr>
          <p:cNvSpPr txBox="1"/>
          <p:nvPr/>
        </p:nvSpPr>
        <p:spPr>
          <a:xfrm>
            <a:off x="8582025" y="2733675"/>
            <a:ext cx="2771775" cy="923330"/>
          </a:xfrm>
          <a:prstGeom prst="rect">
            <a:avLst/>
          </a:prstGeom>
          <a:noFill/>
        </p:spPr>
        <p:txBody>
          <a:bodyPr wrap="square" rtlCol="0">
            <a:spAutoFit/>
          </a:bodyPr>
          <a:lstStyle/>
          <a:p>
            <a:r>
              <a:rPr lang="es-ES" dirty="0"/>
              <a:t>Envolvemos la subconsulta haciendo un renombrado. Ahora ya no da error.</a:t>
            </a:r>
          </a:p>
        </p:txBody>
      </p:sp>
    </p:spTree>
    <p:extLst>
      <p:ext uri="{BB962C8B-B14F-4D97-AF65-F5344CB8AC3E}">
        <p14:creationId xmlns:p14="http://schemas.microsoft.com/office/powerpoint/2010/main" val="1029362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Hacemos el </a:t>
            </a:r>
            <a:r>
              <a:rPr lang="es-ES" dirty="0" err="1"/>
              <a:t>Delete</a:t>
            </a:r>
            <a:r>
              <a:rPr lang="es-ES" dirty="0"/>
              <a:t> con un </a:t>
            </a:r>
            <a:r>
              <a:rPr lang="es-ES" dirty="0" err="1"/>
              <a:t>left</a:t>
            </a:r>
            <a:r>
              <a:rPr lang="es-ES" dirty="0"/>
              <a:t> </a:t>
            </a:r>
            <a:r>
              <a:rPr lang="es-ES" dirty="0" err="1"/>
              <a:t>join</a:t>
            </a:r>
            <a:endParaRPr lang="es-ES" dirty="0"/>
          </a:p>
          <a:p>
            <a:endParaRPr lang="es-ES" dirty="0"/>
          </a:p>
        </p:txBody>
      </p:sp>
    </p:spTree>
    <p:extLst>
      <p:ext uri="{BB962C8B-B14F-4D97-AF65-F5344CB8AC3E}">
        <p14:creationId xmlns:p14="http://schemas.microsoft.com/office/powerpoint/2010/main" val="107525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pPr algn="l"/>
            <a:r>
              <a:rPr lang="es-ES" dirty="0"/>
              <a:t>Consulta 2: </a:t>
            </a:r>
            <a:r>
              <a:rPr lang="es-ES" b="0" i="0" u="none" strike="noStrike" baseline="0" dirty="0">
                <a:solidFill>
                  <a:srgbClr val="000000"/>
                </a:solidFill>
                <a:latin typeface="Calibri" panose="020F0502020204030204" pitchFamily="34" charset="0"/>
              </a:rPr>
              <a:t>Establece que en la tabla </a:t>
            </a:r>
            <a:r>
              <a:rPr lang="es-ES" b="1" i="0" u="none" strike="noStrike" baseline="0" dirty="0">
                <a:solidFill>
                  <a:srgbClr val="000000"/>
                </a:solidFill>
                <a:latin typeface="Calibri" panose="020F0502020204030204" pitchFamily="34" charset="0"/>
              </a:rPr>
              <a:t>clasificación</a:t>
            </a:r>
            <a:r>
              <a:rPr lang="es-ES" b="0" i="0" u="none" strike="noStrike" baseline="0" dirty="0">
                <a:solidFill>
                  <a:srgbClr val="000000"/>
                </a:solidFill>
                <a:latin typeface="Calibri" panose="020F0502020204030204" pitchFamily="34" charset="0"/>
              </a:rPr>
              <a:t>, cada equipo tenga en la columna de partidos jugados el número de partidos que ha jugado como local. </a:t>
            </a:r>
            <a:endParaRPr lang="es-ES" sz="4000" dirty="0"/>
          </a:p>
        </p:txBody>
      </p:sp>
    </p:spTree>
    <p:extLst>
      <p:ext uri="{BB962C8B-B14F-4D97-AF65-F5344CB8AC3E}">
        <p14:creationId xmlns:p14="http://schemas.microsoft.com/office/powerpoint/2010/main" val="1100199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Esto esta hecho con la versión de </a:t>
            </a:r>
            <a:r>
              <a:rPr lang="es-ES" dirty="0" err="1"/>
              <a:t>left</a:t>
            </a:r>
            <a:r>
              <a:rPr lang="es-ES" dirty="0"/>
              <a:t> </a:t>
            </a:r>
            <a:r>
              <a:rPr lang="es-ES" dirty="0" err="1"/>
              <a:t>join</a:t>
            </a:r>
            <a:endParaRPr lang="es-ES" dirty="0"/>
          </a:p>
          <a:p>
            <a:pPr marL="0" indent="0">
              <a:lnSpc>
                <a:spcPct val="100000"/>
              </a:lnSpc>
              <a:spcBef>
                <a:spcPts val="0"/>
              </a:spcBef>
              <a:buNone/>
            </a:pPr>
            <a:r>
              <a:rPr lang="es-ES" dirty="0">
                <a:solidFill>
                  <a:schemeClr val="accent1">
                    <a:lumMod val="75000"/>
                  </a:schemeClr>
                </a:solidFill>
              </a:rPr>
              <a:t>DELETE clientes </a:t>
            </a:r>
          </a:p>
          <a:p>
            <a:pPr marL="0" indent="0">
              <a:lnSpc>
                <a:spcPct val="100000"/>
              </a:lnSpc>
              <a:spcBef>
                <a:spcPts val="0"/>
              </a:spcBef>
              <a:buNone/>
            </a:pPr>
            <a:r>
              <a:rPr lang="es-ES" dirty="0">
                <a:solidFill>
                  <a:schemeClr val="accent1">
                    <a:lumMod val="75000"/>
                  </a:schemeClr>
                </a:solidFill>
              </a:rPr>
              <a:t>FROM clientes LEFT JOIN contratos ON </a:t>
            </a:r>
            <a:r>
              <a:rPr lang="es-ES" dirty="0" err="1">
                <a:solidFill>
                  <a:schemeClr val="accent1">
                    <a:lumMod val="75000"/>
                  </a:schemeClr>
                </a:solidFill>
              </a:rPr>
              <a:t>dni</a:t>
            </a:r>
            <a:r>
              <a:rPr lang="es-ES" dirty="0">
                <a:solidFill>
                  <a:schemeClr val="accent1">
                    <a:lumMod val="75000"/>
                  </a:schemeClr>
                </a:solidFill>
              </a:rPr>
              <a:t>=</a:t>
            </a:r>
            <a:r>
              <a:rPr lang="es-ES" dirty="0" err="1">
                <a:solidFill>
                  <a:schemeClr val="accent1">
                    <a:lumMod val="75000"/>
                  </a:schemeClr>
                </a:solidFill>
              </a:rPr>
              <a:t>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WHERE </a:t>
            </a:r>
            <a:r>
              <a:rPr lang="es-ES" dirty="0" err="1">
                <a:solidFill>
                  <a:schemeClr val="accent1">
                    <a:lumMod val="75000"/>
                  </a:schemeClr>
                </a:solidFill>
              </a:rPr>
              <a:t>numcontrato</a:t>
            </a:r>
            <a:r>
              <a:rPr lang="es-ES" dirty="0">
                <a:solidFill>
                  <a:schemeClr val="accent1">
                    <a:lumMod val="75000"/>
                  </a:schemeClr>
                </a:solidFill>
              </a:rPr>
              <a:t> IS NULL;</a:t>
            </a:r>
          </a:p>
          <a:p>
            <a:pPr>
              <a:lnSpc>
                <a:spcPct val="100000"/>
              </a:lnSpc>
              <a:spcBef>
                <a:spcPts val="0"/>
              </a:spcBef>
            </a:pPr>
            <a:r>
              <a:rPr lang="es-ES" dirty="0"/>
              <a:t>Se puede hacer con subconsultas</a:t>
            </a:r>
          </a:p>
          <a:p>
            <a:pPr marL="0" indent="0">
              <a:lnSpc>
                <a:spcPct val="100000"/>
              </a:lnSpc>
              <a:spcBef>
                <a:spcPts val="0"/>
              </a:spcBef>
              <a:buNone/>
            </a:pPr>
            <a:endParaRPr lang="es-ES" dirty="0">
              <a:solidFill>
                <a:schemeClr val="accent1">
                  <a:lumMod val="75000"/>
                </a:schemeClr>
              </a:solidFill>
            </a:endParaRPr>
          </a:p>
          <a:p>
            <a:endParaRPr lang="es-ES" dirty="0"/>
          </a:p>
        </p:txBody>
      </p:sp>
    </p:spTree>
    <p:extLst>
      <p:ext uri="{BB962C8B-B14F-4D97-AF65-F5344CB8AC3E}">
        <p14:creationId xmlns:p14="http://schemas.microsoft.com/office/powerpoint/2010/main" val="3621468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Con subconsultas</a:t>
            </a:r>
          </a:p>
          <a:p>
            <a:endParaRPr lang="es-ES" dirty="0"/>
          </a:p>
          <a:p>
            <a:pPr marL="0" indent="0">
              <a:lnSpc>
                <a:spcPct val="100000"/>
              </a:lnSpc>
              <a:spcBef>
                <a:spcPts val="0"/>
              </a:spcBef>
              <a:buNone/>
            </a:pPr>
            <a:r>
              <a:rPr lang="en-US" dirty="0">
                <a:solidFill>
                  <a:schemeClr val="accent1">
                    <a:lumMod val="75000"/>
                  </a:schemeClr>
                </a:solidFill>
              </a:rPr>
              <a:t>DELETE FROM </a:t>
            </a:r>
            <a:r>
              <a:rPr lang="en-US" dirty="0" err="1">
                <a:solidFill>
                  <a:schemeClr val="accent1">
                    <a:lumMod val="75000"/>
                  </a:schemeClr>
                </a:solidFill>
              </a:rPr>
              <a:t>clientes</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WHERE </a:t>
            </a:r>
            <a:r>
              <a:rPr lang="en-US" dirty="0" err="1">
                <a:solidFill>
                  <a:schemeClr val="accent1">
                    <a:lumMod val="75000"/>
                  </a:schemeClr>
                </a:solidFill>
              </a:rPr>
              <a:t>dni</a:t>
            </a:r>
            <a:r>
              <a:rPr lang="en-US" dirty="0">
                <a:solidFill>
                  <a:schemeClr val="accent1">
                    <a:lumMod val="75000"/>
                  </a:schemeClr>
                </a:solidFill>
              </a:rPr>
              <a:t> NOT IN (</a:t>
            </a:r>
            <a:r>
              <a:rPr lang="en-US" dirty="0">
                <a:solidFill>
                  <a:srgbClr val="FF0000"/>
                </a:solidFill>
              </a:rPr>
              <a:t>SELECT DISTINCT </a:t>
            </a:r>
            <a:r>
              <a:rPr lang="en-US" dirty="0" err="1">
                <a:solidFill>
                  <a:srgbClr val="FF0000"/>
                </a:solidFill>
              </a:rPr>
              <a:t>dnicliente</a:t>
            </a:r>
            <a:r>
              <a:rPr lang="en-US" dirty="0">
                <a:solidFill>
                  <a:srgbClr val="FF0000"/>
                </a:solidFill>
              </a:rPr>
              <a:t> FROM </a:t>
            </a:r>
            <a:r>
              <a:rPr lang="en-US" dirty="0" err="1">
                <a:solidFill>
                  <a:srgbClr val="FF0000"/>
                </a:solidFill>
              </a:rPr>
              <a:t>contratos</a:t>
            </a:r>
            <a:r>
              <a:rPr lang="en-US" dirty="0">
                <a:solidFill>
                  <a:schemeClr val="accent1">
                    <a:lumMod val="75000"/>
                  </a:schemeClr>
                </a:solidFill>
              </a:rPr>
              <a:t>);</a:t>
            </a:r>
          </a:p>
          <a:p>
            <a:endParaRPr lang="es-ES" dirty="0"/>
          </a:p>
        </p:txBody>
      </p:sp>
    </p:spTree>
    <p:extLst>
      <p:ext uri="{BB962C8B-B14F-4D97-AF65-F5344CB8AC3E}">
        <p14:creationId xmlns:p14="http://schemas.microsoft.com/office/powerpoint/2010/main" val="2381065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2</a:t>
            </a:r>
            <a:r>
              <a:rPr lang="es-ES" dirty="0"/>
              <a:t>: Eliminar los contratos realizados por Mariano Dorado.</a:t>
            </a:r>
          </a:p>
          <a:p>
            <a:r>
              <a:rPr lang="es-ES" dirty="0"/>
              <a:t>Como queremos borrar de una tabla (contratos) pero las condiciones están en otra tabla (Clientes), hay que hacer un </a:t>
            </a:r>
            <a:r>
              <a:rPr lang="es-ES" dirty="0" err="1"/>
              <a:t>inner</a:t>
            </a:r>
            <a:r>
              <a:rPr lang="es-ES" dirty="0"/>
              <a:t> </a:t>
            </a:r>
            <a:r>
              <a:rPr lang="es-ES" dirty="0" err="1"/>
              <a:t>join</a:t>
            </a:r>
            <a:r>
              <a:rPr lang="es-ES" dirty="0"/>
              <a:t> en el </a:t>
            </a:r>
            <a:r>
              <a:rPr lang="es-ES" dirty="0" err="1"/>
              <a:t>delete</a:t>
            </a:r>
            <a:endParaRPr lang="es-ES" dirty="0"/>
          </a:p>
          <a:p>
            <a:endParaRPr lang="es-ES" dirty="0"/>
          </a:p>
        </p:txBody>
      </p:sp>
    </p:spTree>
    <p:extLst>
      <p:ext uri="{BB962C8B-B14F-4D97-AF65-F5344CB8AC3E}">
        <p14:creationId xmlns:p14="http://schemas.microsoft.com/office/powerpoint/2010/main" val="2209314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2</a:t>
            </a:r>
            <a:r>
              <a:rPr lang="es-ES" dirty="0"/>
              <a:t>: Eliminar los contratos realizados por Mariano Dorado.</a:t>
            </a:r>
          </a:p>
          <a:p>
            <a:endParaRPr lang="es-ES" dirty="0"/>
          </a:p>
          <a:p>
            <a:pPr marL="0" indent="0">
              <a:lnSpc>
                <a:spcPct val="100000"/>
              </a:lnSpc>
              <a:spcBef>
                <a:spcPts val="0"/>
              </a:spcBef>
              <a:buNone/>
            </a:pPr>
            <a:r>
              <a:rPr lang="es-ES" dirty="0">
                <a:solidFill>
                  <a:schemeClr val="accent1">
                    <a:lumMod val="75000"/>
                  </a:schemeClr>
                </a:solidFill>
              </a:rPr>
              <a:t>DELETE </a:t>
            </a:r>
            <a:r>
              <a:rPr lang="es-ES" dirty="0">
                <a:solidFill>
                  <a:schemeClr val="accent1">
                    <a:lumMod val="75000"/>
                  </a:schemeClr>
                </a:solidFill>
                <a:highlight>
                  <a:srgbClr val="FFFF00"/>
                </a:highlight>
              </a:rPr>
              <a:t>contratos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FROM </a:t>
            </a:r>
            <a:r>
              <a:rPr lang="es-ES" dirty="0">
                <a:solidFill>
                  <a:srgbClr val="FF0000"/>
                </a:solidFill>
              </a:rPr>
              <a:t>clientes</a:t>
            </a:r>
            <a:r>
              <a:rPr lang="es-ES" dirty="0">
                <a:solidFill>
                  <a:schemeClr val="accent1">
                    <a:lumMod val="75000"/>
                  </a:schemeClr>
                </a:solidFill>
              </a:rPr>
              <a:t> INNER JOIN </a:t>
            </a:r>
            <a:r>
              <a:rPr lang="es-ES" dirty="0">
                <a:solidFill>
                  <a:schemeClr val="accent1">
                    <a:lumMod val="75000"/>
                  </a:schemeClr>
                </a:solidFill>
                <a:highlight>
                  <a:srgbClr val="FFFF00"/>
                </a:highlight>
              </a:rPr>
              <a:t>contratos</a:t>
            </a:r>
            <a:r>
              <a:rPr lang="es-ES" dirty="0">
                <a:solidFill>
                  <a:schemeClr val="accent1">
                    <a:lumMod val="75000"/>
                  </a:schemeClr>
                </a:solidFill>
              </a:rPr>
              <a:t> ON </a:t>
            </a:r>
            <a:r>
              <a:rPr lang="es-ES" dirty="0" err="1">
                <a:solidFill>
                  <a:schemeClr val="accent1">
                    <a:lumMod val="75000"/>
                  </a:schemeClr>
                </a:solidFill>
              </a:rPr>
              <a:t>dni</a:t>
            </a:r>
            <a:r>
              <a:rPr lang="es-ES" dirty="0">
                <a:solidFill>
                  <a:schemeClr val="accent1">
                    <a:lumMod val="75000"/>
                  </a:schemeClr>
                </a:solidFill>
              </a:rPr>
              <a:t>=</a:t>
            </a:r>
            <a:r>
              <a:rPr lang="es-ES" dirty="0" err="1">
                <a:solidFill>
                  <a:schemeClr val="accent1">
                    <a:lumMod val="75000"/>
                  </a:schemeClr>
                </a:solidFill>
              </a:rPr>
              <a:t>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WHERE </a:t>
            </a:r>
            <a:r>
              <a:rPr lang="es-ES" dirty="0">
                <a:solidFill>
                  <a:srgbClr val="FF0000"/>
                </a:solidFill>
              </a:rPr>
              <a:t>nombre</a:t>
            </a:r>
            <a:r>
              <a:rPr lang="es-ES" dirty="0">
                <a:solidFill>
                  <a:schemeClr val="accent1">
                    <a:lumMod val="75000"/>
                  </a:schemeClr>
                </a:solidFill>
              </a:rPr>
              <a:t>='Mariano' AND </a:t>
            </a:r>
            <a:r>
              <a:rPr lang="es-ES" dirty="0">
                <a:solidFill>
                  <a:srgbClr val="FF0000"/>
                </a:solidFill>
              </a:rPr>
              <a:t>apellidos</a:t>
            </a:r>
            <a:r>
              <a:rPr lang="es-ES" dirty="0">
                <a:solidFill>
                  <a:schemeClr val="accent1">
                    <a:lumMod val="75000"/>
                  </a:schemeClr>
                </a:solidFill>
              </a:rPr>
              <a:t>='Dorado';</a:t>
            </a:r>
          </a:p>
          <a:p>
            <a:endParaRPr lang="es-ES" dirty="0"/>
          </a:p>
        </p:txBody>
      </p:sp>
      <p:sp>
        <p:nvSpPr>
          <p:cNvPr id="5" name="CuadroTexto 4">
            <a:extLst>
              <a:ext uri="{FF2B5EF4-FFF2-40B4-BE49-F238E27FC236}">
                <a16:creationId xmlns:a16="http://schemas.microsoft.com/office/drawing/2014/main" id="{77FF5608-3BA4-8934-5619-343687C5EE01}"/>
              </a:ext>
            </a:extLst>
          </p:cNvPr>
          <p:cNvSpPr txBox="1"/>
          <p:nvPr/>
        </p:nvSpPr>
        <p:spPr>
          <a:xfrm>
            <a:off x="5648325" y="4533900"/>
            <a:ext cx="4095750" cy="923330"/>
          </a:xfrm>
          <a:prstGeom prst="rect">
            <a:avLst/>
          </a:prstGeom>
          <a:noFill/>
        </p:spPr>
        <p:txBody>
          <a:bodyPr wrap="square" rtlCol="0">
            <a:spAutoFit/>
          </a:bodyPr>
          <a:lstStyle/>
          <a:p>
            <a:r>
              <a:rPr lang="es-ES" dirty="0"/>
              <a:t>Queremos borrar de una tabla pero las condiciones para borrar están en otra tabla, se hace con </a:t>
            </a:r>
            <a:r>
              <a:rPr lang="es-ES" dirty="0" err="1"/>
              <a:t>inner</a:t>
            </a:r>
            <a:r>
              <a:rPr lang="es-ES" dirty="0"/>
              <a:t> </a:t>
            </a:r>
            <a:r>
              <a:rPr lang="es-ES" dirty="0" err="1"/>
              <a:t>join</a:t>
            </a:r>
            <a:r>
              <a:rPr lang="es-ES" dirty="0"/>
              <a:t>.</a:t>
            </a:r>
          </a:p>
        </p:txBody>
      </p:sp>
    </p:spTree>
    <p:extLst>
      <p:ext uri="{BB962C8B-B14F-4D97-AF65-F5344CB8AC3E}">
        <p14:creationId xmlns:p14="http://schemas.microsoft.com/office/powerpoint/2010/main" val="484308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6</a:t>
            </a:r>
            <a:r>
              <a:rPr lang="es-ES" dirty="0"/>
              <a:t>: Eliminar todos los contratos realizados el mismo día que el día de inicio del último contrato del cliente con </a:t>
            </a:r>
            <a:r>
              <a:rPr lang="es-ES" dirty="0" err="1"/>
              <a:t>dni</a:t>
            </a:r>
            <a:r>
              <a:rPr lang="es-ES" dirty="0"/>
              <a:t> 03549358G.</a:t>
            </a:r>
          </a:p>
          <a:p>
            <a:pPr marL="0" indent="0">
              <a:buNone/>
            </a:pPr>
            <a:r>
              <a:rPr lang="es-ES" dirty="0"/>
              <a:t>DELETE FROM </a:t>
            </a:r>
            <a:r>
              <a:rPr lang="es-ES" dirty="0">
                <a:highlight>
                  <a:srgbClr val="FFFF00"/>
                </a:highlight>
              </a:rPr>
              <a:t>contratos</a:t>
            </a:r>
            <a:r>
              <a:rPr lang="es-ES" dirty="0"/>
              <a:t> </a:t>
            </a:r>
          </a:p>
          <a:p>
            <a:pPr marL="0" indent="0">
              <a:buNone/>
            </a:pPr>
            <a:r>
              <a:rPr lang="es-ES" dirty="0"/>
              <a:t>WHERE </a:t>
            </a:r>
            <a:r>
              <a:rPr lang="es-ES" dirty="0" err="1"/>
              <a:t>fini</a:t>
            </a:r>
            <a:r>
              <a:rPr lang="es-ES" dirty="0"/>
              <a:t>=(SELECT </a:t>
            </a:r>
            <a:r>
              <a:rPr lang="es-ES" dirty="0" err="1"/>
              <a:t>fini</a:t>
            </a:r>
            <a:r>
              <a:rPr lang="es-ES" dirty="0"/>
              <a:t> </a:t>
            </a:r>
          </a:p>
          <a:p>
            <a:pPr marL="0" indent="0">
              <a:buNone/>
            </a:pPr>
            <a:r>
              <a:rPr lang="es-ES" dirty="0"/>
              <a:t>		FROM </a:t>
            </a:r>
            <a:r>
              <a:rPr lang="es-ES" dirty="0">
                <a:highlight>
                  <a:srgbClr val="FFFF00"/>
                </a:highlight>
              </a:rPr>
              <a:t>contratos</a:t>
            </a:r>
            <a:r>
              <a:rPr lang="es-ES" dirty="0"/>
              <a:t> </a:t>
            </a:r>
          </a:p>
          <a:p>
            <a:pPr marL="0" indent="0">
              <a:buNone/>
            </a:pPr>
            <a:r>
              <a:rPr lang="es-ES" dirty="0"/>
              <a:t>		WHERE </a:t>
            </a:r>
            <a:r>
              <a:rPr lang="es-ES" dirty="0" err="1"/>
              <a:t>dnicliente</a:t>
            </a:r>
            <a:r>
              <a:rPr lang="es-ES" dirty="0"/>
              <a:t>= '03549358G’ </a:t>
            </a:r>
          </a:p>
          <a:p>
            <a:pPr marL="0" indent="0">
              <a:buNone/>
            </a:pPr>
            <a:r>
              <a:rPr lang="es-ES" dirty="0"/>
              <a:t>		ORDER BY </a:t>
            </a:r>
            <a:r>
              <a:rPr lang="es-ES" dirty="0" err="1"/>
              <a:t>numcontrato</a:t>
            </a:r>
            <a:r>
              <a:rPr lang="es-ES" dirty="0"/>
              <a:t> DESC LIMIT 1);</a:t>
            </a:r>
          </a:p>
          <a:p>
            <a:r>
              <a:rPr lang="es-ES" dirty="0"/>
              <a:t>Corrige el error.</a:t>
            </a:r>
          </a:p>
          <a:p>
            <a:endParaRPr lang="es-ES" dirty="0"/>
          </a:p>
        </p:txBody>
      </p:sp>
      <p:sp>
        <p:nvSpPr>
          <p:cNvPr id="6" name="CuadroTexto 5">
            <a:extLst>
              <a:ext uri="{FF2B5EF4-FFF2-40B4-BE49-F238E27FC236}">
                <a16:creationId xmlns:a16="http://schemas.microsoft.com/office/drawing/2014/main" id="{6309A1F3-37EE-BC02-08D8-89F83B5C097A}"/>
              </a:ext>
            </a:extLst>
          </p:cNvPr>
          <p:cNvSpPr txBox="1"/>
          <p:nvPr/>
        </p:nvSpPr>
        <p:spPr>
          <a:xfrm>
            <a:off x="8162925" y="3057525"/>
            <a:ext cx="3190875" cy="923330"/>
          </a:xfrm>
          <a:prstGeom prst="rect">
            <a:avLst/>
          </a:prstGeom>
          <a:noFill/>
        </p:spPr>
        <p:txBody>
          <a:bodyPr wrap="square" rtlCol="0">
            <a:spAutoFit/>
          </a:bodyPr>
          <a:lstStyle/>
          <a:p>
            <a:r>
              <a:rPr lang="es-ES" dirty="0"/>
              <a:t>Esto da error porque no se puede utilizar la tabla de la que quieres borrar en la subconsulta</a:t>
            </a:r>
          </a:p>
        </p:txBody>
      </p:sp>
    </p:spTree>
    <p:extLst>
      <p:ext uri="{BB962C8B-B14F-4D97-AF65-F5344CB8AC3E}">
        <p14:creationId xmlns:p14="http://schemas.microsoft.com/office/powerpoint/2010/main" val="548882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6</a:t>
            </a:r>
            <a:r>
              <a:rPr lang="es-ES" dirty="0"/>
              <a:t>: Solución.</a:t>
            </a:r>
          </a:p>
          <a:p>
            <a:pPr marL="0" indent="0">
              <a:buNone/>
            </a:pPr>
            <a:r>
              <a:rPr lang="es-ES" dirty="0"/>
              <a:t>DELETE FROM contratos </a:t>
            </a:r>
          </a:p>
          <a:p>
            <a:pPr marL="0" indent="0">
              <a:buNone/>
            </a:pPr>
            <a:r>
              <a:rPr lang="es-ES" dirty="0"/>
              <a:t>WHERE </a:t>
            </a:r>
            <a:r>
              <a:rPr lang="es-ES" dirty="0" err="1"/>
              <a:t>fini</a:t>
            </a:r>
            <a:r>
              <a:rPr lang="es-ES" dirty="0"/>
              <a:t>=(</a:t>
            </a:r>
            <a:r>
              <a:rPr lang="es-ES" dirty="0">
                <a:solidFill>
                  <a:srgbClr val="00B050"/>
                </a:solidFill>
              </a:rPr>
              <a:t>SELECT </a:t>
            </a:r>
            <a:r>
              <a:rPr lang="es-ES" dirty="0" err="1">
                <a:solidFill>
                  <a:srgbClr val="00B050"/>
                </a:solidFill>
              </a:rPr>
              <a:t>a.fini</a:t>
            </a:r>
            <a:r>
              <a:rPr lang="es-ES" dirty="0">
                <a:solidFill>
                  <a:srgbClr val="00B050"/>
                </a:solidFill>
              </a:rPr>
              <a:t> </a:t>
            </a:r>
          </a:p>
          <a:p>
            <a:pPr marL="0" indent="0">
              <a:buNone/>
            </a:pPr>
            <a:r>
              <a:rPr lang="es-ES" dirty="0">
                <a:solidFill>
                  <a:srgbClr val="00B050"/>
                </a:solidFill>
              </a:rPr>
              <a:t>		FROM </a:t>
            </a:r>
            <a:r>
              <a:rPr lang="es-ES" dirty="0"/>
              <a:t>(</a:t>
            </a:r>
            <a:r>
              <a:rPr lang="es-ES" dirty="0">
                <a:solidFill>
                  <a:srgbClr val="FF0000"/>
                </a:solidFill>
              </a:rPr>
              <a:t>SELECT * FROM contratos</a:t>
            </a:r>
            <a:r>
              <a:rPr lang="es-ES" dirty="0"/>
              <a:t>) </a:t>
            </a:r>
            <a:r>
              <a:rPr lang="es-ES" dirty="0">
                <a:solidFill>
                  <a:srgbClr val="00B050"/>
                </a:solidFill>
              </a:rPr>
              <a:t>AS a</a:t>
            </a:r>
          </a:p>
          <a:p>
            <a:pPr marL="0" indent="0">
              <a:buNone/>
            </a:pPr>
            <a:r>
              <a:rPr lang="es-ES" dirty="0">
                <a:solidFill>
                  <a:srgbClr val="00B050"/>
                </a:solidFill>
              </a:rPr>
              <a:t>		WHERE </a:t>
            </a:r>
            <a:r>
              <a:rPr lang="es-ES" dirty="0" err="1">
                <a:solidFill>
                  <a:srgbClr val="00B050"/>
                </a:solidFill>
              </a:rPr>
              <a:t>a.dnicliente</a:t>
            </a:r>
            <a:r>
              <a:rPr lang="es-ES" dirty="0">
                <a:solidFill>
                  <a:srgbClr val="00B050"/>
                </a:solidFill>
              </a:rPr>
              <a:t>= '03549358G’ </a:t>
            </a:r>
          </a:p>
          <a:p>
            <a:pPr marL="0" indent="0">
              <a:buNone/>
            </a:pPr>
            <a:r>
              <a:rPr lang="es-ES" dirty="0">
                <a:solidFill>
                  <a:srgbClr val="00B050"/>
                </a:solidFill>
              </a:rPr>
              <a:t>		ORDER BY </a:t>
            </a:r>
            <a:r>
              <a:rPr lang="es-ES" dirty="0" err="1">
                <a:solidFill>
                  <a:srgbClr val="00B050"/>
                </a:solidFill>
              </a:rPr>
              <a:t>a.numcontrato</a:t>
            </a:r>
            <a:r>
              <a:rPr lang="es-ES" dirty="0">
                <a:solidFill>
                  <a:srgbClr val="00B050"/>
                </a:solidFill>
              </a:rPr>
              <a:t> DESC LIMIT 1</a:t>
            </a:r>
            <a:r>
              <a:rPr lang="es-ES" dirty="0"/>
              <a:t>);</a:t>
            </a:r>
          </a:p>
          <a:p>
            <a:endParaRPr lang="es-ES" dirty="0"/>
          </a:p>
        </p:txBody>
      </p:sp>
    </p:spTree>
    <p:extLst>
      <p:ext uri="{BB962C8B-B14F-4D97-AF65-F5344CB8AC3E}">
        <p14:creationId xmlns:p14="http://schemas.microsoft.com/office/powerpoint/2010/main" val="1230081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10627-F5CF-F68D-D77F-DE0F8BD8CF2D}"/>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BFCE339B-19C8-29DD-B5AA-5B6FAA06077E}"/>
              </a:ext>
            </a:extLst>
          </p:cNvPr>
          <p:cNvSpPr>
            <a:spLocks noGrp="1"/>
          </p:cNvSpPr>
          <p:nvPr>
            <p:ph idx="1"/>
          </p:nvPr>
        </p:nvSpPr>
        <p:spPr/>
        <p:txBody>
          <a:bodyPr>
            <a:normAutofit/>
          </a:bodyPr>
          <a:lstStyle/>
          <a:p>
            <a:r>
              <a:rPr lang="es-ES" b="1" dirty="0"/>
              <a:t>Ejemplo 7</a:t>
            </a:r>
            <a:r>
              <a:rPr lang="es-ES" dirty="0"/>
              <a:t>: Eliminar de la tabla contratos todos los contratos realizados en el año anterior al actual y anteriores al primer contrato realizado ese año por la clienta Reyes Sanz </a:t>
            </a:r>
            <a:r>
              <a:rPr lang="es-ES" dirty="0" err="1"/>
              <a:t>Lopez</a:t>
            </a:r>
            <a:r>
              <a:rPr lang="es-ES" dirty="0"/>
              <a:t>.</a:t>
            </a:r>
          </a:p>
          <a:p>
            <a:endParaRPr lang="es-ES" dirty="0"/>
          </a:p>
          <a:p>
            <a:endParaRPr lang="es-ES" dirty="0"/>
          </a:p>
        </p:txBody>
      </p:sp>
      <p:sp>
        <p:nvSpPr>
          <p:cNvPr id="4" name="CuadroTexto 3">
            <a:extLst>
              <a:ext uri="{FF2B5EF4-FFF2-40B4-BE49-F238E27FC236}">
                <a16:creationId xmlns:a16="http://schemas.microsoft.com/office/drawing/2014/main" id="{6E4F7156-1D0C-C13B-4756-E4C2303592FB}"/>
              </a:ext>
            </a:extLst>
          </p:cNvPr>
          <p:cNvSpPr txBox="1"/>
          <p:nvPr/>
        </p:nvSpPr>
        <p:spPr>
          <a:xfrm>
            <a:off x="1295400" y="3429000"/>
            <a:ext cx="9429750" cy="923330"/>
          </a:xfrm>
          <a:prstGeom prst="rect">
            <a:avLst/>
          </a:prstGeom>
          <a:noFill/>
        </p:spPr>
        <p:txBody>
          <a:bodyPr wrap="square" rtlCol="0">
            <a:spAutoFit/>
          </a:bodyPr>
          <a:lstStyle/>
          <a:p>
            <a:r>
              <a:rPr lang="es-ES" dirty="0"/>
              <a:t>El borrado tiene dos condiciones. El primero es que el año sea anterior al actual, y además, que sea anterior al contrato realizado por una cliente. Como la condición implica la misma tabla de la que quieres borrar, hay que hacer un renombrado para que funcione</a:t>
            </a:r>
          </a:p>
        </p:txBody>
      </p:sp>
    </p:spTree>
    <p:extLst>
      <p:ext uri="{BB962C8B-B14F-4D97-AF65-F5344CB8AC3E}">
        <p14:creationId xmlns:p14="http://schemas.microsoft.com/office/powerpoint/2010/main" val="3064387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10627-F5CF-F68D-D77F-DE0F8BD8CF2D}"/>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BFCE339B-19C8-29DD-B5AA-5B6FAA06077E}"/>
              </a:ext>
            </a:extLst>
          </p:cNvPr>
          <p:cNvSpPr>
            <a:spLocks noGrp="1"/>
          </p:cNvSpPr>
          <p:nvPr>
            <p:ph idx="1"/>
          </p:nvPr>
        </p:nvSpPr>
        <p:spPr/>
        <p:txBody>
          <a:bodyPr>
            <a:normAutofit fontScale="85000" lnSpcReduction="20000"/>
          </a:bodyPr>
          <a:lstStyle/>
          <a:p>
            <a:r>
              <a:rPr lang="es-ES" b="1" dirty="0"/>
              <a:t>Ejemplo 7</a:t>
            </a:r>
            <a:r>
              <a:rPr lang="es-ES" dirty="0"/>
              <a:t>: Eliminar de la tabla contratos todos los contratos realizados en el año anterior al actual y anteriores al primer contrato realizado ese año por la clienta Reyes Sanz </a:t>
            </a:r>
            <a:r>
              <a:rPr lang="es-ES" dirty="0" err="1"/>
              <a:t>Lopez</a:t>
            </a:r>
            <a:r>
              <a:rPr lang="es-ES" dirty="0"/>
              <a:t>.</a:t>
            </a:r>
          </a:p>
          <a:p>
            <a:endParaRPr lang="es-ES" dirty="0"/>
          </a:p>
          <a:p>
            <a:pPr marL="0" indent="0">
              <a:lnSpc>
                <a:spcPct val="120000"/>
              </a:lnSpc>
              <a:spcBef>
                <a:spcPts val="0"/>
              </a:spcBef>
              <a:buNone/>
            </a:pPr>
            <a:r>
              <a:rPr lang="es-ES" dirty="0"/>
              <a:t>DELETE  FROM </a:t>
            </a:r>
            <a:r>
              <a:rPr lang="es-ES" dirty="0">
                <a:highlight>
                  <a:srgbClr val="FFFF00"/>
                </a:highlight>
              </a:rPr>
              <a:t>contratos</a:t>
            </a:r>
            <a:r>
              <a:rPr lang="es-ES" dirty="0"/>
              <a:t> </a:t>
            </a:r>
          </a:p>
          <a:p>
            <a:pPr marL="0" indent="0">
              <a:lnSpc>
                <a:spcPct val="120000"/>
              </a:lnSpc>
              <a:spcBef>
                <a:spcPts val="0"/>
              </a:spcBef>
              <a:buNone/>
            </a:pPr>
            <a:r>
              <a:rPr lang="es-ES" dirty="0"/>
              <a:t>WHERE </a:t>
            </a:r>
            <a:r>
              <a:rPr lang="es-ES" dirty="0" err="1"/>
              <a:t>year</a:t>
            </a:r>
            <a:r>
              <a:rPr lang="es-ES" dirty="0"/>
              <a:t>(</a:t>
            </a:r>
            <a:r>
              <a:rPr lang="es-ES" dirty="0" err="1"/>
              <a:t>fini</a:t>
            </a:r>
            <a:r>
              <a:rPr lang="es-ES" dirty="0"/>
              <a:t>)=</a:t>
            </a:r>
            <a:r>
              <a:rPr lang="es-ES" dirty="0" err="1"/>
              <a:t>year</a:t>
            </a:r>
            <a:r>
              <a:rPr lang="es-ES" dirty="0"/>
              <a:t>(</a:t>
            </a:r>
            <a:r>
              <a:rPr lang="es-ES" dirty="0" err="1"/>
              <a:t>curdate</a:t>
            </a:r>
            <a:r>
              <a:rPr lang="es-ES" dirty="0"/>
              <a:t>())-1 </a:t>
            </a:r>
          </a:p>
          <a:p>
            <a:pPr marL="0" indent="0">
              <a:lnSpc>
                <a:spcPct val="120000"/>
              </a:lnSpc>
              <a:spcBef>
                <a:spcPts val="0"/>
              </a:spcBef>
              <a:buNone/>
            </a:pPr>
            <a:r>
              <a:rPr lang="es-ES" dirty="0"/>
              <a:t>AND </a:t>
            </a:r>
            <a:r>
              <a:rPr lang="es-ES" dirty="0" err="1"/>
              <a:t>fini</a:t>
            </a:r>
            <a:r>
              <a:rPr lang="es-ES" dirty="0"/>
              <a:t>&lt; (</a:t>
            </a:r>
            <a:r>
              <a:rPr lang="es-ES" dirty="0">
                <a:solidFill>
                  <a:srgbClr val="00B050"/>
                </a:solidFill>
              </a:rPr>
              <a:t>SELECT </a:t>
            </a:r>
            <a:r>
              <a:rPr lang="es-ES" dirty="0" err="1">
                <a:solidFill>
                  <a:srgbClr val="00B050"/>
                </a:solidFill>
              </a:rPr>
              <a:t>a.fini</a:t>
            </a:r>
            <a:r>
              <a:rPr lang="es-ES" dirty="0">
                <a:solidFill>
                  <a:srgbClr val="00B050"/>
                </a:solidFill>
              </a:rPr>
              <a:t> FROM </a:t>
            </a:r>
          </a:p>
          <a:p>
            <a:pPr marL="0" indent="0">
              <a:lnSpc>
                <a:spcPct val="120000"/>
              </a:lnSpc>
              <a:spcBef>
                <a:spcPts val="0"/>
              </a:spcBef>
              <a:buNone/>
            </a:pPr>
            <a:r>
              <a:rPr lang="es-ES" dirty="0"/>
              <a:t>		(</a:t>
            </a:r>
            <a:r>
              <a:rPr lang="es-ES" dirty="0">
                <a:solidFill>
                  <a:srgbClr val="FF0000"/>
                </a:solidFill>
              </a:rPr>
              <a:t>SELECT * </a:t>
            </a:r>
          </a:p>
          <a:p>
            <a:pPr marL="0" indent="0">
              <a:lnSpc>
                <a:spcPct val="120000"/>
              </a:lnSpc>
              <a:spcBef>
                <a:spcPts val="0"/>
              </a:spcBef>
              <a:buNone/>
            </a:pPr>
            <a:r>
              <a:rPr lang="es-ES" dirty="0">
                <a:solidFill>
                  <a:srgbClr val="FF0000"/>
                </a:solidFill>
              </a:rPr>
              <a:t>		FROM </a:t>
            </a:r>
            <a:r>
              <a:rPr lang="es-ES" dirty="0">
                <a:solidFill>
                  <a:srgbClr val="FF0000"/>
                </a:solidFill>
                <a:highlight>
                  <a:srgbClr val="FFFF00"/>
                </a:highlight>
              </a:rPr>
              <a:t>contratos</a:t>
            </a:r>
            <a:r>
              <a:rPr lang="es-ES" dirty="0">
                <a:solidFill>
                  <a:srgbClr val="FF0000"/>
                </a:solidFill>
              </a:rPr>
              <a:t> </a:t>
            </a:r>
          </a:p>
          <a:p>
            <a:pPr marL="0" indent="0">
              <a:lnSpc>
                <a:spcPct val="120000"/>
              </a:lnSpc>
              <a:spcBef>
                <a:spcPts val="0"/>
              </a:spcBef>
              <a:buNone/>
            </a:pPr>
            <a:r>
              <a:rPr lang="es-ES" dirty="0">
                <a:solidFill>
                  <a:srgbClr val="FF0000"/>
                </a:solidFill>
              </a:rPr>
              <a:t>		INNER JOIN clientes ON </a:t>
            </a:r>
            <a:r>
              <a:rPr lang="es-ES" dirty="0" err="1">
                <a:solidFill>
                  <a:srgbClr val="FF0000"/>
                </a:solidFill>
              </a:rPr>
              <a:t>dnicliente</a:t>
            </a:r>
            <a:r>
              <a:rPr lang="es-ES" dirty="0">
                <a:solidFill>
                  <a:srgbClr val="FF0000"/>
                </a:solidFill>
              </a:rPr>
              <a:t>=</a:t>
            </a:r>
            <a:r>
              <a:rPr lang="es-ES" dirty="0" err="1">
                <a:solidFill>
                  <a:srgbClr val="FF0000"/>
                </a:solidFill>
              </a:rPr>
              <a:t>dni</a:t>
            </a:r>
            <a:r>
              <a:rPr lang="es-ES" dirty="0"/>
              <a:t>) </a:t>
            </a:r>
            <a:r>
              <a:rPr lang="es-ES" dirty="0">
                <a:solidFill>
                  <a:srgbClr val="00B050"/>
                </a:solidFill>
              </a:rPr>
              <a:t>AS a </a:t>
            </a:r>
          </a:p>
          <a:p>
            <a:pPr marL="0" indent="0">
              <a:lnSpc>
                <a:spcPct val="120000"/>
              </a:lnSpc>
              <a:spcBef>
                <a:spcPts val="0"/>
              </a:spcBef>
              <a:buNone/>
            </a:pPr>
            <a:r>
              <a:rPr lang="es-ES" dirty="0">
                <a:solidFill>
                  <a:srgbClr val="00B050"/>
                </a:solidFill>
              </a:rPr>
              <a:t>	     WHERE </a:t>
            </a:r>
            <a:r>
              <a:rPr lang="es-ES" dirty="0" err="1">
                <a:solidFill>
                  <a:srgbClr val="00B050"/>
                </a:solidFill>
              </a:rPr>
              <a:t>a.nombre</a:t>
            </a:r>
            <a:r>
              <a:rPr lang="es-ES" dirty="0">
                <a:solidFill>
                  <a:srgbClr val="00B050"/>
                </a:solidFill>
              </a:rPr>
              <a:t>='Reyes' AND </a:t>
            </a:r>
            <a:r>
              <a:rPr lang="es-ES" dirty="0" err="1">
                <a:solidFill>
                  <a:srgbClr val="00B050"/>
                </a:solidFill>
              </a:rPr>
              <a:t>a.apellidos</a:t>
            </a:r>
            <a:r>
              <a:rPr lang="es-ES" dirty="0">
                <a:solidFill>
                  <a:srgbClr val="00B050"/>
                </a:solidFill>
              </a:rPr>
              <a:t>='Sanz </a:t>
            </a:r>
            <a:r>
              <a:rPr lang="es-ES" dirty="0" err="1">
                <a:solidFill>
                  <a:srgbClr val="00B050"/>
                </a:solidFill>
              </a:rPr>
              <a:t>Lopez</a:t>
            </a:r>
            <a:r>
              <a:rPr lang="es-ES" dirty="0">
                <a:solidFill>
                  <a:srgbClr val="00B050"/>
                </a:solidFill>
              </a:rPr>
              <a:t>’ </a:t>
            </a:r>
          </a:p>
          <a:p>
            <a:pPr marL="0" indent="0">
              <a:lnSpc>
                <a:spcPct val="120000"/>
              </a:lnSpc>
              <a:spcBef>
                <a:spcPts val="0"/>
              </a:spcBef>
              <a:buNone/>
            </a:pPr>
            <a:r>
              <a:rPr lang="es-ES" dirty="0">
                <a:solidFill>
                  <a:srgbClr val="00B050"/>
                </a:solidFill>
              </a:rPr>
              <a:t>	     ORDER BY </a:t>
            </a:r>
            <a:r>
              <a:rPr lang="es-ES" dirty="0" err="1">
                <a:solidFill>
                  <a:srgbClr val="00B050"/>
                </a:solidFill>
              </a:rPr>
              <a:t>numcontrato</a:t>
            </a:r>
            <a:r>
              <a:rPr lang="es-ES" dirty="0">
                <a:solidFill>
                  <a:srgbClr val="00B050"/>
                </a:solidFill>
              </a:rPr>
              <a:t> LIMIT 1</a:t>
            </a:r>
            <a:r>
              <a:rPr lang="es-ES" dirty="0"/>
              <a:t>);</a:t>
            </a:r>
          </a:p>
          <a:p>
            <a:endParaRPr lang="es-ES" dirty="0"/>
          </a:p>
        </p:txBody>
      </p:sp>
      <p:sp>
        <p:nvSpPr>
          <p:cNvPr id="4" name="CuadroTexto 3">
            <a:extLst>
              <a:ext uri="{FF2B5EF4-FFF2-40B4-BE49-F238E27FC236}">
                <a16:creationId xmlns:a16="http://schemas.microsoft.com/office/drawing/2014/main" id="{6E4F7156-1D0C-C13B-4756-E4C2303592FB}"/>
              </a:ext>
            </a:extLst>
          </p:cNvPr>
          <p:cNvSpPr txBox="1"/>
          <p:nvPr/>
        </p:nvSpPr>
        <p:spPr>
          <a:xfrm>
            <a:off x="6096000" y="2533650"/>
            <a:ext cx="6048375" cy="1477328"/>
          </a:xfrm>
          <a:prstGeom prst="rect">
            <a:avLst/>
          </a:prstGeom>
          <a:noFill/>
        </p:spPr>
        <p:txBody>
          <a:bodyPr wrap="square" rtlCol="0">
            <a:spAutoFit/>
          </a:bodyPr>
          <a:lstStyle/>
          <a:p>
            <a:r>
              <a:rPr lang="es-ES" dirty="0"/>
              <a:t>El borrado tiene dos condiciones. El primero es que el año sea anterior al actual, y además, que sea anterior al contrato realizado por una cliente. Como la condición implica la misma tabla de la que quieres borrar, hay que hacer un renombrado para que funcione</a:t>
            </a:r>
          </a:p>
        </p:txBody>
      </p:sp>
    </p:spTree>
    <p:extLst>
      <p:ext uri="{BB962C8B-B14F-4D97-AF65-F5344CB8AC3E}">
        <p14:creationId xmlns:p14="http://schemas.microsoft.com/office/powerpoint/2010/main" val="140270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pPr algn="l"/>
            <a:r>
              <a:rPr lang="es-ES" dirty="0"/>
              <a:t>Consulta 2: </a:t>
            </a:r>
            <a:r>
              <a:rPr lang="es-ES" b="0" i="0" u="none" strike="noStrike" baseline="0" dirty="0">
                <a:solidFill>
                  <a:srgbClr val="000000"/>
                </a:solidFill>
                <a:latin typeface="Calibri" panose="020F0502020204030204" pitchFamily="34" charset="0"/>
              </a:rPr>
              <a:t>Establece que en la tabla </a:t>
            </a:r>
            <a:r>
              <a:rPr lang="es-ES" b="1" i="0" u="none" strike="noStrike" baseline="0" dirty="0">
                <a:solidFill>
                  <a:srgbClr val="000000"/>
                </a:solidFill>
                <a:latin typeface="Calibri" panose="020F0502020204030204" pitchFamily="34" charset="0"/>
              </a:rPr>
              <a:t>clasificación</a:t>
            </a:r>
            <a:r>
              <a:rPr lang="es-ES" b="0" i="0" u="none" strike="noStrike" baseline="0" dirty="0">
                <a:solidFill>
                  <a:srgbClr val="000000"/>
                </a:solidFill>
                <a:latin typeface="Calibri" panose="020F0502020204030204" pitchFamily="34" charset="0"/>
              </a:rPr>
              <a:t>, cada equipo tenga en la columna de partidos jugados el número de partidos que ha jugado como local. </a:t>
            </a:r>
          </a:p>
          <a:p>
            <a:pPr algn="l"/>
            <a:endParaRPr lang="es-ES" sz="4000" dirty="0"/>
          </a:p>
          <a:p>
            <a:pPr marL="0" indent="0">
              <a:lnSpc>
                <a:spcPct val="100000"/>
              </a:lnSpc>
              <a:spcBef>
                <a:spcPts val="0"/>
              </a:spcBef>
              <a:buNone/>
            </a:pPr>
            <a:r>
              <a:rPr lang="en-US" dirty="0">
                <a:solidFill>
                  <a:schemeClr val="accent1">
                    <a:lumMod val="75000"/>
                  </a:schemeClr>
                </a:solidFill>
              </a:rPr>
              <a:t>UPDATE clasificacion </a:t>
            </a:r>
          </a:p>
          <a:p>
            <a:pPr marL="0" indent="0">
              <a:lnSpc>
                <a:spcPct val="100000"/>
              </a:lnSpc>
              <a:spcBef>
                <a:spcPts val="0"/>
              </a:spcBef>
              <a:buNone/>
            </a:pPr>
            <a:r>
              <a:rPr lang="en-US" dirty="0">
                <a:solidFill>
                  <a:schemeClr val="accent1">
                    <a:lumMod val="75000"/>
                  </a:schemeClr>
                </a:solidFill>
              </a:rPr>
              <a:t>SET pj=(SELECT count(*) </a:t>
            </a:r>
          </a:p>
          <a:p>
            <a:pPr marL="0" indent="0">
              <a:lnSpc>
                <a:spcPct val="100000"/>
              </a:lnSpc>
              <a:spcBef>
                <a:spcPts val="0"/>
              </a:spcBef>
              <a:buNone/>
            </a:pPr>
            <a:r>
              <a:rPr lang="en-US" dirty="0">
                <a:solidFill>
                  <a:schemeClr val="accent1">
                    <a:lumMod val="75000"/>
                  </a:schemeClr>
                </a:solidFill>
              </a:rPr>
              <a:t>		FROM partidos </a:t>
            </a:r>
          </a:p>
          <a:p>
            <a:pPr marL="0" indent="0">
              <a:lnSpc>
                <a:spcPct val="100000"/>
              </a:lnSpc>
              <a:spcBef>
                <a:spcPts val="0"/>
              </a:spcBef>
              <a:buNone/>
            </a:pPr>
            <a:r>
              <a:rPr lang="en-US" dirty="0">
                <a:solidFill>
                  <a:schemeClr val="accent1">
                    <a:lumMod val="75000"/>
                  </a:schemeClr>
                </a:solidFill>
              </a:rPr>
              <a:t>		WHERE eqloc=codeq </a:t>
            </a:r>
          </a:p>
          <a:p>
            <a:pPr marL="0" indent="0">
              <a:lnSpc>
                <a:spcPct val="100000"/>
              </a:lnSpc>
              <a:spcBef>
                <a:spcPts val="0"/>
              </a:spcBef>
              <a:buNone/>
            </a:pPr>
            <a:r>
              <a:rPr lang="en-US" dirty="0">
                <a:solidFill>
                  <a:schemeClr val="accent1">
                    <a:lumMod val="75000"/>
                  </a:schemeClr>
                </a:solidFill>
              </a:rPr>
              <a:t>		AND golesloc IS NOT NULL);</a:t>
            </a:r>
            <a:endParaRPr lang="es-ES" dirty="0">
              <a:solidFill>
                <a:schemeClr val="accent1">
                  <a:lumMod val="75000"/>
                </a:schemeClr>
              </a:solidFill>
            </a:endParaRPr>
          </a:p>
        </p:txBody>
      </p:sp>
    </p:spTree>
    <p:extLst>
      <p:ext uri="{BB962C8B-B14F-4D97-AF65-F5344CB8AC3E}">
        <p14:creationId xmlns:p14="http://schemas.microsoft.com/office/powerpoint/2010/main" val="337516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26131-CBAA-258A-EB0F-E44CCE8D0B2F}"/>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D26470D8-E365-84E4-0DBB-6627EDCCA0B8}"/>
              </a:ext>
            </a:extLst>
          </p:cNvPr>
          <p:cNvSpPr>
            <a:spLocks noGrp="1"/>
          </p:cNvSpPr>
          <p:nvPr>
            <p:ph idx="1"/>
          </p:nvPr>
        </p:nvSpPr>
        <p:spPr/>
        <p:txBody>
          <a:bodyPr>
            <a:normAutofit fontScale="92500" lnSpcReduction="10000"/>
          </a:bodyPr>
          <a:lstStyle/>
          <a:p>
            <a:r>
              <a:rPr lang="es-ES" dirty="0"/>
              <a:t>Explicación de la modificación.</a:t>
            </a:r>
          </a:p>
          <a:p>
            <a:r>
              <a:rPr lang="es-ES" dirty="0"/>
              <a:t>En primer lugar hemos hecho una consulta con un group by. </a:t>
            </a:r>
          </a:p>
          <a:p>
            <a:r>
              <a:rPr lang="es-ES" dirty="0"/>
              <a:t>Cuando queremos utilizar una consulta de group by para modificar CADA campo de una tabla, tenemos que establecer la relación entre la tabla a modificar con la tabla de donde sacamos la información</a:t>
            </a:r>
          </a:p>
          <a:p>
            <a:endParaRPr lang="es-ES" dirty="0"/>
          </a:p>
          <a:p>
            <a:pPr marL="0" indent="0">
              <a:lnSpc>
                <a:spcPct val="100000"/>
              </a:lnSpc>
              <a:spcBef>
                <a:spcPts val="0"/>
              </a:spcBef>
              <a:buNone/>
            </a:pPr>
            <a:r>
              <a:rPr lang="en-US" dirty="0">
                <a:solidFill>
                  <a:schemeClr val="accent1">
                    <a:lumMod val="75000"/>
                  </a:schemeClr>
                </a:solidFill>
              </a:rPr>
              <a:t>UPDATE </a:t>
            </a:r>
            <a:r>
              <a:rPr lang="en-US" dirty="0">
                <a:solidFill>
                  <a:srgbClr val="FF0000"/>
                </a:solidFill>
              </a:rPr>
              <a:t>clasificacion</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SET pj=(SELECT count(*) </a:t>
            </a:r>
          </a:p>
          <a:p>
            <a:pPr marL="0" indent="0">
              <a:lnSpc>
                <a:spcPct val="100000"/>
              </a:lnSpc>
              <a:spcBef>
                <a:spcPts val="0"/>
              </a:spcBef>
              <a:buNone/>
            </a:pPr>
            <a:r>
              <a:rPr lang="en-US" dirty="0">
                <a:solidFill>
                  <a:schemeClr val="accent1">
                    <a:lumMod val="75000"/>
                  </a:schemeClr>
                </a:solidFill>
              </a:rPr>
              <a:t>		FROM </a:t>
            </a:r>
            <a:r>
              <a:rPr lang="en-US" dirty="0">
                <a:solidFill>
                  <a:srgbClr val="00B050"/>
                </a:solidFill>
              </a:rPr>
              <a:t>partidos</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		WHERE </a:t>
            </a:r>
            <a:r>
              <a:rPr lang="en-US" dirty="0">
                <a:solidFill>
                  <a:srgbClr val="00B050"/>
                </a:solidFill>
              </a:rPr>
              <a:t>eqloc</a:t>
            </a:r>
            <a:r>
              <a:rPr lang="en-US" dirty="0">
                <a:solidFill>
                  <a:schemeClr val="accent1">
                    <a:lumMod val="75000"/>
                  </a:schemeClr>
                </a:solidFill>
              </a:rPr>
              <a:t>=</a:t>
            </a:r>
            <a:r>
              <a:rPr lang="en-US" dirty="0">
                <a:solidFill>
                  <a:srgbClr val="FF0000"/>
                </a:solidFill>
              </a:rPr>
              <a:t>codeq</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		AND golesloc IS NOT NULL);</a:t>
            </a:r>
            <a:endParaRPr lang="es-ES" dirty="0">
              <a:solidFill>
                <a:schemeClr val="accent1">
                  <a:lumMod val="75000"/>
                </a:schemeClr>
              </a:solidFill>
            </a:endParaRPr>
          </a:p>
          <a:p>
            <a:pPr marL="0" indent="0">
              <a:buNone/>
            </a:pPr>
            <a:endParaRPr lang="es-ES" dirty="0"/>
          </a:p>
        </p:txBody>
      </p:sp>
      <p:sp>
        <p:nvSpPr>
          <p:cNvPr id="4" name="CuadroTexto 3">
            <a:extLst>
              <a:ext uri="{FF2B5EF4-FFF2-40B4-BE49-F238E27FC236}">
                <a16:creationId xmlns:a16="http://schemas.microsoft.com/office/drawing/2014/main" id="{EF4243B2-C784-A935-E103-45203AB0DB9A}"/>
              </a:ext>
            </a:extLst>
          </p:cNvPr>
          <p:cNvSpPr txBox="1"/>
          <p:nvPr/>
        </p:nvSpPr>
        <p:spPr>
          <a:xfrm>
            <a:off x="7620000" y="4421892"/>
            <a:ext cx="3276600" cy="1200329"/>
          </a:xfrm>
          <a:prstGeom prst="rect">
            <a:avLst/>
          </a:prstGeom>
          <a:noFill/>
        </p:spPr>
        <p:txBody>
          <a:bodyPr wrap="square" rtlCol="0">
            <a:spAutoFit/>
          </a:bodyPr>
          <a:lstStyle/>
          <a:p>
            <a:r>
              <a:rPr lang="es-ES" dirty="0"/>
              <a:t>Cada </a:t>
            </a:r>
            <a:r>
              <a:rPr lang="es-ES" dirty="0">
                <a:solidFill>
                  <a:srgbClr val="FF0000"/>
                </a:solidFill>
              </a:rPr>
              <a:t>equipo</a:t>
            </a:r>
            <a:r>
              <a:rPr lang="es-ES" dirty="0"/>
              <a:t> a modificar en </a:t>
            </a:r>
            <a:r>
              <a:rPr lang="es-ES" dirty="0">
                <a:solidFill>
                  <a:srgbClr val="FF0000"/>
                </a:solidFill>
              </a:rPr>
              <a:t>clasificación</a:t>
            </a:r>
            <a:r>
              <a:rPr lang="es-ES" dirty="0"/>
              <a:t>, se relaciona con cada </a:t>
            </a:r>
            <a:r>
              <a:rPr lang="es-ES" dirty="0">
                <a:solidFill>
                  <a:srgbClr val="00B050"/>
                </a:solidFill>
              </a:rPr>
              <a:t>equipo que jugo en local </a:t>
            </a:r>
            <a:r>
              <a:rPr lang="es-ES" dirty="0"/>
              <a:t>en </a:t>
            </a:r>
            <a:r>
              <a:rPr lang="es-ES" dirty="0">
                <a:solidFill>
                  <a:srgbClr val="00B050"/>
                </a:solidFill>
              </a:rPr>
              <a:t>partidos</a:t>
            </a:r>
          </a:p>
        </p:txBody>
      </p:sp>
    </p:spTree>
    <p:extLst>
      <p:ext uri="{BB962C8B-B14F-4D97-AF65-F5344CB8AC3E}">
        <p14:creationId xmlns:p14="http://schemas.microsoft.com/office/powerpoint/2010/main" val="364238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CF4D8-C373-DB64-1204-A7B1E515CD73}"/>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CCB40FE3-DA2A-1CE8-D304-2B198A869ACF}"/>
              </a:ext>
            </a:extLst>
          </p:cNvPr>
          <p:cNvSpPr>
            <a:spLocks noGrp="1"/>
          </p:cNvSpPr>
          <p:nvPr>
            <p:ph idx="1"/>
          </p:nvPr>
        </p:nvSpPr>
        <p:spPr/>
        <p:txBody>
          <a:bodyPr>
            <a:normAutofit/>
          </a:bodyPr>
          <a:lstStyle/>
          <a:p>
            <a:pPr>
              <a:lnSpc>
                <a:spcPct val="107000"/>
              </a:lnSpc>
              <a:spcAft>
                <a:spcPts val="800"/>
              </a:spcAft>
            </a:pPr>
            <a:r>
              <a:rPr lang="es-ES" dirty="0">
                <a:effectLst/>
                <a:latin typeface="Calibri" panose="020F0502020204030204" pitchFamily="34" charset="0"/>
                <a:ea typeface="Calibri" panose="020F0502020204030204" pitchFamily="34" charset="0"/>
              </a:rPr>
              <a:t>Elimina los </a:t>
            </a:r>
            <a:r>
              <a:rPr lang="es-ES" u="sng" dirty="0">
                <a:effectLst/>
                <a:latin typeface="Calibri" panose="020F0502020204030204" pitchFamily="34" charset="0"/>
                <a:ea typeface="Calibri" panose="020F0502020204030204" pitchFamily="34" charset="0"/>
              </a:rPr>
              <a:t>empleados</a:t>
            </a:r>
            <a:r>
              <a:rPr lang="es-ES" dirty="0">
                <a:effectLst/>
                <a:latin typeface="Calibri" panose="020F0502020204030204" pitchFamily="34" charset="0"/>
                <a:ea typeface="Calibri" panose="020F0502020204030204" pitchFamily="34" charset="0"/>
              </a:rPr>
              <a:t> del departamento </a:t>
            </a:r>
            <a:r>
              <a:rPr lang="es-ES" b="1" dirty="0">
                <a:effectLst/>
                <a:latin typeface="Calibri" panose="020F0502020204030204" pitchFamily="34" charset="0"/>
                <a:ea typeface="Calibri" panose="020F0502020204030204" pitchFamily="34" charset="0"/>
              </a:rPr>
              <a:t>Human Resources </a:t>
            </a:r>
            <a:r>
              <a:rPr lang="es-ES" dirty="0">
                <a:effectLst/>
                <a:latin typeface="Calibri" panose="020F0502020204030204" pitchFamily="34" charset="0"/>
                <a:ea typeface="Calibri" panose="020F0502020204030204" pitchFamily="34" charset="0"/>
              </a:rPr>
              <a:t>cuyo salario actual sea superior a la media de los salarios actuales en ese departamento.</a:t>
            </a:r>
          </a:p>
          <a:p>
            <a:pPr>
              <a:lnSpc>
                <a:spcPct val="107000"/>
              </a:lnSpc>
              <a:spcAft>
                <a:spcPts val="800"/>
              </a:spcAft>
            </a:pPr>
            <a:r>
              <a:rPr lang="es-ES" dirty="0">
                <a:latin typeface="Calibri" panose="020F0502020204030204" pitchFamily="34" charset="0"/>
                <a:ea typeface="Calibri" panose="020F0502020204030204" pitchFamily="34" charset="0"/>
              </a:rPr>
              <a:t>Para ello, primero calculamos la media de los salarios actuales del departamento Human </a:t>
            </a:r>
            <a:r>
              <a:rPr lang="es-ES" dirty="0" err="1">
                <a:latin typeface="Calibri" panose="020F0502020204030204" pitchFamily="34" charset="0"/>
                <a:ea typeface="Calibri" panose="020F0502020204030204" pitchFamily="34" charset="0"/>
              </a:rPr>
              <a:t>Resources</a:t>
            </a:r>
            <a:r>
              <a:rPr lang="es-ES" dirty="0">
                <a:latin typeface="Calibri" panose="020F0502020204030204" pitchFamily="34" charset="0"/>
                <a:ea typeface="Calibri" panose="020F0502020204030204" pitchFamily="34" charset="0"/>
              </a:rPr>
              <a:t>.</a:t>
            </a:r>
            <a:endParaRPr lang="es-ES"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25345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CBB4F-2AD8-A4CC-EA2F-376B9EC64698}"/>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D9188D4E-F2F8-F507-70E6-A2514A497496}"/>
              </a:ext>
            </a:extLst>
          </p:cNvPr>
          <p:cNvSpPr>
            <a:spLocks noGrp="1"/>
          </p:cNvSpPr>
          <p:nvPr>
            <p:ph idx="1"/>
          </p:nvPr>
        </p:nvSpPr>
        <p:spPr/>
        <p:txBody>
          <a:bodyPr>
            <a:normAutofit fontScale="92500" lnSpcReduction="10000"/>
          </a:bodyPr>
          <a:lstStyle/>
          <a:p>
            <a:pPr>
              <a:lnSpc>
                <a:spcPct val="107000"/>
              </a:lnSpc>
              <a:spcAft>
                <a:spcPts val="800"/>
              </a:spcAft>
            </a:pPr>
            <a:r>
              <a:rPr lang="es-ES" dirty="0">
                <a:latin typeface="Calibri" panose="020F0502020204030204" pitchFamily="34" charset="0"/>
                <a:ea typeface="Calibri" panose="020F0502020204030204" pitchFamily="34" charset="0"/>
              </a:rPr>
              <a:t>Si </a:t>
            </a:r>
            <a:r>
              <a:rPr lang="es-ES" sz="2800" dirty="0">
                <a:effectLst/>
                <a:latin typeface="Calibri" panose="020F0502020204030204" pitchFamily="34" charset="0"/>
                <a:ea typeface="Calibri" panose="020F0502020204030204" pitchFamily="34" charset="0"/>
              </a:rPr>
              <a:t>quisiéramos obtener la media de los salarios actuales de los empleados de </a:t>
            </a:r>
            <a:r>
              <a:rPr lang="es-ES" b="1" dirty="0">
                <a:effectLst/>
                <a:latin typeface="Calibri" panose="020F0502020204030204" pitchFamily="34" charset="0"/>
                <a:ea typeface="Calibri" panose="020F0502020204030204" pitchFamily="34" charset="0"/>
              </a:rPr>
              <a:t>Human Resources</a:t>
            </a:r>
            <a:r>
              <a:rPr lang="es-ES" sz="2800" dirty="0">
                <a:effectLst/>
                <a:latin typeface="Calibri" panose="020F0502020204030204" pitchFamily="34" charset="0"/>
                <a:ea typeface="Calibri" panose="020F0502020204030204" pitchFamily="34" charset="0"/>
              </a:rPr>
              <a:t>, haríamos:</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SELECT avg(salary)</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FROM salaries </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a:t>
            </a:r>
            <a:r>
              <a:rPr lang="es-ES" sz="2800" dirty="0" err="1">
                <a:solidFill>
                  <a:schemeClr val="accent1">
                    <a:lumMod val="75000"/>
                  </a:schemeClr>
                </a:solidFill>
                <a:effectLst/>
                <a:latin typeface="Calibri" panose="020F0502020204030204" pitchFamily="34" charset="0"/>
                <a:ea typeface="Calibri" panose="020F0502020204030204" pitchFamily="34" charset="0"/>
              </a:rPr>
              <a:t>employees</a:t>
            </a:r>
            <a:r>
              <a:rPr lang="es-ES" sz="2800" dirty="0">
                <a:solidFill>
                  <a:schemeClr val="accent1">
                    <a:lumMod val="75000"/>
                  </a:schemeClr>
                </a:solidFill>
                <a:effectLst/>
                <a:latin typeface="Calibri" panose="020F0502020204030204" pitchFamily="34" charset="0"/>
                <a:ea typeface="Calibri" panose="020F0502020204030204" pitchFamily="34" charset="0"/>
              </a:rPr>
              <a:t> USING(</a:t>
            </a:r>
            <a:r>
              <a:rPr lang="es-ES" sz="2800" dirty="0" err="1">
                <a:solidFill>
                  <a:schemeClr val="accent1">
                    <a:lumMod val="75000"/>
                  </a:schemeClr>
                </a:solidFill>
                <a:effectLst/>
                <a:latin typeface="Calibri" panose="020F0502020204030204" pitchFamily="34" charset="0"/>
                <a:ea typeface="Calibri" panose="020F0502020204030204" pitchFamily="34" charset="0"/>
              </a:rPr>
              <a:t>emp_no</a:t>
            </a:r>
            <a:r>
              <a:rPr lang="es-ES" sz="2800" dirty="0">
                <a:solidFill>
                  <a:schemeClr val="accent1">
                    <a:lumMod val="75000"/>
                  </a:schemeClr>
                </a:solidFill>
                <a:effectLst/>
                <a:latin typeface="Calibri" panose="020F0502020204030204" pitchFamily="34" charset="0"/>
                <a:ea typeface="Calibri" panose="020F0502020204030204" pitchFamily="34" charset="0"/>
              </a:rPr>
              <a:t>)</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dept_emp USING(emp_no)</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departments USING(dept_no)</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WHERE salaries.to_date='9999-01-01' </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AND dept_name='human </a:t>
            </a:r>
            <a:r>
              <a:rPr lang="es-ES" sz="2800" dirty="0" err="1">
                <a:solidFill>
                  <a:schemeClr val="accent1">
                    <a:lumMod val="75000"/>
                  </a:schemeClr>
                </a:solidFill>
                <a:effectLst/>
                <a:latin typeface="Calibri" panose="020F0502020204030204" pitchFamily="34" charset="0"/>
                <a:ea typeface="Calibri" panose="020F0502020204030204" pitchFamily="34" charset="0"/>
              </a:rPr>
              <a:t>resources</a:t>
            </a:r>
            <a:r>
              <a:rPr lang="es-ES" sz="2800" dirty="0">
                <a:solidFill>
                  <a:schemeClr val="accent1">
                    <a:lumMod val="75000"/>
                  </a:schemeClr>
                </a:solidFill>
                <a:effectLst/>
                <a:latin typeface="Calibri" panose="020F0502020204030204" pitchFamily="34" charset="0"/>
                <a:ea typeface="Calibri" panose="020F0502020204030204" pitchFamily="34" charset="0"/>
              </a:rPr>
              <a:t>’;</a:t>
            </a:r>
          </a:p>
          <a:p>
            <a:pPr>
              <a:lnSpc>
                <a:spcPct val="110000"/>
              </a:lnSpc>
              <a:spcBef>
                <a:spcPts val="0"/>
              </a:spcBef>
            </a:pPr>
            <a:r>
              <a:rPr lang="es-ES" dirty="0">
                <a:latin typeface="Calibri" panose="020F0502020204030204" pitchFamily="34" charset="0"/>
                <a:ea typeface="Calibri" panose="020F0502020204030204" pitchFamily="34" charset="0"/>
              </a:rPr>
              <a:t>Ahora hacemos la instrucción de borrado…</a:t>
            </a:r>
            <a:endParaRPr lang="es-ES" sz="2800" dirty="0">
              <a:effectLst/>
              <a:latin typeface="Calibri" panose="020F0502020204030204" pitchFamily="34" charset="0"/>
              <a:ea typeface="Calibri" panose="020F0502020204030204" pitchFamily="34" charset="0"/>
            </a:endParaRPr>
          </a:p>
          <a:p>
            <a:pPr>
              <a:lnSpc>
                <a:spcPct val="107000"/>
              </a:lnSpc>
              <a:spcAft>
                <a:spcPts val="800"/>
              </a:spcAft>
            </a:pPr>
            <a:endParaRPr lang="es-ES" dirty="0"/>
          </a:p>
        </p:txBody>
      </p:sp>
    </p:spTree>
    <p:extLst>
      <p:ext uri="{BB962C8B-B14F-4D97-AF65-F5344CB8AC3E}">
        <p14:creationId xmlns:p14="http://schemas.microsoft.com/office/powerpoint/2010/main" val="140193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3EBF-DAB3-57FD-C6C9-FF09B70FBE8C}"/>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F3AF07C6-55CC-0EBB-DA41-69E82FD49D4E}"/>
              </a:ext>
            </a:extLst>
          </p:cNvPr>
          <p:cNvSpPr>
            <a:spLocks noGrp="1"/>
          </p:cNvSpPr>
          <p:nvPr>
            <p:ph idx="1"/>
          </p:nvPr>
        </p:nvSpPr>
        <p:spPr/>
        <p:txBody>
          <a:bodyPr>
            <a:normAutofit fontScale="55000" lnSpcReduction="20000"/>
          </a:bodyPr>
          <a:lstStyle/>
          <a:p>
            <a:pPr>
              <a:lnSpc>
                <a:spcPct val="107000"/>
              </a:lnSpc>
              <a:spcAft>
                <a:spcPts val="800"/>
              </a:spcAft>
            </a:pPr>
            <a:r>
              <a:rPr lang="es-ES" sz="4000" dirty="0">
                <a:effectLst/>
                <a:latin typeface="Calibri" panose="020F0502020204030204" pitchFamily="34" charset="0"/>
                <a:ea typeface="Calibri" panose="020F0502020204030204" pitchFamily="34" charset="0"/>
              </a:rPr>
              <a:t>La instrucción completa de borrado sería:</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DELETE employees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FROM employees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salaries USING (emp_no)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dept_emp USING (emp_no)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departments USING (dept_no)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WHERE dept_name='human resources' AND salaries.to_date='9999-01-01’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AND </a:t>
            </a:r>
            <a:r>
              <a:rPr lang="es-ES" sz="2800" dirty="0" err="1">
                <a:solidFill>
                  <a:schemeClr val="accent1">
                    <a:lumMod val="75000"/>
                  </a:schemeClr>
                </a:solidFill>
                <a:effectLst/>
                <a:latin typeface="Calibri" panose="020F0502020204030204" pitchFamily="34" charset="0"/>
                <a:ea typeface="Calibri" panose="020F0502020204030204" pitchFamily="34" charset="0"/>
              </a:rPr>
              <a:t>salary</a:t>
            </a:r>
            <a:r>
              <a:rPr lang="es-ES" sz="2800" dirty="0">
                <a:solidFill>
                  <a:schemeClr val="accent1">
                    <a:lumMod val="75000"/>
                  </a:schemeClr>
                </a:solidFill>
                <a:effectLst/>
                <a:latin typeface="Calibri" panose="020F0502020204030204" pitchFamily="34" charset="0"/>
                <a:ea typeface="Calibri" panose="020F0502020204030204" pitchFamily="34" charset="0"/>
              </a:rPr>
              <a:t>&gt;(</a:t>
            </a:r>
            <a:r>
              <a:rPr lang="es-ES" sz="2800" dirty="0" err="1">
                <a:solidFill>
                  <a:srgbClr val="00B050"/>
                </a:solidFill>
                <a:effectLst/>
                <a:latin typeface="Calibri" panose="020F0502020204030204" pitchFamily="34" charset="0"/>
                <a:ea typeface="Calibri" panose="020F0502020204030204" pitchFamily="34" charset="0"/>
              </a:rPr>
              <a:t>select</a:t>
            </a:r>
            <a:r>
              <a:rPr lang="es-ES" sz="2800" dirty="0">
                <a:solidFill>
                  <a:srgbClr val="00B050"/>
                </a:solidFill>
                <a:effectLst/>
                <a:latin typeface="Calibri" panose="020F0502020204030204" pitchFamily="34" charset="0"/>
                <a:ea typeface="Calibri" panose="020F0502020204030204" pitchFamily="34" charset="0"/>
              </a:rPr>
              <a:t> * </a:t>
            </a:r>
            <a:r>
              <a:rPr lang="es-ES" sz="2800" dirty="0" err="1">
                <a:solidFill>
                  <a:srgbClr val="00B050"/>
                </a:solidFill>
                <a:effectLst/>
                <a:latin typeface="Calibri" panose="020F0502020204030204" pitchFamily="34" charset="0"/>
                <a:ea typeface="Calibri" panose="020F0502020204030204" pitchFamily="34" charset="0"/>
              </a:rPr>
              <a:t>from</a:t>
            </a:r>
            <a:r>
              <a:rPr lang="es-ES" sz="2800" dirty="0">
                <a:solidFill>
                  <a:schemeClr val="accent1">
                    <a:lumMod val="75000"/>
                  </a:schemeClr>
                </a:solidFill>
                <a:effectLst/>
                <a:latin typeface="Calibri" panose="020F0502020204030204" pitchFamily="34" charset="0"/>
                <a:ea typeface="Calibri" panose="020F0502020204030204" pitchFamily="34" charset="0"/>
              </a:rPr>
              <a:t>(</a:t>
            </a:r>
            <a:r>
              <a:rPr lang="es-ES" sz="2800" dirty="0">
                <a:solidFill>
                  <a:srgbClr val="FF0000"/>
                </a:solidFill>
                <a:effectLst/>
                <a:latin typeface="Calibri" panose="020F0502020204030204" pitchFamily="34" charset="0"/>
                <a:ea typeface="Calibri" panose="020F0502020204030204" pitchFamily="34" charset="0"/>
              </a:rPr>
              <a:t>SELECT avg(salary) </a:t>
            </a:r>
          </a:p>
          <a:p>
            <a:pPr marL="0" indent="0">
              <a:lnSpc>
                <a:spcPct val="120000"/>
              </a:lnSpc>
              <a:spcBef>
                <a:spcPts val="0"/>
              </a:spcBef>
              <a:buNone/>
            </a:pPr>
            <a:r>
              <a:rPr lang="es-ES" sz="2800" dirty="0">
                <a:solidFill>
                  <a:srgbClr val="FF0000"/>
                </a:solidFill>
                <a:effectLst/>
                <a:latin typeface="Calibri" panose="020F0502020204030204" pitchFamily="34" charset="0"/>
                <a:ea typeface="Calibri" panose="020F0502020204030204" pitchFamily="34" charset="0"/>
              </a:rPr>
              <a:t>		FROM salaries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INNER JOIN </a:t>
            </a:r>
            <a:r>
              <a:rPr lang="es-ES" sz="2800" dirty="0" err="1">
                <a:solidFill>
                  <a:srgbClr val="FF0000"/>
                </a:solidFill>
                <a:effectLst/>
                <a:latin typeface="Calibri" panose="020F0502020204030204" pitchFamily="34" charset="0"/>
                <a:ea typeface="Calibri" panose="020F0502020204030204" pitchFamily="34" charset="0"/>
              </a:rPr>
              <a:t>employees</a:t>
            </a:r>
            <a:r>
              <a:rPr lang="es-ES" sz="2800" dirty="0">
                <a:solidFill>
                  <a:srgbClr val="FF0000"/>
                </a:solidFill>
                <a:effectLst/>
                <a:latin typeface="Calibri" panose="020F0502020204030204" pitchFamily="34" charset="0"/>
                <a:ea typeface="Calibri" panose="020F0502020204030204" pitchFamily="34" charset="0"/>
              </a:rPr>
              <a:t> USING(</a:t>
            </a:r>
            <a:r>
              <a:rPr lang="es-ES" sz="2800" dirty="0" err="1">
                <a:solidFill>
                  <a:srgbClr val="FF0000"/>
                </a:solidFill>
                <a:effectLst/>
                <a:latin typeface="Calibri" panose="020F0502020204030204" pitchFamily="34" charset="0"/>
                <a:ea typeface="Calibri" panose="020F0502020204030204" pitchFamily="34" charset="0"/>
              </a:rPr>
              <a:t>emp_no</a:t>
            </a:r>
            <a:r>
              <a:rPr lang="es-ES" sz="2800" dirty="0">
                <a:solidFill>
                  <a:srgbClr val="FF0000"/>
                </a:solidFill>
                <a:effectLst/>
                <a:latin typeface="Calibri" panose="020F0502020204030204" pitchFamily="34" charset="0"/>
                <a:ea typeface="Calibri" panose="020F0502020204030204" pitchFamily="34" charset="0"/>
              </a:rPr>
              <a:t>)</a:t>
            </a:r>
          </a:p>
          <a:p>
            <a:pPr marL="0" indent="0">
              <a:lnSpc>
                <a:spcPct val="120000"/>
              </a:lnSpc>
              <a:spcBef>
                <a:spcPts val="0"/>
              </a:spcBef>
              <a:buNone/>
            </a:pPr>
            <a:r>
              <a:rPr lang="es-ES" dirty="0">
                <a:solidFill>
                  <a:srgbClr val="FF0000"/>
                </a:solidFill>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INNER JOIN dept_emp USING(emp_no)</a:t>
            </a:r>
          </a:p>
          <a:p>
            <a:pPr marL="0" indent="0">
              <a:lnSpc>
                <a:spcPct val="120000"/>
              </a:lnSpc>
              <a:spcBef>
                <a:spcPts val="0"/>
              </a:spcBef>
              <a:buNone/>
            </a:pPr>
            <a:r>
              <a:rPr lang="es-ES" sz="2800" dirty="0">
                <a:solidFill>
                  <a:srgbClr val="FF0000"/>
                </a:solidFill>
                <a:effectLst/>
                <a:latin typeface="Calibri" panose="020F0502020204030204" pitchFamily="34" charset="0"/>
                <a:ea typeface="Calibri" panose="020F0502020204030204" pitchFamily="34" charset="0"/>
              </a:rPr>
              <a:t>		INNER JOIN  departments USING(dept_no)</a:t>
            </a:r>
          </a:p>
          <a:p>
            <a:pPr marL="0" indent="0">
              <a:lnSpc>
                <a:spcPct val="120000"/>
              </a:lnSpc>
              <a:spcBef>
                <a:spcPts val="0"/>
              </a:spcBef>
              <a:buNone/>
            </a:pPr>
            <a:r>
              <a:rPr lang="es-ES" dirty="0">
                <a:solidFill>
                  <a:srgbClr val="FF0000"/>
                </a:solidFill>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WHERE salaries.to_date='9999-01-01' AND dept_name='human </a:t>
            </a:r>
            <a:r>
              <a:rPr lang="es-ES" sz="2800" dirty="0" err="1">
                <a:solidFill>
                  <a:srgbClr val="FF0000"/>
                </a:solidFill>
                <a:effectLst/>
                <a:latin typeface="Calibri" panose="020F0502020204030204" pitchFamily="34" charset="0"/>
                <a:ea typeface="Calibri" panose="020F0502020204030204" pitchFamily="34" charset="0"/>
              </a:rPr>
              <a:t>resources</a:t>
            </a:r>
            <a:r>
              <a:rPr lang="es-ES" sz="2800" dirty="0">
                <a:solidFill>
                  <a:srgbClr val="0070C0"/>
                </a:solidFill>
                <a:effectLst/>
                <a:latin typeface="Calibri" panose="020F0502020204030204" pitchFamily="34" charset="0"/>
                <a:ea typeface="Calibri" panose="020F0502020204030204" pitchFamily="34" charset="0"/>
              </a:rPr>
              <a:t>’)</a:t>
            </a:r>
            <a:r>
              <a:rPr lang="es-ES" sz="2800" dirty="0">
                <a:solidFill>
                  <a:srgbClr val="00B050"/>
                </a:solidFill>
                <a:effectLst/>
                <a:latin typeface="Calibri" panose="020F0502020204030204" pitchFamily="34" charset="0"/>
                <a:ea typeface="Calibri" panose="020F0502020204030204" pitchFamily="34" charset="0"/>
              </a:rPr>
              <a:t>as a</a:t>
            </a:r>
            <a:r>
              <a:rPr lang="es-ES" sz="2800" dirty="0">
                <a:solidFill>
                  <a:srgbClr val="0070C0"/>
                </a:solidFill>
                <a:effectLst/>
                <a:latin typeface="Calibri" panose="020F0502020204030204" pitchFamily="34" charset="0"/>
                <a:ea typeface="Calibri" panose="020F0502020204030204" pitchFamily="34" charset="0"/>
              </a:rPr>
              <a:t>);</a:t>
            </a:r>
          </a:p>
          <a:p>
            <a:pPr marL="0" indent="0">
              <a:lnSpc>
                <a:spcPct val="120000"/>
              </a:lnSpc>
              <a:spcBef>
                <a:spcPts val="0"/>
              </a:spcBef>
              <a:buNone/>
            </a:pPr>
            <a:endParaRPr lang="es-ES" dirty="0">
              <a:solidFill>
                <a:srgbClr val="FF0000"/>
              </a:solidFill>
              <a:latin typeface="Calibri" panose="020F0502020204030204" pitchFamily="34" charset="0"/>
              <a:ea typeface="Calibri" panose="020F0502020204030204" pitchFamily="34" charset="0"/>
            </a:endParaRPr>
          </a:p>
          <a:p>
            <a:pPr marL="0" indent="0">
              <a:lnSpc>
                <a:spcPct val="107000"/>
              </a:lnSpc>
              <a:spcAft>
                <a:spcPts val="800"/>
              </a:spcAft>
              <a:buNone/>
            </a:pPr>
            <a:r>
              <a:rPr lang="es-ES" sz="2800" dirty="0">
                <a:effectLst/>
                <a:latin typeface="Calibri" panose="020F0502020204030204" pitchFamily="34" charset="0"/>
                <a:ea typeface="Calibri" panose="020F0502020204030204" pitchFamily="34" charset="0"/>
              </a:rPr>
              <a:t> </a:t>
            </a:r>
          </a:p>
          <a:p>
            <a:endParaRPr lang="es-ES" dirty="0"/>
          </a:p>
        </p:txBody>
      </p:sp>
    </p:spTree>
    <p:extLst>
      <p:ext uri="{BB962C8B-B14F-4D97-AF65-F5344CB8AC3E}">
        <p14:creationId xmlns:p14="http://schemas.microsoft.com/office/powerpoint/2010/main" val="35738420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4172</TotalTime>
  <Words>3316</Words>
  <Application>Microsoft Office PowerPoint</Application>
  <PresentationFormat>Panorámica</PresentationFormat>
  <Paragraphs>324</Paragraphs>
  <Slides>47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47</vt:i4>
      </vt:variant>
    </vt:vector>
  </HeadingPairs>
  <TitlesOfParts>
    <vt:vector size="51" baseType="lpstr">
      <vt:lpstr>Arial</vt:lpstr>
      <vt:lpstr>Calibri</vt:lpstr>
      <vt:lpstr>Calibri Light</vt:lpstr>
      <vt:lpstr>Tema de Office</vt:lpstr>
      <vt:lpstr>EJERCICIOS DE REPASO</vt:lpstr>
      <vt:lpstr>BD LIGA TERCERA</vt:lpstr>
      <vt:lpstr>BD LIGA TERCERA</vt:lpstr>
      <vt:lpstr>BD LIGA TERCERA</vt:lpstr>
      <vt:lpstr>BD LIGA TERCERA</vt:lpstr>
      <vt:lpstr>BD LIGA TERCERA</vt:lpstr>
      <vt:lpstr>BD EMPLOYEES</vt:lpstr>
      <vt:lpstr>BD EMPLOYEES</vt:lpstr>
      <vt:lpstr>BD EMPLOYEES</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DELETE</vt:lpstr>
      <vt:lpstr>REPASO DE DELETE</vt:lpstr>
      <vt:lpstr>REPASO DE DELETE</vt:lpstr>
      <vt:lpstr>REPASO DE DELETE</vt:lpstr>
      <vt:lpstr>REPASO DE DELETE</vt:lpstr>
      <vt:lpstr>REPASO DE DELETE</vt:lpstr>
      <vt:lpstr>REPASO DE DELETE</vt:lpstr>
      <vt:lpstr>REPASO DE DELETE</vt:lpstr>
      <vt:lpstr>REPASO DE DELETE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DE REPASO</dc:title>
  <dc:creator>Nuria Celis Nieto</dc:creator>
  <cp:lastModifiedBy>Nuria Celis Nieto</cp:lastModifiedBy>
  <cp:revision>13</cp:revision>
  <dcterms:created xsi:type="dcterms:W3CDTF">2023-04-13T08:46:42Z</dcterms:created>
  <dcterms:modified xsi:type="dcterms:W3CDTF">2023-04-18T14:13:08Z</dcterms:modified>
</cp:coreProperties>
</file>