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699CB88-5E1A-4FAC-892A-60949ACB1F6F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699CB88-5E1A-4FAC-892A-60949ACB1F6F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699CB88-5E1A-4FAC-892A-60949ACB1F6F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1974DF9-AD47-4691-BA21-BBFCE3637A9A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EE7E5"/>
            </a:gs>
            <a:gs pos="100000">
              <a:srgbClr val="77BC65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6425" cy="113982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 dirty="0">
                <a:solidFill>
                  <a:srgbClr val="000000"/>
                </a:solidFill>
                <a:latin typeface="Cambria"/>
              </a:rPr>
              <a:t>¿Qué es un navegador?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6425" cy="452278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180000" indent="-216000" algn="just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s-ES" sz="32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s-ES" sz="3200" b="0" strike="noStrike" spc="-1" dirty="0" smtClean="0">
                <a:solidFill>
                  <a:srgbClr val="000000"/>
                </a:solidFill>
                <a:latin typeface="Arial"/>
              </a:rPr>
              <a:t> Es </a:t>
            </a:r>
            <a:r>
              <a:rPr lang="es-ES" sz="3200" b="0" strike="noStrike" spc="-1" dirty="0">
                <a:solidFill>
                  <a:srgbClr val="000000"/>
                </a:solidFill>
                <a:latin typeface="Arial"/>
              </a:rPr>
              <a:t>un programa utilizado para navegar a través de Internet. Interpreta los archivos e información de un sitio web para que sean visibles para el usuario.</a:t>
            </a:r>
            <a:endParaRPr lang="es-ES" sz="32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s-ES" sz="3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EE7E5"/>
            </a:gs>
            <a:gs pos="100000">
              <a:srgbClr val="77BC65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6425" cy="113982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 dirty="0" smtClean="0">
                <a:solidFill>
                  <a:srgbClr val="000000"/>
                </a:solidFill>
                <a:latin typeface="Cambria"/>
              </a:rPr>
              <a:t>   ¿</a:t>
            </a:r>
            <a:r>
              <a:rPr lang="es-ES" sz="4400" b="0" strike="noStrike" spc="-1" dirty="0">
                <a:solidFill>
                  <a:srgbClr val="000000"/>
                </a:solidFill>
                <a:latin typeface="Cambria"/>
              </a:rPr>
              <a:t>Qué características </a:t>
            </a:r>
            <a:r>
              <a:rPr lang="es-ES" sz="4400" b="0" strike="noStrike" spc="-1" dirty="0" err="1">
                <a:solidFill>
                  <a:srgbClr val="000000"/>
                </a:solidFill>
                <a:latin typeface="Cambria"/>
              </a:rPr>
              <a:t>valorais</a:t>
            </a:r>
            <a:r>
              <a:rPr lang="es-ES" sz="4400" b="0" strike="noStrike" spc="-1" dirty="0">
                <a:solidFill>
                  <a:srgbClr val="000000"/>
                </a:solidFill>
                <a:latin typeface="Cambria"/>
              </a:rPr>
              <a:t> más en un navegador? 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6425" cy="452278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</a:rPr>
              <a:t>La característica más importante a la hora de usar un navegador es su capacidad de personalización y accesibilidad. A más opciones, mayor comodidad para el usuario. </a:t>
            </a:r>
            <a:endParaRPr lang="es-E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</a:rPr>
              <a:t>Pero al mismo tiempo, debe de no ser confuso para el usuario.</a:t>
            </a:r>
            <a:endParaRPr lang="es-E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EE7E5"/>
            </a:gs>
            <a:gs pos="100000">
              <a:srgbClr val="77BC65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6425" cy="113982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Cambria"/>
              </a:rPr>
              <a:t>Navegadores de escritorio más populares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6425" cy="452278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</a:rPr>
              <a:t>1.  Google Chrome</a:t>
            </a:r>
            <a:endParaRPr lang="es-E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</a:rPr>
              <a:t>2. Microsoft Edge</a:t>
            </a:r>
            <a:endParaRPr lang="es-E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</a:rPr>
              <a:t>3. Mozilla Firefox</a:t>
            </a:r>
            <a:endParaRPr lang="es-E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</a:rPr>
              <a:t>4. Internet Explorer</a:t>
            </a:r>
            <a:endParaRPr lang="es-E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</a:rPr>
              <a:t>5. Safari</a:t>
            </a:r>
            <a:endParaRPr lang="es-E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EE7E5"/>
            </a:gs>
            <a:gs pos="100000">
              <a:srgbClr val="77BC65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6425" cy="113982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Cambria"/>
              </a:rPr>
              <a:t>Navegadores para móviles más populares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6425" cy="452278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</a:rPr>
              <a:t>1.  Google Chrome</a:t>
            </a:r>
            <a:endParaRPr lang="es-E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</a:rPr>
              <a:t>2. Safari</a:t>
            </a:r>
            <a:endParaRPr lang="es-E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</a:rPr>
              <a:t>3. Samsung Browser</a:t>
            </a:r>
            <a:endParaRPr lang="es-E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</a:rPr>
              <a:t>4. UC Browser</a:t>
            </a:r>
            <a:endParaRPr lang="es-E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</a:rPr>
              <a:t>5. Opera</a:t>
            </a:r>
            <a:endParaRPr lang="es-E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EE7E5"/>
            </a:gs>
            <a:gs pos="100000">
              <a:srgbClr val="77BC65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6425" cy="113982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Cambria"/>
              </a:rPr>
              <a:t>Visto lo anterior, ¿qué navegador utilizaríais para navegar?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6425" cy="452278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s-ES" sz="3200" b="0" strike="noStrike" spc="-1" dirty="0" smtClean="0">
                <a:solidFill>
                  <a:srgbClr val="000000"/>
                </a:solidFill>
                <a:latin typeface="Arial"/>
              </a:rPr>
              <a:t>Personalmente </a:t>
            </a:r>
            <a:r>
              <a:rPr lang="es-ES" sz="3200" b="0" strike="noStrike" spc="-1" dirty="0">
                <a:solidFill>
                  <a:srgbClr val="000000"/>
                </a:solidFill>
                <a:latin typeface="Arial"/>
              </a:rPr>
              <a:t>utilizo </a:t>
            </a:r>
            <a:r>
              <a:rPr lang="es-ES" sz="3200" b="0" strike="noStrike" spc="-1" dirty="0" err="1">
                <a:solidFill>
                  <a:srgbClr val="000000"/>
                </a:solidFill>
                <a:latin typeface="Arial"/>
              </a:rPr>
              <a:t>Mozilla</a:t>
            </a:r>
            <a:r>
              <a:rPr lang="es-ES" sz="32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latin typeface="Arial"/>
              </a:rPr>
              <a:t>Firefox</a:t>
            </a:r>
            <a:r>
              <a:rPr lang="es-ES" sz="3200" b="0" strike="noStrike" spc="-1" dirty="0">
                <a:solidFill>
                  <a:srgbClr val="000000"/>
                </a:solidFill>
                <a:latin typeface="Arial"/>
              </a:rPr>
              <a:t>. Es a lo que estoy acostumbrado, y posee un buen balance de accesibilidad y opciones. Además, el hecho de que sea código abierto da una mayor sensación de transparencia por parte de la empresa.</a:t>
            </a:r>
            <a:endParaRPr lang="es-ES" sz="32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s-ES" sz="3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EE7E5"/>
            </a:gs>
            <a:gs pos="100000">
              <a:srgbClr val="77BC65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 idx="4294967295"/>
          </p:nvPr>
        </p:nvSpPr>
        <p:spPr>
          <a:xfrm>
            <a:off x="0" y="-179388"/>
            <a:ext cx="8226425" cy="269875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t/>
            </a:r>
            <a:br/>
            <a:r>
              <a:rPr lang="es-ES" sz="5400" b="0" strike="noStrike" spc="-1">
                <a:solidFill>
                  <a:srgbClr val="000000"/>
                </a:solidFill>
                <a:latin typeface="Cambria"/>
              </a:rPr>
              <a:t> Herramientas básicas tiene para facilitar la depuración de errores (Mozilla Firefox)</a:t>
            </a:r>
            <a:r>
              <a:t/>
            </a:r>
            <a:br/>
            <a:endParaRPr lang="es-ES" sz="5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idx="4294967295"/>
          </p:nvPr>
        </p:nvSpPr>
        <p:spPr>
          <a:xfrm>
            <a:off x="0" y="1979613"/>
            <a:ext cx="8226425" cy="452278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s-ES" sz="3200" b="0" strike="noStrike" spc="-1" dirty="0" smtClean="0">
                <a:solidFill>
                  <a:srgbClr val="000000"/>
                </a:solidFill>
                <a:latin typeface="Calibri"/>
              </a:rPr>
              <a:t>   </a:t>
            </a: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s-ES" sz="3200" b="0" strike="noStrike" spc="-1" dirty="0" smtClean="0">
                <a:solidFill>
                  <a:srgbClr val="000000"/>
                </a:solidFill>
                <a:latin typeface="Calibri"/>
              </a:rPr>
              <a:t>La </a:t>
            </a:r>
            <a:r>
              <a:rPr lang="es-ES" sz="3200" b="0" strike="noStrike" spc="-1" dirty="0">
                <a:solidFill>
                  <a:srgbClr val="000000"/>
                </a:solidFill>
                <a:latin typeface="Calibri"/>
              </a:rPr>
              <a:t>principal es </a:t>
            </a:r>
            <a:r>
              <a:rPr lang="es-ES" sz="3200" b="0" strike="noStrike" spc="-1" dirty="0" err="1">
                <a:solidFill>
                  <a:srgbClr val="000000"/>
                </a:solidFill>
                <a:latin typeface="Calibri"/>
              </a:rPr>
              <a:t>FireTools</a:t>
            </a:r>
            <a:r>
              <a:rPr lang="es-ES" sz="32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es-ES" sz="3200" b="0" strike="noStrike" spc="-1" dirty="0" err="1">
                <a:solidFill>
                  <a:srgbClr val="000000"/>
                </a:solidFill>
                <a:latin typeface="Calibri"/>
              </a:rPr>
              <a:t>FireFox</a:t>
            </a:r>
            <a:r>
              <a:rPr lang="es-ES" sz="3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latin typeface="Calibri"/>
              </a:rPr>
              <a:t>debugger</a:t>
            </a:r>
            <a:r>
              <a:rPr lang="es-ES" sz="3200" b="0" strike="noStrike" spc="-1" dirty="0">
                <a:solidFill>
                  <a:srgbClr val="000000"/>
                </a:solidFill>
                <a:latin typeface="Calibri"/>
              </a:rPr>
              <a:t>). Para poder utilizar dichas herramientas hay que descargar el </a:t>
            </a:r>
            <a:r>
              <a:rPr lang="es-ES" sz="3200" b="0" strike="noStrike" spc="-1" dirty="0" err="1">
                <a:solidFill>
                  <a:srgbClr val="000000"/>
                </a:solidFill>
                <a:latin typeface="Calibri"/>
              </a:rPr>
              <a:t>Firefox</a:t>
            </a:r>
            <a:r>
              <a:rPr lang="es-ES" sz="3200" b="0" strike="noStrike" spc="-1" dirty="0">
                <a:solidFill>
                  <a:srgbClr val="000000"/>
                </a:solidFill>
                <a:latin typeface="Calibri"/>
              </a:rPr>
              <a:t> para desarrolladores, conocido como </a:t>
            </a:r>
            <a:r>
              <a:rPr lang="es-ES" sz="3200" b="0" strike="noStrike" spc="-1" dirty="0" err="1">
                <a:solidFill>
                  <a:srgbClr val="000000"/>
                </a:solidFill>
                <a:latin typeface="Calibri"/>
              </a:rPr>
              <a:t>Firefox</a:t>
            </a:r>
            <a:r>
              <a:rPr lang="es-ES" sz="3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latin typeface="Calibri"/>
              </a:rPr>
              <a:t>Developer</a:t>
            </a:r>
            <a:r>
              <a:rPr lang="es-ES" sz="3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3200" b="0" strike="noStrike" spc="-1" dirty="0" err="1">
                <a:solidFill>
                  <a:srgbClr val="000000"/>
                </a:solidFill>
                <a:latin typeface="Calibri"/>
              </a:rPr>
              <a:t>Edition</a:t>
            </a:r>
            <a:r>
              <a:rPr lang="es-ES" sz="32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s-ES" sz="32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s-ES" sz="3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EE7E5"/>
            </a:gs>
            <a:gs pos="100000">
              <a:srgbClr val="77BC65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6425" cy="113982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Cambria"/>
              </a:rPr>
              <a:t>Tutorial: primera parte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71" name="3 Marcador de contenido" descr="overview.98a2002a.png"/>
          <p:cNvPicPr/>
          <p:nvPr/>
        </p:nvPicPr>
        <p:blipFill>
          <a:blip r:embed="rId2" cstate="print"/>
          <a:stretch/>
        </p:blipFill>
        <p:spPr>
          <a:xfrm>
            <a:off x="467640" y="1196640"/>
            <a:ext cx="8227080" cy="2918880"/>
          </a:xfrm>
          <a:prstGeom prst="rect">
            <a:avLst/>
          </a:prstGeom>
          <a:ln w="0">
            <a:noFill/>
          </a:ln>
        </p:spPr>
      </p:pic>
      <p:sp>
        <p:nvSpPr>
          <p:cNvPr id="72" name="4 CuadroTexto"/>
          <p:cNvSpPr/>
          <p:nvPr/>
        </p:nvSpPr>
        <p:spPr>
          <a:xfrm>
            <a:off x="539640" y="4653000"/>
            <a:ext cx="7774200" cy="200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Introducimos la secuencia de botones: shift + ctrl + s. Se nos mostrará la imagen de arriba.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El source list pane nos muestra todos los archivos JavaScript relacionados con el archivo actual.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El source pane muestra el contenido de esos archivos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Y las tools muestra información y herramientas.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EE7E5"/>
            </a:gs>
            <a:gs pos="100000">
              <a:srgbClr val="77BC65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6425" cy="113982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Cambria"/>
              </a:rPr>
              <a:t>Tutorial: segunda parte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74" name="3 Marcador de contenido" descr="tools.b39842b6.png"/>
          <p:cNvPicPr/>
          <p:nvPr/>
        </p:nvPicPr>
        <p:blipFill>
          <a:blip r:embed="rId2" cstate="print"/>
          <a:stretch/>
        </p:blipFill>
        <p:spPr>
          <a:xfrm>
            <a:off x="395640" y="1196640"/>
            <a:ext cx="8227080" cy="3668040"/>
          </a:xfrm>
          <a:prstGeom prst="rect">
            <a:avLst/>
          </a:prstGeom>
          <a:ln w="0">
            <a:noFill/>
          </a:ln>
        </p:spPr>
      </p:pic>
      <p:sp>
        <p:nvSpPr>
          <p:cNvPr id="75" name="4 CuadroTexto"/>
          <p:cNvSpPr/>
          <p:nvPr/>
        </p:nvSpPr>
        <p:spPr>
          <a:xfrm>
            <a:off x="539640" y="5157360"/>
            <a:ext cx="84225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Aquí se nos listan los puntos de ruptura, las pilas, y los scopes (las variables)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EE7E5"/>
            </a:gs>
            <a:gs pos="100000">
              <a:srgbClr val="77BC65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6425" cy="113982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Cambria"/>
              </a:rPr>
              <a:t>Solicitud y carga de una página web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6425" cy="452278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s-ES" sz="3200" b="0" strike="noStrike" spc="-1" dirty="0">
                <a:solidFill>
                  <a:srgbClr val="000000"/>
                </a:solidFill>
                <a:latin typeface="Calibri"/>
              </a:rPr>
              <a:t>      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78" name="3 Elipse"/>
          <p:cNvSpPr/>
          <p:nvPr/>
        </p:nvSpPr>
        <p:spPr>
          <a:xfrm>
            <a:off x="827640" y="2493000"/>
            <a:ext cx="1797840" cy="1127880"/>
          </a:xfrm>
          <a:prstGeom prst="ellipse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Navegador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79" name="6 Elipse"/>
          <p:cNvSpPr/>
          <p:nvPr/>
        </p:nvSpPr>
        <p:spPr>
          <a:xfrm>
            <a:off x="4428000" y="2133000"/>
            <a:ext cx="1797840" cy="1127880"/>
          </a:xfrm>
          <a:prstGeom prst="ellipse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Servidor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80" name="7 Elipse"/>
          <p:cNvSpPr/>
          <p:nvPr/>
        </p:nvSpPr>
        <p:spPr>
          <a:xfrm>
            <a:off x="5940000" y="3501000"/>
            <a:ext cx="1797840" cy="1127880"/>
          </a:xfrm>
          <a:prstGeom prst="ellipse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Procesador PHP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81" name="8 Elipse"/>
          <p:cNvSpPr/>
          <p:nvPr/>
        </p:nvSpPr>
        <p:spPr>
          <a:xfrm>
            <a:off x="2267640" y="5085360"/>
            <a:ext cx="1797840" cy="1127880"/>
          </a:xfrm>
          <a:prstGeom prst="ellipse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Procesador HTML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82" name="10 Conector recto de flecha"/>
          <p:cNvSpPr/>
          <p:nvPr/>
        </p:nvSpPr>
        <p:spPr>
          <a:xfrm flipV="1">
            <a:off x="2627640" y="2692800"/>
            <a:ext cx="1797840" cy="357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14 Conector recto de flecha"/>
          <p:cNvSpPr/>
          <p:nvPr/>
        </p:nvSpPr>
        <p:spPr>
          <a:xfrm>
            <a:off x="5964480" y="3097800"/>
            <a:ext cx="477000" cy="472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16 Conector recto de flecha"/>
          <p:cNvSpPr/>
          <p:nvPr/>
        </p:nvSpPr>
        <p:spPr>
          <a:xfrm flipH="1">
            <a:off x="3802320" y="4066200"/>
            <a:ext cx="2133360" cy="1181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18 Conector recto de flecha"/>
          <p:cNvSpPr/>
          <p:nvPr/>
        </p:nvSpPr>
        <p:spPr>
          <a:xfrm flipH="1" flipV="1">
            <a:off x="2118240" y="3570120"/>
            <a:ext cx="405000" cy="1675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20 CuadroTexto"/>
          <p:cNvSpPr/>
          <p:nvPr/>
        </p:nvSpPr>
        <p:spPr>
          <a:xfrm>
            <a:off x="2880000" y="2160000"/>
            <a:ext cx="14374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Pide la página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87" name="86 Rectángulo"/>
          <p:cNvSpPr/>
          <p:nvPr/>
        </p:nvSpPr>
        <p:spPr>
          <a:xfrm>
            <a:off x="2530440" y="3780000"/>
            <a:ext cx="1247400" cy="77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 nos muestra la página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EE7E5"/>
            </a:gs>
            <a:gs pos="100000">
              <a:srgbClr val="77BC65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6425" cy="113982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Cambria"/>
              </a:rPr>
              <a:t>¿A qué pertenece cada elemento de esta URL?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89" name="88 Imagen"/>
          <p:cNvPicPr/>
          <p:nvPr/>
        </p:nvPicPr>
        <p:blipFill>
          <a:blip r:embed="rId2" cstate="print"/>
          <a:stretch/>
        </p:blipFill>
        <p:spPr>
          <a:xfrm>
            <a:off x="3336840" y="1800000"/>
            <a:ext cx="1881000" cy="941760"/>
          </a:xfrm>
          <a:prstGeom prst="rect">
            <a:avLst/>
          </a:prstGeom>
          <a:ln w="0">
            <a:noFill/>
          </a:ln>
        </p:spPr>
      </p:pic>
      <p:pic>
        <p:nvPicPr>
          <p:cNvPr id="90" name="89 Imagen"/>
          <p:cNvPicPr/>
          <p:nvPr/>
        </p:nvPicPr>
        <p:blipFill>
          <a:blip r:embed="rId3" cstate="print"/>
          <a:stretch/>
        </p:blipFill>
        <p:spPr>
          <a:xfrm>
            <a:off x="720000" y="3380400"/>
            <a:ext cx="997560" cy="397440"/>
          </a:xfrm>
          <a:prstGeom prst="rect">
            <a:avLst/>
          </a:prstGeom>
          <a:ln w="0">
            <a:noFill/>
          </a:ln>
        </p:spPr>
      </p:pic>
      <p:sp>
        <p:nvSpPr>
          <p:cNvPr id="91" name="90 Rectángulo"/>
          <p:cNvSpPr/>
          <p:nvPr/>
        </p:nvSpPr>
        <p:spPr>
          <a:xfrm>
            <a:off x="1980000" y="3420000"/>
            <a:ext cx="2517840" cy="344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Es el protocolo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92" name="91 Imagen"/>
          <p:cNvPicPr/>
          <p:nvPr/>
        </p:nvPicPr>
        <p:blipFill>
          <a:blip r:embed="rId4" cstate="print"/>
          <a:stretch/>
        </p:blipFill>
        <p:spPr>
          <a:xfrm>
            <a:off x="820440" y="4176720"/>
            <a:ext cx="797400" cy="321120"/>
          </a:xfrm>
          <a:prstGeom prst="rect">
            <a:avLst/>
          </a:prstGeom>
          <a:ln w="0">
            <a:noFill/>
          </a:ln>
        </p:spPr>
      </p:pic>
      <p:sp>
        <p:nvSpPr>
          <p:cNvPr id="93" name="92 Rectángulo"/>
          <p:cNvSpPr/>
          <p:nvPr/>
        </p:nvSpPr>
        <p:spPr>
          <a:xfrm>
            <a:off x="1980000" y="4140000"/>
            <a:ext cx="1977840" cy="60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Es el subdominio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94" name="93 Imagen"/>
          <p:cNvPicPr/>
          <p:nvPr/>
        </p:nvPicPr>
        <p:blipFill>
          <a:blip r:embed="rId5" cstate="print"/>
          <a:stretch/>
        </p:blipFill>
        <p:spPr>
          <a:xfrm>
            <a:off x="627840" y="4860000"/>
            <a:ext cx="1350000" cy="435600"/>
          </a:xfrm>
          <a:prstGeom prst="rect">
            <a:avLst/>
          </a:prstGeom>
          <a:ln w="0">
            <a:noFill/>
          </a:ln>
        </p:spPr>
      </p:pic>
      <p:sp>
        <p:nvSpPr>
          <p:cNvPr id="95" name="94 Rectángulo"/>
          <p:cNvSpPr/>
          <p:nvPr/>
        </p:nvSpPr>
        <p:spPr>
          <a:xfrm>
            <a:off x="2340000" y="4860000"/>
            <a:ext cx="1797840" cy="344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Es el dominio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96" name="95 Imagen"/>
          <p:cNvPicPr/>
          <p:nvPr/>
        </p:nvPicPr>
        <p:blipFill>
          <a:blip r:embed="rId6" cstate="print"/>
          <a:stretch/>
        </p:blipFill>
        <p:spPr>
          <a:xfrm>
            <a:off x="858600" y="5787000"/>
            <a:ext cx="759240" cy="330840"/>
          </a:xfrm>
          <a:prstGeom prst="rect">
            <a:avLst/>
          </a:prstGeom>
          <a:ln w="0">
            <a:noFill/>
          </a:ln>
        </p:spPr>
      </p:pic>
      <p:sp>
        <p:nvSpPr>
          <p:cNvPr id="97" name="96 Rectángulo"/>
          <p:cNvSpPr/>
          <p:nvPr/>
        </p:nvSpPr>
        <p:spPr>
          <a:xfrm>
            <a:off x="2160000" y="5760000"/>
            <a:ext cx="1797840" cy="60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Es la extensión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98" name="97 Imagen"/>
          <p:cNvPicPr/>
          <p:nvPr/>
        </p:nvPicPr>
        <p:blipFill>
          <a:blip r:embed="rId7" cstate="print"/>
          <a:stretch/>
        </p:blipFill>
        <p:spPr>
          <a:xfrm>
            <a:off x="5040000" y="3420000"/>
            <a:ext cx="1473840" cy="416520"/>
          </a:xfrm>
          <a:prstGeom prst="rect">
            <a:avLst/>
          </a:prstGeom>
          <a:ln w="0">
            <a:noFill/>
          </a:ln>
        </p:spPr>
      </p:pic>
      <p:sp>
        <p:nvSpPr>
          <p:cNvPr id="99" name="98 Rectángulo"/>
          <p:cNvSpPr/>
          <p:nvPr/>
        </p:nvSpPr>
        <p:spPr>
          <a:xfrm>
            <a:off x="6840000" y="3420000"/>
            <a:ext cx="2157840" cy="60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Es una subcarpeta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100" name="99 Imagen"/>
          <p:cNvPicPr/>
          <p:nvPr/>
        </p:nvPicPr>
        <p:blipFill>
          <a:blip r:embed="rId8" cstate="print"/>
          <a:stretch/>
        </p:blipFill>
        <p:spPr>
          <a:xfrm>
            <a:off x="5192640" y="4500000"/>
            <a:ext cx="1645920" cy="274320"/>
          </a:xfrm>
          <a:prstGeom prst="rect">
            <a:avLst/>
          </a:prstGeom>
          <a:ln w="0">
            <a:noFill/>
          </a:ln>
        </p:spPr>
      </p:pic>
      <p:sp>
        <p:nvSpPr>
          <p:cNvPr id="101" name="100 Rectángulo"/>
          <p:cNvSpPr/>
          <p:nvPr/>
        </p:nvSpPr>
        <p:spPr>
          <a:xfrm>
            <a:off x="7020000" y="4500000"/>
            <a:ext cx="1798560" cy="34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Es una página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EE7E5"/>
            </a:gs>
            <a:gs pos="100000">
              <a:srgbClr val="77BC65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6425" cy="113982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Cambria"/>
              </a:rPr>
              <a:t>Sufijos de dominio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6425" cy="452278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.com: Significa comercial</a:t>
            </a: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.gov: Significa gobierno</a:t>
            </a: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.edu: Significa educacional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EE7E5"/>
            </a:gs>
            <a:gs pos="100000">
              <a:srgbClr val="77BC65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6425" cy="113982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Cambria"/>
              </a:rPr>
              <a:t>Evolución de los navegadores, primera parte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6425" cy="452278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 dirty="0">
                <a:solidFill>
                  <a:srgbClr val="000000"/>
                </a:solidFill>
                <a:latin typeface="Arial"/>
              </a:rPr>
              <a:t>1990: Tim </a:t>
            </a:r>
            <a:r>
              <a:rPr lang="es-ES" sz="3200" b="0" strike="noStrike" spc="-1" dirty="0" err="1">
                <a:solidFill>
                  <a:srgbClr val="000000"/>
                </a:solidFill>
                <a:latin typeface="Arial"/>
              </a:rPr>
              <a:t>Berners</a:t>
            </a:r>
            <a:r>
              <a:rPr lang="es-ES" sz="3200" b="0" strike="noStrike" spc="-1" dirty="0">
                <a:solidFill>
                  <a:srgbClr val="000000"/>
                </a:solidFill>
                <a:latin typeface="Arial"/>
              </a:rPr>
              <a:t> Lee crea el primer navegador conocido como </a:t>
            </a:r>
            <a:r>
              <a:rPr lang="es-ES" sz="3200" b="0" strike="noStrike" spc="-1" dirty="0" err="1">
                <a:solidFill>
                  <a:srgbClr val="000000"/>
                </a:solidFill>
                <a:latin typeface="Arial"/>
              </a:rPr>
              <a:t>WorldWideWeb</a:t>
            </a:r>
            <a:endParaRPr lang="es-ES" sz="32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 dirty="0">
                <a:solidFill>
                  <a:srgbClr val="000000"/>
                </a:solidFill>
                <a:latin typeface="Arial"/>
              </a:rPr>
              <a:t>1993: </a:t>
            </a:r>
            <a:r>
              <a:rPr lang="es-ES" sz="3200" b="0" strike="noStrike" spc="-1" dirty="0" err="1">
                <a:solidFill>
                  <a:srgbClr val="000000"/>
                </a:solidFill>
                <a:latin typeface="Arial"/>
              </a:rPr>
              <a:t>Mosaic</a:t>
            </a:r>
            <a:r>
              <a:rPr lang="es-ES" sz="3200" b="0" strike="noStrike" spc="-1" dirty="0">
                <a:solidFill>
                  <a:srgbClr val="000000"/>
                </a:solidFill>
                <a:latin typeface="Arial"/>
              </a:rPr>
              <a:t> aparece, siendo el primer navegador popular basado en Windows</a:t>
            </a:r>
            <a:endParaRPr lang="es-ES" sz="32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 dirty="0">
                <a:solidFill>
                  <a:srgbClr val="000000"/>
                </a:solidFill>
                <a:latin typeface="Arial"/>
              </a:rPr>
              <a:t>1994: Netscape </a:t>
            </a:r>
            <a:r>
              <a:rPr lang="es-ES" sz="3200" b="0" strike="noStrike" spc="-1" dirty="0" err="1">
                <a:solidFill>
                  <a:srgbClr val="000000"/>
                </a:solidFill>
                <a:latin typeface="Arial"/>
              </a:rPr>
              <a:t>Navigator</a:t>
            </a:r>
            <a:r>
              <a:rPr lang="es-ES" sz="3200" b="0" strike="noStrike" spc="-1" dirty="0">
                <a:solidFill>
                  <a:srgbClr val="000000"/>
                </a:solidFill>
                <a:latin typeface="Arial"/>
              </a:rPr>
              <a:t> crea competencia con respecto a Windows</a:t>
            </a:r>
            <a:endParaRPr lang="es-ES" sz="32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 dirty="0">
                <a:solidFill>
                  <a:srgbClr val="000000"/>
                </a:solidFill>
                <a:latin typeface="Arial"/>
              </a:rPr>
              <a:t>1995: Aparece Internet Explorer, navegador que fue muy popular y ha perdurado hasta ahora,</a:t>
            </a:r>
            <a:endParaRPr lang="es-ES" sz="3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EE7E5"/>
            </a:gs>
            <a:gs pos="100000">
              <a:srgbClr val="77BC65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6425" cy="113982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Cambria"/>
              </a:rPr>
              <a:t>Frontend y sus características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6425" cy="452278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</a:rPr>
              <a:t>El frontend es la parte visible de una página web que interactúa con los usuarios. Se le suele llamar como lado cliente.</a:t>
            </a:r>
            <a:endParaRPr lang="es-E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s-E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</a:rPr>
              <a:t>El frontend incluye texto, imágenes, menús desplegables, iconos etc.</a:t>
            </a:r>
            <a:endParaRPr lang="es-E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s-E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EE7E5"/>
            </a:gs>
            <a:gs pos="100000">
              <a:srgbClr val="77BC65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6425" cy="113982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Cambria"/>
              </a:rPr>
              <a:t>Lenguajes de programación del lado cliente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6425" cy="452278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endParaRPr lang="es-E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</a:rPr>
              <a:t>HTML y CSS para la manipulación de la página web en sí</a:t>
            </a:r>
            <a:endParaRPr lang="es-E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</a:rPr>
              <a:t>JavaScript, para poder recibir información del cliente y enviársela al backend.</a:t>
            </a:r>
            <a:endParaRPr lang="es-E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EE7E5"/>
            </a:gs>
            <a:gs pos="100000">
              <a:srgbClr val="77BC65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6425" cy="113982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Cambria"/>
              </a:rPr>
              <a:t>JavaScript, preguntas y respuestas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6425" cy="452278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</a:rPr>
              <a:t>Se suele usar para desarrollar páginas web</a:t>
            </a:r>
            <a:endParaRPr lang="es-E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</a:rPr>
              <a:t>Hay que hacer pruebas en los distintos navegadores para asegurarse que se tiene el resultado deseado</a:t>
            </a:r>
            <a:endParaRPr lang="es-E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</a:rPr>
              <a:t>Se puede habilitar y deshabilitar</a:t>
            </a:r>
            <a:endParaRPr lang="es-E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EE7E5"/>
            </a:gs>
            <a:gs pos="100000">
              <a:srgbClr val="77BC65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6425" cy="113982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Cambria"/>
              </a:rPr>
              <a:t>JavaScript, funcionalidades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6425" cy="452278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</a:rPr>
              <a:t>Capaz de dotar de mayor funcionalidad a las páginas web</a:t>
            </a:r>
            <a:endParaRPr lang="es-E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</a:rPr>
              <a:t>Capaz de detectar errores en formularios</a:t>
            </a:r>
            <a:endParaRPr lang="es-E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</a:rPr>
              <a:t>Capaz de hacer cálculos</a:t>
            </a:r>
            <a:endParaRPr lang="es-E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</a:rPr>
              <a:t>Capaz de enviar información al backend sin recargar la página</a:t>
            </a:r>
            <a:endParaRPr lang="es-E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EE7E5"/>
            </a:gs>
            <a:gs pos="100000">
              <a:srgbClr val="77BC65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6425" cy="113982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Cambria"/>
              </a:rPr>
              <a:t>JavaScript, limitaciones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6425" cy="452278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</a:rPr>
              <a:t>No es compatible con todos los navegadores de forma uniforme</a:t>
            </a:r>
            <a:endParaRPr lang="es-E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</a:rPr>
              <a:t>No es posible realizar todos los script con Javascript por motivos de seguridad</a:t>
            </a:r>
            <a:endParaRPr lang="es-E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s-E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s-E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EE7E5"/>
            </a:gs>
            <a:gs pos="100000">
              <a:srgbClr val="77BC65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6425" cy="113982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Cambria"/>
              </a:rPr>
              <a:t>Evolución de los navegadores, segunda parte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6425" cy="452278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</a:rPr>
              <a:t>En 1995 y 1996 aparecen JavaScript y CSS, haciendo que las páginas fueran dinámicas, y más accesibles. </a:t>
            </a:r>
            <a:endParaRPr lang="es-E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</a:rPr>
              <a:t>En 1997 sale el Internet Explorer 4.0, que se convertiría en el navegador más popular hasta el final de los 2000.</a:t>
            </a:r>
            <a:endParaRPr lang="es-E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EE7E5"/>
            </a:gs>
            <a:gs pos="100000">
              <a:srgbClr val="77BC65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6425" cy="113982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Cambria"/>
              </a:rPr>
              <a:t>Evolución de los navegadores, tercera parte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6425" cy="452278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</a:rPr>
              <a:t>En 2004 Mozilla Firefox sale al mercado por NetScape como respuesta al Internet Explorer</a:t>
            </a:r>
            <a:endParaRPr lang="es-E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</a:rPr>
              <a:t>En 2008 Google lanza Google Chrome, el navegador más popular en el mercado con diferencia</a:t>
            </a:r>
            <a:endParaRPr lang="es-E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</a:rPr>
              <a:t>Por último en 2015 Microsoft lanza Edge, un navegador más moderno para sustituir al antiquísimo Internet Explorer.</a:t>
            </a:r>
            <a:endParaRPr lang="es-E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EE7E5"/>
            </a:gs>
            <a:gs pos="100000">
              <a:srgbClr val="77BC65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6425" cy="113982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Cambria"/>
              </a:rPr>
              <a:t>Navegadores más populares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6425" cy="452278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</a:rPr>
              <a:t>La mayoría de navegadores poseen elementos comunes como barra de navegación, mútiples pestañas, marcadores o modo incógnito. Sin embargado, cada navegador tiene detalles que los diferencian de la competencia.</a:t>
            </a:r>
            <a:r>
              <a:rPr lang="es-ES" sz="32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s-E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EE7E5"/>
            </a:gs>
            <a:gs pos="100000">
              <a:srgbClr val="77BC65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6425" cy="113982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Cambria"/>
              </a:rPr>
              <a:t>Google Chrome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6425" cy="452278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</a:rPr>
              <a:t>El más popular con diferencia</a:t>
            </a:r>
            <a:endParaRPr lang="es-E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</a:rPr>
              <a:t>Integración de servicios de Google (Gmail, Google Drive etc.)</a:t>
            </a:r>
            <a:endParaRPr lang="es-E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</a:rPr>
              <a:t>Posee traductor de páginas</a:t>
            </a:r>
            <a:endParaRPr lang="es-E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</a:rPr>
              <a:t>Posee geolocalización</a:t>
            </a:r>
            <a:endParaRPr lang="es-E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s-ES" sz="3200" b="0" strike="noStrike" spc="-1">
              <a:latin typeface="Arial"/>
            </a:endParaRPr>
          </a:p>
        </p:txBody>
      </p:sp>
      <p:pic>
        <p:nvPicPr>
          <p:cNvPr id="50" name="49 Imagen"/>
          <p:cNvPicPr/>
          <p:nvPr/>
        </p:nvPicPr>
        <p:blipFill>
          <a:blip r:embed="rId2" cstate="print"/>
          <a:stretch/>
        </p:blipFill>
        <p:spPr>
          <a:xfrm>
            <a:off x="7380000" y="274680"/>
            <a:ext cx="1304280" cy="1304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EE7E5"/>
            </a:gs>
            <a:gs pos="100000">
              <a:srgbClr val="77BC65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6425" cy="113982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Cambria"/>
              </a:rPr>
              <a:t>Mozilla Firefox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6425" cy="452278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</a:rPr>
              <a:t>Es código abierto a diferencia de la mayoría</a:t>
            </a:r>
            <a:endParaRPr lang="es-E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</a:rPr>
              <a:t>Más opciones con respecto a la privacidad y mayor transparencia sobre los datos recopilados frente a otros</a:t>
            </a:r>
            <a:endParaRPr lang="es-E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</a:rPr>
              <a:t>Permite búsquedas inteligentes</a:t>
            </a:r>
            <a:endParaRPr lang="es-E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s-ES" sz="3200" b="0" strike="noStrike" spc="-1">
              <a:latin typeface="Arial"/>
            </a:endParaRPr>
          </a:p>
        </p:txBody>
      </p:sp>
      <p:pic>
        <p:nvPicPr>
          <p:cNvPr id="53" name="52 Imagen"/>
          <p:cNvPicPr/>
          <p:nvPr/>
        </p:nvPicPr>
        <p:blipFill>
          <a:blip r:embed="rId2" cstate="print"/>
          <a:stretch/>
        </p:blipFill>
        <p:spPr>
          <a:xfrm>
            <a:off x="7380000" y="180000"/>
            <a:ext cx="1438920" cy="1525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EE7E5"/>
            </a:gs>
            <a:gs pos="100000">
              <a:srgbClr val="77BC65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6425" cy="113982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Cambria"/>
              </a:rPr>
              <a:t>Microsoft Edge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6425" cy="452278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</a:rPr>
              <a:t>Viene instalado en los ordenadores Windows.</a:t>
            </a:r>
            <a:endParaRPr lang="es-E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</a:rPr>
              <a:t>Posee integración de servicios de Microsoft.</a:t>
            </a:r>
            <a:endParaRPr lang="es-E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s-ES" sz="3200" b="0" strike="noStrike" spc="-1">
              <a:latin typeface="Arial"/>
            </a:endParaRPr>
          </a:p>
        </p:txBody>
      </p:sp>
      <p:pic>
        <p:nvPicPr>
          <p:cNvPr id="56" name="55 Imagen"/>
          <p:cNvPicPr/>
          <p:nvPr/>
        </p:nvPicPr>
        <p:blipFill>
          <a:blip r:embed="rId2" cstate="print"/>
          <a:stretch/>
        </p:blipFill>
        <p:spPr>
          <a:xfrm>
            <a:off x="7380000" y="175320"/>
            <a:ext cx="1263600" cy="1263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EE7E5"/>
            </a:gs>
            <a:gs pos="100000">
              <a:srgbClr val="77BC65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6425" cy="113982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Cambria"/>
              </a:rPr>
              <a:t>Safari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6425" cy="452278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</a:rPr>
              <a:t>Viene instalado en los ordenadores Apple.</a:t>
            </a:r>
            <a:endParaRPr lang="es-ES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</a:rPr>
              <a:t>Sus usuarios suelen usar dispositivos de esa marca en concreto.</a:t>
            </a:r>
            <a:endParaRPr lang="es-E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s-E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s-ES" sz="3200" b="0" strike="noStrike" spc="-1">
              <a:latin typeface="Arial"/>
            </a:endParaRPr>
          </a:p>
        </p:txBody>
      </p:sp>
      <p:pic>
        <p:nvPicPr>
          <p:cNvPr id="59" name="58 Imagen"/>
          <p:cNvPicPr/>
          <p:nvPr/>
        </p:nvPicPr>
        <p:blipFill>
          <a:blip r:embed="rId2" cstate="print"/>
          <a:stretch/>
        </p:blipFill>
        <p:spPr>
          <a:xfrm>
            <a:off x="7380000" y="89640"/>
            <a:ext cx="1535400" cy="1529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167</TotalTime>
  <Words>821</Words>
  <Application>Microsoft Office PowerPoint</Application>
  <PresentationFormat>Presentación en pantalla (4:3)</PresentationFormat>
  <Paragraphs>98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Concurrencia</vt:lpstr>
      <vt:lpstr>¿Qué es un navegador?</vt:lpstr>
      <vt:lpstr>Evolución de los navegadores, primera parte</vt:lpstr>
      <vt:lpstr>Evolución de los navegadores, segunda parte</vt:lpstr>
      <vt:lpstr>Evolución de los navegadores, tercera parte</vt:lpstr>
      <vt:lpstr>Navegadores más populares</vt:lpstr>
      <vt:lpstr>Google Chrome</vt:lpstr>
      <vt:lpstr>Mozilla Firefox</vt:lpstr>
      <vt:lpstr>Microsoft Edge</vt:lpstr>
      <vt:lpstr>Safari</vt:lpstr>
      <vt:lpstr>   ¿Qué características valorais más en un navegador? </vt:lpstr>
      <vt:lpstr>Navegadores de escritorio más populares</vt:lpstr>
      <vt:lpstr>Navegadores para móviles más populares</vt:lpstr>
      <vt:lpstr>Visto lo anterior, ¿qué navegador utilizaríais para navegar?</vt:lpstr>
      <vt:lpstr>  Herramientas básicas tiene para facilitar la depuración de errores (Mozilla Firefox) </vt:lpstr>
      <vt:lpstr>Tutorial: primera parte</vt:lpstr>
      <vt:lpstr>Tutorial: segunda parte</vt:lpstr>
      <vt:lpstr>Solicitud y carga de una página web</vt:lpstr>
      <vt:lpstr>¿A qué pertenece cada elemento de esta URL?</vt:lpstr>
      <vt:lpstr>Sufijos de dominio</vt:lpstr>
      <vt:lpstr>Frontend y sus características</vt:lpstr>
      <vt:lpstr>Lenguajes de programación del lado cliente</vt:lpstr>
      <vt:lpstr>JavaScript, preguntas y respuestas</vt:lpstr>
      <vt:lpstr>JavaScript, funcionalidades</vt:lpstr>
      <vt:lpstr>JavaScript, limitaciones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nº1</dc:title>
  <dc:subject/>
  <dc:creator>Pedro Cuevas Juanes</dc:creator>
  <dc:description/>
  <cp:lastModifiedBy>Pedro Cuevas Juanes</cp:lastModifiedBy>
  <cp:revision>85</cp:revision>
  <dcterms:created xsi:type="dcterms:W3CDTF">2021-09-13T16:15:49Z</dcterms:created>
  <dcterms:modified xsi:type="dcterms:W3CDTF">2021-09-14T15:51:45Z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Presentación en pantalla (4:3)</vt:lpwstr>
  </property>
  <property fmtid="{D5CDD505-2E9C-101B-9397-08002B2CF9AE}" pid="3" name="Slides">
    <vt:i4>20</vt:i4>
  </property>
</Properties>
</file>