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Source Code Pro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333DCE-A9EC-41F4-A8C5-9F0405DDDE30}">
  <a:tblStyle styleId="{79333DCE-A9EC-41F4-A8C5-9F0405DDDE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SourceCodeProExtraBold-bold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Extra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0cb41e9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0cb41e9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20cb41e9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20cb41e9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20cb41e93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20cb41e93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20cb41e93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20cb41e93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20cb41e93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20cb41e93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0cb41e93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20cb41e93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20cb41e93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20cb41e93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20cb41e9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20cb41e9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w3.org/WAI/Resources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ccesibilidadweb.dlsi.ua.es/?menu=puntos-1.0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validator.w3.org/" TargetMode="External"/><Relationship Id="rId4" Type="http://schemas.openxmlformats.org/officeDocument/2006/relationships/hyperlink" Target="http://htmlhelp.com/tools/validator/" TargetMode="External"/><Relationship Id="rId11" Type="http://schemas.openxmlformats.org/officeDocument/2006/relationships/hyperlink" Target="http://www.totalvalidator.com/" TargetMode="External"/><Relationship Id="rId10" Type="http://schemas.openxmlformats.org/officeDocument/2006/relationships/hyperlink" Target="http://www.cynthiasays.com/" TargetMode="External"/><Relationship Id="rId12" Type="http://schemas.openxmlformats.org/officeDocument/2006/relationships/image" Target="../media/image3.png"/><Relationship Id="rId9" Type="http://schemas.openxmlformats.org/officeDocument/2006/relationships/hyperlink" Target="http://www.tawdis.net/taw3/cms/es" TargetMode="External"/><Relationship Id="rId5" Type="http://schemas.openxmlformats.org/officeDocument/2006/relationships/hyperlink" Target="https://www.bing.com/webmaster/help/markup-validator-e9b66817" TargetMode="External"/><Relationship Id="rId6" Type="http://schemas.openxmlformats.org/officeDocument/2006/relationships/hyperlink" Target="http://watson.addy.com/" TargetMode="External"/><Relationship Id="rId7" Type="http://schemas.openxmlformats.org/officeDocument/2006/relationships/hyperlink" Target="http://validator.w3.org/checklink" TargetMode="External"/><Relationship Id="rId8" Type="http://schemas.openxmlformats.org/officeDocument/2006/relationships/hyperlink" Target="http://www.dead-links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sidar.org/hera/" TargetMode="External"/><Relationship Id="rId4" Type="http://schemas.openxmlformats.org/officeDocument/2006/relationships/hyperlink" Target="http://www.sidar.org/hera/hera-xp" TargetMode="External"/><Relationship Id="rId11" Type="http://schemas.openxmlformats.org/officeDocument/2006/relationships/hyperlink" Target="http://www.eclipse.org/actf/downloads/tools/aDesigner/index.php" TargetMode="External"/><Relationship Id="rId10" Type="http://schemas.openxmlformats.org/officeDocument/2006/relationships/hyperlink" Target="http://accesibilidadweb.dlsi.ua.es/?menu=lectores" TargetMode="External"/><Relationship Id="rId12" Type="http://schemas.openxmlformats.org/officeDocument/2006/relationships/image" Target="../media/image3.png"/><Relationship Id="rId9" Type="http://schemas.openxmlformats.org/officeDocument/2006/relationships/hyperlink" Target="http://tester.jonasjohn.de/" TargetMode="External"/><Relationship Id="rId5" Type="http://schemas.openxmlformats.org/officeDocument/2006/relationships/hyperlink" Target="http://www.sidar.org/edipo/" TargetMode="External"/><Relationship Id="rId6" Type="http://schemas.openxmlformats.org/officeDocument/2006/relationships/hyperlink" Target="http://aprompt.snow.utoronto.ca/" TargetMode="External"/><Relationship Id="rId7" Type="http://schemas.openxmlformats.org/officeDocument/2006/relationships/hyperlink" Target="http://www.usablenet.com/" TargetMode="External"/><Relationship Id="rId8" Type="http://schemas.openxmlformats.org/officeDocument/2006/relationships/hyperlink" Target="http://www.hisoftware.com/access/registration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accesibilidadweb.dlsi.ua.es/?menu=definicion" TargetMode="External"/><Relationship Id="rId4" Type="http://schemas.openxmlformats.org/officeDocument/2006/relationships/hyperlink" Target="https://www.argentina.gob.ar/sites/default/files/pautas-de-accesibilidad-para-el-contenido-de-la-web.pdf" TargetMode="External"/><Relationship Id="rId5" Type="http://schemas.openxmlformats.org/officeDocument/2006/relationships/hyperlink" Target="https://ajuntament.barcelona.cat/accessibilitat/es/estandares-y-pautas-de-accesibilidad" TargetMode="External"/><Relationship Id="rId6" Type="http://schemas.openxmlformats.org/officeDocument/2006/relationships/hyperlink" Target="https://www.w3.org/TR/1999/WAI-WEBCONTENT-19990505/#priorities" TargetMode="External"/><Relationship Id="rId7" Type="http://schemas.openxmlformats.org/officeDocument/2006/relationships/hyperlink" Target="https://www.iberdrola.com/innovacion/que-es-accesibilidad-web" TargetMode="External"/><Relationship Id="rId8" Type="http://schemas.openxmlformats.org/officeDocument/2006/relationships/hyperlink" Target="http://accesibilidadweb.dlsi.ua.es/?menu=hr-tip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de webs Accesibles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6547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Isabel</a:t>
            </a:r>
            <a:r>
              <a:rPr lang="es">
                <a:solidFill>
                  <a:schemeClr val="dk2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 </a:t>
            </a:r>
            <a:r>
              <a:rPr lang="es">
                <a:solidFill>
                  <a:schemeClr val="accent3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Martinez </a:t>
            </a:r>
            <a:r>
              <a:rPr lang="es">
                <a:solidFill>
                  <a:schemeClr val="dk1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Nuria </a:t>
            </a:r>
            <a:r>
              <a:rPr lang="es">
                <a:solidFill>
                  <a:schemeClr val="accent3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Gutierrez</a:t>
            </a:r>
            <a:endParaRPr>
              <a:solidFill>
                <a:schemeClr val="accent3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56375" y="4608075"/>
            <a:ext cx="5091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s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endParaRPr sz="18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solidFill>
            <a:srgbClr val="FFFF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ACCESIBILIDAD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s" sz="1200">
                <a:solidFill>
                  <a:schemeClr val="dk2"/>
                </a:solidFill>
                <a:highlight>
                  <a:srgbClr val="FFFFFF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u objetivo es lograr que las páginas web sean manejables por el máximo número de personas posible, independientemente de sus conocimientos o capacidades personales y de las características técnicas del equipo.</a:t>
            </a:r>
            <a:endParaRPr sz="1200">
              <a:solidFill>
                <a:schemeClr val="dk2"/>
              </a:solidFill>
              <a:highlight>
                <a:srgbClr val="FFFFFF"/>
              </a:highlight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366"/>
              </a:solidFill>
              <a:highlight>
                <a:srgbClr val="FFFFFF"/>
              </a:highlight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3366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825" y="2647525"/>
            <a:ext cx="1793276" cy="24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156375" y="4608075"/>
            <a:ext cx="5091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366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I</a:t>
            </a:r>
            <a:r>
              <a:rPr lang="es" sz="1800">
                <a:solidFill>
                  <a:schemeClr val="accent3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N</a:t>
            </a:r>
            <a:endParaRPr sz="1800">
              <a:solidFill>
                <a:schemeClr val="accent3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499300"/>
            <a:ext cx="7688700" cy="28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2C2C2C"/>
                </a:solidFill>
                <a:highlight>
                  <a:srgbClr val="FFFFFF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La accesibilidad web combina la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programación</a:t>
            </a:r>
            <a:r>
              <a:rPr lang="es">
                <a:solidFill>
                  <a:srgbClr val="2C2C2C"/>
                </a:solidFill>
                <a:highlight>
                  <a:srgbClr val="FFFFFF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, el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diseño </a:t>
            </a:r>
            <a:r>
              <a:rPr lang="es">
                <a:solidFill>
                  <a:srgbClr val="2C2C2C"/>
                </a:solidFill>
                <a:highlight>
                  <a:srgbClr val="FFFFFF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y la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tecnología </a:t>
            </a:r>
            <a:r>
              <a:rPr lang="es">
                <a:solidFill>
                  <a:srgbClr val="2C2C2C"/>
                </a:solidFill>
                <a:highlight>
                  <a:srgbClr val="FFFFFF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para construir un Internet </a:t>
            </a:r>
            <a:r>
              <a:rPr lang="es">
                <a:solidFill>
                  <a:schemeClr val="accent3"/>
                </a:solidFill>
                <a:highlight>
                  <a:srgbClr val="FFFFFF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sin barreras</a:t>
            </a:r>
            <a:r>
              <a:rPr lang="es">
                <a:solidFill>
                  <a:srgbClr val="2C2C2C"/>
                </a:solidFill>
                <a:highlight>
                  <a:srgbClr val="FFFFFF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 que permita a todos los usuarios el entendimiento, el aprendizaje, la navegación y la plena interacción con la web.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950" y="2479850"/>
            <a:ext cx="4895851" cy="2447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56375" y="4608075"/>
            <a:ext cx="5091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366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I</a:t>
            </a:r>
            <a:r>
              <a:rPr lang="es" sz="1800">
                <a:solidFill>
                  <a:schemeClr val="accent3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N</a:t>
            </a:r>
            <a:endParaRPr sz="1800">
              <a:solidFill>
                <a:schemeClr val="accent3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65225" y="594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Líneas de actuación del consorcio W3C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1096125" y="1395850"/>
            <a:ext cx="4870500" cy="58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highlight>
                  <a:schemeClr val="dk1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Introducción sobre Accesibilidad Web y cómo evaluar los sitios Web en accesibilidad.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096125" y="2123625"/>
            <a:ext cx="5334300" cy="3849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highlight>
                  <a:schemeClr val="accent3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Revisión de los </a:t>
            </a:r>
            <a:r>
              <a:rPr lang="es" sz="1300" u="sng">
                <a:solidFill>
                  <a:schemeClr val="lt1"/>
                </a:solidFill>
                <a:highlight>
                  <a:schemeClr val="accent3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recursos W3C/WAI</a:t>
            </a:r>
            <a:r>
              <a:rPr lang="es" sz="1300">
                <a:solidFill>
                  <a:schemeClr val="lt1"/>
                </a:solidFill>
                <a:highlight>
                  <a:schemeClr val="accent3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 disponibles.</a:t>
            </a:r>
            <a:endParaRPr sz="1800">
              <a:solidFill>
                <a:schemeClr val="lt1"/>
              </a:solidFill>
              <a:highlight>
                <a:schemeClr val="accent3"/>
              </a:highlight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1096125" y="2638550"/>
            <a:ext cx="5742900" cy="585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highlight>
                  <a:schemeClr val="accent3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Paneles y presentaciones multimedia sobre cuestiones relativas a la accesibilidad Web.</a:t>
            </a:r>
            <a:endParaRPr sz="1800">
              <a:solidFill>
                <a:schemeClr val="lt1"/>
              </a:solidFill>
              <a:highlight>
                <a:schemeClr val="accent3"/>
              </a:highlight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097550" y="4122950"/>
            <a:ext cx="6948900" cy="599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s" sz="1300">
                <a:solidFill>
                  <a:schemeClr val="lt1"/>
                </a:solidFill>
                <a:highlight>
                  <a:schemeClr val="dk1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I</a:t>
            </a:r>
            <a:r>
              <a:rPr lang="es" sz="1200">
                <a:solidFill>
                  <a:schemeClr val="lt1"/>
                </a:solidFill>
                <a:highlight>
                  <a:schemeClr val="dk1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nstrucciones detalladas sobre el desarrollo de tablas accesibles, formularios on-line, imágenes, aplicaciones y guiones.</a:t>
            </a:r>
            <a:endParaRPr sz="1300">
              <a:solidFill>
                <a:schemeClr val="lt1"/>
              </a:solidFill>
              <a:highlight>
                <a:schemeClr val="accent3"/>
              </a:highlight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4500" y="497350"/>
            <a:ext cx="2659500" cy="1810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1096125" y="3353575"/>
            <a:ext cx="6524100" cy="58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highlight>
                  <a:schemeClr val="accent3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E</a:t>
            </a:r>
            <a:r>
              <a:rPr lang="es" sz="1300">
                <a:solidFill>
                  <a:schemeClr val="lt1"/>
                </a:solidFill>
                <a:highlight>
                  <a:schemeClr val="accent3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scaparate de páginas Web accesibles y una discusión sobre el uso de hojas de estilo (CSS).</a:t>
            </a:r>
            <a:endParaRPr sz="1600">
              <a:solidFill>
                <a:schemeClr val="lt1"/>
              </a:solidFill>
              <a:highlight>
                <a:schemeClr val="accent3"/>
              </a:highlight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56375" y="4608075"/>
            <a:ext cx="5091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366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I</a:t>
            </a:r>
            <a:r>
              <a:rPr lang="es" sz="1800">
                <a:solidFill>
                  <a:schemeClr val="accent3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N</a:t>
            </a:r>
            <a:endParaRPr sz="1800">
              <a:solidFill>
                <a:schemeClr val="accent3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620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2000">
                <a:highlight>
                  <a:srgbClr val="FFFFFF"/>
                </a:highlight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PRINCIPIOS GENERALES DE DISEÑO ACCESIBLE WCAG 2.0</a:t>
            </a:r>
            <a:endParaRPr b="0" sz="2000"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  <p:graphicFrame>
        <p:nvGraphicFramePr>
          <p:cNvPr id="121" name="Google Shape;121;p17"/>
          <p:cNvGraphicFramePr/>
          <p:nvPr/>
        </p:nvGraphicFramePr>
        <p:xfrm>
          <a:off x="495500" y="1351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{79333DCE-A9EC-41F4-A8C5-9F0405DDDE30}</a:tableStyleId>
              </a:tblPr>
              <a:tblGrid>
                <a:gridCol w="4060750"/>
                <a:gridCol w="4060750"/>
              </a:tblGrid>
              <a:tr h="8622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600" u="sng">
                          <a:solidFill>
                            <a:schemeClr val="dk2"/>
                          </a:solidFill>
                          <a:latin typeface="Source Code Pro ExtraBold"/>
                          <a:ea typeface="Source Code Pro ExtraBold"/>
                          <a:cs typeface="Source Code Pro ExtraBold"/>
                          <a:sym typeface="Source Code Pro ExtraBold"/>
                        </a:rPr>
                        <a:t>Perceptible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7AB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050">
                          <a:solidFill>
                            <a:schemeClr val="dk2"/>
                          </a:solidFill>
                          <a:latin typeface="Source Code Pro ExtraBold"/>
                          <a:ea typeface="Source Code Pro ExtraBold"/>
                          <a:cs typeface="Source Code Pro ExtraBold"/>
                          <a:sym typeface="Source Code Pro ExtraBold"/>
                        </a:rPr>
                        <a:t>La información y los componentes de interfaz deben presentarse a los usuarios de manera que puedan ser percibidos.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7AB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84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3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 sz="1650" u="sng">
                          <a:solidFill>
                            <a:schemeClr val="dk2"/>
                          </a:solidFill>
                          <a:latin typeface="Source Code Pro ExtraBold"/>
                          <a:ea typeface="Source Code Pro ExtraBold"/>
                          <a:cs typeface="Source Code Pro ExtraBold"/>
                          <a:sym typeface="Source Code Pro ExtraBold"/>
                        </a:rPr>
                        <a:t>Operable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F7AB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AB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7AB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7AB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F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3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 sz="1050">
                          <a:solidFill>
                            <a:schemeClr val="dk2"/>
                          </a:solidFill>
                          <a:latin typeface="Source Code Pro ExtraBold"/>
                          <a:ea typeface="Source Code Pro ExtraBold"/>
                          <a:cs typeface="Source Code Pro ExtraBold"/>
                          <a:sym typeface="Source Code Pro ExtraBold"/>
                        </a:rPr>
                        <a:t>Los componentes de la interfaz de usuario y navegación deben ser operables.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F7AB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7AB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7AB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7AB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FF5"/>
                    </a:solidFill>
                  </a:tcPr>
                </a:tc>
              </a:tr>
              <a:tr h="8891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3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 sz="1650" u="sng">
                          <a:solidFill>
                            <a:schemeClr val="dk2"/>
                          </a:solidFill>
                          <a:latin typeface="Source Code Pro ExtraBold"/>
                          <a:ea typeface="Source Code Pro ExtraBold"/>
                          <a:cs typeface="Source Code Pro ExtraBold"/>
                          <a:sym typeface="Source Code Pro ExtraBold"/>
                        </a:rPr>
                        <a:t>Comprensible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7AB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3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50">
                          <a:solidFill>
                            <a:schemeClr val="dk2"/>
                          </a:solidFill>
                          <a:latin typeface="Source Code Pro ExtraBold"/>
                          <a:ea typeface="Source Code Pro ExtraBold"/>
                          <a:cs typeface="Source Code Pro ExtraBold"/>
                          <a:sym typeface="Source Code Pro ExtraBold"/>
                        </a:rPr>
                        <a:t>La información y las operaciones de la interfaz de usuario deben ser comprensibles.</a:t>
                      </a:r>
                      <a:endParaRPr sz="1050">
                        <a:solidFill>
                          <a:schemeClr val="dk2"/>
                        </a:solidFill>
                        <a:latin typeface="Source Code Pro ExtraBold"/>
                        <a:ea typeface="Source Code Pro ExtraBold"/>
                        <a:cs typeface="Source Code Pro ExtraBold"/>
                        <a:sym typeface="Source Code Pro ExtraBold"/>
                      </a:endParaRPr>
                    </a:p>
                    <a:p>
                      <a:pPr indent="0" lvl="0" marL="0" rtl="0" algn="just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7AB8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1088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3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50" u="sng">
                          <a:solidFill>
                            <a:schemeClr val="dk2"/>
                          </a:solidFill>
                          <a:latin typeface="Source Code Pro ExtraBold"/>
                          <a:ea typeface="Source Code Pro ExtraBold"/>
                          <a:cs typeface="Source Code Pro ExtraBold"/>
                          <a:sym typeface="Source Code Pro ExtraBold"/>
                        </a:rPr>
                        <a:t>Robusto </a:t>
                      </a:r>
                      <a:endParaRPr sz="1650">
                        <a:solidFill>
                          <a:schemeClr val="dk2"/>
                        </a:solidFill>
                        <a:latin typeface="Source Code Pro ExtraBold"/>
                        <a:ea typeface="Source Code Pro ExtraBold"/>
                        <a:cs typeface="Source Code Pro ExtraBold"/>
                        <a:sym typeface="Source Code Pro ExtraBold"/>
                      </a:endParaRPr>
                    </a:p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just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F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3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s" sz="1050">
                          <a:solidFill>
                            <a:schemeClr val="dk2"/>
                          </a:solidFill>
                          <a:latin typeface="Source Code Pro ExtraBold"/>
                          <a:ea typeface="Source Code Pro ExtraBold"/>
                          <a:cs typeface="Source Code Pro ExtraBold"/>
                          <a:sym typeface="Source Code Pro ExtraBold"/>
                        </a:rPr>
                        <a:t>El contenido y el código deben ser compatibles para que sean interpretados por una amplia variedad de agentes de usuario.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FFF5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17"/>
          <p:cNvSpPr txBox="1"/>
          <p:nvPr/>
        </p:nvSpPr>
        <p:spPr>
          <a:xfrm>
            <a:off x="156375" y="4608075"/>
            <a:ext cx="5091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366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I</a:t>
            </a:r>
            <a:r>
              <a:rPr lang="es" sz="1800">
                <a:solidFill>
                  <a:schemeClr val="accent3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N</a:t>
            </a:r>
            <a:endParaRPr sz="1800">
              <a:solidFill>
                <a:schemeClr val="accent3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Pautas de accesibilidad al contenido web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1592075" y="2185000"/>
            <a:ext cx="2228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Existen 4 principios básicos</a:t>
            </a:r>
            <a:r>
              <a:rPr b="1" lang="es" sz="900">
                <a:solidFill>
                  <a:srgbClr val="666666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1903375" y="2500650"/>
            <a:ext cx="1379700" cy="3231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operatividad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1903375" y="3223950"/>
            <a:ext cx="1379700" cy="32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perceptibilidad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903375" y="3585600"/>
            <a:ext cx="1379700" cy="323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comprensión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903375" y="2862300"/>
            <a:ext cx="1379700" cy="3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Source Code Pro"/>
                <a:ea typeface="Source Code Pro"/>
                <a:cs typeface="Source Code Pro"/>
                <a:sym typeface="Source Code Pro"/>
              </a:rPr>
              <a:t>robustez</a:t>
            </a:r>
            <a:endParaRPr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227750" y="1927500"/>
            <a:ext cx="39225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Existe una tabla de puntos de verificación(</a:t>
            </a: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enlace</a:t>
            </a: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). Resumidamente, se basan en: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Texto equivalente (uso de alt=””)</a:t>
            </a:r>
            <a:endParaRPr b="1" sz="900">
              <a:solidFill>
                <a:schemeClr val="dk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Toda la página es accesible sin color</a:t>
            </a:r>
            <a:endParaRPr b="1" sz="900">
              <a:solidFill>
                <a:schemeClr val="dk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Uso de leyendas</a:t>
            </a:r>
            <a:endParaRPr b="1" sz="900">
              <a:solidFill>
                <a:schemeClr val="dk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Organización para poder leer la página sin CSS ni scripts</a:t>
            </a:r>
            <a:endParaRPr b="1" sz="900">
              <a:solidFill>
                <a:schemeClr val="dk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Evitar destellos de pantalla</a:t>
            </a:r>
            <a:endParaRPr b="1" sz="900">
              <a:solidFill>
                <a:schemeClr val="dk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Lenguaje claro y simple</a:t>
            </a:r>
            <a:endParaRPr b="1" sz="900">
              <a:solidFill>
                <a:schemeClr val="dk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Vínculos</a:t>
            </a: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redundantes en formato de texto</a:t>
            </a:r>
            <a:endParaRPr b="1" sz="900">
              <a:solidFill>
                <a:schemeClr val="dk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Letras de gran tamaño</a:t>
            </a:r>
            <a:endParaRPr b="1" sz="900">
              <a:solidFill>
                <a:schemeClr val="dk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Titular </a:t>
            </a: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cada</a:t>
            </a: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marco</a:t>
            </a:r>
            <a:endParaRPr b="1" sz="900">
              <a:solidFill>
                <a:schemeClr val="dk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 sz="900">
                <a:solidFill>
                  <a:schemeClr val="dk2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Descripción auditiva de la información mostrada en multimedia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58275"/>
            <a:ext cx="3019325" cy="20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8418150" y="4588825"/>
            <a:ext cx="5091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366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I</a:t>
            </a:r>
            <a:r>
              <a:rPr lang="es" sz="1800">
                <a:solidFill>
                  <a:schemeClr val="accent3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N</a:t>
            </a:r>
            <a:endParaRPr sz="1800">
              <a:solidFill>
                <a:schemeClr val="accent3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851375" y="2255675"/>
            <a:ext cx="2174700" cy="24717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 de código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D9D2E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Verifican si la sintaxis es correcta </a:t>
            </a:r>
            <a:endParaRPr b="1" sz="900">
              <a:solidFill>
                <a:schemeClr val="dk2"/>
              </a:solidFill>
              <a:highlight>
                <a:srgbClr val="D9D2E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D9D2E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Ejemplos de programas</a:t>
            </a:r>
            <a:endParaRPr b="1" sz="900">
              <a:solidFill>
                <a:schemeClr val="dk2"/>
              </a:solidFill>
              <a:highlight>
                <a:srgbClr val="D9D2E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D9D2E9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W3C Markup Validation Service</a:t>
            </a:r>
            <a:r>
              <a:rPr b="1" lang="es" sz="900">
                <a:solidFill>
                  <a:schemeClr val="dk2"/>
                </a:solidFill>
                <a:highlight>
                  <a:srgbClr val="D9D2E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s" sz="900">
                <a:solidFill>
                  <a:schemeClr val="dk2"/>
                </a:solidFill>
                <a:highlight>
                  <a:srgbClr val="D9D2E9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WDG HTML Validator</a:t>
            </a:r>
            <a:r>
              <a:rPr b="1" lang="es" sz="900">
                <a:solidFill>
                  <a:schemeClr val="dk2"/>
                </a:solidFill>
                <a:highlight>
                  <a:srgbClr val="D9D2E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s" sz="900">
                <a:solidFill>
                  <a:schemeClr val="dk2"/>
                </a:solidFill>
                <a:highlight>
                  <a:srgbClr val="D9D2E9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Bing Markup Validator</a:t>
            </a:r>
            <a:r>
              <a:rPr b="1" lang="es" sz="900">
                <a:solidFill>
                  <a:schemeClr val="dk2"/>
                </a:solidFill>
                <a:highlight>
                  <a:srgbClr val="D9D2E9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y </a:t>
            </a:r>
            <a:r>
              <a:rPr b="1" lang="es" sz="900">
                <a:solidFill>
                  <a:schemeClr val="dk2"/>
                </a:solidFill>
                <a:highlight>
                  <a:srgbClr val="D9D2E9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Dr. Watson</a:t>
            </a:r>
            <a:endParaRPr b="1" sz="900">
              <a:solidFill>
                <a:schemeClr val="dk2"/>
              </a:solidFill>
              <a:highlight>
                <a:srgbClr val="D9D2E9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543988" y="2243975"/>
            <a:ext cx="1972800" cy="2495100"/>
          </a:xfrm>
          <a:prstGeom prst="rect">
            <a:avLst/>
          </a:prstGeom>
          <a:solidFill>
            <a:srgbClr val="F4CC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highlight>
                  <a:srgbClr val="F4CCCC"/>
                </a:highlight>
              </a:rPr>
              <a:t>Revisión de contenido</a:t>
            </a:r>
            <a:endParaRPr>
              <a:highlight>
                <a:srgbClr val="F4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verifican que el contenido no presenta ningún problema.</a:t>
            </a:r>
            <a:endParaRPr b="1" sz="900">
              <a:solidFill>
                <a:schemeClr val="dk2"/>
              </a:solidFill>
              <a:highlight>
                <a:srgbClr val="F4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Ejemplos de programas</a:t>
            </a:r>
            <a:endParaRPr b="1" sz="900">
              <a:solidFill>
                <a:schemeClr val="dk2"/>
              </a:solidFill>
              <a:highlight>
                <a:srgbClr val="F4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F4CCCC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W3C Link Checker</a:t>
            </a:r>
            <a:r>
              <a:rPr b="1" lang="es" sz="900">
                <a:solidFill>
                  <a:schemeClr val="dk2"/>
                </a:solidFill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y </a:t>
            </a:r>
            <a:r>
              <a:rPr b="1" lang="es" sz="900">
                <a:solidFill>
                  <a:schemeClr val="dk2"/>
                </a:solidFill>
                <a:highlight>
                  <a:srgbClr val="F4CCCC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Dead Links</a:t>
            </a:r>
            <a:r>
              <a:rPr b="1" lang="es" sz="900">
                <a:solidFill>
                  <a:schemeClr val="dk2"/>
                </a:solidFill>
                <a:highlight>
                  <a:srgbClr val="F4CCC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900">
              <a:solidFill>
                <a:schemeClr val="dk2"/>
              </a:solidFill>
              <a:highlight>
                <a:srgbClr val="F4CCC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5953300" y="2243975"/>
            <a:ext cx="2501400" cy="2495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Revisión automática de la accesibilidad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chemeClr val="accent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comprueban si se cumplen los puntos de verificación de las pautas de accesibilidad que se pueden evaluar de forma automática.</a:t>
            </a:r>
            <a:endParaRPr b="1" sz="900">
              <a:solidFill>
                <a:schemeClr val="dk2"/>
              </a:solidFill>
              <a:highlight>
                <a:schemeClr val="accent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chemeClr val="accent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Ejemplos de programas</a:t>
            </a:r>
            <a:endParaRPr b="1" sz="900">
              <a:solidFill>
                <a:schemeClr val="dk2"/>
              </a:solidFill>
              <a:highlight>
                <a:schemeClr val="accent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chemeClr val="accent4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TAW</a:t>
            </a:r>
            <a:r>
              <a:rPr b="1" lang="es" sz="900">
                <a:solidFill>
                  <a:schemeClr val="dk2"/>
                </a:solidFill>
                <a:highlight>
                  <a:schemeClr val="accent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s" sz="900">
                <a:solidFill>
                  <a:schemeClr val="dk2"/>
                </a:solidFill>
                <a:highlight>
                  <a:schemeClr val="accent4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Cynthia Says</a:t>
            </a:r>
            <a:r>
              <a:rPr b="1" lang="es" sz="900">
                <a:solidFill>
                  <a:schemeClr val="dk2"/>
                </a:solidFill>
                <a:highlight>
                  <a:schemeClr val="accent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y </a:t>
            </a:r>
            <a:r>
              <a:rPr b="1" lang="es" sz="900">
                <a:solidFill>
                  <a:schemeClr val="dk2"/>
                </a:solidFill>
                <a:highlight>
                  <a:schemeClr val="accent4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Total Validator</a:t>
            </a:r>
            <a:r>
              <a:rPr b="1" lang="es" sz="900">
                <a:solidFill>
                  <a:schemeClr val="dk2"/>
                </a:solidFill>
                <a:highlight>
                  <a:schemeClr val="accent4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b="1" sz="900">
              <a:solidFill>
                <a:schemeClr val="dk2"/>
              </a:solidFill>
              <a:highlight>
                <a:schemeClr val="accent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727650" y="1316775"/>
            <a:ext cx="76887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para revisiones, evaluación de documentos web y  herramientas web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flipH="1">
            <a:off x="6969300" y="0"/>
            <a:ext cx="2174700" cy="188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156375" y="4608075"/>
            <a:ext cx="5091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366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I</a:t>
            </a:r>
            <a:r>
              <a:rPr lang="es" sz="1800">
                <a:solidFill>
                  <a:schemeClr val="accent3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N</a:t>
            </a:r>
            <a:endParaRPr sz="1800">
              <a:solidFill>
                <a:schemeClr val="accent3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727650" y="1205750"/>
            <a:ext cx="76887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para revisiones y evaluación de documentos web y </a:t>
            </a:r>
            <a:r>
              <a:rPr lang="es"/>
              <a:t> herramientas web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5500" y="2143150"/>
            <a:ext cx="1994400" cy="2643600"/>
          </a:xfrm>
          <a:prstGeom prst="rect">
            <a:avLst/>
          </a:prstGeom>
          <a:solidFill>
            <a:srgbClr val="F1D7A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Revisión manual de la accesibilidad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F1D7A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ayudan a que un experto realice una revisión manual de la accesibilidad de una página web</a:t>
            </a:r>
            <a:endParaRPr b="1" sz="900">
              <a:solidFill>
                <a:schemeClr val="dk2"/>
              </a:solidFill>
              <a:highlight>
                <a:srgbClr val="F1D7A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F1D7A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Ejemplo de programas </a:t>
            </a:r>
            <a:r>
              <a:rPr lang="es" sz="1100">
                <a:solidFill>
                  <a:srgbClr val="003366"/>
                </a:solidFill>
                <a:highlight>
                  <a:srgbClr val="F1D7AD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>
              <a:solidFill>
                <a:srgbClr val="003366"/>
              </a:solidFill>
              <a:highlight>
                <a:srgbClr val="F1D7A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F1D7AD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HERA</a:t>
            </a:r>
            <a:r>
              <a:rPr b="1" lang="es" sz="900">
                <a:solidFill>
                  <a:schemeClr val="dk2"/>
                </a:solidFill>
                <a:highlight>
                  <a:srgbClr val="F1D7A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s" sz="900">
                <a:solidFill>
                  <a:schemeClr val="dk2"/>
                </a:solidFill>
                <a:highlight>
                  <a:srgbClr val="F1D7AD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HERA-XP</a:t>
            </a:r>
            <a:r>
              <a:rPr b="1" lang="es" sz="900">
                <a:solidFill>
                  <a:schemeClr val="dk2"/>
                </a:solidFill>
                <a:highlight>
                  <a:srgbClr val="F1D7AD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y </a:t>
            </a:r>
            <a:r>
              <a:rPr b="1" lang="es" sz="900">
                <a:solidFill>
                  <a:schemeClr val="dk2"/>
                </a:solidFill>
                <a:highlight>
                  <a:srgbClr val="F1D7AD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Edipo</a:t>
            </a:r>
            <a:endParaRPr b="1" sz="900">
              <a:solidFill>
                <a:schemeClr val="dk2"/>
              </a:solidFill>
              <a:highlight>
                <a:srgbClr val="F1D7AD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5010600" y="2143150"/>
            <a:ext cx="2250900" cy="2643600"/>
          </a:xfrm>
          <a:prstGeom prst="rect">
            <a:avLst/>
          </a:prstGeom>
          <a:solidFill>
            <a:srgbClr val="EAD1D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Revisión y reparación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EAD1D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revisan la accesibilidad web y ayudan a corregir los errores encontrados.</a:t>
            </a:r>
            <a:endParaRPr b="1" sz="900">
              <a:solidFill>
                <a:schemeClr val="dk2"/>
              </a:solidFill>
              <a:highlight>
                <a:srgbClr val="EAD1D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EAD1D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Ejemplos de programas</a:t>
            </a:r>
            <a:endParaRPr b="1" sz="900">
              <a:solidFill>
                <a:schemeClr val="dk2"/>
              </a:solidFill>
              <a:highlight>
                <a:srgbClr val="EAD1DC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EAD1DC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A-Prompt</a:t>
            </a:r>
            <a:r>
              <a:rPr b="1" lang="es" sz="900">
                <a:solidFill>
                  <a:schemeClr val="dk2"/>
                </a:solidFill>
                <a:highlight>
                  <a:srgbClr val="EAD1D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s" sz="900">
                <a:solidFill>
                  <a:schemeClr val="dk2"/>
                </a:solidFill>
                <a:highlight>
                  <a:srgbClr val="EAD1DC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LIFT</a:t>
            </a:r>
            <a:r>
              <a:rPr b="1" lang="es" sz="900">
                <a:solidFill>
                  <a:schemeClr val="dk2"/>
                </a:solidFill>
                <a:highlight>
                  <a:srgbClr val="EAD1D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y </a:t>
            </a:r>
            <a:r>
              <a:rPr b="1" lang="es" sz="900">
                <a:solidFill>
                  <a:schemeClr val="dk2"/>
                </a:solidFill>
                <a:highlight>
                  <a:srgbClr val="EAD1DC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AccMonitor y AccRepair</a:t>
            </a:r>
            <a:r>
              <a:rPr b="1" lang="es" sz="900">
                <a:solidFill>
                  <a:schemeClr val="dk2"/>
                </a:solidFill>
                <a:highlight>
                  <a:srgbClr val="EAD1DC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endParaRPr sz="1100">
              <a:solidFill>
                <a:srgbClr val="003366"/>
              </a:solidFill>
              <a:highlight>
                <a:srgbClr val="EAD1D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7279400" y="2122900"/>
            <a:ext cx="1740600" cy="26436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Validadores múltiples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D9EAD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realizan múltiples validaciones de forma simultánea.</a:t>
            </a:r>
            <a:endParaRPr b="1" sz="900">
              <a:solidFill>
                <a:schemeClr val="dk2"/>
              </a:solidFill>
              <a:highlight>
                <a:srgbClr val="D9EAD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D9EAD3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Ejemplos de programas</a:t>
            </a:r>
            <a:endParaRPr b="1" sz="900">
              <a:solidFill>
                <a:schemeClr val="dk2"/>
              </a:solidFill>
              <a:highlight>
                <a:srgbClr val="D9EAD3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D9EAD3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test everything!</a:t>
            </a:r>
            <a:endParaRPr sz="1100">
              <a:solidFill>
                <a:srgbClr val="003366"/>
              </a:solidFill>
              <a:highlight>
                <a:srgbClr val="D9EAD3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2327800" y="2143150"/>
            <a:ext cx="2664900" cy="2643600"/>
          </a:xfrm>
          <a:prstGeom prst="rect">
            <a:avLst/>
          </a:prstGeom>
          <a:solidFill>
            <a:srgbClr val="9FCBE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Navegadores alternativos y simuladores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9FCBE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permiten comprobar cómo percibe una persona con algún tipo de discapacidad una página web</a:t>
            </a:r>
            <a:endParaRPr b="1" sz="900">
              <a:solidFill>
                <a:schemeClr val="dk2"/>
              </a:solidFill>
              <a:highlight>
                <a:srgbClr val="9FCBE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9FCBE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Ejemplos de programas</a:t>
            </a:r>
            <a:endParaRPr b="1" sz="900">
              <a:solidFill>
                <a:schemeClr val="dk2"/>
              </a:solidFill>
              <a:highlight>
                <a:srgbClr val="9FCBE6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2"/>
                </a:solidFill>
                <a:highlight>
                  <a:srgbClr val="9FCBE6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lector de pantallas</a:t>
            </a:r>
            <a:r>
              <a:rPr b="1" lang="es" sz="900">
                <a:solidFill>
                  <a:schemeClr val="dk2"/>
                </a:solidFill>
                <a:highlight>
                  <a:srgbClr val="9FCBE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,  </a:t>
            </a:r>
            <a:r>
              <a:rPr b="1" lang="es" sz="900">
                <a:solidFill>
                  <a:schemeClr val="dk2"/>
                </a:solidFill>
                <a:highlight>
                  <a:srgbClr val="9FCBE6"/>
                </a:highlight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aDesigner</a:t>
            </a:r>
            <a:r>
              <a:rPr b="1" lang="es" sz="900">
                <a:solidFill>
                  <a:schemeClr val="dk2"/>
                </a:solidFill>
                <a:highlight>
                  <a:srgbClr val="9FCBE6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100">
              <a:solidFill>
                <a:srgbClr val="003366"/>
              </a:solidFill>
              <a:highlight>
                <a:srgbClr val="9FCBE6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33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flipH="1">
            <a:off x="6969300" y="0"/>
            <a:ext cx="2174700" cy="188901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/>
        </p:nvSpPr>
        <p:spPr>
          <a:xfrm>
            <a:off x="156375" y="4608075"/>
            <a:ext cx="5091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366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I</a:t>
            </a:r>
            <a:r>
              <a:rPr lang="es" sz="1800">
                <a:solidFill>
                  <a:schemeClr val="accent3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N</a:t>
            </a:r>
            <a:endParaRPr sz="1800">
              <a:solidFill>
                <a:schemeClr val="accent3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 ExtraBold"/>
              <a:buChar char="●"/>
            </a:pPr>
            <a:r>
              <a:rPr lang="es" u="sng">
                <a:solidFill>
                  <a:schemeClr val="dk2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http://accesibilidadweb.dlsi.ua.es/?menu=definicion</a:t>
            </a:r>
            <a:endParaRPr>
              <a:solidFill>
                <a:schemeClr val="dk2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 ExtraBold"/>
              <a:buChar char="●"/>
            </a:pPr>
            <a:r>
              <a:rPr lang="es" u="sng">
                <a:solidFill>
                  <a:schemeClr val="dk2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https://www.argentina.gob.ar/sites/default/files/pautas-de-accesibilidad-para-el-contenido-de-la-web.pdf</a:t>
            </a:r>
            <a:endParaRPr>
              <a:solidFill>
                <a:schemeClr val="dk2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 ExtraBold"/>
              <a:buChar char="●"/>
            </a:pPr>
            <a:r>
              <a:rPr lang="es" u="sng">
                <a:solidFill>
                  <a:schemeClr val="dk2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https://ajuntament.barcelona.cat/accessibilitat/es/estandares-y-pautas-de-accesibilidad</a:t>
            </a:r>
            <a:endParaRPr>
              <a:solidFill>
                <a:schemeClr val="dk2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 ExtraBold"/>
              <a:buChar char="●"/>
            </a:pPr>
            <a:r>
              <a:rPr lang="es" u="sng">
                <a:solidFill>
                  <a:schemeClr val="dk2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https://www.w3.org/TR/1999/WAI-WEBCONTENT-19990505/#priorities</a:t>
            </a:r>
            <a:endParaRPr>
              <a:solidFill>
                <a:schemeClr val="dk2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 ExtraBold"/>
              <a:buChar char="●"/>
            </a:pPr>
            <a:r>
              <a:rPr lang="es" u="sng">
                <a:solidFill>
                  <a:schemeClr val="dk2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https://www.iberdrola.com/innovacion/que-es-accesibilidad-web</a:t>
            </a:r>
            <a:endParaRPr>
              <a:solidFill>
                <a:schemeClr val="dk2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 ExtraBold"/>
              <a:buChar char="●"/>
            </a:pPr>
            <a:r>
              <a:rPr lang="es" u="sng">
                <a:solidFill>
                  <a:schemeClr val="dk2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http://accesibilidadweb.dlsi.ua.es/?menu=hr-tipos</a:t>
            </a:r>
            <a:endParaRPr>
              <a:solidFill>
                <a:schemeClr val="dk2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Code Pro ExtraBold"/>
              <a:buChar char="●"/>
            </a:pPr>
            <a:r>
              <a:rPr lang="es">
                <a:solidFill>
                  <a:schemeClr val="dk2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https://www.w3.org/2004/02/waitraining-pressrelease.html.es</a:t>
            </a:r>
            <a:endParaRPr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56375" y="4608075"/>
            <a:ext cx="509100" cy="461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3366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I</a:t>
            </a:r>
            <a:r>
              <a:rPr lang="es" sz="1800">
                <a:solidFill>
                  <a:schemeClr val="accent3"/>
                </a:solidFill>
                <a:latin typeface="Source Code Pro ExtraBold"/>
                <a:ea typeface="Source Code Pro ExtraBold"/>
                <a:cs typeface="Source Code Pro ExtraBold"/>
                <a:sym typeface="Source Code Pro ExtraBold"/>
              </a:rPr>
              <a:t>N</a:t>
            </a:r>
            <a:endParaRPr sz="1800">
              <a:solidFill>
                <a:schemeClr val="accent3"/>
              </a:solidFill>
              <a:latin typeface="Source Code Pro ExtraBold"/>
              <a:ea typeface="Source Code Pro ExtraBold"/>
              <a:cs typeface="Source Code Pro ExtraBold"/>
              <a:sym typeface="Source Code Pro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