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07/03/2016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07/03/2016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07/03/2016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07/03/2016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07/03/2016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07/03/2016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07/03/2016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07/03/2016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07/03/2016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07/03/2016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07/03/2016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07/03/2016</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2910" y="1214422"/>
            <a:ext cx="7772400" cy="1470025"/>
          </a:xfrm>
        </p:spPr>
        <p:txBody>
          <a:bodyPr/>
          <a:lstStyle/>
          <a:p>
            <a:r>
              <a:rPr lang="es-ES" dirty="0" smtClean="0"/>
              <a:t>Dispositivos físicos de la red local</a:t>
            </a:r>
            <a:endParaRPr lang="es-ES" dirty="0"/>
          </a:p>
        </p:txBody>
      </p:sp>
      <p:sp>
        <p:nvSpPr>
          <p:cNvPr id="3" name="2 Subtítulo"/>
          <p:cNvSpPr>
            <a:spLocks noGrp="1"/>
          </p:cNvSpPr>
          <p:nvPr>
            <p:ph type="subTitle" idx="1"/>
          </p:nvPr>
        </p:nvSpPr>
        <p:spPr>
          <a:xfrm>
            <a:off x="4386274" y="6362712"/>
            <a:ext cx="4757726" cy="495288"/>
          </a:xfrm>
        </p:spPr>
        <p:txBody>
          <a:bodyPr>
            <a:normAutofit fontScale="92500" lnSpcReduction="20000"/>
          </a:bodyPr>
          <a:lstStyle/>
          <a:p>
            <a:r>
              <a:rPr lang="es-ES" dirty="0" smtClean="0"/>
              <a:t>Nuria Gutiérrez Liaño </a:t>
            </a:r>
            <a:endParaRPr lang="es-ES" dirty="0"/>
          </a:p>
        </p:txBody>
      </p:sp>
      <p:pic>
        <p:nvPicPr>
          <p:cNvPr id="14338" name="Picture 2" descr="http://content.us.dlink.com/wp-content/uploads/2014/03/DUB-H7-B1.png"/>
          <p:cNvPicPr>
            <a:picLocks noChangeAspect="1" noChangeArrowheads="1"/>
          </p:cNvPicPr>
          <p:nvPr/>
        </p:nvPicPr>
        <p:blipFill>
          <a:blip r:embed="rId2" cstate="print"/>
          <a:srcRect/>
          <a:stretch>
            <a:fillRect/>
          </a:stretch>
        </p:blipFill>
        <p:spPr bwMode="auto">
          <a:xfrm rot="21161667">
            <a:off x="756157" y="3147882"/>
            <a:ext cx="3571900" cy="2009194"/>
          </a:xfrm>
          <a:prstGeom prst="rect">
            <a:avLst/>
          </a:prstGeom>
          <a:noFill/>
        </p:spPr>
      </p:pic>
      <p:pic>
        <p:nvPicPr>
          <p:cNvPr id="14339" name="Picture 3"/>
          <p:cNvPicPr>
            <a:picLocks noChangeAspect="1" noChangeArrowheads="1"/>
          </p:cNvPicPr>
          <p:nvPr/>
        </p:nvPicPr>
        <p:blipFill>
          <a:blip r:embed="rId3"/>
          <a:srcRect/>
          <a:stretch>
            <a:fillRect/>
          </a:stretch>
        </p:blipFill>
        <p:spPr bwMode="auto">
          <a:xfrm>
            <a:off x="5590399" y="3425496"/>
            <a:ext cx="2857500" cy="13906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2328850" cy="1143000"/>
          </a:xfrm>
        </p:spPr>
        <p:txBody>
          <a:bodyPr/>
          <a:lstStyle/>
          <a:p>
            <a:r>
              <a:rPr lang="es-ES" dirty="0"/>
              <a:t>Í</a:t>
            </a:r>
            <a:r>
              <a:rPr lang="es-ES" dirty="0" smtClean="0"/>
              <a:t>ndice</a:t>
            </a:r>
            <a:endParaRPr lang="es-ES" dirty="0"/>
          </a:p>
        </p:txBody>
      </p:sp>
      <p:sp>
        <p:nvSpPr>
          <p:cNvPr id="3" name="2 Marcador de contenido"/>
          <p:cNvSpPr>
            <a:spLocks noGrp="1"/>
          </p:cNvSpPr>
          <p:nvPr>
            <p:ph idx="1"/>
          </p:nvPr>
        </p:nvSpPr>
        <p:spPr/>
        <p:txBody>
          <a:bodyPr>
            <a:normAutofit fontScale="85000" lnSpcReduction="10000"/>
          </a:bodyPr>
          <a:lstStyle/>
          <a:p>
            <a:r>
              <a:rPr lang="es-ES" dirty="0" smtClean="0">
                <a:hlinkClick r:id="rId2" action="ppaction://hlinksldjump"/>
              </a:rPr>
              <a:t>Acceso remoto a la red -&gt; Modem analógico </a:t>
            </a:r>
            <a:endParaRPr lang="es-ES" dirty="0" smtClean="0"/>
          </a:p>
          <a:p>
            <a:pPr lvl="1"/>
            <a:r>
              <a:rPr lang="es-ES" dirty="0" smtClean="0"/>
              <a:t>ADSL</a:t>
            </a:r>
          </a:p>
          <a:p>
            <a:pPr lvl="1"/>
            <a:r>
              <a:rPr lang="es-ES" dirty="0" smtClean="0"/>
              <a:t>CABLES</a:t>
            </a:r>
          </a:p>
          <a:p>
            <a:r>
              <a:rPr lang="es-ES" dirty="0" smtClean="0">
                <a:hlinkClick r:id="rId3" action="ppaction://hlinksldjump"/>
              </a:rPr>
              <a:t>Repetidores y concentradores (hubs)</a:t>
            </a:r>
            <a:endParaRPr lang="es-ES" dirty="0" smtClean="0"/>
          </a:p>
          <a:p>
            <a:r>
              <a:rPr lang="es-ES" dirty="0" smtClean="0">
                <a:hlinkClick r:id="rId4" action="ppaction://hlinksldjump"/>
              </a:rPr>
              <a:t>Puentes (bridge)</a:t>
            </a:r>
            <a:endParaRPr lang="es-ES" dirty="0" smtClean="0"/>
          </a:p>
          <a:p>
            <a:r>
              <a:rPr lang="es-ES" dirty="0" smtClean="0">
                <a:hlinkClick r:id="rId5" action="ppaction://hlinksldjump"/>
              </a:rPr>
              <a:t>Conmutadores (Switches)</a:t>
            </a:r>
            <a:endParaRPr lang="es-ES" dirty="0" smtClean="0"/>
          </a:p>
          <a:p>
            <a:r>
              <a:rPr lang="es-ES" dirty="0" smtClean="0">
                <a:hlinkClick r:id="rId6" action="ppaction://hlinksldjump"/>
              </a:rPr>
              <a:t>Redes de área local</a:t>
            </a:r>
            <a:endParaRPr lang="es-ES" dirty="0" smtClean="0"/>
          </a:p>
          <a:p>
            <a:pPr lvl="1"/>
            <a:r>
              <a:rPr lang="es-ES" dirty="0" smtClean="0"/>
              <a:t>Definición</a:t>
            </a:r>
          </a:p>
          <a:p>
            <a:pPr lvl="1"/>
            <a:r>
              <a:rPr lang="es-ES" dirty="0" smtClean="0"/>
              <a:t>Características</a:t>
            </a:r>
          </a:p>
          <a:p>
            <a:pPr lvl="1"/>
            <a:r>
              <a:rPr lang="es-ES" dirty="0" smtClean="0"/>
              <a:t>Tipo o clasificación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Acceso remoto a la red</a:t>
            </a:r>
            <a:endParaRPr lang="es-ES" dirty="0"/>
          </a:p>
        </p:txBody>
      </p:sp>
      <p:sp>
        <p:nvSpPr>
          <p:cNvPr id="3" name="2 Marcador de contenido"/>
          <p:cNvSpPr>
            <a:spLocks noGrp="1"/>
          </p:cNvSpPr>
          <p:nvPr>
            <p:ph idx="1"/>
          </p:nvPr>
        </p:nvSpPr>
        <p:spPr/>
        <p:txBody>
          <a:bodyPr>
            <a:normAutofit fontScale="92500" lnSpcReduction="20000"/>
          </a:bodyPr>
          <a:lstStyle/>
          <a:p>
            <a:r>
              <a:rPr lang="es-ES" b="1" dirty="0" smtClean="0"/>
              <a:t>ADSL: </a:t>
            </a:r>
            <a:r>
              <a:rPr lang="es-ES" sz="2600" dirty="0"/>
              <a:t>T</a:t>
            </a:r>
            <a:r>
              <a:rPr lang="es-ES" sz="2600" dirty="0" smtClean="0"/>
              <a:t>ecnología de línea de abonado digital (DSL) que consiste en la transmisión analógica de datos digitales apoyada en el cable de pares simétricos de cobre que lleva la línea telefónica convencional o línea de abonado (Red Telefónica Conmutada, PSTN</a:t>
            </a:r>
          </a:p>
          <a:p>
            <a:pPr fontAlgn="t"/>
            <a:r>
              <a:rPr lang="es-ES" b="1" dirty="0" smtClean="0"/>
              <a:t>Cables: </a:t>
            </a:r>
            <a:r>
              <a:rPr lang="es-ES" sz="2600" dirty="0"/>
              <a:t>Elementos fundamental de cualquier </a:t>
            </a:r>
            <a:r>
              <a:rPr lang="es-ES" sz="2600" dirty="0" smtClean="0"/>
              <a:t>instalación. </a:t>
            </a:r>
            <a:r>
              <a:rPr lang="es-ES" sz="2600" dirty="0"/>
              <a:t> Los principales tipos de cables que se utilizan en las </a:t>
            </a:r>
            <a:r>
              <a:rPr lang="es-ES" sz="2600" dirty="0" smtClean="0"/>
              <a:t>LAN:</a:t>
            </a:r>
            <a:endParaRPr lang="es-ES" sz="2300" dirty="0" smtClean="0"/>
          </a:p>
          <a:p>
            <a:pPr lvl="1" fontAlgn="t"/>
            <a:r>
              <a:rPr lang="es-ES" sz="1900" dirty="0" smtClean="0"/>
              <a:t>UTP</a:t>
            </a:r>
            <a:endParaRPr lang="es-ES" sz="1900" dirty="0"/>
          </a:p>
          <a:p>
            <a:pPr lvl="1" fontAlgn="t"/>
            <a:r>
              <a:rPr lang="es-ES" sz="1900" dirty="0" smtClean="0"/>
              <a:t>STP</a:t>
            </a:r>
            <a:endParaRPr lang="es-ES" sz="1900" dirty="0"/>
          </a:p>
          <a:p>
            <a:pPr lvl="1" fontAlgn="t"/>
            <a:r>
              <a:rPr lang="es-ES" sz="1900" dirty="0" smtClean="0"/>
              <a:t>Coaxial </a:t>
            </a:r>
            <a:r>
              <a:rPr lang="es-ES" sz="1900" dirty="0"/>
              <a:t>grueso</a:t>
            </a:r>
          </a:p>
          <a:p>
            <a:pPr lvl="1" fontAlgn="t"/>
            <a:r>
              <a:rPr lang="es-ES" sz="1900" dirty="0" smtClean="0"/>
              <a:t>Coaxial </a:t>
            </a:r>
            <a:r>
              <a:rPr lang="es-ES" sz="1900" dirty="0"/>
              <a:t>fino</a:t>
            </a:r>
          </a:p>
          <a:p>
            <a:pPr lvl="1" fontAlgn="t"/>
            <a:r>
              <a:rPr lang="es-ES" sz="1900" dirty="0" smtClean="0"/>
              <a:t>Fibra </a:t>
            </a:r>
            <a:r>
              <a:rPr lang="es-ES" sz="1900" dirty="0"/>
              <a:t>óptica</a:t>
            </a:r>
          </a:p>
          <a:p>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Repetidores y concentradores (hubs)</a:t>
            </a:r>
            <a:endParaRPr lang="es-ES" dirty="0"/>
          </a:p>
        </p:txBody>
      </p:sp>
      <p:sp>
        <p:nvSpPr>
          <p:cNvPr id="3" name="2 Marcador de contenido"/>
          <p:cNvSpPr>
            <a:spLocks noGrp="1"/>
          </p:cNvSpPr>
          <p:nvPr>
            <p:ph idx="1"/>
          </p:nvPr>
        </p:nvSpPr>
        <p:spPr>
          <a:xfrm>
            <a:off x="357158" y="2143116"/>
            <a:ext cx="8229600" cy="3471874"/>
          </a:xfrm>
        </p:spPr>
        <p:txBody>
          <a:bodyPr>
            <a:normAutofit/>
          </a:bodyPr>
          <a:lstStyle/>
          <a:p>
            <a:r>
              <a:rPr lang="es-ES" sz="2400" b="1" dirty="0" smtClean="0"/>
              <a:t>Concentrador: </a:t>
            </a:r>
            <a:r>
              <a:rPr lang="es-ES" sz="2400" dirty="0" smtClean="0"/>
              <a:t>Dispositivo </a:t>
            </a:r>
            <a:r>
              <a:rPr lang="es-ES" sz="2400" dirty="0"/>
              <a:t>que permite centralizar el cableado de una red y poder ampliarla</a:t>
            </a:r>
            <a:r>
              <a:rPr lang="es-ES" sz="2400" dirty="0" smtClean="0"/>
              <a:t>.</a:t>
            </a:r>
          </a:p>
          <a:p>
            <a:r>
              <a:rPr lang="es-ES" sz="2400" b="1" dirty="0" smtClean="0"/>
              <a:t>Repetidor: </a:t>
            </a:r>
            <a:r>
              <a:rPr lang="es-ES" sz="2400" dirty="0" smtClean="0"/>
              <a:t> dispositivo electrónico que recibe una señal débil o de bajo nivel y la retransmite a una potencia o nivel más alto, de tal modo que se puedan cubrir distancias más largas sin degradación o con una degradación tolerable.</a:t>
            </a:r>
            <a:endParaRPr lang="es-ES" sz="2400" dirty="0"/>
          </a:p>
        </p:txBody>
      </p:sp>
      <p:pic>
        <p:nvPicPr>
          <p:cNvPr id="18433" name="Picture 1"/>
          <p:cNvPicPr>
            <a:picLocks noChangeAspect="1" noChangeArrowheads="1"/>
          </p:cNvPicPr>
          <p:nvPr/>
        </p:nvPicPr>
        <p:blipFill>
          <a:blip r:embed="rId2"/>
          <a:srcRect/>
          <a:stretch>
            <a:fillRect/>
          </a:stretch>
        </p:blipFill>
        <p:spPr bwMode="auto">
          <a:xfrm>
            <a:off x="4915123" y="4956234"/>
            <a:ext cx="2953106" cy="178592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Puentes (bridge)</a:t>
            </a:r>
            <a:endParaRPr lang="es-ES" dirty="0"/>
          </a:p>
        </p:txBody>
      </p:sp>
      <p:sp>
        <p:nvSpPr>
          <p:cNvPr id="3" name="2 Marcador de contenido"/>
          <p:cNvSpPr>
            <a:spLocks noGrp="1"/>
          </p:cNvSpPr>
          <p:nvPr>
            <p:ph idx="1"/>
          </p:nvPr>
        </p:nvSpPr>
        <p:spPr>
          <a:xfrm>
            <a:off x="457200" y="1600201"/>
            <a:ext cx="8229600" cy="3114684"/>
          </a:xfrm>
        </p:spPr>
        <p:txBody>
          <a:bodyPr>
            <a:normAutofit fontScale="92500" lnSpcReduction="20000"/>
          </a:bodyPr>
          <a:lstStyle/>
          <a:p>
            <a:r>
              <a:rPr lang="es-ES" b="1" dirty="0" smtClean="0"/>
              <a:t>Puente: </a:t>
            </a:r>
            <a:r>
              <a:rPr lang="es-ES" dirty="0" smtClean="0"/>
              <a:t>dispositivo de interconexión de redes de computadoras que opera en la capa 2. </a:t>
            </a:r>
            <a:r>
              <a:rPr lang="es-ES" dirty="0"/>
              <a:t>Interconecta segmentos de red (o divide una red en segmentos) haciendo la transferencia de datos de una red hacia otra con base en la dirección física de destino de cada paquete.</a:t>
            </a:r>
          </a:p>
        </p:txBody>
      </p:sp>
      <p:pic>
        <p:nvPicPr>
          <p:cNvPr id="17410" name="Picture 2" descr="https://docs.oracle.com/cd/E26921_01/html/E25833/figures/SimpleBridgedNetworkDiagram.png"/>
          <p:cNvPicPr>
            <a:picLocks noChangeAspect="1" noChangeArrowheads="1"/>
          </p:cNvPicPr>
          <p:nvPr/>
        </p:nvPicPr>
        <p:blipFill>
          <a:blip r:embed="rId2"/>
          <a:srcRect/>
          <a:stretch>
            <a:fillRect/>
          </a:stretch>
        </p:blipFill>
        <p:spPr bwMode="auto">
          <a:xfrm>
            <a:off x="3929058" y="4429132"/>
            <a:ext cx="3390900" cy="216217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Conmutadores (Switches)</a:t>
            </a:r>
            <a:endParaRPr lang="es-ES" dirty="0"/>
          </a:p>
        </p:txBody>
      </p:sp>
      <p:pic>
        <p:nvPicPr>
          <p:cNvPr id="15362" name="Picture 2"/>
          <p:cNvPicPr>
            <a:picLocks noGrp="1" noChangeAspect="1" noChangeArrowheads="1"/>
          </p:cNvPicPr>
          <p:nvPr>
            <p:ph idx="1"/>
          </p:nvPr>
        </p:nvPicPr>
        <p:blipFill>
          <a:blip r:embed="rId2"/>
          <a:srcRect l="3589" t="6788" r="3109" b="4977"/>
          <a:stretch>
            <a:fillRect/>
          </a:stretch>
        </p:blipFill>
        <p:spPr bwMode="auto">
          <a:xfrm>
            <a:off x="4286248" y="4214818"/>
            <a:ext cx="3714776" cy="1857388"/>
          </a:xfrm>
          <a:prstGeom prst="rect">
            <a:avLst/>
          </a:prstGeom>
          <a:noFill/>
          <a:ln w="9525">
            <a:noFill/>
            <a:miter lim="800000"/>
            <a:headEnd/>
            <a:tailEnd/>
          </a:ln>
          <a:effectLst/>
        </p:spPr>
      </p:pic>
      <p:sp>
        <p:nvSpPr>
          <p:cNvPr id="5" name="4 CuadroTexto"/>
          <p:cNvSpPr txBox="1"/>
          <p:nvPr/>
        </p:nvSpPr>
        <p:spPr>
          <a:xfrm>
            <a:off x="428596" y="1571612"/>
            <a:ext cx="8501122" cy="2677656"/>
          </a:xfrm>
          <a:prstGeom prst="rect">
            <a:avLst/>
          </a:prstGeom>
          <a:noFill/>
        </p:spPr>
        <p:txBody>
          <a:bodyPr wrap="square" rtlCol="0">
            <a:spAutoFit/>
          </a:bodyPr>
          <a:lstStyle/>
          <a:p>
            <a:pPr>
              <a:buFont typeface="Arial" pitchFamily="34" charset="0"/>
              <a:buChar char="•"/>
            </a:pPr>
            <a:r>
              <a:rPr lang="es-ES" sz="2800" b="1" dirty="0" smtClean="0"/>
              <a:t>Conmutador</a:t>
            </a:r>
            <a:r>
              <a:rPr lang="es-ES" sz="2800" b="1" dirty="0" smtClean="0"/>
              <a:t>: </a:t>
            </a:r>
            <a:r>
              <a:rPr lang="es-ES" sz="2800" dirty="0" smtClean="0"/>
              <a:t>dispositivo de Networking situado en la capa 2 del modelo de </a:t>
            </a:r>
            <a:r>
              <a:rPr lang="es-ES" sz="2800" dirty="0" smtClean="0"/>
              <a:t>referencia OSI; </a:t>
            </a:r>
            <a:r>
              <a:rPr lang="es-ES" sz="2800" dirty="0" smtClean="0"/>
              <a:t>se denomina puente </a:t>
            </a:r>
            <a:r>
              <a:rPr lang="es-ES" sz="2800" dirty="0" smtClean="0"/>
              <a:t>multipuerto; </a:t>
            </a:r>
            <a:r>
              <a:rPr lang="es-ES" sz="2800" dirty="0" smtClean="0"/>
              <a:t>toman decisiones basándose en las direcciones MAC así hacen que la LAN sea mucho más eficiente</a:t>
            </a:r>
            <a:endParaRPr lang="es-E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Redes de área local</a:t>
            </a:r>
            <a:endParaRPr lang="es-ES" dirty="0"/>
          </a:p>
        </p:txBody>
      </p:sp>
      <p:sp>
        <p:nvSpPr>
          <p:cNvPr id="3" name="2 Marcador de contenido"/>
          <p:cNvSpPr>
            <a:spLocks noGrp="1"/>
          </p:cNvSpPr>
          <p:nvPr>
            <p:ph idx="1"/>
          </p:nvPr>
        </p:nvSpPr>
        <p:spPr/>
        <p:txBody>
          <a:bodyPr>
            <a:normAutofit fontScale="47500" lnSpcReduction="20000"/>
          </a:bodyPr>
          <a:lstStyle/>
          <a:p>
            <a:r>
              <a:rPr lang="es-ES" sz="4400" b="1" dirty="0" smtClean="0"/>
              <a:t>Definición: </a:t>
            </a:r>
            <a:r>
              <a:rPr lang="es-ES" sz="4400" dirty="0" smtClean="0"/>
              <a:t> red de computadoras que abarca un área reducida a una casa, un departamento o un edificio.</a:t>
            </a:r>
          </a:p>
          <a:p>
            <a:r>
              <a:rPr lang="es-ES" sz="4400" b="1" dirty="0" smtClean="0"/>
              <a:t>Características: </a:t>
            </a:r>
          </a:p>
          <a:p>
            <a:pPr lvl="1"/>
            <a:r>
              <a:rPr lang="es-ES" sz="3300" dirty="0" smtClean="0"/>
              <a:t>Tecnología </a:t>
            </a:r>
            <a:r>
              <a:rPr lang="es-ES" sz="3300" dirty="0"/>
              <a:t>broadcast (difusión) con el medio de transmisión compartido. </a:t>
            </a:r>
            <a:endParaRPr lang="es-ES" sz="3300" dirty="0"/>
          </a:p>
          <a:p>
            <a:pPr lvl="1"/>
            <a:r>
              <a:rPr lang="es-ES" sz="3300" dirty="0" smtClean="0"/>
              <a:t>Cableado </a:t>
            </a:r>
            <a:r>
              <a:rPr lang="es-ES" sz="3300" dirty="0"/>
              <a:t>específico instalado normalmente a propósito. </a:t>
            </a:r>
            <a:endParaRPr lang="es-ES" sz="3300" dirty="0"/>
          </a:p>
          <a:p>
            <a:pPr lvl="1"/>
            <a:r>
              <a:rPr lang="es-ES" sz="3300" dirty="0" smtClean="0"/>
              <a:t>Capacidad </a:t>
            </a:r>
            <a:r>
              <a:rPr lang="es-ES" sz="3300" dirty="0"/>
              <a:t>de transmisión comprendida entre 1 Mbps y 1 </a:t>
            </a:r>
            <a:r>
              <a:rPr lang="es-ES" sz="3300" dirty="0" err="1" smtClean="0"/>
              <a:t>Gbps</a:t>
            </a:r>
            <a:r>
              <a:rPr lang="es-ES" sz="3300" dirty="0" err="1"/>
              <a:t>.</a:t>
            </a:r>
            <a:r>
              <a:rPr lang="es-ES" sz="3300" dirty="0"/>
              <a:t> </a:t>
            </a:r>
            <a:endParaRPr lang="es-ES" sz="3300" dirty="0"/>
          </a:p>
          <a:p>
            <a:pPr lvl="1"/>
            <a:r>
              <a:rPr lang="es-ES" sz="3300" dirty="0" smtClean="0"/>
              <a:t>Extensión </a:t>
            </a:r>
            <a:r>
              <a:rPr lang="es-ES" sz="3300" dirty="0"/>
              <a:t>máxima no superior a 3 km (Una FDDI puede llegar a </a:t>
            </a:r>
            <a:r>
              <a:rPr lang="es-ES" sz="3300" dirty="0" smtClean="0"/>
              <a:t>200 km</a:t>
            </a:r>
            <a:r>
              <a:rPr lang="es-ES" sz="3300" dirty="0"/>
              <a:t>) </a:t>
            </a:r>
          </a:p>
          <a:p>
            <a:pPr lvl="1"/>
            <a:r>
              <a:rPr lang="es-ES" sz="3300" dirty="0" smtClean="0"/>
              <a:t>Uso </a:t>
            </a:r>
            <a:r>
              <a:rPr lang="es-ES" sz="3300" dirty="0"/>
              <a:t>de un medio de comunicación privado. </a:t>
            </a:r>
            <a:endParaRPr lang="es-ES" sz="3300" dirty="0"/>
          </a:p>
          <a:p>
            <a:pPr lvl="1"/>
            <a:r>
              <a:rPr lang="es-ES" sz="3300" dirty="0" smtClean="0"/>
              <a:t>La </a:t>
            </a:r>
            <a:r>
              <a:rPr lang="es-ES" sz="3300" dirty="0"/>
              <a:t>simplicidad del medio de transmisión que utiliza (cable coaxial, cables telefónicos y fibra óptica). </a:t>
            </a:r>
            <a:endParaRPr lang="es-ES" sz="3300" dirty="0"/>
          </a:p>
          <a:p>
            <a:pPr lvl="1"/>
            <a:r>
              <a:rPr lang="es-ES" sz="3300" dirty="0" smtClean="0"/>
              <a:t>La </a:t>
            </a:r>
            <a:r>
              <a:rPr lang="es-ES" sz="3300" dirty="0"/>
              <a:t>facilidad con que se pueden efectuar cambios en el hardware y el software. </a:t>
            </a:r>
            <a:endParaRPr lang="es-ES" sz="3300" dirty="0"/>
          </a:p>
          <a:p>
            <a:pPr lvl="1"/>
            <a:r>
              <a:rPr lang="es-ES" sz="3300" dirty="0" smtClean="0"/>
              <a:t>Gran </a:t>
            </a:r>
            <a:r>
              <a:rPr lang="es-ES" sz="3300" dirty="0"/>
              <a:t>variedad y número de dispositivos conectados. </a:t>
            </a:r>
            <a:endParaRPr lang="es-ES" sz="3300" dirty="0"/>
          </a:p>
          <a:p>
            <a:pPr lvl="1"/>
            <a:r>
              <a:rPr lang="es-ES" sz="3300" dirty="0" smtClean="0"/>
              <a:t>Posibilidad </a:t>
            </a:r>
            <a:r>
              <a:rPr lang="es-ES" sz="3300" dirty="0"/>
              <a:t>de conexión con otras redes.</a:t>
            </a:r>
            <a:endParaRPr lang="es-ES" sz="3300" dirty="0" smtClean="0"/>
          </a:p>
          <a:p>
            <a:r>
              <a:rPr lang="es-ES" sz="4400" b="1" dirty="0" smtClean="0"/>
              <a:t>Tipo: </a:t>
            </a:r>
            <a:r>
              <a:rPr lang="es-ES" sz="4400" dirty="0" smtClean="0"/>
              <a:t> Ethernet, </a:t>
            </a:r>
            <a:r>
              <a:rPr lang="es-ES" sz="4400" dirty="0" err="1" smtClean="0"/>
              <a:t>Token</a:t>
            </a:r>
            <a:r>
              <a:rPr lang="es-ES" sz="4400" dirty="0" smtClean="0"/>
              <a:t> Ring y </a:t>
            </a:r>
            <a:r>
              <a:rPr lang="es-ES" sz="4400" dirty="0" err="1" smtClean="0"/>
              <a:t>Arcnet</a:t>
            </a:r>
            <a:r>
              <a:rPr lang="es-ES" dirty="0" smtClean="0"/>
              <a:t>.</a:t>
            </a:r>
          </a:p>
          <a:p>
            <a:endParaRPr lang="es-E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MR119">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SMR119</Template>
  <TotalTime>34</TotalTime>
  <Words>106</Words>
  <PresentationFormat>Presentación en pantalla (4:3)</PresentationFormat>
  <Paragraphs>41</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SMR119</vt:lpstr>
      <vt:lpstr>Dispositivos físicos de la red local</vt:lpstr>
      <vt:lpstr>Índice</vt:lpstr>
      <vt:lpstr>Acceso remoto a la red</vt:lpstr>
      <vt:lpstr>Repetidores y concentradores (hubs)</vt:lpstr>
      <vt:lpstr>Puentes (bridge)</vt:lpstr>
      <vt:lpstr>Conmutadores (Switches)</vt:lpstr>
      <vt:lpstr>Redes de área local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Dispositivos físicos de la red local</dc:title>
  <dc:creator>smr119</dc:creator>
  <cp:lastModifiedBy>smr119</cp:lastModifiedBy>
  <cp:revision>5</cp:revision>
  <dcterms:created xsi:type="dcterms:W3CDTF">2016-03-07T10:46:33Z</dcterms:created>
  <dcterms:modified xsi:type="dcterms:W3CDTF">2016-03-07T11:31:43Z</dcterms:modified>
</cp:coreProperties>
</file>