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E9FF"/>
    <a:srgbClr val="33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CA0A5-EFD3-48FB-A0AE-DD5C5F23C3C3}" type="datetimeFigureOut">
              <a:rPr lang="es-ES" smtClean="0"/>
              <a:pPr/>
              <a:t>27/01/2016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C9271-A969-44A0-97D7-9F38455CD1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C9271-A969-44A0-97D7-9F38455CD105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C9271-A969-44A0-97D7-9F38455CD105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C9271-A969-44A0-97D7-9F38455CD105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C9271-A969-44A0-97D7-9F38455CD105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C9271-A969-44A0-97D7-9F38455CD105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27/01/2016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>
            <a:hlinkClick r:id="rId3" action="ppaction://hlinksldjump"/>
            <a:hlinkHover r:id="" action="ppaction://noaction" highlightClick="1"/>
          </p:cNvPr>
          <p:cNvSpPr/>
          <p:nvPr/>
        </p:nvSpPr>
        <p:spPr>
          <a:xfrm>
            <a:off x="714348" y="214291"/>
            <a:ext cx="7358114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800" b="1" dirty="0" smtClean="0">
                <a:ln w="18000">
                  <a:noFill/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Sistemas operativos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714876" y="5929330"/>
            <a:ext cx="3429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n w="18000">
                  <a:noFill/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Nuria Gutiérrez Liaño</a:t>
            </a:r>
          </a:p>
          <a:p>
            <a:pPr algn="ctr"/>
            <a:r>
              <a:rPr lang="es-ES" sz="2000" b="1" dirty="0" smtClean="0">
                <a:ln w="18000">
                  <a:noFill/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Valentín Sánchez García</a:t>
            </a:r>
          </a:p>
        </p:txBody>
      </p:sp>
      <p:pic>
        <p:nvPicPr>
          <p:cNvPr id="3074" name="Picture 2" descr="https://upload.wikimedia.org/wikipedia/commons/thumb/c/c7/Windows_logo_-_2012.png/700px-Windows_logo_-_2012.png">
            <a:hlinkClick r:id="rId4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154159">
            <a:off x="802417" y="3365484"/>
            <a:ext cx="1321292" cy="1447759"/>
          </a:xfrm>
          <a:prstGeom prst="rect">
            <a:avLst/>
          </a:prstGeom>
          <a:noFill/>
        </p:spPr>
      </p:pic>
      <p:pic>
        <p:nvPicPr>
          <p:cNvPr id="3076" name="Picture 4" descr="http://nerlaska.com/wp-content/uploads/2015/02/linux_logo.png">
            <a:hlinkClick r:id="rId6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427029">
            <a:off x="6895180" y="2374318"/>
            <a:ext cx="1540763" cy="1848915"/>
          </a:xfrm>
          <a:prstGeom prst="rect">
            <a:avLst/>
          </a:prstGeom>
          <a:noFill/>
        </p:spPr>
      </p:pic>
      <p:pic>
        <p:nvPicPr>
          <p:cNvPr id="3078" name="Picture 6" descr="http://jobseekerindia.in/wp-content/uploads/2014/09/novell.png">
            <a:hlinkClick r:id="rId8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 rot="505571">
            <a:off x="2811581" y="4740415"/>
            <a:ext cx="1428750" cy="1428750"/>
          </a:xfrm>
          <a:prstGeom prst="rect">
            <a:avLst/>
          </a:prstGeom>
          <a:noFill/>
        </p:spPr>
      </p:pic>
      <p:pic>
        <p:nvPicPr>
          <p:cNvPr id="3080" name="Picture 8" descr="http://2.bp.blogspot.com/-EGyXuEs3J-g/UFIVKw-0QQI/AAAAAAAAGuU/XF7T7pm-6_w/s1600/Apple_logo.png">
            <a:hlinkClick r:id="rId10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86314" y="3429000"/>
            <a:ext cx="1370311" cy="167482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14678" y="357166"/>
            <a:ext cx="264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ln w="18000">
                  <a:noFill/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Historia</a:t>
            </a:r>
          </a:p>
        </p:txBody>
      </p:sp>
      <p:pic>
        <p:nvPicPr>
          <p:cNvPr id="5" name="Picture 2" descr="https://upload.wikimedia.org/wikipedia/commons/thumb/c/c7/Windows_logo_-_2012.png/700px-Windows_logo_-_2012.png">
            <a:hlinkClick r:id="" action="ppaction://hlinkshowjump?jump=firstslide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357166"/>
            <a:ext cx="977964" cy="107157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14282" y="1785926"/>
            <a:ext cx="92155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252525"/>
                </a:solidFill>
                <a:latin typeface="Comic Sans MS" pitchFamily="66" charset="0"/>
              </a:rPr>
              <a:t>Compañía multinacional que se dedica a la tecnología informática</a:t>
            </a:r>
          </a:p>
          <a:p>
            <a:r>
              <a:rPr lang="es-ES" dirty="0" smtClean="0">
                <a:latin typeface="Comic Sans MS" pitchFamily="66" charset="0"/>
              </a:rPr>
              <a:t>Fundada 4 de abril de 1975, cuando fue fundada por Bill Gates y Paul Allen en Albuquerque</a:t>
            </a:r>
          </a:p>
          <a:p>
            <a:r>
              <a:rPr lang="es-ES" dirty="0" smtClean="0">
                <a:latin typeface="Comic Sans MS" pitchFamily="66" charset="0"/>
              </a:rPr>
              <a:t>Formó con IBM una importante unión que permitió ligar el sistema operativo de Microsoft con los ordenadores de IBM, pagando a Microsoft los derechos de cada venta; IBM solicitó a Microsoft que hiciera un nuevo sistema operativo para sus ordenadores llamado OS/2. Microsoft hizo el sistema operativo, pero continuó vendiendo su propia versión en directa competición con el OS/2. La versión de Microsoft eclipsó al OS/2 en términos de ventas. Cuando Microsoft lanzó sus versiones de Windows en los años 90, ya había captado el 90 % de la cuota de mercado de los ordenadores personales del mundo.</a:t>
            </a:r>
            <a:endParaRPr lang="es-ES" dirty="0">
              <a:latin typeface="Comic Sans MS" pitchFamily="66" charset="0"/>
            </a:endParaRPr>
          </a:p>
        </p:txBody>
      </p:sp>
      <p:pic>
        <p:nvPicPr>
          <p:cNvPr id="17414" name="Picture 6" descr="http://static.notinerd.com/wp-content/uploads/2015/03/84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4928099"/>
            <a:ext cx="3000396" cy="1800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14678" y="357166"/>
            <a:ext cx="264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ln w="18000">
                  <a:noFill/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Historia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6270" y="1742624"/>
            <a:ext cx="92155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252525"/>
                </a:solidFill>
                <a:latin typeface="Comic Sans MS" pitchFamily="66" charset="0"/>
              </a:rPr>
              <a:t>Compañía multinacional que se dedica a la tecnología informática</a:t>
            </a:r>
          </a:p>
          <a:p>
            <a:r>
              <a:rPr lang="es-ES" dirty="0" smtClean="0">
                <a:latin typeface="Comic Sans MS" pitchFamily="66" charset="0"/>
              </a:rPr>
              <a:t>Fundada 1 de abril de 1976 en </a:t>
            </a:r>
            <a:r>
              <a:rPr lang="es-ES" dirty="0" err="1" smtClean="0">
                <a:latin typeface="Comic Sans MS" pitchFamily="66" charset="0"/>
              </a:rPr>
              <a:t>Cupertino</a:t>
            </a:r>
            <a:endParaRPr lang="es-ES" dirty="0" smtClean="0">
              <a:latin typeface="Comic Sans MS" pitchFamily="66" charset="0"/>
            </a:endParaRPr>
          </a:p>
          <a:p>
            <a:r>
              <a:rPr lang="es-ES" dirty="0" smtClean="0">
                <a:latin typeface="Comic Sans MS" pitchFamily="66" charset="0"/>
              </a:rPr>
              <a:t>ha experimentado las diversas facetas de la evolución del mundo informático, a partir de un mundo sin ordenadores personales a una sociedad del siglo XXI interconectada por medio de dispositivos fijos y móviles. Su historia está particularmente conectado con la de uno de sus </a:t>
            </a:r>
            <a:r>
              <a:rPr lang="es-ES" dirty="0" err="1" smtClean="0">
                <a:latin typeface="Comic Sans MS" pitchFamily="66" charset="0"/>
              </a:rPr>
              <a:t>co</a:t>
            </a:r>
            <a:r>
              <a:rPr lang="es-ES" dirty="0" smtClean="0">
                <a:latin typeface="Comic Sans MS" pitchFamily="66" charset="0"/>
              </a:rPr>
              <a:t>-fundadores, Steve </a:t>
            </a:r>
            <a:r>
              <a:rPr lang="es-ES" dirty="0" err="1" smtClean="0">
                <a:latin typeface="Comic Sans MS" pitchFamily="66" charset="0"/>
              </a:rPr>
              <a:t>Jobs</a:t>
            </a:r>
            <a:r>
              <a:rPr lang="es-ES" dirty="0" smtClean="0">
                <a:latin typeface="Comic Sans MS" pitchFamily="66" charset="0"/>
              </a:rPr>
              <a:t>, forzado a renunciar a la compañía en 1985, luego vuelto a contratar en diciembre de 1996, antes de convertirse en CEO de la sociedad en 1997. Entre los principales productos de Apple desde su creación, se encuentran el Apple I y II, el Macintosh, el </a:t>
            </a:r>
            <a:r>
              <a:rPr lang="es-ES" dirty="0" err="1" smtClean="0">
                <a:latin typeface="Comic Sans MS" pitchFamily="66" charset="0"/>
              </a:rPr>
              <a:t>iPod</a:t>
            </a:r>
            <a:r>
              <a:rPr lang="es-ES" dirty="0" smtClean="0">
                <a:latin typeface="Comic Sans MS" pitchFamily="66" charset="0"/>
              </a:rPr>
              <a:t>, el </a:t>
            </a:r>
            <a:r>
              <a:rPr lang="es-ES" dirty="0" err="1" smtClean="0">
                <a:latin typeface="Comic Sans MS" pitchFamily="66" charset="0"/>
              </a:rPr>
              <a:t>iPhone</a:t>
            </a:r>
            <a:r>
              <a:rPr lang="es-ES" dirty="0" smtClean="0">
                <a:latin typeface="Comic Sans MS" pitchFamily="66" charset="0"/>
              </a:rPr>
              <a:t> y el </a:t>
            </a:r>
            <a:r>
              <a:rPr lang="es-ES" dirty="0" err="1" smtClean="0">
                <a:latin typeface="Comic Sans MS" pitchFamily="66" charset="0"/>
              </a:rPr>
              <a:t>iPad</a:t>
            </a:r>
            <a:r>
              <a:rPr lang="es-ES" dirty="0" smtClean="0">
                <a:latin typeface="Comic Sans MS" pitchFamily="66" charset="0"/>
              </a:rPr>
              <a:t>.</a:t>
            </a:r>
            <a:endParaRPr lang="es-ES" dirty="0">
              <a:latin typeface="Comic Sans MS" pitchFamily="66" charset="0"/>
            </a:endParaRPr>
          </a:p>
        </p:txBody>
      </p:sp>
      <p:pic>
        <p:nvPicPr>
          <p:cNvPr id="7" name="Picture 8" descr="http://2.bp.blogspot.com/-EGyXuEs3J-g/UFIVKw-0QQI/AAAAAAAAGuU/XF7T7pm-6_w/s1600/Apple_logo.png">
            <a:hlinkClick r:id="" action="ppaction://hlinkshowjump?jump=firstslide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214290"/>
            <a:ext cx="1000132" cy="1222383"/>
          </a:xfrm>
          <a:prstGeom prst="rect">
            <a:avLst/>
          </a:prstGeom>
          <a:noFill/>
        </p:spPr>
      </p:pic>
      <p:pic>
        <p:nvPicPr>
          <p:cNvPr id="19458" name="Picture 2" descr="http://www.redusers.com/noticias/wp-content/uploads/2011/10/steve-jobs-jove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4429132"/>
            <a:ext cx="3286148" cy="2041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14678" y="357166"/>
            <a:ext cx="264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ln w="18000">
                  <a:noFill/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Historia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6270" y="1742624"/>
            <a:ext cx="92155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252525"/>
                </a:solidFill>
                <a:latin typeface="Comic Sans MS" pitchFamily="66" charset="0"/>
              </a:rPr>
              <a:t>Compañía multinacional que se dedica a la tecnología informática</a:t>
            </a:r>
          </a:p>
          <a:p>
            <a:r>
              <a:rPr lang="es-ES" dirty="0" smtClean="0">
                <a:latin typeface="Comic Sans MS" pitchFamily="66" charset="0"/>
              </a:rPr>
              <a:t>Desde la primera publicación de su código fuente en 1991, nacido desde un pequeño número de archivos en lenguaje C bajo una licencia que prohíbe la distribución comercial a su estado actual de cerca de 296 </a:t>
            </a:r>
            <a:r>
              <a:rPr lang="es-ES" dirty="0" err="1" smtClean="0">
                <a:latin typeface="Comic Sans MS" pitchFamily="66" charset="0"/>
              </a:rPr>
              <a:t>MiBs</a:t>
            </a:r>
            <a:r>
              <a:rPr lang="es-ES" dirty="0" smtClean="0">
                <a:latin typeface="Comic Sans MS" pitchFamily="66" charset="0"/>
              </a:rPr>
              <a:t> de fuente bajo la Licencia pública general de GNU.</a:t>
            </a:r>
          </a:p>
          <a:p>
            <a:r>
              <a:rPr lang="es-ES" dirty="0" smtClean="0">
                <a:latin typeface="Comic Sans MS" pitchFamily="66" charset="0"/>
              </a:rPr>
              <a:t>Al principio un emulador terminal, al cual </a:t>
            </a:r>
            <a:r>
              <a:rPr lang="es-ES" dirty="0" err="1" smtClean="0">
                <a:latin typeface="Comic Sans MS" pitchFamily="66" charset="0"/>
              </a:rPr>
              <a:t>Torvalds</a:t>
            </a:r>
            <a:r>
              <a:rPr lang="es-ES" dirty="0" smtClean="0">
                <a:latin typeface="Comic Sans MS" pitchFamily="66" charset="0"/>
              </a:rPr>
              <a:t> solía tener acceso en los grandes servidores UNIX de la universidad. Él escribió el programa expresamente para el hardware que usaba, e independiente de un sistema operativo, porque quiso usar las funciones de su nueva computadora personal con un procesador 80386. Este es aún el estándar de hoy. </a:t>
            </a:r>
            <a:endParaRPr lang="es-ES" dirty="0">
              <a:latin typeface="Comic Sans MS" pitchFamily="66" charset="0"/>
            </a:endParaRPr>
          </a:p>
        </p:txBody>
      </p:sp>
      <p:pic>
        <p:nvPicPr>
          <p:cNvPr id="8" name="Picture 4" descr="http://nerlaska.com/wp-content/uploads/2015/02/linux_logo.png">
            <a:hlinkClick r:id="" action="ppaction://hlinkshowjump?jump=firstslide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314701" cy="1577641"/>
          </a:xfrm>
          <a:prstGeom prst="rect">
            <a:avLst/>
          </a:prstGeom>
          <a:noFill/>
        </p:spPr>
      </p:pic>
      <p:pic>
        <p:nvPicPr>
          <p:cNvPr id="21506" name="Picture 2" descr="http://blogs-images.forbes.com/jasonevangelho/files/2013/03/Linus-Torvald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4500570"/>
            <a:ext cx="2143140" cy="2143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14678" y="357166"/>
            <a:ext cx="264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ln w="18000">
                  <a:noFill/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Historia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6270" y="1742624"/>
            <a:ext cx="92155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252525"/>
                </a:solidFill>
                <a:latin typeface="Comic Sans MS" pitchFamily="66" charset="0"/>
              </a:rPr>
              <a:t>Compañía de origen estadounidense dedicada al software, específicamente en el área de sistemas operativos de redes, como Novell </a:t>
            </a:r>
            <a:r>
              <a:rPr lang="es-ES" dirty="0" err="1" smtClean="0">
                <a:solidFill>
                  <a:srgbClr val="252525"/>
                </a:solidFill>
                <a:latin typeface="Comic Sans MS" pitchFamily="66" charset="0"/>
              </a:rPr>
              <a:t>Netware</a:t>
            </a:r>
            <a:r>
              <a:rPr lang="es-ES" dirty="0" smtClean="0">
                <a:solidFill>
                  <a:srgbClr val="252525"/>
                </a:solidFill>
                <a:latin typeface="Comic Sans MS" pitchFamily="66" charset="0"/>
              </a:rPr>
              <a:t> y Linux, entre otras ramas de la tecnología. Es la empresa dueña de los derechos de la distribución </a:t>
            </a:r>
            <a:r>
              <a:rPr lang="es-ES" dirty="0" err="1" smtClean="0">
                <a:solidFill>
                  <a:srgbClr val="252525"/>
                </a:solidFill>
                <a:latin typeface="Comic Sans MS" pitchFamily="66" charset="0"/>
              </a:rPr>
              <a:t>SuSE</a:t>
            </a:r>
            <a:r>
              <a:rPr lang="es-ES" dirty="0" smtClean="0">
                <a:solidFill>
                  <a:srgbClr val="252525"/>
                </a:solidFill>
                <a:latin typeface="Comic Sans MS" pitchFamily="66" charset="0"/>
              </a:rPr>
              <a:t> Linux y NLD...</a:t>
            </a:r>
          </a:p>
          <a:p>
            <a:r>
              <a:rPr lang="es-ES" dirty="0" smtClean="0">
                <a:latin typeface="Comic Sans MS" pitchFamily="66" charset="0"/>
              </a:rPr>
              <a:t>Actualmente está en la posición 22 entre las empresas de software más grandes del mundo.</a:t>
            </a:r>
          </a:p>
          <a:p>
            <a:r>
              <a:rPr lang="es-ES" dirty="0" smtClean="0">
                <a:latin typeface="Comic Sans MS" pitchFamily="66" charset="0"/>
              </a:rPr>
              <a:t>Cuando las redes informáticas comenzaron a masificarse, su sistema operativo de redes Novell </a:t>
            </a:r>
            <a:r>
              <a:rPr lang="es-ES" dirty="0" err="1" smtClean="0">
                <a:latin typeface="Comic Sans MS" pitchFamily="66" charset="0"/>
              </a:rPr>
              <a:t>Netware</a:t>
            </a:r>
            <a:r>
              <a:rPr lang="es-ES" dirty="0" smtClean="0">
                <a:latin typeface="Comic Sans MS" pitchFamily="66" charset="0"/>
              </a:rPr>
              <a:t> era uno de los más utilizados, hasta que fue desplazado por la aparición de Windows NT de Microsoft.</a:t>
            </a:r>
            <a:endParaRPr lang="es-ES" dirty="0">
              <a:latin typeface="Comic Sans MS" pitchFamily="66" charset="0"/>
            </a:endParaRPr>
          </a:p>
        </p:txBody>
      </p:sp>
      <p:pic>
        <p:nvPicPr>
          <p:cNvPr id="7" name="Picture 6" descr="http://jobseekerindia.in/wp-content/uploads/2014/09/novell.png">
            <a:hlinkClick r:id="" action="ppaction://hlinkshowjump?jump=firstslide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96" y="214290"/>
            <a:ext cx="1214436" cy="1214436"/>
          </a:xfrm>
          <a:prstGeom prst="rect">
            <a:avLst/>
          </a:prstGeom>
          <a:noFill/>
        </p:spPr>
      </p:pic>
      <p:pic>
        <p:nvPicPr>
          <p:cNvPr id="3074" name="Picture 2" descr="https://upload.wikimedia.org/wikipedia/commons/c/ce/2005_dmajor_bw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4143380"/>
            <a:ext cx="2000264" cy="2416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571472" y="1928802"/>
          <a:ext cx="8072495" cy="2143140"/>
        </p:xfrm>
        <a:graphic>
          <a:graphicData uri="http://schemas.openxmlformats.org/drawingml/2006/table">
            <a:tbl>
              <a:tblPr/>
              <a:tblGrid>
                <a:gridCol w="1403307"/>
                <a:gridCol w="1667297"/>
                <a:gridCol w="1667297"/>
                <a:gridCol w="1667297"/>
                <a:gridCol w="1667297"/>
              </a:tblGrid>
              <a:tr h="535785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latin typeface="Comic Sans MS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omic Sans MS"/>
                        </a:rPr>
                        <a:t>Microsoft Windows</a:t>
                      </a:r>
                    </a:p>
                  </a:txBody>
                  <a:tcPr marL="7869" marR="7869" marT="78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omic Sans MS"/>
                        </a:rPr>
                        <a:t>Apple</a:t>
                      </a:r>
                    </a:p>
                  </a:txBody>
                  <a:tcPr marL="7869" marR="7869" marT="78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omic Sans MS"/>
                        </a:rPr>
                        <a:t>Linux</a:t>
                      </a:r>
                    </a:p>
                  </a:txBody>
                  <a:tcPr marL="7869" marR="7869" marT="78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omic Sans MS"/>
                        </a:rPr>
                        <a:t>Novell</a:t>
                      </a:r>
                    </a:p>
                  </a:txBody>
                  <a:tcPr marL="7869" marR="7869" marT="78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  <a:tr h="53578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Interfaz</a:t>
                      </a:r>
                    </a:p>
                  </a:txBody>
                  <a:tcPr marL="7869" marR="7869" marT="78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omic Sans MS"/>
                        </a:rPr>
                        <a:t>Gráfica/Texto</a:t>
                      </a:r>
                    </a:p>
                  </a:txBody>
                  <a:tcPr marL="7869" marR="7869" marT="78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omic Sans MS"/>
                        </a:rPr>
                        <a:t>Gráfica/Texto</a:t>
                      </a:r>
                    </a:p>
                  </a:txBody>
                  <a:tcPr marL="7869" marR="7869" marT="78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Gráfica/Texto</a:t>
                      </a:r>
                    </a:p>
                  </a:txBody>
                  <a:tcPr marL="7869" marR="7869" marT="78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Gráfica/Texto</a:t>
                      </a:r>
                    </a:p>
                  </a:txBody>
                  <a:tcPr marL="7869" marR="7869" marT="78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3578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Usuario</a:t>
                      </a:r>
                    </a:p>
                  </a:txBody>
                  <a:tcPr marL="7869" marR="7869" marT="78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omic Sans MS"/>
                        </a:rPr>
                        <a:t> </a:t>
                      </a:r>
                    </a:p>
                  </a:txBody>
                  <a:tcPr marL="7869" marR="7869" marT="78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omic Sans MS"/>
                        </a:rPr>
                        <a:t> </a:t>
                      </a:r>
                    </a:p>
                  </a:txBody>
                  <a:tcPr marL="7869" marR="7869" marT="78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omic Sans MS"/>
                        </a:rPr>
                        <a:t> </a:t>
                      </a:r>
                    </a:p>
                  </a:txBody>
                  <a:tcPr marL="7869" marR="7869" marT="78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 </a:t>
                      </a:r>
                    </a:p>
                  </a:txBody>
                  <a:tcPr marL="7869" marR="7869" marT="78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3578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omic Sans MS"/>
                        </a:rPr>
                        <a:t>Características</a:t>
                      </a:r>
                    </a:p>
                  </a:txBody>
                  <a:tcPr marL="7869" marR="7869" marT="78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Propietario/Pago</a:t>
                      </a:r>
                    </a:p>
                  </a:txBody>
                  <a:tcPr marL="7869" marR="7869" marT="78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Propietario/Pago</a:t>
                      </a:r>
                    </a:p>
                  </a:txBody>
                  <a:tcPr marL="7869" marR="7869" marT="78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omic Sans MS"/>
                        </a:rPr>
                        <a:t>Libre/Código abierto</a:t>
                      </a:r>
                    </a:p>
                  </a:txBody>
                  <a:tcPr marL="7869" marR="7869" marT="78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latin typeface="Comic Sans MS"/>
                        </a:rPr>
                        <a:t>Pago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latin typeface="Comic Sans MS"/>
                      </a:endParaRPr>
                    </a:p>
                  </a:txBody>
                  <a:tcPr marL="7869" marR="7869" marT="78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78</Words>
  <PresentationFormat>Presentación en pantalla (4:3)</PresentationFormat>
  <Paragraphs>43</Paragraphs>
  <Slides>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SMR119</dc:creator>
  <cp:lastModifiedBy>smr119</cp:lastModifiedBy>
  <cp:revision>8</cp:revision>
  <dcterms:created xsi:type="dcterms:W3CDTF">2016-01-25T12:11:01Z</dcterms:created>
  <dcterms:modified xsi:type="dcterms:W3CDTF">2016-01-27T10:42:47Z</dcterms:modified>
</cp:coreProperties>
</file>