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9" r:id="rId23"/>
    <p:sldId id="281" r:id="rId24"/>
    <p:sldId id="282" r:id="rId25"/>
    <p:sldId id="270" r:id="rId26"/>
    <p:sldId id="283" r:id="rId27"/>
    <p:sldId id="284" r:id="rId28"/>
    <p:sldId id="285" r:id="rId29"/>
    <p:sldId id="286" r:id="rId30"/>
    <p:sldId id="271" r:id="rId31"/>
    <p:sldId id="287" r:id="rId32"/>
    <p:sldId id="288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4.xml"/><Relationship Id="rId7" Type="http://schemas.openxmlformats.org/officeDocument/2006/relationships/slide" Target="slide18.xml"/><Relationship Id="rId12" Type="http://schemas.openxmlformats.org/officeDocument/2006/relationships/image" Target="../media/image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slide" Target="slide2.xml"/><Relationship Id="rId5" Type="http://schemas.openxmlformats.org/officeDocument/2006/relationships/slide" Target="slide16.xml"/><Relationship Id="rId10" Type="http://schemas.openxmlformats.org/officeDocument/2006/relationships/slide" Target="slide21.xml"/><Relationship Id="rId4" Type="http://schemas.openxmlformats.org/officeDocument/2006/relationships/slide" Target="slide15.xml"/><Relationship Id="rId9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5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image" Target="../media/image4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28.xml"/><Relationship Id="rId4" Type="http://schemas.openxmlformats.org/officeDocument/2006/relationships/slide" Target="slide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4.png"/><Relationship Id="rId5" Type="http://schemas.openxmlformats.org/officeDocument/2006/relationships/slide" Target="slide7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historiasdeunosyceros.files.wordpress.com/2015/07/windows-7-logo-p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714356"/>
            <a:ext cx="5114925" cy="5086350"/>
          </a:xfrm>
          <a:prstGeom prst="rect">
            <a:avLst/>
          </a:prstGeom>
          <a:noFill/>
        </p:spPr>
      </p:pic>
      <p:sp>
        <p:nvSpPr>
          <p:cNvPr id="3" name="2 CuadroTexto"/>
          <p:cNvSpPr txBox="1"/>
          <p:nvPr/>
        </p:nvSpPr>
        <p:spPr>
          <a:xfrm>
            <a:off x="6416614" y="6430035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Nuria Gutiérrez Liaño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00288" cy="1143000"/>
          </a:xfrm>
        </p:spPr>
        <p:txBody>
          <a:bodyPr/>
          <a:lstStyle/>
          <a:p>
            <a:r>
              <a:rPr lang="es-ES" dirty="0" smtClean="0"/>
              <a:t>Temas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6857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	</a:t>
            </a:r>
            <a:r>
              <a:rPr lang="es-ES" sz="1700" dirty="0" smtClean="0"/>
              <a:t>Proporcionan un entorno gráfico mas agradable con distintos colores</a:t>
            </a:r>
            <a:endParaRPr lang="es-ES" sz="17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85992"/>
            <a:ext cx="5000660" cy="373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4071934" y="3786190"/>
            <a:ext cx="857256" cy="7858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3230" cy="1143000"/>
          </a:xfrm>
        </p:spPr>
        <p:txBody>
          <a:bodyPr/>
          <a:lstStyle/>
          <a:p>
            <a:r>
              <a:rPr lang="es-ES" dirty="0" smtClean="0"/>
              <a:t>Gadgets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428736"/>
            <a:ext cx="8229600" cy="900106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	</a:t>
            </a:r>
            <a:r>
              <a:rPr lang="es-ES" sz="1700" dirty="0" smtClean="0"/>
              <a:t>Mini aplicaciones, que nos permiten realizar funciones de utilidad y que nos ofrecen un contenido fresco y dinámico </a:t>
            </a:r>
            <a:endParaRPr lang="es-ES" sz="1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23241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785786" y="4572008"/>
            <a:ext cx="2286016" cy="21431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3143240" y="4500570"/>
            <a:ext cx="928694" cy="14287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643182"/>
            <a:ext cx="2904229" cy="230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5181600"/>
            <a:ext cx="49720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Conector recto de flecha"/>
          <p:cNvCxnSpPr/>
          <p:nvPr/>
        </p:nvCxnSpPr>
        <p:spPr>
          <a:xfrm rot="10800000" flipV="1">
            <a:off x="6072198" y="4929198"/>
            <a:ext cx="571504" cy="4286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https://historiasdeunosyceros.files.wordpress.com/2015/07/windows-7-logo-png.png">
            <a:hlinkClick r:id="rId5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1000100" y="571480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Apariencia</a:t>
            </a:r>
            <a:endParaRPr lang="es-ES" dirty="0"/>
          </a:p>
        </p:txBody>
      </p:sp>
      <p:sp>
        <p:nvSpPr>
          <p:cNvPr id="5" name="4 Rectángulo">
            <a:hlinkClick r:id="rId3" action="ppaction://hlinksldjump"/>
            <a:hlinkHover r:id="" action="ppaction://noaction" highlightClick="1"/>
          </p:cNvPr>
          <p:cNvSpPr/>
          <p:nvPr/>
        </p:nvSpPr>
        <p:spPr>
          <a:xfrm>
            <a:off x="1000100" y="1714488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Ventanas</a:t>
            </a:r>
            <a:endParaRPr lang="es-ES" dirty="0"/>
          </a:p>
        </p:txBody>
      </p:sp>
      <p:sp>
        <p:nvSpPr>
          <p:cNvPr id="6" name="5 Rectángulo">
            <a:hlinkClick r:id="rId4" action="ppaction://hlinksldjump"/>
            <a:hlinkHover r:id="" action="ppaction://noaction" highlightClick="1"/>
          </p:cNvPr>
          <p:cNvSpPr/>
          <p:nvPr/>
        </p:nvSpPr>
        <p:spPr>
          <a:xfrm>
            <a:off x="1000100" y="2857496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Archivos y carpetas</a:t>
            </a:r>
            <a:endParaRPr lang="es-ES" dirty="0"/>
          </a:p>
        </p:txBody>
      </p:sp>
      <p:sp>
        <p:nvSpPr>
          <p:cNvPr id="7" name="6 Rectángulo">
            <a:hlinkClick r:id="rId5" action="ppaction://hlinksldjump"/>
            <a:hlinkHover r:id="" action="ppaction://noaction" highlightClick="1"/>
          </p:cNvPr>
          <p:cNvSpPr/>
          <p:nvPr/>
        </p:nvSpPr>
        <p:spPr>
          <a:xfrm>
            <a:off x="1000100" y="4000504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Archivos de programas</a:t>
            </a:r>
            <a:endParaRPr lang="es-ES" dirty="0"/>
          </a:p>
        </p:txBody>
      </p:sp>
      <p:sp>
        <p:nvSpPr>
          <p:cNvPr id="8" name="7 Rectángulo">
            <a:hlinkClick r:id="rId6" action="ppaction://hlinksldjump"/>
            <a:hlinkHover r:id="" action="ppaction://noaction" highlightClick="1"/>
          </p:cNvPr>
          <p:cNvSpPr/>
          <p:nvPr/>
        </p:nvSpPr>
        <p:spPr>
          <a:xfrm>
            <a:off x="2857488" y="5286388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Bibliotecas</a:t>
            </a:r>
            <a:endParaRPr lang="es-ES" dirty="0"/>
          </a:p>
        </p:txBody>
      </p:sp>
      <p:sp>
        <p:nvSpPr>
          <p:cNvPr id="9" name="8 Rectángulo">
            <a:hlinkClick r:id="rId7" action="ppaction://hlinksldjump"/>
            <a:hlinkHover r:id="" action="ppaction://noaction" highlightClick="1"/>
          </p:cNvPr>
          <p:cNvSpPr/>
          <p:nvPr/>
        </p:nvSpPr>
        <p:spPr>
          <a:xfrm>
            <a:off x="4500562" y="571480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Menú diseño</a:t>
            </a:r>
            <a:endParaRPr lang="es-ES" dirty="0"/>
          </a:p>
        </p:txBody>
      </p:sp>
      <p:sp>
        <p:nvSpPr>
          <p:cNvPr id="10" name="9 Rectángulo">
            <a:hlinkClick r:id="rId8" action="ppaction://hlinksldjump"/>
            <a:hlinkHover r:id="" action="ppaction://noaction" highlightClick="1"/>
          </p:cNvPr>
          <p:cNvSpPr/>
          <p:nvPr/>
        </p:nvSpPr>
        <p:spPr>
          <a:xfrm>
            <a:off x="4500562" y="1714488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Opciones de carpeta y búsqueda</a:t>
            </a:r>
            <a:endParaRPr lang="es-ES" dirty="0"/>
          </a:p>
        </p:txBody>
      </p:sp>
      <p:sp>
        <p:nvSpPr>
          <p:cNvPr id="11" name="10 Rectángulo">
            <a:hlinkClick r:id="rId9" action="ppaction://hlinksldjump"/>
            <a:hlinkHover r:id="" action="ppaction://noaction" highlightClick="1"/>
          </p:cNvPr>
          <p:cNvSpPr/>
          <p:nvPr/>
        </p:nvSpPr>
        <p:spPr>
          <a:xfrm>
            <a:off x="4500562" y="2857496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Sistemas de ficheros</a:t>
            </a:r>
            <a:endParaRPr lang="es-ES" dirty="0"/>
          </a:p>
        </p:txBody>
      </p:sp>
      <p:sp>
        <p:nvSpPr>
          <p:cNvPr id="12" name="11 Rectángulo">
            <a:hlinkClick r:id="rId10" action="ppaction://hlinksldjump"/>
            <a:hlinkHover r:id="" action="ppaction://noaction" highlightClick="1"/>
          </p:cNvPr>
          <p:cNvSpPr/>
          <p:nvPr/>
        </p:nvSpPr>
        <p:spPr>
          <a:xfrm>
            <a:off x="4500562" y="4000504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Organización de archivos </a:t>
            </a:r>
            <a:endParaRPr lang="es-ES" dirty="0"/>
          </a:p>
        </p:txBody>
      </p:sp>
      <p:pic>
        <p:nvPicPr>
          <p:cNvPr id="14" name="Picture 2" descr="https://historiasdeunosyceros.files.wordpress.com/2015/07/windows-7-logo-png.png">
            <a:hlinkClick r:id="rId11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6172" cy="1143000"/>
          </a:xfrm>
        </p:spPr>
        <p:txBody>
          <a:bodyPr/>
          <a:lstStyle/>
          <a:p>
            <a:r>
              <a:rPr lang="es-ES" dirty="0" smtClean="0"/>
              <a:t>Apariencia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71472" y="1357298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Windows 7 está organizado de forma  jerárquica. Se puede copiar, mover, ver las propiedades de carpetas, etc. Para ello hay que acceder al explorador de archivos </a:t>
            </a:r>
          </a:p>
          <a:p>
            <a:r>
              <a:rPr lang="es-ES" dirty="0" smtClean="0"/>
              <a:t>Inicio → Todos los programas → Accesorios → Explorador de Windows.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786058"/>
            <a:ext cx="3071834" cy="35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28982" cy="1143000"/>
          </a:xfrm>
        </p:spPr>
        <p:txBody>
          <a:bodyPr/>
          <a:lstStyle/>
          <a:p>
            <a:r>
              <a:rPr lang="es-ES" dirty="0" smtClean="0"/>
              <a:t>Ventanas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357290" y="150017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Existen distintos tipos de ventanas en W7, en cascada, apiladas y en paralelo.  Se pueden modificar y ocultar  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00372"/>
            <a:ext cx="724585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535785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Archivos y carpetas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1428736"/>
            <a:ext cx="850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organizan utilizando un sistema  jerárquico de carpetas que nos facilita encontrar la información 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860217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Carpeta archivos de programas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428736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Contiene todo el software de aplicación instalado en el sistema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42910" y="1857364"/>
            <a:ext cx="8001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Carpeta usuario:  Existen subcarpetas con la configuración  de cada usuario</a:t>
            </a:r>
          </a:p>
          <a:p>
            <a:r>
              <a:rPr lang="es-ES" dirty="0" smtClean="0"/>
              <a:t>Carpeta  Windows: Contiene archivos y carpetas necesarios para el funcionamiento</a:t>
            </a:r>
          </a:p>
          <a:p>
            <a:r>
              <a:rPr lang="es-ES" dirty="0" smtClean="0"/>
              <a:t>Carpeta  descargas:  Se alojan por defecto los archivos que descarguemos</a:t>
            </a:r>
          </a:p>
          <a:p>
            <a:r>
              <a:rPr lang="es-ES" dirty="0" smtClean="0"/>
              <a:t>Carpeta escritorio: Contiene los elementos  que se muestran en el escritorio</a:t>
            </a:r>
          </a:p>
          <a:p>
            <a:r>
              <a:rPr lang="es-ES" dirty="0" smtClean="0"/>
              <a:t>Carpeta mi música, mis documentos y mis videos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866839">
            <a:off x="6232667" y="4190194"/>
            <a:ext cx="2366952" cy="215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6000768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00486" cy="1143000"/>
          </a:xfrm>
        </p:spPr>
        <p:txBody>
          <a:bodyPr/>
          <a:lstStyle/>
          <a:p>
            <a:r>
              <a:rPr lang="es-ES" dirty="0" smtClean="0"/>
              <a:t>Bibliotecas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42910" y="1285860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Son accesos directos de determinadas carpetas del sistema, se pueden crear o eliminar y conectarlas con carpetas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75914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1924" cy="1143000"/>
          </a:xfrm>
        </p:spPr>
        <p:txBody>
          <a:bodyPr/>
          <a:lstStyle/>
          <a:p>
            <a:r>
              <a:rPr lang="es-ES" dirty="0" smtClean="0"/>
              <a:t>Menú diseño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034" y="1357298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Permite mostrar u ocultar diferentes paneles y elementos del explorador 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42291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3071802" y="3786190"/>
            <a:ext cx="1714512" cy="21431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071802" y="4071942"/>
            <a:ext cx="1714512" cy="21431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071802" y="4286256"/>
            <a:ext cx="1714512" cy="21431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3071802" y="4500570"/>
            <a:ext cx="1714512" cy="21431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rot="5400000" flipH="1" flipV="1">
            <a:off x="4714876" y="2928934"/>
            <a:ext cx="928694" cy="7858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4786314" y="3857628"/>
            <a:ext cx="928694" cy="3571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786314" y="4429132"/>
            <a:ext cx="857256" cy="158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786314" y="4714884"/>
            <a:ext cx="1214446" cy="28575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286380" y="235743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Menú completo de opciones 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286380" y="350043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Detalles del objeto seleccionado 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786446" y="42148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Vista previa del archivo 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643570" y="5072074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Muestra contenido del objeto seleccionado</a:t>
            </a:r>
            <a:endParaRPr lang="es-ES" dirty="0"/>
          </a:p>
        </p:txBody>
      </p:sp>
      <p:pic>
        <p:nvPicPr>
          <p:cNvPr id="23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5500726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Opciones de carpeta y búsqueda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714488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Pestaña que permite desplegar el contenido de los archivos </a:t>
            </a:r>
            <a:endParaRPr lang="es-E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0"/>
            <a:ext cx="75247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571472" y="714356"/>
            <a:ext cx="814393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Configuración del entorno personal</a:t>
            </a:r>
            <a:endParaRPr lang="es-ES" dirty="0"/>
          </a:p>
        </p:txBody>
      </p:sp>
      <p:sp>
        <p:nvSpPr>
          <p:cNvPr id="7" name="6 Rectángulo">
            <a:hlinkClick r:id="rId3" action="ppaction://hlinksldjump"/>
            <a:hlinkHover r:id="" action="ppaction://noaction" highlightClick="1"/>
          </p:cNvPr>
          <p:cNvSpPr/>
          <p:nvPr/>
        </p:nvSpPr>
        <p:spPr>
          <a:xfrm>
            <a:off x="571472" y="1857364"/>
            <a:ext cx="814393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Administración de archivos. El explorador</a:t>
            </a:r>
            <a:endParaRPr lang="es-ES" dirty="0"/>
          </a:p>
        </p:txBody>
      </p:sp>
      <p:sp>
        <p:nvSpPr>
          <p:cNvPr id="8" name="7 Rectángulo">
            <a:hlinkClick r:id="rId4" action="ppaction://hlinksldjump"/>
            <a:hlinkHover r:id="" action="ppaction://noaction" highlightClick="1"/>
          </p:cNvPr>
          <p:cNvSpPr/>
          <p:nvPr/>
        </p:nvSpPr>
        <p:spPr>
          <a:xfrm>
            <a:off x="571472" y="3071810"/>
            <a:ext cx="814393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Gestión de usuarios y grupos</a:t>
            </a:r>
            <a:endParaRPr lang="es-ES" dirty="0"/>
          </a:p>
        </p:txBody>
      </p:sp>
      <p:sp>
        <p:nvSpPr>
          <p:cNvPr id="9" name="8 Rectángulo">
            <a:hlinkClick r:id="rId5" action="ppaction://hlinksldjump"/>
            <a:hlinkHover r:id="" action="ppaction://noaction" highlightClick="1"/>
          </p:cNvPr>
          <p:cNvSpPr/>
          <p:nvPr/>
        </p:nvSpPr>
        <p:spPr>
          <a:xfrm>
            <a:off x="571472" y="4286256"/>
            <a:ext cx="814393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Recursos compartidos</a:t>
            </a:r>
            <a:endParaRPr lang="es-ES" dirty="0"/>
          </a:p>
        </p:txBody>
      </p:sp>
      <p:sp>
        <p:nvSpPr>
          <p:cNvPr id="10" name="9 Rectángulo">
            <a:hlinkClick r:id="rId6" action="ppaction://hlinksldjump"/>
            <a:hlinkHover r:id="" action="ppaction://noaction" highlightClick="1"/>
          </p:cNvPr>
          <p:cNvSpPr/>
          <p:nvPr/>
        </p:nvSpPr>
        <p:spPr>
          <a:xfrm>
            <a:off x="571472" y="5500702"/>
            <a:ext cx="814393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Utilidades del sistema</a:t>
            </a:r>
            <a:endParaRPr lang="es-ES" dirty="0"/>
          </a:p>
        </p:txBody>
      </p:sp>
      <p:pic>
        <p:nvPicPr>
          <p:cNvPr id="13" name="Picture 2" descr="https://historiasdeunosyceros.files.wordpress.com/2015/07/windows-7-logo-png.png">
            <a:hlinkClick r:id="" action="ppaction://hlinkshowjump?jump=endshow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19631" y="102588"/>
            <a:ext cx="506442" cy="503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14932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Sistema de ficheros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928662" y="1285860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 la información guardada en unidades de almacenamiento, suelen ser en árbol binario </a:t>
            </a:r>
          </a:p>
          <a:p>
            <a:r>
              <a:rPr lang="es-ES" dirty="0" smtClean="0"/>
              <a:t>-FAT</a:t>
            </a:r>
          </a:p>
          <a:p>
            <a:r>
              <a:rPr lang="es-ES" dirty="0" smtClean="0"/>
              <a:t>-NTFS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143116"/>
            <a:ext cx="3340943" cy="450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3758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Organización de archivos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928662" y="1285860"/>
            <a:ext cx="71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Almacena la información en un sistema de árbol de carpetas, existe un directorio raíz en cada unidad</a:t>
            </a:r>
          </a:p>
          <a:p>
            <a:r>
              <a:rPr lang="es-ES" dirty="0" smtClean="0"/>
              <a:t>-Opciones de visualización</a:t>
            </a:r>
          </a:p>
          <a:p>
            <a:r>
              <a:rPr lang="es-ES" dirty="0" smtClean="0"/>
              <a:t>-Opciones de ordenación de archivos por diferentes criterios</a:t>
            </a:r>
          </a:p>
          <a:p>
            <a:r>
              <a:rPr lang="es-ES" dirty="0" smtClean="0"/>
              <a:t>-Opciones de agrupación de archivos 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143248"/>
            <a:ext cx="2786082" cy="306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hlinkClick r:id="rId2" action="ppaction://hlinksldjump"/>
            <a:hlinkHover r:id="" action="ppaction://noaction" highlightClick="1"/>
          </p:cNvPr>
          <p:cNvSpPr/>
          <p:nvPr/>
        </p:nvSpPr>
        <p:spPr>
          <a:xfrm rot="20997885">
            <a:off x="584411" y="1268255"/>
            <a:ext cx="807249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Creación de cuentas de usuario</a:t>
            </a:r>
            <a:endParaRPr lang="es-ES" dirty="0"/>
          </a:p>
        </p:txBody>
      </p:sp>
      <p:sp>
        <p:nvSpPr>
          <p:cNvPr id="5" name="4 Rectángulo">
            <a:hlinkClick r:id="rId3" action="ppaction://hlinksldjump"/>
            <a:hlinkHover r:id="" action="ppaction://noaction" highlightClick="1"/>
          </p:cNvPr>
          <p:cNvSpPr/>
          <p:nvPr/>
        </p:nvSpPr>
        <p:spPr>
          <a:xfrm rot="601904">
            <a:off x="578205" y="3911768"/>
            <a:ext cx="807249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Control parental</a:t>
            </a:r>
            <a:endParaRPr lang="es-ES" dirty="0"/>
          </a:p>
        </p:txBody>
      </p:sp>
      <p:pic>
        <p:nvPicPr>
          <p:cNvPr id="7" name="Picture 2" descr="https://historiasdeunosyceros.files.wordpress.com/2015/07/windows-7-logo-png.png">
            <a:hlinkClick r:id="rId4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Creación de cuentas de usuario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1428736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Permiten que varios usuarios utilicen el mismo equipo y mantener separadas configuraciones  diferentes; Puede ser ADMINISTRADOR o ESTÁNDAR</a:t>
            </a: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571744"/>
            <a:ext cx="5000660" cy="349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29114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Control parental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928662" y="1428736"/>
            <a:ext cx="7072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Ofrece la posibilidad de </a:t>
            </a:r>
            <a:r>
              <a:rPr lang="es-ES" dirty="0" err="1" smtClean="0"/>
              <a:t>restringuir</a:t>
            </a:r>
            <a:r>
              <a:rPr lang="es-ES" dirty="0" smtClean="0"/>
              <a:t> el acceso de usuario estándar del equipo; se puede: </a:t>
            </a:r>
          </a:p>
          <a:p>
            <a:r>
              <a:rPr lang="es-ES" dirty="0" smtClean="0"/>
              <a:t>-Limites de tiempo</a:t>
            </a:r>
          </a:p>
          <a:p>
            <a:r>
              <a:rPr lang="es-ES" dirty="0" smtClean="0"/>
              <a:t>-Juegos</a:t>
            </a:r>
          </a:p>
          <a:p>
            <a:r>
              <a:rPr lang="es-ES" dirty="0" smtClean="0"/>
              <a:t>-Permitir y bloquear programas</a:t>
            </a:r>
            <a:endParaRPr lang="es-E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000372"/>
            <a:ext cx="5072098" cy="355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1357290" y="2143116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Nombre del equipo y grupo de trabajo</a:t>
            </a:r>
            <a:endParaRPr lang="es-ES" dirty="0"/>
          </a:p>
        </p:txBody>
      </p:sp>
      <p:sp>
        <p:nvSpPr>
          <p:cNvPr id="5" name="4 Rectángulo">
            <a:hlinkClick r:id="rId3" action="ppaction://hlinksldjump"/>
            <a:hlinkHover r:id="" action="ppaction://noaction" highlightClick="1"/>
          </p:cNvPr>
          <p:cNvSpPr/>
          <p:nvPr/>
        </p:nvSpPr>
        <p:spPr>
          <a:xfrm>
            <a:off x="1357290" y="3643314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Centro de redes y recursos compartidos</a:t>
            </a:r>
            <a:endParaRPr lang="es-ES" dirty="0"/>
          </a:p>
        </p:txBody>
      </p:sp>
      <p:sp>
        <p:nvSpPr>
          <p:cNvPr id="6" name="5 Rectángulo">
            <a:hlinkClick r:id="rId4" action="ppaction://hlinksldjump"/>
            <a:hlinkHover r:id="" action="ppaction://noaction" highlightClick="1"/>
          </p:cNvPr>
          <p:cNvSpPr/>
          <p:nvPr/>
        </p:nvSpPr>
        <p:spPr>
          <a:xfrm>
            <a:off x="5000628" y="2928934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Carpetas compartidas</a:t>
            </a:r>
            <a:endParaRPr lang="es-ES" dirty="0"/>
          </a:p>
        </p:txBody>
      </p:sp>
      <p:sp>
        <p:nvSpPr>
          <p:cNvPr id="7" name="6 Rectángulo">
            <a:hlinkClick r:id="rId5" action="ppaction://hlinksldjump"/>
            <a:hlinkHover r:id="" action="ppaction://noaction" highlightClick="1"/>
          </p:cNvPr>
          <p:cNvSpPr/>
          <p:nvPr/>
        </p:nvSpPr>
        <p:spPr>
          <a:xfrm>
            <a:off x="4929190" y="1500174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Unidades de red</a:t>
            </a:r>
            <a:endParaRPr lang="es-ES" dirty="0"/>
          </a:p>
        </p:txBody>
      </p:sp>
      <p:pic>
        <p:nvPicPr>
          <p:cNvPr id="10" name="Picture 2" descr="https://historiasdeunosyceros.files.wordpress.com/2015/07/windows-7-logo-png.png">
            <a:hlinkClick r:id="rId6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43494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Nombre del equipo y grupo de trabajo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71538" y="1643050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Permite cambiar el nombre tanto del equipo como del grupo de trabajo o del hogar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412904"/>
            <a:ext cx="3786897" cy="444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57874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Centro de redes y recursos compartidos 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1571612"/>
            <a:ext cx="7715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puede configurar el tipo de red que vamos a utilizar </a:t>
            </a:r>
          </a:p>
          <a:p>
            <a:r>
              <a:rPr lang="es-ES" dirty="0" smtClean="0"/>
              <a:t>-Red doméstica</a:t>
            </a:r>
          </a:p>
          <a:p>
            <a:r>
              <a:rPr lang="es-ES" dirty="0" smtClean="0"/>
              <a:t>-Red de trabajo</a:t>
            </a:r>
          </a:p>
          <a:p>
            <a:r>
              <a:rPr lang="es-ES" dirty="0" smtClean="0"/>
              <a:t>-Red pública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500306"/>
            <a:ext cx="5920862" cy="378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43494" cy="1143000"/>
          </a:xfrm>
        </p:spPr>
        <p:txBody>
          <a:bodyPr/>
          <a:lstStyle/>
          <a:p>
            <a:r>
              <a:rPr lang="es-ES" dirty="0" smtClean="0"/>
              <a:t>Unidades de red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71472" y="128586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en nuestro equipo una nueva unidad de almacenamiento</a:t>
            </a:r>
            <a:endParaRPr lang="es-ES" dirty="0"/>
          </a:p>
        </p:txBody>
      </p:sp>
      <p:pic>
        <p:nvPicPr>
          <p:cNvPr id="5" name="Picture 2" descr="https://historiasdeunosyceros.files.wordpress.com/2015/07/windows-7-logo-png.png">
            <a:hlinkClick r:id="rId2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794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Carpetas compartidas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71472" y="1357298"/>
            <a:ext cx="8072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Permite que otros usuarios puedan acceder a una carpeta colgada en red</a:t>
            </a:r>
          </a:p>
          <a:p>
            <a:r>
              <a:rPr lang="es-ES" dirty="0" smtClean="0"/>
              <a:t>Podemos dar permisos:</a:t>
            </a:r>
          </a:p>
          <a:p>
            <a:r>
              <a:rPr lang="es-ES" dirty="0" smtClean="0"/>
              <a:t>-Lectura</a:t>
            </a:r>
          </a:p>
          <a:p>
            <a:r>
              <a:rPr lang="es-ES" dirty="0" smtClean="0"/>
              <a:t>-Lectura y escritura </a:t>
            </a:r>
            <a:endParaRPr lang="es-E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928802"/>
            <a:ext cx="35718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5273" y="6036627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1000100" y="1071546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Barra de tareas</a:t>
            </a:r>
            <a:endParaRPr lang="es-ES" dirty="0"/>
          </a:p>
        </p:txBody>
      </p:sp>
      <p:sp>
        <p:nvSpPr>
          <p:cNvPr id="5" name="4 Rectángulo">
            <a:hlinkClick r:id="rId3" action="ppaction://hlinksldjump"/>
            <a:hlinkHover r:id="" action="ppaction://noaction" highlightClick="1"/>
          </p:cNvPr>
          <p:cNvSpPr/>
          <p:nvPr/>
        </p:nvSpPr>
        <p:spPr>
          <a:xfrm>
            <a:off x="1000100" y="2357430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Escritorio</a:t>
            </a:r>
            <a:endParaRPr lang="es-ES" dirty="0"/>
          </a:p>
        </p:txBody>
      </p:sp>
      <p:sp>
        <p:nvSpPr>
          <p:cNvPr id="6" name="5 Rectángulo">
            <a:hlinkClick r:id="rId4" action="ppaction://hlinksldjump"/>
            <a:hlinkHover r:id="" action="ppaction://noaction" highlightClick="1"/>
          </p:cNvPr>
          <p:cNvSpPr/>
          <p:nvPr/>
        </p:nvSpPr>
        <p:spPr>
          <a:xfrm>
            <a:off x="1000100" y="3643314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Resolución de pantalla</a:t>
            </a:r>
            <a:endParaRPr lang="es-ES" dirty="0"/>
          </a:p>
        </p:txBody>
      </p:sp>
      <p:sp>
        <p:nvSpPr>
          <p:cNvPr id="7" name="6 Rectángulo">
            <a:hlinkClick r:id="rId5" action="ppaction://hlinksldjump"/>
            <a:hlinkHover r:id="" action="ppaction://noaction" highlightClick="1"/>
          </p:cNvPr>
          <p:cNvSpPr/>
          <p:nvPr/>
        </p:nvSpPr>
        <p:spPr>
          <a:xfrm>
            <a:off x="1000100" y="4929198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Tamaño de iconos y texto</a:t>
            </a:r>
            <a:endParaRPr lang="es-ES" dirty="0"/>
          </a:p>
        </p:txBody>
      </p:sp>
      <p:sp>
        <p:nvSpPr>
          <p:cNvPr id="8" name="7 Rectángulo">
            <a:hlinkClick r:id="rId6" action="ppaction://hlinksldjump"/>
            <a:hlinkHover r:id="" action="ppaction://noaction" highlightClick="1"/>
          </p:cNvPr>
          <p:cNvSpPr/>
          <p:nvPr/>
        </p:nvSpPr>
        <p:spPr>
          <a:xfrm>
            <a:off x="5000628" y="2357430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Fondo de escritorio</a:t>
            </a:r>
            <a:endParaRPr lang="es-ES" dirty="0"/>
          </a:p>
        </p:txBody>
      </p:sp>
      <p:sp>
        <p:nvSpPr>
          <p:cNvPr id="9" name="8 Rectángulo">
            <a:hlinkClick r:id="rId7" action="ppaction://hlinksldjump"/>
            <a:hlinkHover r:id="" action="ppaction://noaction" highlightClick="1"/>
          </p:cNvPr>
          <p:cNvSpPr/>
          <p:nvPr/>
        </p:nvSpPr>
        <p:spPr>
          <a:xfrm>
            <a:off x="5000628" y="1071546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Protector de pantalla</a:t>
            </a:r>
            <a:endParaRPr lang="es-ES" dirty="0"/>
          </a:p>
        </p:txBody>
      </p:sp>
      <p:sp>
        <p:nvSpPr>
          <p:cNvPr id="10" name="9 Rectángulo">
            <a:hlinkClick r:id="rId8" action="ppaction://hlinksldjump"/>
            <a:hlinkHover r:id="" action="ppaction://noaction" highlightClick="1"/>
          </p:cNvPr>
          <p:cNvSpPr/>
          <p:nvPr/>
        </p:nvSpPr>
        <p:spPr>
          <a:xfrm>
            <a:off x="5000628" y="3643314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Temas</a:t>
            </a:r>
            <a:endParaRPr lang="es-ES" dirty="0"/>
          </a:p>
        </p:txBody>
      </p:sp>
      <p:sp>
        <p:nvSpPr>
          <p:cNvPr id="11" name="10 Rectángulo">
            <a:hlinkClick r:id="rId9" action="ppaction://hlinksldjump"/>
            <a:hlinkHover r:id="" action="ppaction://noaction" highlightClick="1"/>
          </p:cNvPr>
          <p:cNvSpPr/>
          <p:nvPr/>
        </p:nvSpPr>
        <p:spPr>
          <a:xfrm>
            <a:off x="5000628" y="4929198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Gadgets</a:t>
            </a:r>
            <a:endParaRPr lang="es-ES" dirty="0"/>
          </a:p>
        </p:txBody>
      </p:sp>
      <p:pic>
        <p:nvPicPr>
          <p:cNvPr id="12" name="Picture 2" descr="https://historiasdeunosyceros.files.wordpress.com/2015/07/windows-7-logo-png.png">
            <a:hlinkClick r:id="rId10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>
            <a:hlinkClick r:id="rId2" action="ppaction://hlinksldjump"/>
            <a:hlinkHover r:id="" action="ppaction://noaction" highlightClick="1"/>
          </p:cNvPr>
          <p:cNvSpPr/>
          <p:nvPr/>
        </p:nvSpPr>
        <p:spPr>
          <a:xfrm>
            <a:off x="5286380" y="285728"/>
            <a:ext cx="1357322" cy="614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Copias de seguridad</a:t>
            </a:r>
            <a:endParaRPr lang="es-ES" dirty="0"/>
          </a:p>
        </p:txBody>
      </p:sp>
      <p:sp>
        <p:nvSpPr>
          <p:cNvPr id="5" name="4 Rectángulo">
            <a:hlinkClick r:id="rId3" action="ppaction://hlinksldjump"/>
            <a:hlinkHover r:id="" action="ppaction://noaction" highlightClick="1"/>
          </p:cNvPr>
          <p:cNvSpPr/>
          <p:nvPr/>
        </p:nvSpPr>
        <p:spPr>
          <a:xfrm>
            <a:off x="1928794" y="285728"/>
            <a:ext cx="1357322" cy="614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" dirty="0" smtClean="0"/>
              <a:t>Monitor de recursos</a:t>
            </a:r>
            <a:endParaRPr lang="es-ES" dirty="0"/>
          </a:p>
        </p:txBody>
      </p:sp>
      <p:pic>
        <p:nvPicPr>
          <p:cNvPr id="8" name="Picture 2" descr="https://historiasdeunosyceros.files.wordpress.com/2015/07/windows-7-logo-png.png">
            <a:hlinkClick r:id="rId4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72122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Monitor de recursos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928662" y="1428736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Utilidad de Windows 7 que permite realizar un seguimiento del uso de recursos de nuestro equipo. Mide:</a:t>
            </a:r>
          </a:p>
          <a:p>
            <a:r>
              <a:rPr lang="es-ES" dirty="0" smtClean="0"/>
              <a:t>-CPU</a:t>
            </a:r>
          </a:p>
          <a:p>
            <a:r>
              <a:rPr lang="es-ES" dirty="0" smtClean="0"/>
              <a:t>-Memoria RAM</a:t>
            </a:r>
          </a:p>
          <a:p>
            <a:r>
              <a:rPr lang="es-ES" dirty="0" smtClean="0"/>
              <a:t>-Discos</a:t>
            </a:r>
          </a:p>
          <a:p>
            <a:r>
              <a:rPr lang="es-ES" dirty="0" smtClean="0"/>
              <a:t>-Red</a:t>
            </a:r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571744"/>
            <a:ext cx="5214974" cy="374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72188" cy="1143000"/>
          </a:xfrm>
        </p:spPr>
        <p:txBody>
          <a:bodyPr/>
          <a:lstStyle/>
          <a:p>
            <a:r>
              <a:rPr lang="es-ES" dirty="0" smtClean="0"/>
              <a:t>Copias de seguridad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71472" y="1500174"/>
            <a:ext cx="7643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Permite guardar una copia por si hubiera algún fallo en el sistema, </a:t>
            </a:r>
            <a:r>
              <a:rPr lang="es-ES" dirty="0" err="1" smtClean="0"/>
              <a:t>asi</a:t>
            </a:r>
            <a:r>
              <a:rPr lang="es-ES" dirty="0" smtClean="0"/>
              <a:t> evitamos perder datos </a:t>
            </a:r>
          </a:p>
          <a:p>
            <a:r>
              <a:rPr lang="es-ES" dirty="0" smtClean="0"/>
              <a:t>Windows 7 permite hacer copias de seguridad en 2 frentes</a:t>
            </a:r>
          </a:p>
          <a:p>
            <a:r>
              <a:rPr lang="es-ES" dirty="0" smtClean="0"/>
              <a:t>-Copias de seguridad de los datos del sistema</a:t>
            </a:r>
          </a:p>
          <a:p>
            <a:r>
              <a:rPr lang="es-ES" dirty="0" smtClean="0"/>
              <a:t>-Copias de seguridad del sistema completo </a:t>
            </a:r>
            <a:endParaRPr lang="es-E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3" y="2400300"/>
            <a:ext cx="2357454" cy="436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3428" cy="1143000"/>
          </a:xfrm>
        </p:spPr>
        <p:txBody>
          <a:bodyPr/>
          <a:lstStyle/>
          <a:p>
            <a:r>
              <a:rPr lang="es-ES" dirty="0" smtClean="0"/>
              <a:t>Barra de tareas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00100" y="1428736"/>
            <a:ext cx="6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Gracias a ella se pueden acceder a las aplicaciones que están en ejecución o al menú de Inicio</a:t>
            </a:r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2"/>
            <a:ext cx="8288571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357158" y="2643181"/>
            <a:ext cx="357190" cy="24289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85786" y="2643182"/>
            <a:ext cx="2643206" cy="24289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143767" y="2643183"/>
            <a:ext cx="942957" cy="23336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8072463" y="2643182"/>
            <a:ext cx="500066" cy="23336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 de flecha"/>
          <p:cNvCxnSpPr>
            <a:stCxn id="6" idx="2"/>
          </p:cNvCxnSpPr>
          <p:nvPr/>
        </p:nvCxnSpPr>
        <p:spPr>
          <a:xfrm rot="16200000" flipH="1">
            <a:off x="460744" y="2961082"/>
            <a:ext cx="400050" cy="25003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42844" y="321468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Botón de Inicio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 rot="16200000" flipH="1">
            <a:off x="1925224" y="2932506"/>
            <a:ext cx="400050" cy="25003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571604" y="328612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Tareas en ejecución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rot="16200000" flipH="1">
            <a:off x="7140198" y="2932505"/>
            <a:ext cx="400050" cy="25003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072066" y="328612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Área de notificaciones</a:t>
            </a:r>
            <a:endParaRPr lang="es-ES" dirty="0"/>
          </a:p>
        </p:txBody>
      </p:sp>
      <p:cxnSp>
        <p:nvCxnSpPr>
          <p:cNvPr id="17" name="16 Conector recto de flecha"/>
          <p:cNvCxnSpPr/>
          <p:nvPr/>
        </p:nvCxnSpPr>
        <p:spPr>
          <a:xfrm rot="5400000">
            <a:off x="7429521" y="3214688"/>
            <a:ext cx="1214447" cy="50006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6215074" y="407194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 y hora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799"/>
          <a:stretch>
            <a:fillRect/>
          </a:stretch>
        </p:blipFill>
        <p:spPr bwMode="auto">
          <a:xfrm>
            <a:off x="785786" y="4286256"/>
            <a:ext cx="24812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17 CuadroTexto"/>
          <p:cNvSpPr txBox="1"/>
          <p:nvPr/>
        </p:nvSpPr>
        <p:spPr>
          <a:xfrm>
            <a:off x="4214810" y="5357826"/>
            <a:ext cx="464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hacemos clic derecho nos saldrá este menú para modificarla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 rot="10800000">
            <a:off x="3500430" y="5000638"/>
            <a:ext cx="714378" cy="35718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" descr="https://historiasdeunosyceros.files.wordpress.com/2015/07/windows-7-logo-png.png">
            <a:hlinkClick r:id="rId4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00420" cy="1143000"/>
          </a:xfrm>
        </p:spPr>
        <p:txBody>
          <a:bodyPr/>
          <a:lstStyle/>
          <a:p>
            <a:r>
              <a:rPr lang="es-ES" dirty="0" smtClean="0"/>
              <a:t>Escritorio</a:t>
            </a:r>
            <a:endParaRPr lang="es-E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643182"/>
            <a:ext cx="6263490" cy="351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857224" y="128586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Permite dar un toque personal al equipo modificándolo a nuestro gusto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571604" y="2643182"/>
            <a:ext cx="5500726" cy="57150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 de flecha"/>
          <p:cNvCxnSpPr/>
          <p:nvPr/>
        </p:nvCxnSpPr>
        <p:spPr>
          <a:xfrm rot="16200000" flipH="1">
            <a:off x="1710910" y="3289695"/>
            <a:ext cx="400050" cy="25003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285984" y="3500438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Archivos y/o acceso directos de programas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00166" y="5929330"/>
            <a:ext cx="6429420" cy="28575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1500165" y="5643580"/>
            <a:ext cx="642945" cy="28575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143108" y="528638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Barra de tareas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3714752"/>
            <a:ext cx="1408040" cy="161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3571868" y="4214818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Clic derecho sobre escritorio para  modificar el escritorio</a:t>
            </a:r>
            <a:endParaRPr lang="es-ES" dirty="0"/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6643702" y="4500570"/>
            <a:ext cx="714378" cy="5000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2" descr="https://historiasdeunosyceros.files.wordpress.com/2015/07/windows-7-logo-png.png">
            <a:hlinkClick r:id="rId4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6776" y="6000768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43692" cy="1143000"/>
          </a:xfrm>
        </p:spPr>
        <p:txBody>
          <a:bodyPr/>
          <a:lstStyle/>
          <a:p>
            <a:r>
              <a:rPr lang="es-ES" dirty="0" smtClean="0"/>
              <a:t>Resolución de pantalla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1500174"/>
            <a:ext cx="842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Indica el número de pixeles que se utilizan para formar la imagen de la interfaz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71678"/>
            <a:ext cx="6500858" cy="454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https://historiasdeunosyceros.files.wordpress.com/2015/07/windows-7-logo-png.png">
            <a:hlinkClick r:id="rId3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900" y="285728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Tamaño de iconos y de texto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3643338" cy="254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714348" y="3786190"/>
            <a:ext cx="1857388" cy="14287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571736" y="3929066"/>
            <a:ext cx="1428760" cy="107157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286124"/>
            <a:ext cx="4779588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71374" y="1357298"/>
            <a:ext cx="907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Permite modificar el tamaño de iconos y textos para adaptarlo a cada persona</a:t>
            </a:r>
            <a:endParaRPr lang="es-ES" dirty="0"/>
          </a:p>
        </p:txBody>
      </p:sp>
      <p:pic>
        <p:nvPicPr>
          <p:cNvPr id="8" name="Picture 2" descr="https://historiasdeunosyceros.files.wordpress.com/2015/07/windows-7-logo-png.png">
            <a:hlinkClick r:id="rId4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6000768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72188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Protector de pantalla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357298"/>
            <a:ext cx="8043890" cy="97154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ES" sz="1800" dirty="0" smtClean="0"/>
              <a:t>	Se utiliza como adorno visual, cuando no hay actividad en el equipo, o como protección de seguridad, de forma que para reanudar la actividad en el equipo sea necesario volver a iniciar la sesión.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469028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4071934" y="5072074"/>
            <a:ext cx="785818" cy="64294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4857752" y="5572140"/>
            <a:ext cx="785818" cy="158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428868"/>
            <a:ext cx="3500430" cy="379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>
          <a:xfrm>
            <a:off x="7331981" y="5953125"/>
            <a:ext cx="500066" cy="14287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https://historiasdeunosyceros.files.wordpress.com/2015/07/windows-7-logo-png.png">
            <a:hlinkClick r:id="rId4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8214" y="6289689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43494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Fondo de escritorio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1700" dirty="0" smtClean="0"/>
              <a:t>	Te permite poner de fondo una imagen para personalizar el entorno gráfico</a:t>
            </a:r>
            <a:endParaRPr lang="es-ES" sz="1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469028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1857356" y="4929198"/>
            <a:ext cx="785818" cy="71438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143248"/>
            <a:ext cx="3427566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Conector recto de flecha"/>
          <p:cNvCxnSpPr/>
          <p:nvPr/>
        </p:nvCxnSpPr>
        <p:spPr>
          <a:xfrm>
            <a:off x="2500298" y="5643578"/>
            <a:ext cx="2928958" cy="7143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2" descr="https://historiasdeunosyceros.files.wordpress.com/2015/07/windows-7-logo-png.png">
            <a:hlinkClick r:id="rId4" action="ppaction://hlinksldjump"/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2462" y="5929330"/>
            <a:ext cx="571504" cy="568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R119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SMR119</Template>
  <TotalTime>283</TotalTime>
  <Words>702</Words>
  <PresentationFormat>Presentación en pantalla (4:3)</PresentationFormat>
  <Paragraphs>120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SMR119</vt:lpstr>
      <vt:lpstr>Diapositiva 1</vt:lpstr>
      <vt:lpstr>Diapositiva 2</vt:lpstr>
      <vt:lpstr>Diapositiva 3</vt:lpstr>
      <vt:lpstr>Barra de tareas</vt:lpstr>
      <vt:lpstr>Escritorio</vt:lpstr>
      <vt:lpstr>Resolución de pantalla</vt:lpstr>
      <vt:lpstr>Tamaño de iconos y de texto</vt:lpstr>
      <vt:lpstr>Protector de pantalla</vt:lpstr>
      <vt:lpstr>Fondo de escritorio</vt:lpstr>
      <vt:lpstr>Temas</vt:lpstr>
      <vt:lpstr>Gadgets</vt:lpstr>
      <vt:lpstr>Diapositiva 12</vt:lpstr>
      <vt:lpstr>Apariencia</vt:lpstr>
      <vt:lpstr>Ventanas</vt:lpstr>
      <vt:lpstr>Archivos y carpetas</vt:lpstr>
      <vt:lpstr>Carpeta archivos de programas</vt:lpstr>
      <vt:lpstr>Bibliotecas</vt:lpstr>
      <vt:lpstr>Menú diseño</vt:lpstr>
      <vt:lpstr>Opciones de carpeta y búsqueda</vt:lpstr>
      <vt:lpstr>Sistema de ficheros </vt:lpstr>
      <vt:lpstr>Organización de archivos </vt:lpstr>
      <vt:lpstr>Diapositiva 22</vt:lpstr>
      <vt:lpstr>Creación de cuentas de usuario</vt:lpstr>
      <vt:lpstr>Control parental </vt:lpstr>
      <vt:lpstr>Diapositiva 25</vt:lpstr>
      <vt:lpstr>Nombre del equipo y grupo de trabajo</vt:lpstr>
      <vt:lpstr>Centro de redes y recursos compartidos </vt:lpstr>
      <vt:lpstr>Unidades de red</vt:lpstr>
      <vt:lpstr>Carpetas compartidas</vt:lpstr>
      <vt:lpstr>Diapositiva 30</vt:lpstr>
      <vt:lpstr>Monitor de recursos</vt:lpstr>
      <vt:lpstr>Copias de seguridad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7</dc:title>
  <dc:creator>smr119</dc:creator>
  <cp:lastModifiedBy>smr119</cp:lastModifiedBy>
  <cp:revision>24</cp:revision>
  <dcterms:created xsi:type="dcterms:W3CDTF">2016-02-24T07:44:01Z</dcterms:created>
  <dcterms:modified xsi:type="dcterms:W3CDTF">2016-03-07T07:37:39Z</dcterms:modified>
</cp:coreProperties>
</file>