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lab.com/NuriaLiano/focus-monitor/-/tree/main/app" TargetMode="External"/><Relationship Id="rId3" Type="http://schemas.openxmlformats.org/officeDocument/2006/relationships/hyperlink" Target="https://gitlab.com/NuriaLiano/focus-monitor/-/tree/main/app/js" TargetMode="External"/><Relationship Id="rId4" Type="http://schemas.openxmlformats.org/officeDocument/2006/relationships/hyperlink" Target="https://gitlab.com/NuriaLiano/focus-monitor/-/tree/main/app/js/charts" TargetMode="External"/><Relationship Id="rId5" Type="http://schemas.openxmlformats.org/officeDocument/2006/relationships/hyperlink" Target="https://gitlab.com/NuriaLiano/focus-monitor/-/blob/main/app/js/charts/index.j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Buenos dias, soy Nuria, estudiante de DAW y administradora de sistemas en el CPD 3mares de la universidad de cantabria. Hoy vengo a presentar mi proyecto final Focus Monitor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db9a5b778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db9a5b778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productivo: te ayuda a focalizar la atención en lo importante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db9a5b778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db9a5b778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intuitivo: su facilidad de uso y su interfaz clara ayuda al usuario a comprender mejor lo que está viendo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db9a5b778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db9a5b778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vigilante: siempre está alerta y te avisa cada vez que un sistema llega al colapso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db9a5b778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db9a5b778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explicativo, ya que sus gráficas muestran gran cantidad de informacion, como el uso de la CPU, la memoria libre…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db9a5b778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db9a5b778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entender </a:t>
            </a:r>
            <a:r>
              <a:rPr lang="es"/>
              <a:t>cómo</a:t>
            </a:r>
            <a:r>
              <a:rPr lang="es"/>
              <a:t> funciona Focus Monitor primero hay que explicar </a:t>
            </a:r>
            <a:r>
              <a:rPr lang="es"/>
              <a:t>brevemente</a:t>
            </a:r>
            <a:r>
              <a:rPr lang="es"/>
              <a:t> </a:t>
            </a:r>
            <a:r>
              <a:rPr lang="es"/>
              <a:t>cómo</a:t>
            </a:r>
            <a:r>
              <a:rPr lang="es"/>
              <a:t> funcionan Nagios y Ganglia.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Ganglia se basa en unos ficheros RRD, estos ficheros son generados a </a:t>
            </a:r>
            <a:r>
              <a:rPr lang="es"/>
              <a:t>raíz</a:t>
            </a:r>
            <a:r>
              <a:rPr lang="es"/>
              <a:t> de un script el cual se ejecuta en el servidor que queremos monitorizar. </a:t>
            </a:r>
            <a:endParaRPr/>
          </a:p>
          <a:p>
            <a:pPr indent="0" lvl="0" marL="0" rtl="0" algn="l">
              <a:spcBef>
                <a:spcPts val="0"/>
              </a:spcBef>
              <a:spcAft>
                <a:spcPts val="0"/>
              </a:spcAft>
              <a:buNone/>
            </a:pPr>
            <a:r>
              <a:rPr lang="es"/>
              <a:t>La arquitectura básica de Ganglia consta de un nodo principal, al cual llamaremos “monitor” y varios grupos a los cuales llamaremos “datasources”. Estos “datasources” tienen que tener un nodo principal llamado “headnode” y los demás nodos del grupo los llamaremos “workers”.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nodo principal “monitor” contiene un fichero de configuración llamado “gmetad”, en el cual se especifican los “datasources” que se van a </a:t>
            </a:r>
            <a:r>
              <a:rPr lang="es"/>
              <a:t>monitorizar y recolecta los datos de las métricas que recibe.</a:t>
            </a:r>
            <a:endParaRPr/>
          </a:p>
          <a:p>
            <a:pPr indent="0" lvl="0" marL="0" rtl="0" algn="l">
              <a:spcBef>
                <a:spcPts val="0"/>
              </a:spcBef>
              <a:spcAft>
                <a:spcPts val="0"/>
              </a:spcAft>
              <a:buNone/>
            </a:pPr>
            <a:r>
              <a:rPr lang="es"/>
              <a:t>El fichero GMOND ejecuta las ordenes que recibe del GMETAD para monitorizar el propio equipo Monitor. </a:t>
            </a:r>
            <a:endParaRPr/>
          </a:p>
          <a:p>
            <a:pPr indent="0" lvl="0" marL="0" rtl="0" algn="l">
              <a:spcBef>
                <a:spcPts val="0"/>
              </a:spcBef>
              <a:spcAft>
                <a:spcPts val="0"/>
              </a:spcAft>
              <a:buNone/>
            </a:pPr>
            <a:r>
              <a:rPr lang="es"/>
              <a:t>Por otro lado tenemos GWEB, que es la aplicacion web de Ganglia.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e03bf45e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e03bf45e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s">
                <a:solidFill>
                  <a:schemeClr val="dk1"/>
                </a:solidFill>
              </a:rPr>
              <a:t>Por otro lado tenemos los clientes que tienen la siguiente infraestructura. </a:t>
            </a:r>
            <a:endParaRPr>
              <a:solidFill>
                <a:schemeClr val="dk1"/>
              </a:solidFill>
            </a:endParaRPr>
          </a:p>
          <a:p>
            <a:pPr indent="0" lvl="0" marL="0" rtl="0" algn="l">
              <a:spcBef>
                <a:spcPts val="0"/>
              </a:spcBef>
              <a:spcAft>
                <a:spcPts val="0"/>
              </a:spcAft>
              <a:buNone/>
            </a:pPr>
            <a:r>
              <a:rPr lang="es">
                <a:solidFill>
                  <a:schemeClr val="dk1"/>
                </a:solidFill>
              </a:rPr>
              <a:t>Los datasource son los grupos, dentro de cada datasource establecemos un headnode el cual contiene un fichero gmond. Por debajo de este headnode estan el resto de nodos llamados workers que tambien contienen un fichero gmond.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Los “headnode” de cada “datasource” están configurados por un fichero “gmond” en el que se establece el nodo que recolecta las métricas y a que nodo las envía. En caso de los “headnode” se establece como recolector de métricas así mismo y los envía al nodo principal “monitor”. Por otro lado, los “workers” se establecen a sí mismos como recolector de métricas y los envían al “headnode”.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db9a5b778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db9a5b778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funciona ganglia?</a:t>
            </a:r>
            <a:endParaRPr/>
          </a:p>
          <a:p>
            <a:pPr indent="0" lvl="0" marL="0" rtl="0" algn="l">
              <a:spcBef>
                <a:spcPts val="0"/>
              </a:spcBef>
              <a:spcAft>
                <a:spcPts val="0"/>
              </a:spcAft>
              <a:buClr>
                <a:schemeClr val="dk1"/>
              </a:buClr>
              <a:buSzPts val="1100"/>
              <a:buFont typeface="Arial"/>
              <a:buNone/>
            </a:pPr>
            <a:r>
              <a:rPr lang="es">
                <a:solidFill>
                  <a:schemeClr val="dk1"/>
                </a:solidFill>
              </a:rPr>
              <a:t>GMETAD envia unas ordenes a los datasources, estas ordenes son ejecutadas en cada worker por el gmond. Este Gmond genera unas metricas las cuales envia al GMETAD que este almacena en el directorio oportuno en ficheros RRD generados con la herramienta RRDTOOL.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Para generar las graficas que se muestran en GWEB, utiliza el proceso inverso, extrae los ficheros RRD del disco y con la misma herramienta RRDTOOL genera la gráficas que luego visualiza en la web.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e03bf45ed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e03bf45ed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explicar la arquitectura simple de Nagios usaré los mismos nombres para cada elemento. Como hemos visto en Ganglia, partimos de un nodo principal “Monitor”, en este nodo es donde está instalado Nagios, Nagios plugins y las distintas integraciones que se pueden llevar a cabo. </a:t>
            </a:r>
            <a:endParaRPr/>
          </a:p>
          <a:p>
            <a:pPr indent="0" lvl="0" marL="0" rtl="0" algn="l">
              <a:spcBef>
                <a:spcPts val="0"/>
              </a:spcBef>
              <a:spcAft>
                <a:spcPts val="0"/>
              </a:spcAft>
              <a:buNone/>
            </a:pPr>
            <a:r>
              <a:rPr lang="es"/>
              <a:t>De todos los ficheros que contiene el directorio de Nagios voy a resaltar el fichero CGI.cfg el cual contiene toda la configuración de nuestro Nagios, tal como el nombre de usuario por defecto para acceder a la interfaz web, como la ubicacion del fichero de configuracion nagios.cfg.. </a:t>
            </a:r>
            <a:endParaRPr/>
          </a:p>
          <a:p>
            <a:pPr indent="0" lvl="0" marL="0" rtl="0" algn="l">
              <a:spcBef>
                <a:spcPts val="0"/>
              </a:spcBef>
              <a:spcAft>
                <a:spcPts val="0"/>
              </a:spcAft>
              <a:buNone/>
            </a:pPr>
            <a:r>
              <a:rPr lang="es"/>
              <a:t>También voy a resaltar el fichero nagios.cfg, es el fichero principal de configuración. En el debemos establecer la ruta de los ficheros donde están definidos los equipos, los servicios, los usuarios, el fichero de logs, el intervalo de actualizacion, etc.. </a:t>
            </a:r>
            <a:endParaRPr/>
          </a:p>
          <a:p>
            <a:pPr indent="0" lvl="0" marL="0" rtl="0" algn="l">
              <a:spcBef>
                <a:spcPts val="0"/>
              </a:spcBef>
              <a:spcAft>
                <a:spcPts val="0"/>
              </a:spcAft>
              <a:buNone/>
            </a:pPr>
            <a:r>
              <a:rPr lang="es"/>
              <a:t>Además de estos dos ficheros de configuración podemos crear un directorio conf.d o bien en el directorio por defecto “objects” donde van a estar todos los ficheros de configuracion separados por tipos, como se puede ver en la imagen está separado por servicios, comandos, usuarios, equipos, etc.. .</a:t>
            </a:r>
            <a:endParaRPr/>
          </a:p>
          <a:p>
            <a:pPr indent="0" lvl="0" marL="0" rtl="0" algn="l">
              <a:spcBef>
                <a:spcPts val="0"/>
              </a:spcBef>
              <a:spcAft>
                <a:spcPts val="0"/>
              </a:spcAft>
              <a:buNone/>
            </a:pPr>
            <a:r>
              <a:rPr lang="es"/>
              <a:t>Del lado del cliente únicamente es necesario instalar dos paquetes, NRPE y Nagios plugins, son necesarios para la comunicacion entre Monitor y el Worker. </a:t>
            </a:r>
            <a:endParaRPr/>
          </a:p>
          <a:p>
            <a:pPr indent="0" lvl="0" marL="0" rtl="0" algn="l">
              <a:spcBef>
                <a:spcPts val="0"/>
              </a:spcBef>
              <a:spcAft>
                <a:spcPts val="0"/>
              </a:spcAft>
              <a:buNone/>
            </a:pPr>
            <a:r>
              <a:rPr lang="es"/>
              <a:t>Nagios envía cada cierto tiempo ejecutar un comando al worker y este le tiene que devolver un numero. Como se puede apreciar en la imagen, el numero está asociado a un estado por lo que una vez Monitor ha recibido la respuesta del Worker, traduce ese numero, genera una respuesta en la web y envía una alerta según esté establecido.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bdb9a5b778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bdb9a5b778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vez explicado el funcionamiento de Ganglia y Nagios vamos a entender rápidamente cómo funciona Focus Monitor. </a:t>
            </a:r>
            <a:endParaRPr/>
          </a:p>
          <a:p>
            <a:pPr indent="0" lvl="0" marL="0" rtl="0" algn="l">
              <a:spcBef>
                <a:spcPts val="0"/>
              </a:spcBef>
              <a:spcAft>
                <a:spcPts val="0"/>
              </a:spcAft>
              <a:buNone/>
            </a:pPr>
            <a:r>
              <a:rPr lang="es"/>
              <a:t>Como he explicado anteriormente, Ganglia genera unos ficheros RRD y a través de la herramienta RRDTOOL genera las gráficas para mostrarlas en la web. </a:t>
            </a:r>
            <a:endParaRPr/>
          </a:p>
          <a:p>
            <a:pPr indent="0" lvl="0" marL="0" rtl="0" algn="l">
              <a:spcBef>
                <a:spcPts val="0"/>
              </a:spcBef>
              <a:spcAft>
                <a:spcPts val="0"/>
              </a:spcAft>
              <a:buNone/>
            </a:pPr>
            <a:r>
              <a:rPr lang="es"/>
              <a:t>La idea principal del proyecto era replicar este proceso para Focus Monitor, extraer los datos de esos ficheros y a través de una librería de JS generar unas gráficas más amigables y actuales pero debido a la falta de tiempo para investigación no ha sido posible extraer los datos directamente de los ficheros.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bec0f980c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bec0f980c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Entonces, ¿de donde salen los datos?</a:t>
            </a:r>
            <a:endParaRPr/>
          </a:p>
          <a:p>
            <a:pPr indent="0" lvl="0" marL="0" rtl="0" algn="l">
              <a:spcBef>
                <a:spcPts val="0"/>
              </a:spcBef>
              <a:spcAft>
                <a:spcPts val="0"/>
              </a:spcAft>
              <a:buNone/>
            </a:pPr>
            <a:r>
              <a:rPr lang="es"/>
              <a:t>Analizando el codigo de Ganglia me fije en que, se pueden descargar los datos a través de dos botones ubicados encima de cada gráfica, el botón cambia la URL vista al principio y añade al final “&amp;csv=1” y después descarga los datos.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db9a5b778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db9a5b778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esta presentación voy a responder las siguientes preguntas que surgen al conocer Focus Monitor.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bf0cf3586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bf0cf3586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Asique automaticé todo este proceso creando un objeto “newFormat.php” al que solo hay que pasarle la URL para que descargue y formatee los datos según sea necesario.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El objeto, tan solo con la URL, la trocea y determina que formato tiene que dar a los datos y crea un directorio acorde al grupo que corresponda donde almacenar el nuevo fichero CSV formateado.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Una vez con el fichero listo tan solo es necesario crear la gráfica con la libreria “D3.js”, para ello he creado el fichero “</a:t>
            </a:r>
            <a:r>
              <a:rPr lang="es" u="sng">
                <a:solidFill>
                  <a:schemeClr val="hlink"/>
                </a:solidFill>
                <a:hlinkClick r:id="rId2"/>
              </a:rPr>
              <a:t>app</a:t>
            </a:r>
            <a:r>
              <a:rPr lang="es">
                <a:solidFill>
                  <a:schemeClr val="dk1"/>
                </a:solidFill>
              </a:rPr>
              <a:t>/</a:t>
            </a:r>
            <a:r>
              <a:rPr lang="es" u="sng">
                <a:solidFill>
                  <a:schemeClr val="hlink"/>
                </a:solidFill>
                <a:hlinkClick r:id="rId3"/>
              </a:rPr>
              <a:t>js</a:t>
            </a:r>
            <a:r>
              <a:rPr lang="es">
                <a:solidFill>
                  <a:schemeClr val="dk1"/>
                </a:solidFill>
              </a:rPr>
              <a:t>/</a:t>
            </a:r>
            <a:r>
              <a:rPr lang="es" u="sng">
                <a:solidFill>
                  <a:schemeClr val="hlink"/>
                </a:solidFill>
                <a:hlinkClick r:id="rId4"/>
              </a:rPr>
              <a:t>charts</a:t>
            </a:r>
            <a:r>
              <a:rPr lang="es">
                <a:solidFill>
                  <a:schemeClr val="dk1"/>
                </a:solidFill>
              </a:rPr>
              <a:t>/</a:t>
            </a:r>
            <a:r>
              <a:rPr lang="es" u="sng">
                <a:solidFill>
                  <a:schemeClr val="hlink"/>
                </a:solidFill>
                <a:hlinkClick r:id="rId5"/>
              </a:rPr>
              <a:t>index.js</a:t>
            </a:r>
            <a:r>
              <a:rPr lang="es" u="sng">
                <a:solidFill>
                  <a:schemeClr val="hlink"/>
                </a:solidFill>
              </a:rPr>
              <a:t>” </a:t>
            </a:r>
            <a:r>
              <a:rPr lang="es">
                <a:solidFill>
                  <a:schemeClr val="dk1"/>
                </a:solidFill>
              </a:rPr>
              <a:t>donde están las funciones para crear la grafica que se necesite. Tan solo es necesario pasar como parametro el path del archivo CSV formateado y la clase de la etiqueta donde va a ir la gráfica. De esta forma se procura que el HTML quede limpio y sin funciones de JS.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Este proceso se repite automaticamente cada hora ya que al estar descargando datos por red, si el intervalo de repeticion es menor, se sobrecarga y provoca problemas en ambos servidores.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bf0cf358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bf0cf358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Aqui se puede ver un ejemplo de como es el fichero CSV recien descargado y como hay datos que es necesario formatearlos. Como por ejemplo eliminar la g final o parsear la fecha.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f0cf3586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bf0cf358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vez se llama al objeto y se le pasa la url, el fichero CSV final queda de la siguiente forma, los encabezados ya no tiene la g y la fecha esta en formato epoch para generar las graficas.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bf0cf3586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bf0cf3586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db9a5b778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db9a5b778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introducir la aplicacion vamos a ver un caso de uso real. Actualmente en el CPD 3mares, disponemos de 550 equoipos aprox y 120 usuarios, todo esto es gestionado por un equipo de 3 tecnicos. asi que veis lo importante que es tener una monitorizacion exacta y clara de toda la infraestructura.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be03bf45ed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be03bf45ed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proceso que debe seguir el administrador de sistemas para desplegar Focus Monitor, es dirigirse a la web y descargar la aplicacion. Este boton descarga un .tar donde se encuentra por un lado el codigo de la aplicacion y por otro lado unos scripts en python y bash para facilitar al admin la implementacion de esta herramienta. Una vez se haya ejecutado el script, ya se tendra acceso a la aplicacion de focus monitor.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be03bf45ed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be03bf45ed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db9a5b778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db9a5b778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Es una aplicacion web para unificar la interfaz gráfica de varias aplicaciones de monitorización en un Centro de Procesamiento de Datos, también ayuda al administrador de sistemas a monitorizar</a:t>
            </a:r>
            <a:endParaRPr/>
          </a:p>
          <a:p>
            <a:pPr indent="0" lvl="0" marL="0" rtl="0" algn="l">
              <a:spcBef>
                <a:spcPts val="0"/>
              </a:spcBef>
              <a:spcAft>
                <a:spcPts val="0"/>
              </a:spcAft>
              <a:buClr>
                <a:schemeClr val="dk1"/>
              </a:buClr>
              <a:buSzPts val="1100"/>
              <a:buFont typeface="Arial"/>
              <a:buNone/>
            </a:pPr>
            <a:r>
              <a:rPr lang="es"/>
              <a:t>toda la infraestructura y al usuario a entender el uso que se hace de sus equipos.</a:t>
            </a:r>
            <a:endParaRPr/>
          </a:p>
          <a:p>
            <a:pPr indent="0" lvl="0" marL="0" rtl="0" algn="l">
              <a:spcBef>
                <a:spcPts val="0"/>
              </a:spcBef>
              <a:spcAft>
                <a:spcPts val="0"/>
              </a:spcAft>
              <a:buNone/>
            </a:pPr>
            <a:r>
              <a:rPr lang="es"/>
              <a:t>Como se puede apreciar en la imagen, una de las aplicaciones es Ganglia la cual muestra el estado del uso de la infraestructura y la otra aplicacion es Nagios, la cual monitoriza y envia alertas si algun servicio o equipo no funciona correctamente.</a:t>
            </a:r>
            <a:endParaRPr/>
          </a:p>
          <a:p>
            <a:pPr indent="0" lvl="0" marL="0" rtl="0" algn="l">
              <a:spcBef>
                <a:spcPts val="0"/>
              </a:spcBef>
              <a:spcAft>
                <a:spcPts val="0"/>
              </a:spcAft>
              <a:buNone/>
            </a:pPr>
            <a:r>
              <a:rPr lang="es"/>
              <a:t>La union de ambas aplicaciones da como resultado Focus Monitor</a:t>
            </a:r>
            <a:endParaRPr/>
          </a:p>
          <a:p>
            <a:pPr indent="0" lvl="0" marL="0" rtl="0" algn="l">
              <a:lnSpc>
                <a:spcPct val="115000"/>
              </a:lnSpc>
              <a:spcBef>
                <a:spcPts val="0"/>
              </a:spcBef>
              <a:spcAft>
                <a:spcPts val="0"/>
              </a:spcAft>
              <a:buClr>
                <a:schemeClr val="dk1"/>
              </a:buClr>
              <a:buSzPts val="1100"/>
              <a:buFont typeface="Arial"/>
              <a:buNone/>
            </a:pPr>
            <a:r>
              <a:rPr lang="es" sz="1800">
                <a:solidFill>
                  <a:schemeClr val="lt1"/>
                </a:solidFill>
              </a:rPr>
              <a:t>Aplicación web para unificar la interfaz gráfica de varias aplicaciones de monitorización e inventariado en los Centros de Procesamiento de Datos. </a:t>
            </a:r>
            <a:endParaRPr sz="1800">
              <a:solidFill>
                <a:schemeClr val="lt1"/>
              </a:solidFill>
            </a:endParaRPr>
          </a:p>
          <a:p>
            <a:pPr indent="0" lvl="0" marL="0" rtl="0" algn="l">
              <a:spcBef>
                <a:spcPts val="1200"/>
              </a:spcBef>
              <a:spcAft>
                <a:spcPts val="0"/>
              </a:spcAft>
              <a:buNone/>
            </a:pPr>
            <a:r>
              <a:rPr lang="es" sz="1800">
                <a:solidFill>
                  <a:schemeClr val="lt1"/>
                </a:solidFill>
              </a:rPr>
              <a:t>Facilita la monitorización al administrador de sistemas en infraestructuras grandes y complejas</a:t>
            </a:r>
            <a:r>
              <a:rPr lang="es"/>
              <a:t>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db9a5b77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db9a5b77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 sz="1800">
                <a:solidFill>
                  <a:schemeClr val="lt1"/>
                </a:solidFill>
              </a:rPr>
              <a:t>Aplicación web para la interfaz gráfica de varias aplicaciones de monitorización e inventariado en los Centros de Procesamiento de Datos. </a:t>
            </a:r>
            <a:endParaRPr sz="1800">
              <a:solidFill>
                <a:schemeClr val="lt1"/>
              </a:solidFill>
            </a:endParaRPr>
          </a:p>
          <a:p>
            <a:pPr indent="0" lvl="0" marL="0" rtl="0" algn="l">
              <a:spcBef>
                <a:spcPts val="1200"/>
              </a:spcBef>
              <a:spcAft>
                <a:spcPts val="0"/>
              </a:spcAft>
              <a:buNone/>
            </a:pPr>
            <a:r>
              <a:rPr lang="es" sz="1800">
                <a:solidFill>
                  <a:schemeClr val="lt1"/>
                </a:solidFill>
              </a:rPr>
              <a:t>Facilita la monitorización al administrador de sistemas en infraestructuras grandes y complejas</a:t>
            </a:r>
            <a:r>
              <a:rPr lang="es"/>
              <a: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db9a5b778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db9a5b778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lt1"/>
                </a:solidFill>
              </a:rPr>
              <a:t>ificar la interfaz gráfica de varias aplicaciones de monitorización e inventariado en los Centros de Procesamiento de Datos. </a:t>
            </a:r>
            <a:endParaRPr sz="1800">
              <a:solidFill>
                <a:schemeClr val="lt1"/>
              </a:solidFill>
            </a:endParaRPr>
          </a:p>
          <a:p>
            <a:pPr indent="0" lvl="0" marL="0" rtl="0" algn="l">
              <a:spcBef>
                <a:spcPts val="1200"/>
              </a:spcBef>
              <a:spcAft>
                <a:spcPts val="0"/>
              </a:spcAft>
              <a:buNone/>
            </a:pPr>
            <a:r>
              <a:rPr lang="es" sz="1800">
                <a:solidFill>
                  <a:schemeClr val="lt1"/>
                </a:solidFill>
              </a:rPr>
              <a:t>Facilita la monitorización al administrador de sistemas en infraestructuras grandes y complejas</a:t>
            </a:r>
            <a:r>
              <a:rPr lang="es"/>
              <a: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db9a5b778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db9a5b778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lt1"/>
                </a:solidFill>
              </a:rPr>
              <a:t>la interfaz gráfica de varias aplicaciones de monitorización e inventariado en los Centros de Procesamiento de Datos. </a:t>
            </a:r>
            <a:endParaRPr sz="1800">
              <a:solidFill>
                <a:schemeClr val="lt1"/>
              </a:solidFill>
            </a:endParaRPr>
          </a:p>
          <a:p>
            <a:pPr indent="0" lvl="0" marL="0" rtl="0" algn="l">
              <a:spcBef>
                <a:spcPts val="1200"/>
              </a:spcBef>
              <a:spcAft>
                <a:spcPts val="0"/>
              </a:spcAft>
              <a:buNone/>
            </a:pPr>
            <a:r>
              <a:rPr lang="es" sz="1800">
                <a:solidFill>
                  <a:schemeClr val="lt1"/>
                </a:solidFill>
              </a:rPr>
              <a:t>Facilita la monitorización al administrador de sistemas en infraestructuras grandes y complejas</a:t>
            </a:r>
            <a:r>
              <a:rPr lang="es"/>
              <a:t>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db9a5b778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db9a5b778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 sz="1800">
                <a:solidFill>
                  <a:schemeClr val="lt1"/>
                </a:solidFill>
              </a:rPr>
              <a:t>Aplicación web para unificar la interfaz gráfica de varias aplicaciones de monitorización e inventariado en los Centros de Procesamiento de Datos. </a:t>
            </a:r>
            <a:endParaRPr sz="1800">
              <a:solidFill>
                <a:schemeClr val="lt1"/>
              </a:solidFill>
            </a:endParaRPr>
          </a:p>
          <a:p>
            <a:pPr indent="0" lvl="0" marL="0" rtl="0" algn="l">
              <a:spcBef>
                <a:spcPts val="1200"/>
              </a:spcBef>
              <a:spcAft>
                <a:spcPts val="0"/>
              </a:spcAft>
              <a:buNone/>
            </a:pPr>
            <a:r>
              <a:rPr lang="es" sz="1800">
                <a:solidFill>
                  <a:schemeClr val="lt1"/>
                </a:solidFill>
              </a:rPr>
              <a:t>Facilita la monitorización al administrador de sistemas en infraestructuras grandes y complejas</a:t>
            </a:r>
            <a:r>
              <a:rPr lang="es"/>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db9a5b778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db9a5b778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miráis esta imagen</a:t>
            </a:r>
            <a:r>
              <a:rPr lang="es"/>
              <a:t>, podéis ver la cantidad de equipos que hay  funcionando a la vez. Comprenderéis que es prácticamente imposible conseguir una monitorización productiva y eficiente de todos y cada uno de ellos con las aplicaciones implementadas. De ahí y de una lluvia de conceptos nace Focus Monitor.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db9a5b778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db9a5b778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Estas son algunas de las caracteristicas de Focus Monitor. Es eficiente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970100" y="4670645"/>
            <a:ext cx="1919100" cy="356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s" sz="1500"/>
              <a:t>22 de Diciembre 2022</a:t>
            </a:r>
            <a:endParaRPr sz="1500"/>
          </a:p>
        </p:txBody>
      </p:sp>
      <p:sp>
        <p:nvSpPr>
          <p:cNvPr id="55" name="Google Shape;55;p13"/>
          <p:cNvSpPr txBox="1"/>
          <p:nvPr>
            <p:ph idx="1" type="subTitle"/>
          </p:nvPr>
        </p:nvSpPr>
        <p:spPr>
          <a:xfrm>
            <a:off x="3875075" y="4670645"/>
            <a:ext cx="1919100" cy="356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s" sz="1500"/>
              <a:t>Nuria Gutiérrez Liaño</a:t>
            </a:r>
            <a:endParaRPr sz="1500"/>
          </a:p>
        </p:txBody>
      </p:sp>
      <p:sp>
        <p:nvSpPr>
          <p:cNvPr id="56" name="Google Shape;56;p13"/>
          <p:cNvSpPr txBox="1"/>
          <p:nvPr>
            <p:ph idx="1" type="subTitle"/>
          </p:nvPr>
        </p:nvSpPr>
        <p:spPr>
          <a:xfrm>
            <a:off x="6850950" y="4670650"/>
            <a:ext cx="627300" cy="3561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s" sz="1500"/>
              <a:t>DAW2</a:t>
            </a:r>
            <a:endParaRPr sz="1500"/>
          </a:p>
        </p:txBody>
      </p:sp>
      <p:pic>
        <p:nvPicPr>
          <p:cNvPr id="57" name="Google Shape;57;p13"/>
          <p:cNvPicPr preferRelativeResize="0"/>
          <p:nvPr/>
        </p:nvPicPr>
        <p:blipFill>
          <a:blip r:embed="rId3">
            <a:alphaModFix/>
          </a:blip>
          <a:stretch>
            <a:fillRect/>
          </a:stretch>
        </p:blipFill>
        <p:spPr>
          <a:xfrm>
            <a:off x="272375" y="918450"/>
            <a:ext cx="8839200" cy="2713879"/>
          </a:xfrm>
          <a:prstGeom prst="rect">
            <a:avLst/>
          </a:prstGeom>
          <a:noFill/>
          <a:ln>
            <a:noFill/>
          </a:ln>
        </p:spPr>
      </p:pic>
      <p:cxnSp>
        <p:nvCxnSpPr>
          <p:cNvPr id="58" name="Google Shape;58;p13"/>
          <p:cNvCxnSpPr/>
          <p:nvPr/>
        </p:nvCxnSpPr>
        <p:spPr>
          <a:xfrm flipH="1" rot="10800000">
            <a:off x="894575" y="4552650"/>
            <a:ext cx="7594800" cy="72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Focus Monitor?</a:t>
            </a:r>
            <a:endParaRPr/>
          </a:p>
        </p:txBody>
      </p:sp>
      <p:sp>
        <p:nvSpPr>
          <p:cNvPr id="133" name="Google Shape;133;p22"/>
          <p:cNvSpPr txBox="1"/>
          <p:nvPr>
            <p:ph idx="1" type="body"/>
          </p:nvPr>
        </p:nvSpPr>
        <p:spPr>
          <a:xfrm>
            <a:off x="311700" y="1152475"/>
            <a:ext cx="3708000" cy="11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Características:</a:t>
            </a:r>
            <a:endParaRPr>
              <a:solidFill>
                <a:schemeClr val="dk1"/>
              </a:solidFill>
            </a:endParaRPr>
          </a:p>
          <a:p>
            <a:pPr indent="-317500" lvl="0" marL="457200" rtl="0" algn="l">
              <a:spcBef>
                <a:spcPts val="1200"/>
              </a:spcBef>
              <a:spcAft>
                <a:spcPts val="0"/>
              </a:spcAft>
              <a:buClr>
                <a:schemeClr val="dk1"/>
              </a:buClr>
              <a:buSzPts val="1400"/>
              <a:buChar char="-"/>
            </a:pPr>
            <a:r>
              <a:rPr lang="es" sz="1400">
                <a:solidFill>
                  <a:schemeClr val="dk1"/>
                </a:solidFill>
              </a:rPr>
              <a:t>Eficiente</a:t>
            </a:r>
            <a:endParaRPr sz="1400">
              <a:solidFill>
                <a:schemeClr val="dk1"/>
              </a:solidFill>
            </a:endParaRPr>
          </a:p>
        </p:txBody>
      </p:sp>
      <p:sp>
        <p:nvSpPr>
          <p:cNvPr id="134" name="Google Shape;134;p22"/>
          <p:cNvSpPr txBox="1"/>
          <p:nvPr/>
        </p:nvSpPr>
        <p:spPr>
          <a:xfrm>
            <a:off x="3666900" y="2287050"/>
            <a:ext cx="1810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1"/>
                </a:solidFill>
              </a:rPr>
              <a:t>Productivo</a:t>
            </a:r>
            <a:endParaRPr sz="2500">
              <a:solidFill>
                <a:schemeClr val="dk1"/>
              </a:solidFill>
            </a:endParaRPr>
          </a:p>
        </p:txBody>
      </p:sp>
      <p:cxnSp>
        <p:nvCxnSpPr>
          <p:cNvPr id="135" name="Google Shape;135;p22"/>
          <p:cNvCxnSpPr/>
          <p:nvPr/>
        </p:nvCxnSpPr>
        <p:spPr>
          <a:xfrm flipH="1" rot="10800000">
            <a:off x="311700" y="1081500"/>
            <a:ext cx="3832200" cy="72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Focus Monitor?</a:t>
            </a:r>
            <a:endParaRPr/>
          </a:p>
        </p:txBody>
      </p:sp>
      <p:sp>
        <p:nvSpPr>
          <p:cNvPr id="141" name="Google Shape;141;p23"/>
          <p:cNvSpPr txBox="1"/>
          <p:nvPr>
            <p:ph idx="1" type="body"/>
          </p:nvPr>
        </p:nvSpPr>
        <p:spPr>
          <a:xfrm>
            <a:off x="311700" y="1152475"/>
            <a:ext cx="3708000" cy="34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Características:</a:t>
            </a:r>
            <a:endParaRPr>
              <a:solidFill>
                <a:schemeClr val="dk1"/>
              </a:solidFill>
            </a:endParaRPr>
          </a:p>
          <a:p>
            <a:pPr indent="-317500" lvl="0" marL="457200" rtl="0" algn="l">
              <a:spcBef>
                <a:spcPts val="1200"/>
              </a:spcBef>
              <a:spcAft>
                <a:spcPts val="0"/>
              </a:spcAft>
              <a:buClr>
                <a:schemeClr val="dk1"/>
              </a:buClr>
              <a:buSzPts val="1400"/>
              <a:buChar char="-"/>
            </a:pPr>
            <a:r>
              <a:rPr lang="es" sz="1400">
                <a:solidFill>
                  <a:schemeClr val="dk1"/>
                </a:solidFill>
              </a:rPr>
              <a:t>Eficiente</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Productivo</a:t>
            </a:r>
            <a:endParaRPr sz="1400">
              <a:solidFill>
                <a:schemeClr val="dk1"/>
              </a:solidFill>
            </a:endParaRPr>
          </a:p>
        </p:txBody>
      </p:sp>
      <p:sp>
        <p:nvSpPr>
          <p:cNvPr id="142" name="Google Shape;142;p23"/>
          <p:cNvSpPr txBox="1"/>
          <p:nvPr/>
        </p:nvSpPr>
        <p:spPr>
          <a:xfrm>
            <a:off x="3891150" y="2287050"/>
            <a:ext cx="136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1"/>
                </a:solidFill>
              </a:rPr>
              <a:t>Intuitivo</a:t>
            </a:r>
            <a:endParaRPr sz="2500">
              <a:solidFill>
                <a:schemeClr val="dk1"/>
              </a:solidFill>
            </a:endParaRPr>
          </a:p>
        </p:txBody>
      </p:sp>
      <p:cxnSp>
        <p:nvCxnSpPr>
          <p:cNvPr id="143" name="Google Shape;143;p23"/>
          <p:cNvCxnSpPr/>
          <p:nvPr/>
        </p:nvCxnSpPr>
        <p:spPr>
          <a:xfrm flipH="1" rot="10800000">
            <a:off x="311700" y="1081500"/>
            <a:ext cx="3832200" cy="72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Focus Monitor?</a:t>
            </a:r>
            <a:endParaRPr/>
          </a:p>
        </p:txBody>
      </p:sp>
      <p:sp>
        <p:nvSpPr>
          <p:cNvPr id="149" name="Google Shape;149;p24"/>
          <p:cNvSpPr txBox="1"/>
          <p:nvPr>
            <p:ph idx="1" type="body"/>
          </p:nvPr>
        </p:nvSpPr>
        <p:spPr>
          <a:xfrm>
            <a:off x="311700" y="1152475"/>
            <a:ext cx="3708000" cy="34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Características:</a:t>
            </a:r>
            <a:endParaRPr>
              <a:solidFill>
                <a:schemeClr val="dk1"/>
              </a:solidFill>
            </a:endParaRPr>
          </a:p>
          <a:p>
            <a:pPr indent="-317500" lvl="0" marL="457200" rtl="0" algn="l">
              <a:spcBef>
                <a:spcPts val="1200"/>
              </a:spcBef>
              <a:spcAft>
                <a:spcPts val="0"/>
              </a:spcAft>
              <a:buClr>
                <a:schemeClr val="dk1"/>
              </a:buClr>
              <a:buSzPts val="1400"/>
              <a:buChar char="-"/>
            </a:pPr>
            <a:r>
              <a:rPr lang="es" sz="1400">
                <a:solidFill>
                  <a:schemeClr val="dk1"/>
                </a:solidFill>
              </a:rPr>
              <a:t>Eficiente</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Productivo</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Intuitivo</a:t>
            </a:r>
            <a:endParaRPr sz="1400">
              <a:solidFill>
                <a:schemeClr val="dk1"/>
              </a:solidFill>
            </a:endParaRPr>
          </a:p>
        </p:txBody>
      </p:sp>
      <p:sp>
        <p:nvSpPr>
          <p:cNvPr id="150" name="Google Shape;150;p24"/>
          <p:cNvSpPr txBox="1"/>
          <p:nvPr/>
        </p:nvSpPr>
        <p:spPr>
          <a:xfrm>
            <a:off x="3789900" y="2287050"/>
            <a:ext cx="1564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1"/>
                </a:solidFill>
              </a:rPr>
              <a:t>Vigilante</a:t>
            </a:r>
            <a:endParaRPr sz="2500">
              <a:solidFill>
                <a:schemeClr val="dk1"/>
              </a:solidFill>
            </a:endParaRPr>
          </a:p>
        </p:txBody>
      </p:sp>
      <p:cxnSp>
        <p:nvCxnSpPr>
          <p:cNvPr id="151" name="Google Shape;151;p24"/>
          <p:cNvCxnSpPr/>
          <p:nvPr/>
        </p:nvCxnSpPr>
        <p:spPr>
          <a:xfrm flipH="1" rot="10800000">
            <a:off x="311700" y="1081500"/>
            <a:ext cx="3832200" cy="72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Focus Monitor?</a:t>
            </a:r>
            <a:endParaRPr/>
          </a:p>
        </p:txBody>
      </p:sp>
      <p:sp>
        <p:nvSpPr>
          <p:cNvPr id="157" name="Google Shape;157;p25"/>
          <p:cNvSpPr txBox="1"/>
          <p:nvPr>
            <p:ph idx="1" type="body"/>
          </p:nvPr>
        </p:nvSpPr>
        <p:spPr>
          <a:xfrm>
            <a:off x="311700" y="1152475"/>
            <a:ext cx="3708000" cy="34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Características:</a:t>
            </a:r>
            <a:endParaRPr>
              <a:solidFill>
                <a:schemeClr val="dk1"/>
              </a:solidFill>
            </a:endParaRPr>
          </a:p>
          <a:p>
            <a:pPr indent="-317500" lvl="0" marL="457200" rtl="0" algn="l">
              <a:spcBef>
                <a:spcPts val="1200"/>
              </a:spcBef>
              <a:spcAft>
                <a:spcPts val="0"/>
              </a:spcAft>
              <a:buClr>
                <a:schemeClr val="dk1"/>
              </a:buClr>
              <a:buSzPts val="1400"/>
              <a:buChar char="-"/>
            </a:pPr>
            <a:r>
              <a:rPr lang="es" sz="1400">
                <a:solidFill>
                  <a:schemeClr val="dk1"/>
                </a:solidFill>
              </a:rPr>
              <a:t>Eficiente</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Productivo</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Intuitivo</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Vigilante</a:t>
            </a:r>
            <a:endParaRPr sz="1400">
              <a:solidFill>
                <a:schemeClr val="dk1"/>
              </a:solidFill>
            </a:endParaRPr>
          </a:p>
        </p:txBody>
      </p:sp>
      <p:sp>
        <p:nvSpPr>
          <p:cNvPr id="158" name="Google Shape;158;p25"/>
          <p:cNvSpPr txBox="1"/>
          <p:nvPr/>
        </p:nvSpPr>
        <p:spPr>
          <a:xfrm>
            <a:off x="3673050" y="2287050"/>
            <a:ext cx="179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1"/>
                </a:solidFill>
              </a:rPr>
              <a:t>Explicativo</a:t>
            </a:r>
            <a:endParaRPr sz="2500">
              <a:solidFill>
                <a:schemeClr val="dk1"/>
              </a:solidFill>
            </a:endParaRPr>
          </a:p>
        </p:txBody>
      </p:sp>
      <p:cxnSp>
        <p:nvCxnSpPr>
          <p:cNvPr id="159" name="Google Shape;159;p25"/>
          <p:cNvCxnSpPr/>
          <p:nvPr/>
        </p:nvCxnSpPr>
        <p:spPr>
          <a:xfrm flipH="1" rot="10800000">
            <a:off x="311700" y="1081500"/>
            <a:ext cx="3832200" cy="72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396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previa: </a:t>
            </a:r>
            <a:r>
              <a:rPr lang="es"/>
              <a:t>Ganglia</a:t>
            </a:r>
            <a:endParaRPr/>
          </a:p>
        </p:txBody>
      </p:sp>
      <p:grpSp>
        <p:nvGrpSpPr>
          <p:cNvPr id="165" name="Google Shape;165;p26"/>
          <p:cNvGrpSpPr/>
          <p:nvPr/>
        </p:nvGrpSpPr>
        <p:grpSpPr>
          <a:xfrm>
            <a:off x="1643332" y="1081501"/>
            <a:ext cx="4245763" cy="3914903"/>
            <a:chOff x="2652125" y="1359897"/>
            <a:chExt cx="4095900" cy="3691912"/>
          </a:xfrm>
        </p:grpSpPr>
        <p:sp>
          <p:nvSpPr>
            <p:cNvPr id="166" name="Google Shape;166;p26"/>
            <p:cNvSpPr/>
            <p:nvPr/>
          </p:nvSpPr>
          <p:spPr>
            <a:xfrm>
              <a:off x="2652125" y="1802509"/>
              <a:ext cx="4095900" cy="3249300"/>
            </a:xfrm>
            <a:prstGeom prst="roundRect">
              <a:avLst>
                <a:gd fmla="val 16667"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nvSpPr>
          <p:spPr>
            <a:xfrm>
              <a:off x="3598645" y="1359897"/>
              <a:ext cx="2148900" cy="3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Nodo principal Monitor</a:t>
              </a:r>
              <a:endParaRPr>
                <a:solidFill>
                  <a:schemeClr val="dk1"/>
                </a:solidFill>
              </a:endParaRPr>
            </a:p>
          </p:txBody>
        </p:sp>
      </p:grpSp>
      <p:sp>
        <p:nvSpPr>
          <p:cNvPr id="168" name="Google Shape;168;p26"/>
          <p:cNvSpPr/>
          <p:nvPr/>
        </p:nvSpPr>
        <p:spPr>
          <a:xfrm>
            <a:off x="4223912" y="2044694"/>
            <a:ext cx="1070013" cy="607291"/>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GMETAD</a:t>
            </a:r>
            <a:endParaRPr>
              <a:solidFill>
                <a:schemeClr val="dk1"/>
              </a:solidFill>
            </a:endParaRPr>
          </a:p>
        </p:txBody>
      </p:sp>
      <p:sp>
        <p:nvSpPr>
          <p:cNvPr id="169" name="Google Shape;169;p26"/>
          <p:cNvSpPr/>
          <p:nvPr/>
        </p:nvSpPr>
        <p:spPr>
          <a:xfrm>
            <a:off x="2173996" y="1975185"/>
            <a:ext cx="833315" cy="74631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GWEB</a:t>
            </a:r>
            <a:endParaRPr>
              <a:solidFill>
                <a:schemeClr val="dk1"/>
              </a:solidFill>
            </a:endParaRPr>
          </a:p>
        </p:txBody>
      </p:sp>
      <p:sp>
        <p:nvSpPr>
          <p:cNvPr id="170" name="Google Shape;170;p26"/>
          <p:cNvSpPr/>
          <p:nvPr/>
        </p:nvSpPr>
        <p:spPr>
          <a:xfrm>
            <a:off x="2301358" y="4296400"/>
            <a:ext cx="979903" cy="476385"/>
          </a:xfrm>
          <a:prstGeom prst="flowChartMagneticDisk">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DISCO</a:t>
            </a:r>
            <a:endParaRPr/>
          </a:p>
        </p:txBody>
      </p:sp>
      <p:sp>
        <p:nvSpPr>
          <p:cNvPr id="171" name="Google Shape;171;p26"/>
          <p:cNvSpPr/>
          <p:nvPr/>
        </p:nvSpPr>
        <p:spPr>
          <a:xfrm>
            <a:off x="2180691" y="3205306"/>
            <a:ext cx="1221300" cy="6072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RRDTOOL</a:t>
            </a:r>
            <a:endParaRPr>
              <a:solidFill>
                <a:schemeClr val="dk1"/>
              </a:solidFill>
            </a:endParaRPr>
          </a:p>
        </p:txBody>
      </p:sp>
      <p:cxnSp>
        <p:nvCxnSpPr>
          <p:cNvPr id="172" name="Google Shape;172;p26"/>
          <p:cNvCxnSpPr/>
          <p:nvPr/>
        </p:nvCxnSpPr>
        <p:spPr>
          <a:xfrm>
            <a:off x="5373767" y="2348339"/>
            <a:ext cx="1085416" cy="3499"/>
          </a:xfrm>
          <a:prstGeom prst="straightConnector1">
            <a:avLst/>
          </a:prstGeom>
          <a:noFill/>
          <a:ln cap="flat" cmpd="sng" w="9525">
            <a:solidFill>
              <a:schemeClr val="dk1"/>
            </a:solidFill>
            <a:prstDash val="solid"/>
            <a:round/>
            <a:headEnd len="med" w="med" type="none"/>
            <a:tailEnd len="med" w="med" type="triangle"/>
          </a:ln>
        </p:spPr>
      </p:cxnSp>
      <p:cxnSp>
        <p:nvCxnSpPr>
          <p:cNvPr id="173" name="Google Shape;173;p26"/>
          <p:cNvCxnSpPr/>
          <p:nvPr/>
        </p:nvCxnSpPr>
        <p:spPr>
          <a:xfrm flipH="1">
            <a:off x="5325673" y="2556098"/>
            <a:ext cx="1053668" cy="8271"/>
          </a:xfrm>
          <a:prstGeom prst="straightConnector1">
            <a:avLst/>
          </a:prstGeom>
          <a:noFill/>
          <a:ln cap="flat" cmpd="sng" w="9525">
            <a:solidFill>
              <a:schemeClr val="dk1"/>
            </a:solidFill>
            <a:prstDash val="solid"/>
            <a:round/>
            <a:headEnd len="med" w="med" type="none"/>
            <a:tailEnd len="med" w="med" type="triangle"/>
          </a:ln>
        </p:spPr>
      </p:cxnSp>
      <p:cxnSp>
        <p:nvCxnSpPr>
          <p:cNvPr id="174" name="Google Shape;174;p26"/>
          <p:cNvCxnSpPr/>
          <p:nvPr/>
        </p:nvCxnSpPr>
        <p:spPr>
          <a:xfrm flipH="1">
            <a:off x="3281575" y="2710300"/>
            <a:ext cx="874800" cy="424500"/>
          </a:xfrm>
          <a:prstGeom prst="straightConnector1">
            <a:avLst/>
          </a:prstGeom>
          <a:noFill/>
          <a:ln cap="flat" cmpd="sng" w="9525">
            <a:solidFill>
              <a:schemeClr val="dk1"/>
            </a:solidFill>
            <a:prstDash val="solid"/>
            <a:round/>
            <a:headEnd len="med" w="med" type="none"/>
            <a:tailEnd len="med" w="med" type="triangle"/>
          </a:ln>
        </p:spPr>
      </p:cxnSp>
      <p:cxnSp>
        <p:nvCxnSpPr>
          <p:cNvPr id="175" name="Google Shape;175;p26"/>
          <p:cNvCxnSpPr/>
          <p:nvPr/>
        </p:nvCxnSpPr>
        <p:spPr>
          <a:xfrm>
            <a:off x="2938762" y="3882350"/>
            <a:ext cx="7500" cy="344100"/>
          </a:xfrm>
          <a:prstGeom prst="straightConnector1">
            <a:avLst/>
          </a:prstGeom>
          <a:noFill/>
          <a:ln cap="flat" cmpd="sng" w="9525">
            <a:solidFill>
              <a:schemeClr val="dk1"/>
            </a:solidFill>
            <a:prstDash val="solid"/>
            <a:round/>
            <a:headEnd len="med" w="med" type="none"/>
            <a:tailEnd len="med" w="med" type="triangle"/>
          </a:ln>
        </p:spPr>
      </p:cxnSp>
      <p:cxnSp>
        <p:nvCxnSpPr>
          <p:cNvPr id="176" name="Google Shape;176;p26"/>
          <p:cNvCxnSpPr/>
          <p:nvPr/>
        </p:nvCxnSpPr>
        <p:spPr>
          <a:xfrm rot="10800000">
            <a:off x="2585479" y="3861527"/>
            <a:ext cx="10200" cy="352800"/>
          </a:xfrm>
          <a:prstGeom prst="straightConnector1">
            <a:avLst/>
          </a:prstGeom>
          <a:noFill/>
          <a:ln cap="flat" cmpd="sng" w="9525">
            <a:solidFill>
              <a:schemeClr val="dk1"/>
            </a:solidFill>
            <a:prstDash val="solid"/>
            <a:round/>
            <a:headEnd len="med" w="med" type="none"/>
            <a:tailEnd len="med" w="med" type="triangle"/>
          </a:ln>
        </p:spPr>
      </p:cxnSp>
      <p:cxnSp>
        <p:nvCxnSpPr>
          <p:cNvPr id="177" name="Google Shape;177;p26"/>
          <p:cNvCxnSpPr/>
          <p:nvPr/>
        </p:nvCxnSpPr>
        <p:spPr>
          <a:xfrm rot="10800000">
            <a:off x="2589675" y="2788200"/>
            <a:ext cx="1800" cy="350400"/>
          </a:xfrm>
          <a:prstGeom prst="straightConnector1">
            <a:avLst/>
          </a:prstGeom>
          <a:noFill/>
          <a:ln cap="flat" cmpd="sng" w="9525">
            <a:solidFill>
              <a:schemeClr val="dk1"/>
            </a:solidFill>
            <a:prstDash val="solid"/>
            <a:round/>
            <a:headEnd len="med" w="med" type="none"/>
            <a:tailEnd len="med" w="med" type="triangle"/>
          </a:ln>
        </p:spPr>
      </p:cxnSp>
      <p:sp>
        <p:nvSpPr>
          <p:cNvPr id="178" name="Google Shape;178;p26"/>
          <p:cNvSpPr txBox="1"/>
          <p:nvPr/>
        </p:nvSpPr>
        <p:spPr>
          <a:xfrm>
            <a:off x="6379341" y="2125496"/>
            <a:ext cx="1377438" cy="40019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Envía orden </a:t>
            </a:r>
            <a:endParaRPr>
              <a:solidFill>
                <a:schemeClr val="dk1"/>
              </a:solidFill>
            </a:endParaRPr>
          </a:p>
        </p:txBody>
      </p:sp>
      <p:sp>
        <p:nvSpPr>
          <p:cNvPr id="179" name="Google Shape;179;p26"/>
          <p:cNvSpPr txBox="1"/>
          <p:nvPr/>
        </p:nvSpPr>
        <p:spPr>
          <a:xfrm>
            <a:off x="6402288" y="2387282"/>
            <a:ext cx="1377438" cy="40019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Recibe métrica</a:t>
            </a:r>
            <a:endParaRPr>
              <a:solidFill>
                <a:schemeClr val="dk1"/>
              </a:solidFill>
            </a:endParaRPr>
          </a:p>
        </p:txBody>
      </p:sp>
      <p:cxnSp>
        <p:nvCxnSpPr>
          <p:cNvPr id="180" name="Google Shape;180;p26"/>
          <p:cNvCxnSpPr/>
          <p:nvPr/>
        </p:nvCxnSpPr>
        <p:spPr>
          <a:xfrm flipH="1" rot="10800000">
            <a:off x="311700" y="1072200"/>
            <a:ext cx="2814300" cy="16500"/>
          </a:xfrm>
          <a:prstGeom prst="straightConnector1">
            <a:avLst/>
          </a:prstGeom>
          <a:noFill/>
          <a:ln cap="flat" cmpd="sng" w="19050">
            <a:solidFill>
              <a:srgbClr val="46DFD0"/>
            </a:solidFill>
            <a:prstDash val="solid"/>
            <a:round/>
            <a:headEnd len="med" w="med" type="none"/>
            <a:tailEnd len="med" w="med" type="none"/>
          </a:ln>
        </p:spPr>
      </p:cxnSp>
      <p:sp>
        <p:nvSpPr>
          <p:cNvPr id="181" name="Google Shape;181;p26"/>
          <p:cNvSpPr/>
          <p:nvPr/>
        </p:nvSpPr>
        <p:spPr>
          <a:xfrm>
            <a:off x="4223874" y="3228469"/>
            <a:ext cx="1070100" cy="6072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GMOND</a:t>
            </a:r>
            <a:endParaRPr>
              <a:solidFill>
                <a:schemeClr val="dk1"/>
              </a:solidFill>
            </a:endParaRPr>
          </a:p>
        </p:txBody>
      </p:sp>
      <p:cxnSp>
        <p:nvCxnSpPr>
          <p:cNvPr id="182" name="Google Shape;182;p26"/>
          <p:cNvCxnSpPr/>
          <p:nvPr/>
        </p:nvCxnSpPr>
        <p:spPr>
          <a:xfrm rot="10800000">
            <a:off x="4758025" y="2765025"/>
            <a:ext cx="1800" cy="350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396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previa: Ganglia</a:t>
            </a:r>
            <a:endParaRPr/>
          </a:p>
        </p:txBody>
      </p:sp>
      <p:grpSp>
        <p:nvGrpSpPr>
          <p:cNvPr id="188" name="Google Shape;188;p27"/>
          <p:cNvGrpSpPr/>
          <p:nvPr/>
        </p:nvGrpSpPr>
        <p:grpSpPr>
          <a:xfrm>
            <a:off x="262100" y="1088700"/>
            <a:ext cx="7013950" cy="3899825"/>
            <a:chOff x="262100" y="1088700"/>
            <a:chExt cx="7013950" cy="3899825"/>
          </a:xfrm>
        </p:grpSpPr>
        <p:sp>
          <p:nvSpPr>
            <p:cNvPr id="189" name="Google Shape;189;p27"/>
            <p:cNvSpPr/>
            <p:nvPr/>
          </p:nvSpPr>
          <p:spPr>
            <a:xfrm>
              <a:off x="1892550" y="1427825"/>
              <a:ext cx="5383500" cy="35607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3068089" y="2234224"/>
              <a:ext cx="3052800" cy="705600"/>
            </a:xfrm>
            <a:prstGeom prst="roundRect">
              <a:avLst>
                <a:gd fmla="val 16667" name="adj"/>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5213022" y="2311995"/>
              <a:ext cx="770700" cy="524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RRD FILES</a:t>
              </a:r>
              <a:endParaRPr sz="700"/>
            </a:p>
            <a:p>
              <a:pPr indent="0" lvl="0" marL="0" rtl="0" algn="ctr">
                <a:spcBef>
                  <a:spcPts val="0"/>
                </a:spcBef>
                <a:spcAft>
                  <a:spcPts val="0"/>
                </a:spcAft>
                <a:buNone/>
              </a:pPr>
              <a:r>
                <a:rPr lang="es" sz="700"/>
                <a:t>W02</a:t>
              </a:r>
              <a:endParaRPr sz="700"/>
            </a:p>
          </p:txBody>
        </p:sp>
        <p:sp>
          <p:nvSpPr>
            <p:cNvPr id="192" name="Google Shape;192;p27"/>
            <p:cNvSpPr txBox="1"/>
            <p:nvPr/>
          </p:nvSpPr>
          <p:spPr>
            <a:xfrm>
              <a:off x="2937950" y="4555450"/>
              <a:ext cx="9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Worker01</a:t>
              </a:r>
              <a:endParaRPr>
                <a:solidFill>
                  <a:schemeClr val="dk1"/>
                </a:solidFill>
              </a:endParaRPr>
            </a:p>
          </p:txBody>
        </p:sp>
        <p:sp>
          <p:nvSpPr>
            <p:cNvPr id="193" name="Google Shape;193;p27"/>
            <p:cNvSpPr/>
            <p:nvPr/>
          </p:nvSpPr>
          <p:spPr>
            <a:xfrm>
              <a:off x="2761851" y="3788925"/>
              <a:ext cx="1407900" cy="804000"/>
            </a:xfrm>
            <a:prstGeom prst="roundRect">
              <a:avLst>
                <a:gd fmla="val 16667" name="adj"/>
              </a:avLst>
            </a:prstGeom>
            <a:noFill/>
            <a:ln cap="flat" cmpd="sng" w="19050">
              <a:solidFill>
                <a:srgbClr val="46DF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3518255" y="3928869"/>
              <a:ext cx="573300" cy="524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RRD FILES</a:t>
              </a:r>
              <a:endParaRPr sz="700"/>
            </a:p>
          </p:txBody>
        </p:sp>
        <p:sp>
          <p:nvSpPr>
            <p:cNvPr id="195" name="Google Shape;195;p27"/>
            <p:cNvSpPr txBox="1"/>
            <p:nvPr/>
          </p:nvSpPr>
          <p:spPr>
            <a:xfrm>
              <a:off x="5250122" y="4555450"/>
              <a:ext cx="9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Worker02</a:t>
              </a:r>
              <a:endParaRPr>
                <a:solidFill>
                  <a:schemeClr val="dk1"/>
                </a:solidFill>
              </a:endParaRPr>
            </a:p>
          </p:txBody>
        </p:sp>
        <p:sp>
          <p:nvSpPr>
            <p:cNvPr id="196" name="Google Shape;196;p27"/>
            <p:cNvSpPr/>
            <p:nvPr/>
          </p:nvSpPr>
          <p:spPr>
            <a:xfrm>
              <a:off x="4241253" y="2311995"/>
              <a:ext cx="770700" cy="524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700"/>
                <a:t>RRD FILES</a:t>
              </a:r>
              <a:endParaRPr sz="700"/>
            </a:p>
            <a:p>
              <a:pPr indent="0" lvl="0" marL="0" marR="0" rtl="0" algn="ctr">
                <a:lnSpc>
                  <a:spcPct val="100000"/>
                </a:lnSpc>
                <a:spcBef>
                  <a:spcPts val="0"/>
                </a:spcBef>
                <a:spcAft>
                  <a:spcPts val="0"/>
                </a:spcAft>
                <a:buNone/>
              </a:pPr>
              <a:r>
                <a:rPr lang="es" sz="700"/>
                <a:t>W01</a:t>
              </a:r>
              <a:endParaRPr sz="700"/>
            </a:p>
          </p:txBody>
        </p:sp>
        <p:sp>
          <p:nvSpPr>
            <p:cNvPr id="197" name="Google Shape;197;p27"/>
            <p:cNvSpPr txBox="1"/>
            <p:nvPr/>
          </p:nvSpPr>
          <p:spPr>
            <a:xfrm>
              <a:off x="4091550" y="1794175"/>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Headnode</a:t>
              </a:r>
              <a:endParaRPr>
                <a:solidFill>
                  <a:schemeClr val="dk1"/>
                </a:solidFill>
              </a:endParaRPr>
            </a:p>
          </p:txBody>
        </p:sp>
        <p:sp>
          <p:nvSpPr>
            <p:cNvPr id="198" name="Google Shape;198;p27"/>
            <p:cNvSpPr txBox="1"/>
            <p:nvPr/>
          </p:nvSpPr>
          <p:spPr>
            <a:xfrm>
              <a:off x="4038600" y="1088700"/>
              <a:ext cx="11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Datasource</a:t>
              </a:r>
              <a:endParaRPr>
                <a:solidFill>
                  <a:schemeClr val="dk1"/>
                </a:solidFill>
              </a:endParaRPr>
            </a:p>
          </p:txBody>
        </p:sp>
        <p:cxnSp>
          <p:nvCxnSpPr>
            <p:cNvPr id="199" name="Google Shape;199;p27"/>
            <p:cNvCxnSpPr/>
            <p:nvPr/>
          </p:nvCxnSpPr>
          <p:spPr>
            <a:xfrm flipH="1" rot="10800000">
              <a:off x="3481116" y="3052527"/>
              <a:ext cx="347400" cy="623700"/>
            </a:xfrm>
            <a:prstGeom prst="straightConnector1">
              <a:avLst/>
            </a:prstGeom>
            <a:noFill/>
            <a:ln cap="flat" cmpd="sng" w="9525">
              <a:solidFill>
                <a:schemeClr val="dk1"/>
              </a:solidFill>
              <a:prstDash val="solid"/>
              <a:round/>
              <a:headEnd len="med" w="med" type="none"/>
              <a:tailEnd len="med" w="med" type="triangle"/>
            </a:ln>
          </p:spPr>
        </p:cxnSp>
        <p:cxnSp>
          <p:nvCxnSpPr>
            <p:cNvPr id="200" name="Google Shape;200;p27"/>
            <p:cNvCxnSpPr/>
            <p:nvPr/>
          </p:nvCxnSpPr>
          <p:spPr>
            <a:xfrm rot="10800000">
              <a:off x="5583714" y="3065515"/>
              <a:ext cx="303000" cy="597600"/>
            </a:xfrm>
            <a:prstGeom prst="straightConnector1">
              <a:avLst/>
            </a:prstGeom>
            <a:noFill/>
            <a:ln cap="flat" cmpd="sng" w="9525">
              <a:solidFill>
                <a:schemeClr val="dk1"/>
              </a:solidFill>
              <a:prstDash val="solid"/>
              <a:round/>
              <a:headEnd len="med" w="med" type="none"/>
              <a:tailEnd len="med" w="med" type="triangle"/>
            </a:ln>
          </p:spPr>
        </p:cxnSp>
        <p:sp>
          <p:nvSpPr>
            <p:cNvPr id="201" name="Google Shape;201;p27"/>
            <p:cNvSpPr/>
            <p:nvPr/>
          </p:nvSpPr>
          <p:spPr>
            <a:xfrm>
              <a:off x="3269487" y="2311995"/>
              <a:ext cx="770700" cy="524100"/>
            </a:xfrm>
            <a:prstGeom prst="roundRect">
              <a:avLst>
                <a:gd fmla="val 16667" name="adj"/>
              </a:avLst>
            </a:prstGeom>
            <a:solidFill>
              <a:srgbClr val="93C47D"/>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800">
                  <a:solidFill>
                    <a:schemeClr val="lt1"/>
                  </a:solidFill>
                </a:rPr>
                <a:t>GMOND</a:t>
              </a:r>
              <a:endParaRPr sz="800">
                <a:solidFill>
                  <a:schemeClr val="lt1"/>
                </a:solidFill>
              </a:endParaRPr>
            </a:p>
          </p:txBody>
        </p:sp>
        <p:sp>
          <p:nvSpPr>
            <p:cNvPr id="202" name="Google Shape;202;p27"/>
            <p:cNvSpPr/>
            <p:nvPr/>
          </p:nvSpPr>
          <p:spPr>
            <a:xfrm>
              <a:off x="2832674" y="3928750"/>
              <a:ext cx="610500" cy="524100"/>
            </a:xfrm>
            <a:prstGeom prst="roundRect">
              <a:avLst>
                <a:gd fmla="val 16667" name="adj"/>
              </a:avLst>
            </a:prstGeom>
            <a:solidFill>
              <a:srgbClr val="93C47D"/>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solidFill>
                    <a:schemeClr val="lt1"/>
                  </a:solidFill>
                </a:rPr>
                <a:t>GMOND</a:t>
              </a:r>
              <a:endParaRPr sz="700">
                <a:solidFill>
                  <a:schemeClr val="lt1"/>
                </a:solidFill>
              </a:endParaRPr>
            </a:p>
          </p:txBody>
        </p:sp>
        <p:sp>
          <p:nvSpPr>
            <p:cNvPr id="203" name="Google Shape;203;p27"/>
            <p:cNvSpPr/>
            <p:nvPr/>
          </p:nvSpPr>
          <p:spPr>
            <a:xfrm>
              <a:off x="5031276" y="3788800"/>
              <a:ext cx="1407900" cy="804000"/>
            </a:xfrm>
            <a:prstGeom prst="roundRect">
              <a:avLst>
                <a:gd fmla="val 16667" name="adj"/>
              </a:avLst>
            </a:prstGeom>
            <a:noFill/>
            <a:ln cap="flat" cmpd="sng" w="19050">
              <a:solidFill>
                <a:srgbClr val="46DF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787680" y="3928744"/>
              <a:ext cx="573300" cy="524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700"/>
                <a:t>RRD FILES</a:t>
              </a:r>
              <a:endParaRPr sz="700"/>
            </a:p>
          </p:txBody>
        </p:sp>
        <p:sp>
          <p:nvSpPr>
            <p:cNvPr id="205" name="Google Shape;205;p27"/>
            <p:cNvSpPr/>
            <p:nvPr/>
          </p:nvSpPr>
          <p:spPr>
            <a:xfrm>
              <a:off x="5102099" y="3928625"/>
              <a:ext cx="610500" cy="524100"/>
            </a:xfrm>
            <a:prstGeom prst="roundRect">
              <a:avLst>
                <a:gd fmla="val 16667" name="adj"/>
              </a:avLst>
            </a:prstGeom>
            <a:solidFill>
              <a:srgbClr val="93C47D"/>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solidFill>
                    <a:schemeClr val="lt1"/>
                  </a:solidFill>
                </a:rPr>
                <a:t>GMOND</a:t>
              </a:r>
              <a:endParaRPr sz="700">
                <a:solidFill>
                  <a:schemeClr val="lt1"/>
                </a:solidFill>
              </a:endParaRPr>
            </a:p>
          </p:txBody>
        </p:sp>
        <p:cxnSp>
          <p:nvCxnSpPr>
            <p:cNvPr id="206" name="Google Shape;206;p27"/>
            <p:cNvCxnSpPr/>
            <p:nvPr/>
          </p:nvCxnSpPr>
          <p:spPr>
            <a:xfrm rot="10800000">
              <a:off x="1623039" y="2760977"/>
              <a:ext cx="1314900" cy="2400"/>
            </a:xfrm>
            <a:prstGeom prst="straightConnector1">
              <a:avLst/>
            </a:prstGeom>
            <a:noFill/>
            <a:ln cap="flat" cmpd="sng" w="9525">
              <a:solidFill>
                <a:schemeClr val="dk1"/>
              </a:solidFill>
              <a:prstDash val="solid"/>
              <a:round/>
              <a:headEnd len="med" w="med" type="none"/>
              <a:tailEnd len="med" w="med" type="triangle"/>
            </a:ln>
          </p:spPr>
        </p:cxnSp>
        <p:cxnSp>
          <p:nvCxnSpPr>
            <p:cNvPr id="207" name="Google Shape;207;p27"/>
            <p:cNvCxnSpPr/>
            <p:nvPr/>
          </p:nvCxnSpPr>
          <p:spPr>
            <a:xfrm flipH="1" rot="10800000">
              <a:off x="1682175" y="2435213"/>
              <a:ext cx="1272600" cy="7200"/>
            </a:xfrm>
            <a:prstGeom prst="straightConnector1">
              <a:avLst/>
            </a:prstGeom>
            <a:noFill/>
            <a:ln cap="flat" cmpd="sng" w="9525">
              <a:solidFill>
                <a:schemeClr val="dk1"/>
              </a:solidFill>
              <a:prstDash val="solid"/>
              <a:round/>
              <a:headEnd len="med" w="med" type="none"/>
              <a:tailEnd len="med" w="med" type="triangle"/>
            </a:ln>
          </p:spPr>
        </p:cxnSp>
        <p:sp>
          <p:nvSpPr>
            <p:cNvPr id="208" name="Google Shape;208;p27"/>
            <p:cNvSpPr txBox="1"/>
            <p:nvPr/>
          </p:nvSpPr>
          <p:spPr>
            <a:xfrm>
              <a:off x="296250" y="2194375"/>
              <a:ext cx="12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Recibe orden</a:t>
              </a:r>
              <a:endParaRPr>
                <a:solidFill>
                  <a:schemeClr val="dk1"/>
                </a:solidFill>
              </a:endParaRPr>
            </a:p>
          </p:txBody>
        </p:sp>
        <p:sp>
          <p:nvSpPr>
            <p:cNvPr id="209" name="Google Shape;209;p27"/>
            <p:cNvSpPr txBox="1"/>
            <p:nvPr/>
          </p:nvSpPr>
          <p:spPr>
            <a:xfrm>
              <a:off x="262100" y="2562075"/>
              <a:ext cx="12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Envía métrica</a:t>
              </a:r>
              <a:endParaRPr>
                <a:solidFill>
                  <a:schemeClr val="dk1"/>
                </a:solidFill>
              </a:endParaRPr>
            </a:p>
          </p:txBody>
        </p:sp>
        <p:cxnSp>
          <p:nvCxnSpPr>
            <p:cNvPr id="210" name="Google Shape;210;p27"/>
            <p:cNvCxnSpPr/>
            <p:nvPr/>
          </p:nvCxnSpPr>
          <p:spPr>
            <a:xfrm flipH="1">
              <a:off x="3784875" y="3069175"/>
              <a:ext cx="314400" cy="588600"/>
            </a:xfrm>
            <a:prstGeom prst="straightConnector1">
              <a:avLst/>
            </a:prstGeom>
            <a:noFill/>
            <a:ln cap="flat" cmpd="sng" w="9525">
              <a:solidFill>
                <a:schemeClr val="dk1"/>
              </a:solidFill>
              <a:prstDash val="solid"/>
              <a:round/>
              <a:headEnd len="med" w="med" type="none"/>
              <a:tailEnd len="med" w="med" type="triangle"/>
            </a:ln>
          </p:spPr>
        </p:cxnSp>
        <p:cxnSp>
          <p:nvCxnSpPr>
            <p:cNvPr id="211" name="Google Shape;211;p27"/>
            <p:cNvCxnSpPr/>
            <p:nvPr/>
          </p:nvCxnSpPr>
          <p:spPr>
            <a:xfrm>
              <a:off x="5312675" y="3064450"/>
              <a:ext cx="289200" cy="599700"/>
            </a:xfrm>
            <a:prstGeom prst="straightConnector1">
              <a:avLst/>
            </a:prstGeom>
            <a:noFill/>
            <a:ln cap="flat" cmpd="sng" w="9525">
              <a:solidFill>
                <a:schemeClr val="dk1"/>
              </a:solidFill>
              <a:prstDash val="solid"/>
              <a:round/>
              <a:headEnd len="med" w="med" type="none"/>
              <a:tailEnd len="med" w="med" type="triangle"/>
            </a:ln>
          </p:spPr>
        </p:cxnSp>
        <p:sp>
          <p:nvSpPr>
            <p:cNvPr id="212" name="Google Shape;212;p27"/>
            <p:cNvSpPr txBox="1"/>
            <p:nvPr/>
          </p:nvSpPr>
          <p:spPr>
            <a:xfrm>
              <a:off x="3924650" y="3202825"/>
              <a:ext cx="87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chemeClr val="dk1"/>
                  </a:solidFill>
                </a:rPr>
                <a:t>Recibe orden</a:t>
              </a:r>
              <a:endParaRPr sz="900">
                <a:solidFill>
                  <a:schemeClr val="dk1"/>
                </a:solidFill>
              </a:endParaRPr>
            </a:p>
          </p:txBody>
        </p:sp>
        <p:sp>
          <p:nvSpPr>
            <p:cNvPr id="213" name="Google Shape;213;p27"/>
            <p:cNvSpPr txBox="1"/>
            <p:nvPr/>
          </p:nvSpPr>
          <p:spPr>
            <a:xfrm>
              <a:off x="2796150" y="3150975"/>
              <a:ext cx="93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chemeClr val="dk1"/>
                  </a:solidFill>
                </a:rPr>
                <a:t>Envía métrica</a:t>
              </a:r>
              <a:endParaRPr sz="900">
                <a:solidFill>
                  <a:schemeClr val="dk1"/>
                </a:solidFill>
              </a:endParaRPr>
            </a:p>
          </p:txBody>
        </p:sp>
      </p:grpSp>
      <p:cxnSp>
        <p:nvCxnSpPr>
          <p:cNvPr id="214" name="Google Shape;214;p27"/>
          <p:cNvCxnSpPr/>
          <p:nvPr/>
        </p:nvCxnSpPr>
        <p:spPr>
          <a:xfrm flipH="1" rot="10800000">
            <a:off x="311700" y="1072200"/>
            <a:ext cx="2814300" cy="165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45025"/>
            <a:ext cx="396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previa: Ganglia</a:t>
            </a:r>
            <a:endParaRPr/>
          </a:p>
        </p:txBody>
      </p:sp>
      <p:sp>
        <p:nvSpPr>
          <p:cNvPr id="220" name="Google Shape;220;p28"/>
          <p:cNvSpPr txBox="1"/>
          <p:nvPr/>
        </p:nvSpPr>
        <p:spPr>
          <a:xfrm>
            <a:off x="3585738" y="1992425"/>
            <a:ext cx="1287442" cy="40016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Envía orden </a:t>
            </a:r>
            <a:endParaRPr>
              <a:solidFill>
                <a:schemeClr val="dk1"/>
              </a:solidFill>
            </a:endParaRPr>
          </a:p>
        </p:txBody>
      </p:sp>
      <p:sp>
        <p:nvSpPr>
          <p:cNvPr id="221" name="Google Shape;221;p28"/>
          <p:cNvSpPr txBox="1"/>
          <p:nvPr/>
        </p:nvSpPr>
        <p:spPr>
          <a:xfrm>
            <a:off x="3440400" y="2340600"/>
            <a:ext cx="1578669" cy="40016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Recibe métrica</a:t>
            </a:r>
            <a:endParaRPr>
              <a:solidFill>
                <a:schemeClr val="dk1"/>
              </a:solidFill>
            </a:endParaRPr>
          </a:p>
        </p:txBody>
      </p:sp>
      <p:grpSp>
        <p:nvGrpSpPr>
          <p:cNvPr id="222" name="Google Shape;222;p28"/>
          <p:cNvGrpSpPr/>
          <p:nvPr/>
        </p:nvGrpSpPr>
        <p:grpSpPr>
          <a:xfrm>
            <a:off x="4920459" y="1189163"/>
            <a:ext cx="3801505" cy="3488455"/>
            <a:chOff x="1661031" y="1203661"/>
            <a:chExt cx="5625192" cy="3991824"/>
          </a:xfrm>
        </p:grpSpPr>
        <p:sp>
          <p:nvSpPr>
            <p:cNvPr id="223" name="Google Shape;223;p28"/>
            <p:cNvSpPr/>
            <p:nvPr/>
          </p:nvSpPr>
          <p:spPr>
            <a:xfrm>
              <a:off x="1902723" y="1634785"/>
              <a:ext cx="5383500" cy="35607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3068091" y="2234228"/>
              <a:ext cx="3474900" cy="705600"/>
            </a:xfrm>
            <a:prstGeom prst="roundRect">
              <a:avLst>
                <a:gd fmla="val 16667" name="adj"/>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5502726" y="2311997"/>
              <a:ext cx="933300" cy="524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RRD FILES</a:t>
              </a:r>
              <a:endParaRPr sz="700"/>
            </a:p>
            <a:p>
              <a:pPr indent="0" lvl="0" marL="0" rtl="0" algn="ctr">
                <a:spcBef>
                  <a:spcPts val="0"/>
                </a:spcBef>
                <a:spcAft>
                  <a:spcPts val="0"/>
                </a:spcAft>
                <a:buNone/>
              </a:pPr>
              <a:r>
                <a:rPr lang="es" sz="700"/>
                <a:t>W02</a:t>
              </a:r>
              <a:endParaRPr sz="700"/>
            </a:p>
          </p:txBody>
        </p:sp>
        <p:sp>
          <p:nvSpPr>
            <p:cNvPr id="226" name="Google Shape;226;p28"/>
            <p:cNvSpPr txBox="1"/>
            <p:nvPr/>
          </p:nvSpPr>
          <p:spPr>
            <a:xfrm>
              <a:off x="2741268" y="4555438"/>
              <a:ext cx="1500000" cy="45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Worker01</a:t>
              </a:r>
              <a:endParaRPr>
                <a:solidFill>
                  <a:schemeClr val="dk1"/>
                </a:solidFill>
              </a:endParaRPr>
            </a:p>
          </p:txBody>
        </p:sp>
        <p:sp>
          <p:nvSpPr>
            <p:cNvPr id="227" name="Google Shape;227;p28"/>
            <p:cNvSpPr/>
            <p:nvPr/>
          </p:nvSpPr>
          <p:spPr>
            <a:xfrm>
              <a:off x="2497212" y="3788925"/>
              <a:ext cx="1941000" cy="804000"/>
            </a:xfrm>
            <a:prstGeom prst="roundRect">
              <a:avLst>
                <a:gd fmla="val 16667" name="adj"/>
              </a:avLst>
            </a:prstGeom>
            <a:noFill/>
            <a:ln cap="flat" cmpd="sng" w="19050">
              <a:solidFill>
                <a:srgbClr val="46DF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3601757" y="3928887"/>
              <a:ext cx="769800" cy="524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RRD FILES</a:t>
              </a:r>
              <a:endParaRPr sz="700"/>
            </a:p>
          </p:txBody>
        </p:sp>
        <p:sp>
          <p:nvSpPr>
            <p:cNvPr id="229" name="Google Shape;229;p28"/>
            <p:cNvSpPr/>
            <p:nvPr/>
          </p:nvSpPr>
          <p:spPr>
            <a:xfrm>
              <a:off x="4438208" y="2311997"/>
              <a:ext cx="874500" cy="524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700"/>
                <a:t>RRD </a:t>
              </a:r>
              <a:r>
                <a:rPr lang="es" sz="700"/>
                <a:t>FILES</a:t>
              </a:r>
              <a:endParaRPr sz="700"/>
            </a:p>
            <a:p>
              <a:pPr indent="0" lvl="0" marL="0" marR="0" rtl="0" algn="ctr">
                <a:lnSpc>
                  <a:spcPct val="100000"/>
                </a:lnSpc>
                <a:spcBef>
                  <a:spcPts val="0"/>
                </a:spcBef>
                <a:spcAft>
                  <a:spcPts val="0"/>
                </a:spcAft>
                <a:buNone/>
              </a:pPr>
              <a:r>
                <a:rPr lang="es" sz="700"/>
                <a:t>W01</a:t>
              </a:r>
              <a:endParaRPr sz="700"/>
            </a:p>
          </p:txBody>
        </p:sp>
        <p:sp>
          <p:nvSpPr>
            <p:cNvPr id="230" name="Google Shape;230;p28"/>
            <p:cNvSpPr txBox="1"/>
            <p:nvPr/>
          </p:nvSpPr>
          <p:spPr>
            <a:xfrm>
              <a:off x="4040197" y="1776424"/>
              <a:ext cx="1561800" cy="45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Headnode</a:t>
              </a:r>
              <a:endParaRPr>
                <a:solidFill>
                  <a:schemeClr val="dk1"/>
                </a:solidFill>
              </a:endParaRPr>
            </a:p>
          </p:txBody>
        </p:sp>
        <p:sp>
          <p:nvSpPr>
            <p:cNvPr id="231" name="Google Shape;231;p28"/>
            <p:cNvSpPr txBox="1"/>
            <p:nvPr/>
          </p:nvSpPr>
          <p:spPr>
            <a:xfrm>
              <a:off x="3828505" y="1203661"/>
              <a:ext cx="1715100" cy="45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Datasource</a:t>
              </a:r>
              <a:endParaRPr>
                <a:solidFill>
                  <a:schemeClr val="dk1"/>
                </a:solidFill>
              </a:endParaRPr>
            </a:p>
          </p:txBody>
        </p:sp>
        <p:cxnSp>
          <p:nvCxnSpPr>
            <p:cNvPr id="232" name="Google Shape;232;p28"/>
            <p:cNvCxnSpPr/>
            <p:nvPr/>
          </p:nvCxnSpPr>
          <p:spPr>
            <a:xfrm flipH="1" rot="10800000">
              <a:off x="3481116" y="3052527"/>
              <a:ext cx="347400" cy="623700"/>
            </a:xfrm>
            <a:prstGeom prst="straightConnector1">
              <a:avLst/>
            </a:prstGeom>
            <a:noFill/>
            <a:ln cap="flat" cmpd="sng" w="9525">
              <a:solidFill>
                <a:schemeClr val="dk1"/>
              </a:solidFill>
              <a:prstDash val="solid"/>
              <a:round/>
              <a:headEnd len="med" w="med" type="none"/>
              <a:tailEnd len="med" w="med" type="triangle"/>
            </a:ln>
          </p:spPr>
        </p:cxnSp>
        <p:cxnSp>
          <p:nvCxnSpPr>
            <p:cNvPr id="233" name="Google Shape;233;p28"/>
            <p:cNvCxnSpPr/>
            <p:nvPr/>
          </p:nvCxnSpPr>
          <p:spPr>
            <a:xfrm rot="10800000">
              <a:off x="5583714" y="3065515"/>
              <a:ext cx="303000" cy="597600"/>
            </a:xfrm>
            <a:prstGeom prst="straightConnector1">
              <a:avLst/>
            </a:prstGeom>
            <a:noFill/>
            <a:ln cap="flat" cmpd="sng" w="9525">
              <a:solidFill>
                <a:schemeClr val="dk1"/>
              </a:solidFill>
              <a:prstDash val="solid"/>
              <a:round/>
              <a:headEnd len="med" w="med" type="none"/>
              <a:tailEnd len="med" w="med" type="triangle"/>
            </a:ln>
          </p:spPr>
        </p:cxnSp>
        <p:sp>
          <p:nvSpPr>
            <p:cNvPr id="234" name="Google Shape;234;p28"/>
            <p:cNvSpPr/>
            <p:nvPr/>
          </p:nvSpPr>
          <p:spPr>
            <a:xfrm>
              <a:off x="3269480" y="2311983"/>
              <a:ext cx="970200" cy="524100"/>
            </a:xfrm>
            <a:prstGeom prst="roundRect">
              <a:avLst>
                <a:gd fmla="val 16667" name="adj"/>
              </a:avLst>
            </a:prstGeom>
            <a:solidFill>
              <a:srgbClr val="93C47D"/>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800">
                  <a:solidFill>
                    <a:schemeClr val="lt1"/>
                  </a:solidFill>
                </a:rPr>
                <a:t>GMOND</a:t>
              </a:r>
              <a:endParaRPr sz="800">
                <a:solidFill>
                  <a:schemeClr val="lt1"/>
                </a:solidFill>
              </a:endParaRPr>
            </a:p>
          </p:txBody>
        </p:sp>
        <p:sp>
          <p:nvSpPr>
            <p:cNvPr id="235" name="Google Shape;235;p28"/>
            <p:cNvSpPr/>
            <p:nvPr/>
          </p:nvSpPr>
          <p:spPr>
            <a:xfrm>
              <a:off x="2627946" y="3928758"/>
              <a:ext cx="874500" cy="524100"/>
            </a:xfrm>
            <a:prstGeom prst="roundRect">
              <a:avLst>
                <a:gd fmla="val 16667" name="adj"/>
              </a:avLst>
            </a:prstGeom>
            <a:solidFill>
              <a:srgbClr val="93C47D"/>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solidFill>
                    <a:schemeClr val="lt1"/>
                  </a:solidFill>
                </a:rPr>
                <a:t>GMOND</a:t>
              </a:r>
              <a:endParaRPr sz="700">
                <a:solidFill>
                  <a:schemeClr val="lt1"/>
                </a:solidFill>
              </a:endParaRPr>
            </a:p>
          </p:txBody>
        </p:sp>
        <p:cxnSp>
          <p:nvCxnSpPr>
            <p:cNvPr id="236" name="Google Shape;236;p28"/>
            <p:cNvCxnSpPr/>
            <p:nvPr/>
          </p:nvCxnSpPr>
          <p:spPr>
            <a:xfrm rot="10800000">
              <a:off x="1661031" y="2696410"/>
              <a:ext cx="1314900" cy="2400"/>
            </a:xfrm>
            <a:prstGeom prst="straightConnector1">
              <a:avLst/>
            </a:prstGeom>
            <a:noFill/>
            <a:ln cap="flat" cmpd="sng" w="9525">
              <a:solidFill>
                <a:schemeClr val="dk1"/>
              </a:solidFill>
              <a:prstDash val="solid"/>
              <a:round/>
              <a:headEnd len="med" w="med" type="none"/>
              <a:tailEnd len="med" w="med" type="triangle"/>
            </a:ln>
          </p:spPr>
        </p:cxnSp>
        <p:cxnSp>
          <p:nvCxnSpPr>
            <p:cNvPr id="237" name="Google Shape;237;p28"/>
            <p:cNvCxnSpPr/>
            <p:nvPr/>
          </p:nvCxnSpPr>
          <p:spPr>
            <a:xfrm flipH="1" rot="10800000">
              <a:off x="1682175" y="2435213"/>
              <a:ext cx="1272600" cy="7200"/>
            </a:xfrm>
            <a:prstGeom prst="straightConnector1">
              <a:avLst/>
            </a:prstGeom>
            <a:noFill/>
            <a:ln cap="flat" cmpd="sng" w="9525">
              <a:solidFill>
                <a:schemeClr val="dk1"/>
              </a:solidFill>
              <a:prstDash val="solid"/>
              <a:round/>
              <a:headEnd len="med" w="med" type="none"/>
              <a:tailEnd len="med" w="med" type="triangle"/>
            </a:ln>
          </p:spPr>
        </p:cxnSp>
        <p:cxnSp>
          <p:nvCxnSpPr>
            <p:cNvPr id="238" name="Google Shape;238;p28"/>
            <p:cNvCxnSpPr/>
            <p:nvPr/>
          </p:nvCxnSpPr>
          <p:spPr>
            <a:xfrm flipH="1">
              <a:off x="3784875" y="3069175"/>
              <a:ext cx="314400" cy="588600"/>
            </a:xfrm>
            <a:prstGeom prst="straightConnector1">
              <a:avLst/>
            </a:prstGeom>
            <a:noFill/>
            <a:ln cap="flat" cmpd="sng" w="9525">
              <a:solidFill>
                <a:schemeClr val="dk1"/>
              </a:solidFill>
              <a:prstDash val="solid"/>
              <a:round/>
              <a:headEnd len="med" w="med" type="none"/>
              <a:tailEnd len="med" w="med" type="triangle"/>
            </a:ln>
          </p:spPr>
        </p:cxnSp>
        <p:cxnSp>
          <p:nvCxnSpPr>
            <p:cNvPr id="239" name="Google Shape;239;p28"/>
            <p:cNvCxnSpPr/>
            <p:nvPr/>
          </p:nvCxnSpPr>
          <p:spPr>
            <a:xfrm>
              <a:off x="5312675" y="3064450"/>
              <a:ext cx="289200" cy="599700"/>
            </a:xfrm>
            <a:prstGeom prst="straightConnector1">
              <a:avLst/>
            </a:prstGeom>
            <a:noFill/>
            <a:ln cap="flat" cmpd="sng" w="9525">
              <a:solidFill>
                <a:schemeClr val="dk1"/>
              </a:solidFill>
              <a:prstDash val="solid"/>
              <a:round/>
              <a:headEnd len="med" w="med" type="none"/>
              <a:tailEnd len="med" w="med" type="triangle"/>
            </a:ln>
          </p:spPr>
        </p:cxnSp>
        <p:sp>
          <p:nvSpPr>
            <p:cNvPr id="240" name="Google Shape;240;p28"/>
            <p:cNvSpPr txBox="1"/>
            <p:nvPr/>
          </p:nvSpPr>
          <p:spPr>
            <a:xfrm>
              <a:off x="3811926" y="3115622"/>
              <a:ext cx="1500000" cy="3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solidFill>
                    <a:schemeClr val="dk1"/>
                  </a:solidFill>
                </a:rPr>
                <a:t>Recibe orden</a:t>
              </a:r>
              <a:endParaRPr sz="900">
                <a:solidFill>
                  <a:schemeClr val="dk1"/>
                </a:solidFill>
              </a:endParaRPr>
            </a:p>
          </p:txBody>
        </p:sp>
        <p:sp>
          <p:nvSpPr>
            <p:cNvPr id="241" name="Google Shape;241;p28"/>
            <p:cNvSpPr txBox="1"/>
            <p:nvPr/>
          </p:nvSpPr>
          <p:spPr>
            <a:xfrm>
              <a:off x="2201966" y="3238176"/>
              <a:ext cx="1414800" cy="3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solidFill>
                    <a:schemeClr val="dk1"/>
                  </a:solidFill>
                </a:rPr>
                <a:t>Envía métrica</a:t>
              </a:r>
              <a:endParaRPr sz="900">
                <a:solidFill>
                  <a:schemeClr val="dk1"/>
                </a:solidFill>
              </a:endParaRPr>
            </a:p>
          </p:txBody>
        </p:sp>
      </p:grpSp>
      <p:grpSp>
        <p:nvGrpSpPr>
          <p:cNvPr id="242" name="Google Shape;242;p28"/>
          <p:cNvGrpSpPr/>
          <p:nvPr/>
        </p:nvGrpSpPr>
        <p:grpSpPr>
          <a:xfrm>
            <a:off x="7112550" y="3452675"/>
            <a:ext cx="1311728" cy="1069927"/>
            <a:chOff x="2497212" y="3788925"/>
            <a:chExt cx="1941000" cy="1224313"/>
          </a:xfrm>
        </p:grpSpPr>
        <p:sp>
          <p:nvSpPr>
            <p:cNvPr id="243" name="Google Shape;243;p28"/>
            <p:cNvSpPr txBox="1"/>
            <p:nvPr/>
          </p:nvSpPr>
          <p:spPr>
            <a:xfrm>
              <a:off x="2741268" y="4555438"/>
              <a:ext cx="1500000" cy="45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Worker02</a:t>
              </a:r>
              <a:endParaRPr>
                <a:solidFill>
                  <a:schemeClr val="dk1"/>
                </a:solidFill>
              </a:endParaRPr>
            </a:p>
          </p:txBody>
        </p:sp>
        <p:sp>
          <p:nvSpPr>
            <p:cNvPr id="244" name="Google Shape;244;p28"/>
            <p:cNvSpPr/>
            <p:nvPr/>
          </p:nvSpPr>
          <p:spPr>
            <a:xfrm>
              <a:off x="2497212" y="3788925"/>
              <a:ext cx="1941000" cy="804000"/>
            </a:xfrm>
            <a:prstGeom prst="roundRect">
              <a:avLst>
                <a:gd fmla="val 16667" name="adj"/>
              </a:avLst>
            </a:prstGeom>
            <a:noFill/>
            <a:ln cap="flat" cmpd="sng" w="19050">
              <a:solidFill>
                <a:srgbClr val="46DF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601757" y="3928887"/>
              <a:ext cx="769800" cy="524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RRD FILES</a:t>
              </a:r>
              <a:endParaRPr sz="700"/>
            </a:p>
          </p:txBody>
        </p:sp>
        <p:sp>
          <p:nvSpPr>
            <p:cNvPr id="246" name="Google Shape;246;p28"/>
            <p:cNvSpPr/>
            <p:nvPr/>
          </p:nvSpPr>
          <p:spPr>
            <a:xfrm>
              <a:off x="2627946" y="3928758"/>
              <a:ext cx="874500" cy="524100"/>
            </a:xfrm>
            <a:prstGeom prst="roundRect">
              <a:avLst>
                <a:gd fmla="val 16667" name="adj"/>
              </a:avLst>
            </a:prstGeom>
            <a:solidFill>
              <a:srgbClr val="93C47D"/>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solidFill>
                    <a:schemeClr val="lt1"/>
                  </a:solidFill>
                </a:rPr>
                <a:t>GMOND</a:t>
              </a:r>
              <a:endParaRPr sz="700">
                <a:solidFill>
                  <a:schemeClr val="lt1"/>
                </a:solidFill>
              </a:endParaRPr>
            </a:p>
          </p:txBody>
        </p:sp>
      </p:grpSp>
      <p:cxnSp>
        <p:nvCxnSpPr>
          <p:cNvPr id="247" name="Google Shape;247;p28"/>
          <p:cNvCxnSpPr/>
          <p:nvPr/>
        </p:nvCxnSpPr>
        <p:spPr>
          <a:xfrm flipH="1" rot="10800000">
            <a:off x="311700" y="1072200"/>
            <a:ext cx="2814300" cy="16500"/>
          </a:xfrm>
          <a:prstGeom prst="straightConnector1">
            <a:avLst/>
          </a:prstGeom>
          <a:noFill/>
          <a:ln cap="flat" cmpd="sng" w="19050">
            <a:solidFill>
              <a:srgbClr val="46DFD0"/>
            </a:solidFill>
            <a:prstDash val="solid"/>
            <a:round/>
            <a:headEnd len="med" w="med" type="none"/>
            <a:tailEnd len="med" w="med" type="none"/>
          </a:ln>
        </p:spPr>
      </p:cxnSp>
      <p:grpSp>
        <p:nvGrpSpPr>
          <p:cNvPr id="248" name="Google Shape;248;p28"/>
          <p:cNvGrpSpPr/>
          <p:nvPr/>
        </p:nvGrpSpPr>
        <p:grpSpPr>
          <a:xfrm>
            <a:off x="262035" y="1333812"/>
            <a:ext cx="3276434" cy="3001522"/>
            <a:chOff x="262035" y="1333812"/>
            <a:chExt cx="3276434" cy="3001522"/>
          </a:xfrm>
        </p:grpSpPr>
        <p:grpSp>
          <p:nvGrpSpPr>
            <p:cNvPr id="249" name="Google Shape;249;p28"/>
            <p:cNvGrpSpPr/>
            <p:nvPr/>
          </p:nvGrpSpPr>
          <p:grpSpPr>
            <a:xfrm>
              <a:off x="262035" y="1333812"/>
              <a:ext cx="2873326" cy="3001522"/>
              <a:chOff x="2652125" y="1309729"/>
              <a:chExt cx="4095900" cy="3742079"/>
            </a:xfrm>
          </p:grpSpPr>
          <p:sp>
            <p:nvSpPr>
              <p:cNvPr id="250" name="Google Shape;250;p28"/>
              <p:cNvSpPr/>
              <p:nvPr/>
            </p:nvSpPr>
            <p:spPr>
              <a:xfrm>
                <a:off x="2652125" y="1802509"/>
                <a:ext cx="4095900" cy="3249300"/>
              </a:xfrm>
              <a:prstGeom prst="roundRect">
                <a:avLst>
                  <a:gd fmla="val 16667"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txBox="1"/>
              <p:nvPr/>
            </p:nvSpPr>
            <p:spPr>
              <a:xfrm>
                <a:off x="3299480" y="1309729"/>
                <a:ext cx="2909400" cy="49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Nodo principal Monitor</a:t>
                </a:r>
                <a:endParaRPr>
                  <a:solidFill>
                    <a:schemeClr val="dk1"/>
                  </a:solidFill>
                </a:endParaRPr>
              </a:p>
            </p:txBody>
          </p:sp>
        </p:grpSp>
        <p:sp>
          <p:nvSpPr>
            <p:cNvPr id="252" name="Google Shape;252;p28"/>
            <p:cNvSpPr/>
            <p:nvPr/>
          </p:nvSpPr>
          <p:spPr>
            <a:xfrm>
              <a:off x="1696724" y="2102625"/>
              <a:ext cx="1035782" cy="459363"/>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GMETAD</a:t>
              </a:r>
              <a:endParaRPr>
                <a:solidFill>
                  <a:schemeClr val="dk1"/>
                </a:solidFill>
              </a:endParaRPr>
            </a:p>
          </p:txBody>
        </p:sp>
        <p:sp>
          <p:nvSpPr>
            <p:cNvPr id="253" name="Google Shape;253;p28"/>
            <p:cNvSpPr/>
            <p:nvPr/>
          </p:nvSpPr>
          <p:spPr>
            <a:xfrm>
              <a:off x="621149" y="2050050"/>
              <a:ext cx="826456" cy="564518"/>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GWEB</a:t>
              </a:r>
              <a:endParaRPr>
                <a:solidFill>
                  <a:schemeClr val="dk1"/>
                </a:solidFill>
              </a:endParaRPr>
            </a:p>
          </p:txBody>
        </p:sp>
        <p:sp>
          <p:nvSpPr>
            <p:cNvPr id="254" name="Google Shape;254;p28"/>
            <p:cNvSpPr/>
            <p:nvPr/>
          </p:nvSpPr>
          <p:spPr>
            <a:xfrm>
              <a:off x="690475" y="3849175"/>
              <a:ext cx="826450" cy="360325"/>
            </a:xfrm>
            <a:prstGeom prst="flowChartMagneticDisk">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DISCO</a:t>
              </a:r>
              <a:endParaRPr/>
            </a:p>
          </p:txBody>
        </p:sp>
        <p:sp>
          <p:nvSpPr>
            <p:cNvPr id="255" name="Google Shape;255;p28"/>
            <p:cNvSpPr/>
            <p:nvPr/>
          </p:nvSpPr>
          <p:spPr>
            <a:xfrm>
              <a:off x="452563" y="2980525"/>
              <a:ext cx="1163700" cy="4593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RRDTOOL</a:t>
              </a:r>
              <a:endParaRPr>
                <a:solidFill>
                  <a:schemeClr val="dk1"/>
                </a:solidFill>
              </a:endParaRPr>
            </a:p>
          </p:txBody>
        </p:sp>
        <p:cxnSp>
          <p:nvCxnSpPr>
            <p:cNvPr id="256" name="Google Shape;256;p28"/>
            <p:cNvCxnSpPr/>
            <p:nvPr/>
          </p:nvCxnSpPr>
          <p:spPr>
            <a:xfrm>
              <a:off x="2803912" y="2254705"/>
              <a:ext cx="734557" cy="2647"/>
            </a:xfrm>
            <a:prstGeom prst="straightConnector1">
              <a:avLst/>
            </a:prstGeom>
            <a:noFill/>
            <a:ln cap="flat" cmpd="sng" w="9525">
              <a:solidFill>
                <a:schemeClr val="dk1"/>
              </a:solidFill>
              <a:prstDash val="solid"/>
              <a:round/>
              <a:headEnd len="med" w="med" type="none"/>
              <a:tailEnd len="med" w="med" type="triangle"/>
            </a:ln>
          </p:spPr>
        </p:cxnSp>
        <p:cxnSp>
          <p:nvCxnSpPr>
            <p:cNvPr id="257" name="Google Shape;257;p28"/>
            <p:cNvCxnSpPr/>
            <p:nvPr/>
          </p:nvCxnSpPr>
          <p:spPr>
            <a:xfrm flipH="1">
              <a:off x="2762614" y="2489456"/>
              <a:ext cx="713071" cy="6256"/>
            </a:xfrm>
            <a:prstGeom prst="straightConnector1">
              <a:avLst/>
            </a:prstGeom>
            <a:noFill/>
            <a:ln cap="flat" cmpd="sng" w="9525">
              <a:solidFill>
                <a:schemeClr val="dk1"/>
              </a:solidFill>
              <a:prstDash val="solid"/>
              <a:round/>
              <a:headEnd len="med" w="med" type="none"/>
              <a:tailEnd len="med" w="med" type="triangle"/>
            </a:ln>
          </p:spPr>
        </p:cxnSp>
        <p:cxnSp>
          <p:nvCxnSpPr>
            <p:cNvPr id="258" name="Google Shape;258;p28"/>
            <p:cNvCxnSpPr/>
            <p:nvPr/>
          </p:nvCxnSpPr>
          <p:spPr>
            <a:xfrm flipH="1">
              <a:off x="1636425" y="2576200"/>
              <a:ext cx="495600" cy="350700"/>
            </a:xfrm>
            <a:prstGeom prst="straightConnector1">
              <a:avLst/>
            </a:prstGeom>
            <a:noFill/>
            <a:ln cap="flat" cmpd="sng" w="9525">
              <a:solidFill>
                <a:schemeClr val="dk1"/>
              </a:solidFill>
              <a:prstDash val="solid"/>
              <a:round/>
              <a:headEnd len="med" w="med" type="none"/>
              <a:tailEnd len="med" w="med" type="triangle"/>
            </a:ln>
          </p:spPr>
        </p:cxnSp>
        <p:cxnSp>
          <p:nvCxnSpPr>
            <p:cNvPr id="259" name="Google Shape;259;p28"/>
            <p:cNvCxnSpPr/>
            <p:nvPr/>
          </p:nvCxnSpPr>
          <p:spPr>
            <a:xfrm>
              <a:off x="1241074" y="3514312"/>
              <a:ext cx="5100" cy="260400"/>
            </a:xfrm>
            <a:prstGeom prst="straightConnector1">
              <a:avLst/>
            </a:prstGeom>
            <a:noFill/>
            <a:ln cap="flat" cmpd="sng" w="9525">
              <a:solidFill>
                <a:schemeClr val="dk1"/>
              </a:solidFill>
              <a:prstDash val="solid"/>
              <a:round/>
              <a:headEnd len="med" w="med" type="none"/>
              <a:tailEnd len="med" w="med" type="triangle"/>
            </a:ln>
          </p:spPr>
        </p:cxnSp>
        <p:cxnSp>
          <p:nvCxnSpPr>
            <p:cNvPr id="260" name="Google Shape;260;p28"/>
            <p:cNvCxnSpPr/>
            <p:nvPr/>
          </p:nvCxnSpPr>
          <p:spPr>
            <a:xfrm rot="10800000">
              <a:off x="899584" y="3510992"/>
              <a:ext cx="6900" cy="267000"/>
            </a:xfrm>
            <a:prstGeom prst="straightConnector1">
              <a:avLst/>
            </a:prstGeom>
            <a:noFill/>
            <a:ln cap="flat" cmpd="sng" w="9525">
              <a:solidFill>
                <a:schemeClr val="dk1"/>
              </a:solidFill>
              <a:prstDash val="solid"/>
              <a:round/>
              <a:headEnd len="med" w="med" type="none"/>
              <a:tailEnd len="med" w="med" type="triangle"/>
            </a:ln>
          </p:spPr>
        </p:cxnSp>
        <p:cxnSp>
          <p:nvCxnSpPr>
            <p:cNvPr id="261" name="Google Shape;261;p28"/>
            <p:cNvCxnSpPr/>
            <p:nvPr/>
          </p:nvCxnSpPr>
          <p:spPr>
            <a:xfrm rot="10800000">
              <a:off x="1033175" y="2662100"/>
              <a:ext cx="2400" cy="270900"/>
            </a:xfrm>
            <a:prstGeom prst="straightConnector1">
              <a:avLst/>
            </a:prstGeom>
            <a:noFill/>
            <a:ln cap="flat" cmpd="sng" w="9525">
              <a:solidFill>
                <a:schemeClr val="dk1"/>
              </a:solidFill>
              <a:prstDash val="solid"/>
              <a:round/>
              <a:headEnd len="med" w="med" type="none"/>
              <a:tailEnd len="med" w="med" type="triangle"/>
            </a:ln>
          </p:spPr>
        </p:cxnSp>
        <p:sp>
          <p:nvSpPr>
            <p:cNvPr id="262" name="Google Shape;262;p28"/>
            <p:cNvSpPr/>
            <p:nvPr/>
          </p:nvSpPr>
          <p:spPr>
            <a:xfrm>
              <a:off x="1972049" y="2980525"/>
              <a:ext cx="1035900" cy="4593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GMOND</a:t>
              </a:r>
              <a:endParaRPr>
                <a:solidFill>
                  <a:schemeClr val="dk1"/>
                </a:solidFill>
              </a:endParaRPr>
            </a:p>
          </p:txBody>
        </p:sp>
        <p:cxnSp>
          <p:nvCxnSpPr>
            <p:cNvPr id="263" name="Google Shape;263;p28"/>
            <p:cNvCxnSpPr/>
            <p:nvPr/>
          </p:nvCxnSpPr>
          <p:spPr>
            <a:xfrm rot="10800000">
              <a:off x="2488800" y="2662100"/>
              <a:ext cx="2400" cy="270900"/>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mc:AlternateContent>
    <mc:Choice Requires="p14">
      <p:transition spd="slow" p14:dur="1000">
        <p:p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311700" y="445025"/>
            <a:ext cx="396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previa: Nagios</a:t>
            </a:r>
            <a:endParaRPr/>
          </a:p>
        </p:txBody>
      </p:sp>
      <p:cxnSp>
        <p:nvCxnSpPr>
          <p:cNvPr id="269" name="Google Shape;269;p29"/>
          <p:cNvCxnSpPr/>
          <p:nvPr/>
        </p:nvCxnSpPr>
        <p:spPr>
          <a:xfrm flipH="1" rot="10800000">
            <a:off x="311700" y="1072200"/>
            <a:ext cx="2814300" cy="16500"/>
          </a:xfrm>
          <a:prstGeom prst="straightConnector1">
            <a:avLst/>
          </a:prstGeom>
          <a:noFill/>
          <a:ln cap="flat" cmpd="sng" w="19050">
            <a:solidFill>
              <a:srgbClr val="46DFD0"/>
            </a:solidFill>
            <a:prstDash val="solid"/>
            <a:round/>
            <a:headEnd len="med" w="med" type="none"/>
            <a:tailEnd len="med" w="med" type="none"/>
          </a:ln>
        </p:spPr>
      </p:cxnSp>
      <p:grpSp>
        <p:nvGrpSpPr>
          <p:cNvPr id="270" name="Google Shape;270;p29"/>
          <p:cNvGrpSpPr/>
          <p:nvPr/>
        </p:nvGrpSpPr>
        <p:grpSpPr>
          <a:xfrm>
            <a:off x="597426" y="1535837"/>
            <a:ext cx="7949124" cy="3001522"/>
            <a:chOff x="377351" y="1569512"/>
            <a:chExt cx="7949124" cy="3001522"/>
          </a:xfrm>
        </p:grpSpPr>
        <p:cxnSp>
          <p:nvCxnSpPr>
            <p:cNvPr id="271" name="Google Shape;271;p29"/>
            <p:cNvCxnSpPr/>
            <p:nvPr/>
          </p:nvCxnSpPr>
          <p:spPr>
            <a:xfrm flipH="1" rot="10800000">
              <a:off x="3673574" y="2650255"/>
              <a:ext cx="1552800" cy="300"/>
            </a:xfrm>
            <a:prstGeom prst="straightConnector1">
              <a:avLst/>
            </a:prstGeom>
            <a:noFill/>
            <a:ln cap="flat" cmpd="sng" w="9525">
              <a:solidFill>
                <a:schemeClr val="dk1"/>
              </a:solidFill>
              <a:prstDash val="solid"/>
              <a:round/>
              <a:headEnd len="med" w="med" type="none"/>
              <a:tailEnd len="med" w="med" type="triangle"/>
            </a:ln>
          </p:spPr>
        </p:cxnSp>
        <p:sp>
          <p:nvSpPr>
            <p:cNvPr id="272" name="Google Shape;272;p29"/>
            <p:cNvSpPr txBox="1"/>
            <p:nvPr/>
          </p:nvSpPr>
          <p:spPr>
            <a:xfrm>
              <a:off x="3790413" y="2250050"/>
              <a:ext cx="128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Envía orden </a:t>
              </a:r>
              <a:endParaRPr>
                <a:solidFill>
                  <a:schemeClr val="dk1"/>
                </a:solidFill>
              </a:endParaRPr>
            </a:p>
          </p:txBody>
        </p:sp>
        <p:sp>
          <p:nvSpPr>
            <p:cNvPr id="273" name="Google Shape;273;p29"/>
            <p:cNvSpPr txBox="1"/>
            <p:nvPr/>
          </p:nvSpPr>
          <p:spPr>
            <a:xfrm>
              <a:off x="3660662" y="3007525"/>
              <a:ext cx="157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Recibe estado</a:t>
              </a:r>
              <a:endParaRPr>
                <a:solidFill>
                  <a:schemeClr val="dk1"/>
                </a:solidFill>
              </a:endParaRPr>
            </a:p>
          </p:txBody>
        </p:sp>
        <p:sp>
          <p:nvSpPr>
            <p:cNvPr id="274" name="Google Shape;274;p29"/>
            <p:cNvSpPr/>
            <p:nvPr/>
          </p:nvSpPr>
          <p:spPr>
            <a:xfrm>
              <a:off x="5649275" y="2452638"/>
              <a:ext cx="2677200" cy="10059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7191600" y="2673474"/>
              <a:ext cx="956100" cy="572700"/>
            </a:xfrm>
            <a:prstGeom prst="roundRect">
              <a:avLst>
                <a:gd fmla="val 16667" name="adj"/>
              </a:avLst>
            </a:prstGeom>
            <a:noFill/>
            <a:ln cap="flat" cmpd="sng" w="19050">
              <a:solidFill>
                <a:srgbClr val="46DFD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dk1"/>
                  </a:solidFill>
                </a:rPr>
                <a:t>Nagios Plugins</a:t>
              </a:r>
              <a:endParaRPr>
                <a:solidFill>
                  <a:schemeClr val="dk1"/>
                </a:solidFill>
              </a:endParaRPr>
            </a:p>
          </p:txBody>
        </p:sp>
        <p:sp>
          <p:nvSpPr>
            <p:cNvPr id="276" name="Google Shape;276;p29"/>
            <p:cNvSpPr/>
            <p:nvPr/>
          </p:nvSpPr>
          <p:spPr>
            <a:xfrm>
              <a:off x="5891677" y="2673472"/>
              <a:ext cx="956100" cy="572700"/>
            </a:xfrm>
            <a:prstGeom prst="roundRect">
              <a:avLst>
                <a:gd fmla="val 16667" name="adj"/>
              </a:avLst>
            </a:prstGeom>
            <a:noFill/>
            <a:ln cap="flat" cmpd="sng" w="19050">
              <a:solidFill>
                <a:srgbClr val="46DFD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dk1"/>
                  </a:solidFill>
                </a:rPr>
                <a:t>NRPE</a:t>
              </a:r>
              <a:endParaRPr>
                <a:solidFill>
                  <a:schemeClr val="dk1"/>
                </a:solidFill>
              </a:endParaRPr>
            </a:p>
          </p:txBody>
        </p:sp>
        <p:sp>
          <p:nvSpPr>
            <p:cNvPr id="277" name="Google Shape;277;p29"/>
            <p:cNvSpPr txBox="1"/>
            <p:nvPr/>
          </p:nvSpPr>
          <p:spPr>
            <a:xfrm>
              <a:off x="6452588" y="2075875"/>
              <a:ext cx="115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Worker</a:t>
              </a:r>
              <a:endParaRPr>
                <a:solidFill>
                  <a:schemeClr val="dk1"/>
                </a:solidFill>
              </a:endParaRPr>
            </a:p>
          </p:txBody>
        </p:sp>
        <p:cxnSp>
          <p:nvCxnSpPr>
            <p:cNvPr id="278" name="Google Shape;278;p29"/>
            <p:cNvCxnSpPr/>
            <p:nvPr/>
          </p:nvCxnSpPr>
          <p:spPr>
            <a:xfrm flipH="1">
              <a:off x="3670863" y="3401575"/>
              <a:ext cx="1558200" cy="1800"/>
            </a:xfrm>
            <a:prstGeom prst="straightConnector1">
              <a:avLst/>
            </a:prstGeom>
            <a:noFill/>
            <a:ln cap="flat" cmpd="sng" w="9525">
              <a:solidFill>
                <a:schemeClr val="dk1"/>
              </a:solidFill>
              <a:prstDash val="solid"/>
              <a:round/>
              <a:headEnd len="med" w="med" type="none"/>
              <a:tailEnd len="med" w="med" type="triangle"/>
            </a:ln>
          </p:spPr>
        </p:cxnSp>
        <p:grpSp>
          <p:nvGrpSpPr>
            <p:cNvPr id="279" name="Google Shape;279;p29"/>
            <p:cNvGrpSpPr/>
            <p:nvPr/>
          </p:nvGrpSpPr>
          <p:grpSpPr>
            <a:xfrm>
              <a:off x="377351" y="1569512"/>
              <a:ext cx="2873274" cy="3001522"/>
              <a:chOff x="262001" y="1333812"/>
              <a:chExt cx="2873274" cy="3001522"/>
            </a:xfrm>
          </p:grpSpPr>
          <p:grpSp>
            <p:nvGrpSpPr>
              <p:cNvPr id="280" name="Google Shape;280;p29"/>
              <p:cNvGrpSpPr/>
              <p:nvPr/>
            </p:nvGrpSpPr>
            <p:grpSpPr>
              <a:xfrm>
                <a:off x="262001" y="1333812"/>
                <a:ext cx="2873274" cy="3001522"/>
                <a:chOff x="2652125" y="1309729"/>
                <a:chExt cx="4095900" cy="3742079"/>
              </a:xfrm>
            </p:grpSpPr>
            <p:sp>
              <p:nvSpPr>
                <p:cNvPr id="281" name="Google Shape;281;p29"/>
                <p:cNvSpPr/>
                <p:nvPr/>
              </p:nvSpPr>
              <p:spPr>
                <a:xfrm>
                  <a:off x="2652125" y="1802509"/>
                  <a:ext cx="4095900" cy="3249300"/>
                </a:xfrm>
                <a:prstGeom prst="roundRect">
                  <a:avLst>
                    <a:gd fmla="val 16667"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txBox="1"/>
                <p:nvPr/>
              </p:nvSpPr>
              <p:spPr>
                <a:xfrm>
                  <a:off x="3299480" y="1309729"/>
                  <a:ext cx="2909400" cy="49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Nodo principal Monitor</a:t>
                  </a:r>
                  <a:endParaRPr>
                    <a:solidFill>
                      <a:schemeClr val="dk1"/>
                    </a:solidFill>
                  </a:endParaRPr>
                </a:p>
              </p:txBody>
            </p:sp>
          </p:grpSp>
          <p:sp>
            <p:nvSpPr>
              <p:cNvPr id="283" name="Google Shape;283;p29"/>
              <p:cNvSpPr/>
              <p:nvPr/>
            </p:nvSpPr>
            <p:spPr>
              <a:xfrm>
                <a:off x="414389" y="2736405"/>
                <a:ext cx="2534133" cy="1481681"/>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530925" y="3713375"/>
                <a:ext cx="1065900" cy="325200"/>
              </a:xfrm>
              <a:prstGeom prst="roundRect">
                <a:avLst>
                  <a:gd fmla="val 16667" name="adj"/>
                </a:avLst>
              </a:prstGeom>
              <a:no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solidFill>
                      <a:schemeClr val="dk1"/>
                    </a:solidFill>
                  </a:rPr>
                  <a:t>commands</a:t>
                </a:r>
                <a:endParaRPr sz="1300">
                  <a:solidFill>
                    <a:schemeClr val="dk1"/>
                  </a:solidFill>
                </a:endParaRPr>
              </a:p>
            </p:txBody>
          </p:sp>
          <p:sp>
            <p:nvSpPr>
              <p:cNvPr id="285" name="Google Shape;285;p29"/>
              <p:cNvSpPr/>
              <p:nvPr/>
            </p:nvSpPr>
            <p:spPr>
              <a:xfrm>
                <a:off x="587474" y="1860113"/>
                <a:ext cx="826500" cy="5646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CGI</a:t>
                </a:r>
                <a:endParaRPr>
                  <a:solidFill>
                    <a:schemeClr val="dk1"/>
                  </a:solidFill>
                </a:endParaRPr>
              </a:p>
            </p:txBody>
          </p:sp>
          <p:sp>
            <p:nvSpPr>
              <p:cNvPr id="286" name="Google Shape;286;p29"/>
              <p:cNvSpPr/>
              <p:nvPr/>
            </p:nvSpPr>
            <p:spPr>
              <a:xfrm>
                <a:off x="1710288" y="1912763"/>
                <a:ext cx="1163700" cy="4593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nagios.cfg</a:t>
                </a:r>
                <a:endParaRPr>
                  <a:solidFill>
                    <a:schemeClr val="dk1"/>
                  </a:solidFill>
                </a:endParaRPr>
              </a:p>
            </p:txBody>
          </p:sp>
          <p:sp>
            <p:nvSpPr>
              <p:cNvPr id="287" name="Google Shape;287;p29"/>
              <p:cNvSpPr/>
              <p:nvPr/>
            </p:nvSpPr>
            <p:spPr>
              <a:xfrm>
                <a:off x="1783950" y="3693875"/>
                <a:ext cx="901800" cy="364200"/>
              </a:xfrm>
              <a:prstGeom prst="roundRect">
                <a:avLst>
                  <a:gd fmla="val 16667" name="adj"/>
                </a:avLst>
              </a:prstGeom>
              <a:no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solidFill>
                      <a:schemeClr val="dk1"/>
                    </a:solidFill>
                  </a:rPr>
                  <a:t>contacts</a:t>
                </a:r>
                <a:endParaRPr sz="1300">
                  <a:solidFill>
                    <a:schemeClr val="dk1"/>
                  </a:solidFill>
                </a:endParaRPr>
              </a:p>
            </p:txBody>
          </p:sp>
          <p:sp>
            <p:nvSpPr>
              <p:cNvPr id="288" name="Google Shape;288;p29"/>
              <p:cNvSpPr/>
              <p:nvPr/>
            </p:nvSpPr>
            <p:spPr>
              <a:xfrm>
                <a:off x="1821588" y="3250725"/>
                <a:ext cx="826500" cy="364200"/>
              </a:xfrm>
              <a:prstGeom prst="roundRect">
                <a:avLst>
                  <a:gd fmla="val 16667" name="adj"/>
                </a:avLst>
              </a:prstGeom>
              <a:no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solidFill>
                      <a:schemeClr val="dk1"/>
                    </a:solidFill>
                  </a:rPr>
                  <a:t>hosts</a:t>
                </a:r>
                <a:endParaRPr sz="1300">
                  <a:solidFill>
                    <a:schemeClr val="dk1"/>
                  </a:solidFill>
                </a:endParaRPr>
              </a:p>
            </p:txBody>
          </p:sp>
          <p:sp>
            <p:nvSpPr>
              <p:cNvPr id="289" name="Google Shape;289;p29"/>
              <p:cNvSpPr/>
              <p:nvPr/>
            </p:nvSpPr>
            <p:spPr>
              <a:xfrm>
                <a:off x="587475" y="2878975"/>
                <a:ext cx="952800" cy="260400"/>
              </a:xfrm>
              <a:prstGeom prst="roundRect">
                <a:avLst>
                  <a:gd fmla="val 16667" name="adj"/>
                </a:avLst>
              </a:prstGeom>
              <a:no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solidFill>
                      <a:schemeClr val="dk1"/>
                    </a:solidFill>
                  </a:rPr>
                  <a:t>services</a:t>
                </a:r>
                <a:endParaRPr sz="1300">
                  <a:solidFill>
                    <a:schemeClr val="dk1"/>
                  </a:solidFill>
                </a:endParaRPr>
              </a:p>
            </p:txBody>
          </p:sp>
          <p:sp>
            <p:nvSpPr>
              <p:cNvPr id="290" name="Google Shape;290;p29"/>
              <p:cNvSpPr/>
              <p:nvPr/>
            </p:nvSpPr>
            <p:spPr>
              <a:xfrm>
                <a:off x="1758450" y="2846575"/>
                <a:ext cx="952800" cy="325200"/>
              </a:xfrm>
              <a:prstGeom prst="roundRect">
                <a:avLst>
                  <a:gd fmla="val 16667" name="adj"/>
                </a:avLst>
              </a:prstGeom>
              <a:no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solidFill>
                      <a:schemeClr val="dk1"/>
                    </a:solidFill>
                  </a:rPr>
                  <a:t>templates</a:t>
                </a:r>
                <a:endParaRPr sz="1300">
                  <a:solidFill>
                    <a:schemeClr val="dk1"/>
                  </a:solidFill>
                </a:endParaRPr>
              </a:p>
            </p:txBody>
          </p:sp>
          <p:sp>
            <p:nvSpPr>
              <p:cNvPr id="291" name="Google Shape;291;p29"/>
              <p:cNvSpPr/>
              <p:nvPr/>
            </p:nvSpPr>
            <p:spPr>
              <a:xfrm>
                <a:off x="530925" y="3263763"/>
                <a:ext cx="1065900" cy="325200"/>
              </a:xfrm>
              <a:prstGeom prst="roundRect">
                <a:avLst>
                  <a:gd fmla="val 16667" name="adj"/>
                </a:avLst>
              </a:prstGeom>
              <a:no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1"/>
                    </a:solidFill>
                  </a:rPr>
                  <a:t>timeperiods</a:t>
                </a:r>
                <a:endParaRPr sz="1200">
                  <a:solidFill>
                    <a:schemeClr val="dk1"/>
                  </a:solidFill>
                </a:endParaRPr>
              </a:p>
            </p:txBody>
          </p:sp>
          <p:sp>
            <p:nvSpPr>
              <p:cNvPr id="292" name="Google Shape;292;p29"/>
              <p:cNvSpPr txBox="1"/>
              <p:nvPr/>
            </p:nvSpPr>
            <p:spPr>
              <a:xfrm>
                <a:off x="1351525" y="2422142"/>
                <a:ext cx="734644" cy="40014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conf.d</a:t>
                </a:r>
                <a:endParaRPr>
                  <a:solidFill>
                    <a:schemeClr val="dk1"/>
                  </a:solidFill>
                </a:endParaRPr>
              </a:p>
            </p:txBody>
          </p:sp>
        </p:grpSp>
        <p:sp>
          <p:nvSpPr>
            <p:cNvPr id="293" name="Google Shape;293;p29"/>
            <p:cNvSpPr txBox="1"/>
            <p:nvPr/>
          </p:nvSpPr>
          <p:spPr>
            <a:xfrm>
              <a:off x="3794163" y="3473425"/>
              <a:ext cx="13116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AutoNum type="arabicPeriod"/>
              </a:pPr>
              <a:r>
                <a:rPr lang="es" sz="1100">
                  <a:solidFill>
                    <a:schemeClr val="dk1"/>
                  </a:solidFill>
                </a:rPr>
                <a:t>OK</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s" sz="1100">
                  <a:solidFill>
                    <a:schemeClr val="dk1"/>
                  </a:solidFill>
                </a:rPr>
                <a:t>CRITICAL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s" sz="1100">
                  <a:solidFill>
                    <a:schemeClr val="dk1"/>
                  </a:solidFill>
                </a:rPr>
                <a:t>WARNING</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s" sz="1100">
                  <a:solidFill>
                    <a:schemeClr val="dk1"/>
                  </a:solidFill>
                </a:rPr>
                <a:t>UNKNOW</a:t>
              </a:r>
              <a:endParaRPr sz="1100">
                <a:solidFill>
                  <a:schemeClr val="dk1"/>
                </a:solidFill>
              </a:endParaRPr>
            </a:p>
          </p:txBody>
        </p:sp>
      </p:grpSp>
    </p:spTree>
  </p:cSld>
  <p:clrMapOvr>
    <a:masterClrMapping/>
  </p:clrMapOvr>
  <mc:AlternateContent>
    <mc:Choice Requires="p14">
      <p:transition spd="slow" p14:dur="1000">
        <p:pu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311700" y="407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funciona Focus Monitor?</a:t>
            </a:r>
            <a:endParaRPr/>
          </a:p>
        </p:txBody>
      </p:sp>
      <p:cxnSp>
        <p:nvCxnSpPr>
          <p:cNvPr id="299" name="Google Shape;299;p30"/>
          <p:cNvCxnSpPr/>
          <p:nvPr/>
        </p:nvCxnSpPr>
        <p:spPr>
          <a:xfrm flipH="1" rot="10800000">
            <a:off x="311700" y="1072200"/>
            <a:ext cx="4895400" cy="16500"/>
          </a:xfrm>
          <a:prstGeom prst="straightConnector1">
            <a:avLst/>
          </a:prstGeom>
          <a:noFill/>
          <a:ln cap="flat" cmpd="sng" w="19050">
            <a:solidFill>
              <a:srgbClr val="46DFD0"/>
            </a:solidFill>
            <a:prstDash val="solid"/>
            <a:round/>
            <a:headEnd len="med" w="med" type="none"/>
            <a:tailEnd len="med" w="med" type="none"/>
          </a:ln>
        </p:spPr>
      </p:cxnSp>
      <p:pic>
        <p:nvPicPr>
          <p:cNvPr id="300" name="Google Shape;300;p30"/>
          <p:cNvPicPr preferRelativeResize="0"/>
          <p:nvPr/>
        </p:nvPicPr>
        <p:blipFill>
          <a:blip r:embed="rId3">
            <a:alphaModFix/>
          </a:blip>
          <a:stretch>
            <a:fillRect/>
          </a:stretch>
        </p:blipFill>
        <p:spPr>
          <a:xfrm>
            <a:off x="141900" y="2788675"/>
            <a:ext cx="8860200" cy="960600"/>
          </a:xfrm>
          <a:prstGeom prst="rect">
            <a:avLst/>
          </a:prstGeom>
          <a:noFill/>
          <a:ln>
            <a:noFill/>
          </a:ln>
        </p:spPr>
      </p:pic>
      <p:pic>
        <p:nvPicPr>
          <p:cNvPr id="301" name="Google Shape;301;p30"/>
          <p:cNvPicPr preferRelativeResize="0"/>
          <p:nvPr/>
        </p:nvPicPr>
        <p:blipFill>
          <a:blip r:embed="rId4">
            <a:alphaModFix/>
          </a:blip>
          <a:stretch>
            <a:fillRect/>
          </a:stretch>
        </p:blipFill>
        <p:spPr>
          <a:xfrm>
            <a:off x="141900" y="2018625"/>
            <a:ext cx="8860201" cy="462173"/>
          </a:xfrm>
          <a:prstGeom prst="rect">
            <a:avLst/>
          </a:prstGeom>
          <a:noFill/>
          <a:ln>
            <a:noFill/>
          </a:ln>
        </p:spPr>
      </p:pic>
      <p:sp>
        <p:nvSpPr>
          <p:cNvPr id="302" name="Google Shape;302;p30"/>
          <p:cNvSpPr txBox="1"/>
          <p:nvPr/>
        </p:nvSpPr>
        <p:spPr>
          <a:xfrm>
            <a:off x="5389200" y="448025"/>
            <a:ext cx="344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rPr>
              <a:t>¿De donde salen los datos?</a:t>
            </a:r>
            <a:endParaRPr sz="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funciona Focus Monitor?</a:t>
            </a:r>
            <a:endParaRPr/>
          </a:p>
        </p:txBody>
      </p:sp>
      <p:cxnSp>
        <p:nvCxnSpPr>
          <p:cNvPr id="308" name="Google Shape;308;p31"/>
          <p:cNvCxnSpPr/>
          <p:nvPr/>
        </p:nvCxnSpPr>
        <p:spPr>
          <a:xfrm flipH="1" rot="10800000">
            <a:off x="311700" y="1072200"/>
            <a:ext cx="4895400" cy="16500"/>
          </a:xfrm>
          <a:prstGeom prst="straightConnector1">
            <a:avLst/>
          </a:prstGeom>
          <a:noFill/>
          <a:ln cap="flat" cmpd="sng" w="19050">
            <a:solidFill>
              <a:srgbClr val="46DFD0"/>
            </a:solidFill>
            <a:prstDash val="solid"/>
            <a:round/>
            <a:headEnd len="med" w="med" type="none"/>
            <a:tailEnd len="med" w="med" type="none"/>
          </a:ln>
        </p:spPr>
      </p:cxnSp>
      <p:sp>
        <p:nvSpPr>
          <p:cNvPr id="309" name="Google Shape;309;p31"/>
          <p:cNvSpPr txBox="1"/>
          <p:nvPr/>
        </p:nvSpPr>
        <p:spPr>
          <a:xfrm>
            <a:off x="146250" y="1284950"/>
            <a:ext cx="88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http://sentinel1.3mares.unican.es/ganglia/graph.php?r=hour&amp;z=xlarge&amp;c=ADMIN+servers&amp;g=load_report</a:t>
            </a:r>
            <a:endParaRPr>
              <a:solidFill>
                <a:schemeClr val="dk1"/>
              </a:solidFill>
            </a:endParaRPr>
          </a:p>
        </p:txBody>
      </p:sp>
      <p:pic>
        <p:nvPicPr>
          <p:cNvPr id="310" name="Google Shape;310;p31"/>
          <p:cNvPicPr preferRelativeResize="0"/>
          <p:nvPr/>
        </p:nvPicPr>
        <p:blipFill>
          <a:blip r:embed="rId3">
            <a:alphaModFix/>
          </a:blip>
          <a:stretch>
            <a:fillRect/>
          </a:stretch>
        </p:blipFill>
        <p:spPr>
          <a:xfrm>
            <a:off x="2299300" y="1807275"/>
            <a:ext cx="4268016" cy="2198675"/>
          </a:xfrm>
          <a:prstGeom prst="rect">
            <a:avLst/>
          </a:prstGeom>
          <a:noFill/>
          <a:ln>
            <a:noFill/>
          </a:ln>
        </p:spPr>
      </p:pic>
      <p:sp>
        <p:nvSpPr>
          <p:cNvPr id="311" name="Google Shape;311;p31"/>
          <p:cNvSpPr/>
          <p:nvPr/>
        </p:nvSpPr>
        <p:spPr>
          <a:xfrm>
            <a:off x="3360725" y="1881400"/>
            <a:ext cx="424800" cy="1668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31"/>
          <p:cNvCxnSpPr/>
          <p:nvPr/>
        </p:nvCxnSpPr>
        <p:spPr>
          <a:xfrm>
            <a:off x="1828300" y="1881400"/>
            <a:ext cx="1358100" cy="53100"/>
          </a:xfrm>
          <a:prstGeom prst="straightConnector1">
            <a:avLst/>
          </a:prstGeom>
          <a:noFill/>
          <a:ln cap="flat" cmpd="sng" w="38100">
            <a:solidFill>
              <a:srgbClr val="FF0000"/>
            </a:solidFill>
            <a:prstDash val="solid"/>
            <a:round/>
            <a:headEnd len="med" w="med" type="none"/>
            <a:tailEnd len="med" w="med" type="triangle"/>
          </a:ln>
        </p:spPr>
      </p:cxnSp>
      <p:sp>
        <p:nvSpPr>
          <p:cNvPr id="313" name="Google Shape;313;p31"/>
          <p:cNvSpPr txBox="1"/>
          <p:nvPr/>
        </p:nvSpPr>
        <p:spPr>
          <a:xfrm>
            <a:off x="146250" y="4267900"/>
            <a:ext cx="88515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chemeClr val="dk1"/>
                </a:solidFill>
              </a:rPr>
              <a:t>http://sentinel1.3mares.unican.es/ganglia/graph.php?r=hour&amp;z=xlarge&amp;c=ADMIN+servers&amp;g=load_report</a:t>
            </a:r>
            <a:r>
              <a:rPr b="1" lang="es" sz="1450">
                <a:solidFill>
                  <a:srgbClr val="00FF00"/>
                </a:solidFill>
              </a:rPr>
              <a:t>&amp;csv=1</a:t>
            </a:r>
            <a:endParaRPr b="1" sz="1450">
              <a:solidFill>
                <a:srgbClr val="00FF00"/>
              </a:solidFill>
            </a:endParaRPr>
          </a:p>
        </p:txBody>
      </p:sp>
      <p:sp>
        <p:nvSpPr>
          <p:cNvPr id="314" name="Google Shape;314;p31"/>
          <p:cNvSpPr txBox="1"/>
          <p:nvPr/>
        </p:nvSpPr>
        <p:spPr>
          <a:xfrm>
            <a:off x="5389200" y="448025"/>
            <a:ext cx="344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rPr>
              <a:t>¿De donde salen los datos?</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1081200"/>
            <a:ext cx="8520600" cy="298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AutoNum type="arabicPeriod"/>
            </a:pPr>
            <a:r>
              <a:rPr lang="es" sz="2000">
                <a:solidFill>
                  <a:schemeClr val="dk1"/>
                </a:solidFill>
              </a:rPr>
              <a:t>¿Qué es Focus Monitor?</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s" sz="2000">
                <a:solidFill>
                  <a:schemeClr val="dk1"/>
                </a:solidFill>
              </a:rPr>
              <a:t>¿Para </a:t>
            </a:r>
            <a:r>
              <a:rPr lang="es" sz="2000">
                <a:solidFill>
                  <a:schemeClr val="dk1"/>
                </a:solidFill>
              </a:rPr>
              <a:t>qué</a:t>
            </a:r>
            <a:r>
              <a:rPr lang="es" sz="2000">
                <a:solidFill>
                  <a:schemeClr val="dk1"/>
                </a:solidFill>
              </a:rPr>
              <a:t> sirve?</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s" sz="2000">
                <a:solidFill>
                  <a:schemeClr val="dk1"/>
                </a:solidFill>
              </a:rPr>
              <a:t>¿Por qué Focus Monitor?</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s" sz="2000">
                <a:solidFill>
                  <a:schemeClr val="dk1"/>
                </a:solidFill>
              </a:rPr>
              <a:t>La previa: Ganglia</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s" sz="2000">
                <a:solidFill>
                  <a:schemeClr val="dk1"/>
                </a:solidFill>
              </a:rPr>
              <a:t>La previa: Nagios</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s" sz="2000">
                <a:solidFill>
                  <a:schemeClr val="dk1"/>
                </a:solidFill>
              </a:rPr>
              <a:t>¿Cómo funciona Focus Monitor?</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s" sz="2000">
                <a:solidFill>
                  <a:schemeClr val="dk1"/>
                </a:solidFill>
              </a:rPr>
              <a:t>Ver aplicación</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s" sz="2000">
                <a:solidFill>
                  <a:schemeClr val="dk1"/>
                </a:solidFill>
              </a:rPr>
              <a:t>Casos de uso</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funciona Focus Monitor?</a:t>
            </a:r>
            <a:endParaRPr/>
          </a:p>
        </p:txBody>
      </p:sp>
      <p:cxnSp>
        <p:nvCxnSpPr>
          <p:cNvPr id="320" name="Google Shape;320;p32"/>
          <p:cNvCxnSpPr/>
          <p:nvPr/>
        </p:nvCxnSpPr>
        <p:spPr>
          <a:xfrm flipH="1" rot="10800000">
            <a:off x="311700" y="1072200"/>
            <a:ext cx="4895400" cy="16500"/>
          </a:xfrm>
          <a:prstGeom prst="straightConnector1">
            <a:avLst/>
          </a:prstGeom>
          <a:noFill/>
          <a:ln cap="flat" cmpd="sng" w="19050">
            <a:solidFill>
              <a:srgbClr val="46DFD0"/>
            </a:solidFill>
            <a:prstDash val="solid"/>
            <a:round/>
            <a:headEnd len="med" w="med" type="none"/>
            <a:tailEnd len="med" w="med" type="none"/>
          </a:ln>
        </p:spPr>
      </p:cxnSp>
      <p:sp>
        <p:nvSpPr>
          <p:cNvPr id="321" name="Google Shape;321;p32"/>
          <p:cNvSpPr txBox="1"/>
          <p:nvPr/>
        </p:nvSpPr>
        <p:spPr>
          <a:xfrm>
            <a:off x="5389200" y="448025"/>
            <a:ext cx="344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rPr>
              <a:t>¿De donde salen los datos?</a:t>
            </a:r>
            <a:endParaRPr sz="600"/>
          </a:p>
        </p:txBody>
      </p:sp>
      <p:pic>
        <p:nvPicPr>
          <p:cNvPr id="322" name="Google Shape;322;p32"/>
          <p:cNvPicPr preferRelativeResize="0"/>
          <p:nvPr/>
        </p:nvPicPr>
        <p:blipFill rotWithShape="1">
          <a:blip r:embed="rId3">
            <a:alphaModFix/>
          </a:blip>
          <a:srcRect b="5864" l="0" r="0" t="0"/>
          <a:stretch/>
        </p:blipFill>
        <p:spPr>
          <a:xfrm>
            <a:off x="190500" y="3533574"/>
            <a:ext cx="8763000" cy="708375"/>
          </a:xfrm>
          <a:prstGeom prst="rect">
            <a:avLst/>
          </a:prstGeom>
          <a:noFill/>
          <a:ln>
            <a:noFill/>
          </a:ln>
        </p:spPr>
      </p:pic>
      <p:grpSp>
        <p:nvGrpSpPr>
          <p:cNvPr id="323" name="Google Shape;323;p32"/>
          <p:cNvGrpSpPr/>
          <p:nvPr/>
        </p:nvGrpSpPr>
        <p:grpSpPr>
          <a:xfrm>
            <a:off x="2204222" y="1392208"/>
            <a:ext cx="1291225" cy="1837855"/>
            <a:chOff x="3738375" y="1350823"/>
            <a:chExt cx="1028701" cy="1423700"/>
          </a:xfrm>
        </p:grpSpPr>
        <p:sp>
          <p:nvSpPr>
            <p:cNvPr id="324" name="Google Shape;324;p32"/>
            <p:cNvSpPr/>
            <p:nvPr/>
          </p:nvSpPr>
          <p:spPr>
            <a:xfrm>
              <a:off x="3775425" y="1410475"/>
              <a:ext cx="954600" cy="130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32"/>
            <p:cNvPicPr preferRelativeResize="0"/>
            <p:nvPr/>
          </p:nvPicPr>
          <p:blipFill rotWithShape="1">
            <a:blip r:embed="rId4">
              <a:alphaModFix/>
            </a:blip>
            <a:srcRect b="21937" l="22109" r="23326" t="2544"/>
            <a:stretch/>
          </p:blipFill>
          <p:spPr>
            <a:xfrm>
              <a:off x="3738375" y="1350823"/>
              <a:ext cx="1028701" cy="1423700"/>
            </a:xfrm>
            <a:prstGeom prst="rect">
              <a:avLst/>
            </a:prstGeom>
            <a:noFill/>
            <a:ln>
              <a:noFill/>
            </a:ln>
          </p:spPr>
        </p:pic>
      </p:grpSp>
      <p:sp>
        <p:nvSpPr>
          <p:cNvPr id="326" name="Google Shape;326;p32"/>
          <p:cNvSpPr txBox="1"/>
          <p:nvPr/>
        </p:nvSpPr>
        <p:spPr>
          <a:xfrm>
            <a:off x="2308938" y="1974538"/>
            <a:ext cx="10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newFormat</a:t>
            </a:r>
            <a:endParaRPr/>
          </a:p>
        </p:txBody>
      </p:sp>
      <p:pic>
        <p:nvPicPr>
          <p:cNvPr id="327" name="Google Shape;327;p32"/>
          <p:cNvPicPr preferRelativeResize="0"/>
          <p:nvPr/>
        </p:nvPicPr>
        <p:blipFill rotWithShape="1">
          <a:blip r:embed="rId5">
            <a:alphaModFix/>
          </a:blip>
          <a:srcRect b="28700" l="13250" r="12888" t="10866"/>
          <a:stretch/>
        </p:blipFill>
        <p:spPr>
          <a:xfrm>
            <a:off x="2548800" y="2491387"/>
            <a:ext cx="602072" cy="492601"/>
          </a:xfrm>
          <a:prstGeom prst="rect">
            <a:avLst/>
          </a:prstGeom>
          <a:noFill/>
          <a:ln>
            <a:noFill/>
          </a:ln>
        </p:spPr>
      </p:pic>
      <p:grpSp>
        <p:nvGrpSpPr>
          <p:cNvPr id="328" name="Google Shape;328;p32"/>
          <p:cNvGrpSpPr/>
          <p:nvPr/>
        </p:nvGrpSpPr>
        <p:grpSpPr>
          <a:xfrm>
            <a:off x="4668522" y="1392208"/>
            <a:ext cx="1291225" cy="1837855"/>
            <a:chOff x="3738375" y="1350823"/>
            <a:chExt cx="1028701" cy="1423700"/>
          </a:xfrm>
        </p:grpSpPr>
        <p:sp>
          <p:nvSpPr>
            <p:cNvPr id="329" name="Google Shape;329;p32"/>
            <p:cNvSpPr/>
            <p:nvPr/>
          </p:nvSpPr>
          <p:spPr>
            <a:xfrm>
              <a:off x="3775425" y="1410475"/>
              <a:ext cx="954600" cy="130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32"/>
            <p:cNvPicPr preferRelativeResize="0"/>
            <p:nvPr/>
          </p:nvPicPr>
          <p:blipFill rotWithShape="1">
            <a:blip r:embed="rId4">
              <a:alphaModFix/>
            </a:blip>
            <a:srcRect b="21937" l="22109" r="23326" t="2544"/>
            <a:stretch/>
          </p:blipFill>
          <p:spPr>
            <a:xfrm>
              <a:off x="3738375" y="1350823"/>
              <a:ext cx="1028701" cy="1423700"/>
            </a:xfrm>
            <a:prstGeom prst="rect">
              <a:avLst/>
            </a:prstGeom>
            <a:noFill/>
            <a:ln>
              <a:noFill/>
            </a:ln>
          </p:spPr>
        </p:pic>
      </p:grpSp>
      <p:pic>
        <p:nvPicPr>
          <p:cNvPr id="331" name="Google Shape;331;p32"/>
          <p:cNvPicPr preferRelativeResize="0"/>
          <p:nvPr/>
        </p:nvPicPr>
        <p:blipFill rotWithShape="1">
          <a:blip r:embed="rId6">
            <a:alphaModFix/>
          </a:blip>
          <a:srcRect b="17965" l="9913" r="9029" t="0"/>
          <a:stretch/>
        </p:blipFill>
        <p:spPr>
          <a:xfrm>
            <a:off x="5031190" y="2451338"/>
            <a:ext cx="565889" cy="572700"/>
          </a:xfrm>
          <a:prstGeom prst="rect">
            <a:avLst/>
          </a:prstGeom>
          <a:noFill/>
          <a:ln>
            <a:noFill/>
          </a:ln>
        </p:spPr>
      </p:pic>
      <p:sp>
        <p:nvSpPr>
          <p:cNvPr id="332" name="Google Shape;332;p32"/>
          <p:cNvSpPr txBox="1"/>
          <p:nvPr/>
        </p:nvSpPr>
        <p:spPr>
          <a:xfrm>
            <a:off x="4773225" y="1974538"/>
            <a:ext cx="108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index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3"/>
          <p:cNvPicPr preferRelativeResize="0"/>
          <p:nvPr/>
        </p:nvPicPr>
        <p:blipFill>
          <a:blip r:embed="rId3">
            <a:alphaModFix/>
          </a:blip>
          <a:stretch>
            <a:fillRect/>
          </a:stretch>
        </p:blipFill>
        <p:spPr>
          <a:xfrm>
            <a:off x="1594913" y="1419675"/>
            <a:ext cx="6600825" cy="3476625"/>
          </a:xfrm>
          <a:prstGeom prst="rect">
            <a:avLst/>
          </a:prstGeom>
          <a:noFill/>
          <a:ln>
            <a:noFill/>
          </a:ln>
        </p:spPr>
      </p:pic>
      <p:sp>
        <p:nvSpPr>
          <p:cNvPr id="338" name="Google Shape;33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funciona Focus Monitor?</a:t>
            </a:r>
            <a:endParaRPr/>
          </a:p>
        </p:txBody>
      </p:sp>
      <p:cxnSp>
        <p:nvCxnSpPr>
          <p:cNvPr id="339" name="Google Shape;339;p33"/>
          <p:cNvCxnSpPr/>
          <p:nvPr/>
        </p:nvCxnSpPr>
        <p:spPr>
          <a:xfrm flipH="1" rot="10800000">
            <a:off x="311700" y="1072200"/>
            <a:ext cx="4895400" cy="16500"/>
          </a:xfrm>
          <a:prstGeom prst="straightConnector1">
            <a:avLst/>
          </a:prstGeom>
          <a:noFill/>
          <a:ln cap="flat" cmpd="sng" w="19050">
            <a:solidFill>
              <a:srgbClr val="46DFD0"/>
            </a:solidFill>
            <a:prstDash val="solid"/>
            <a:round/>
            <a:headEnd len="med" w="med" type="none"/>
            <a:tailEnd len="med" w="med" type="none"/>
          </a:ln>
        </p:spPr>
      </p:cxnSp>
      <p:cxnSp>
        <p:nvCxnSpPr>
          <p:cNvPr id="340" name="Google Shape;340;p33"/>
          <p:cNvCxnSpPr/>
          <p:nvPr/>
        </p:nvCxnSpPr>
        <p:spPr>
          <a:xfrm>
            <a:off x="351775" y="1469550"/>
            <a:ext cx="1420200" cy="43800"/>
          </a:xfrm>
          <a:prstGeom prst="straightConnector1">
            <a:avLst/>
          </a:prstGeom>
          <a:noFill/>
          <a:ln cap="flat" cmpd="sng" w="38100">
            <a:solidFill>
              <a:srgbClr val="FF0000"/>
            </a:solidFill>
            <a:prstDash val="solid"/>
            <a:round/>
            <a:headEnd len="med" w="med" type="none"/>
            <a:tailEnd len="med" w="med" type="triangle"/>
          </a:ln>
        </p:spPr>
      </p:cxnSp>
      <p:cxnSp>
        <p:nvCxnSpPr>
          <p:cNvPr id="341" name="Google Shape;341;p33"/>
          <p:cNvCxnSpPr/>
          <p:nvPr/>
        </p:nvCxnSpPr>
        <p:spPr>
          <a:xfrm flipH="1" rot="10800000">
            <a:off x="351775" y="2643625"/>
            <a:ext cx="1391400" cy="79800"/>
          </a:xfrm>
          <a:prstGeom prst="straightConnector1">
            <a:avLst/>
          </a:prstGeom>
          <a:noFill/>
          <a:ln cap="flat" cmpd="sng" w="38100">
            <a:solidFill>
              <a:srgbClr val="FF0000"/>
            </a:solidFill>
            <a:prstDash val="solid"/>
            <a:round/>
            <a:headEnd len="med" w="med" type="none"/>
            <a:tailEnd len="med" w="med" type="triangle"/>
          </a:ln>
        </p:spPr>
      </p:cxnSp>
      <p:sp>
        <p:nvSpPr>
          <p:cNvPr id="342" name="Google Shape;342;p33"/>
          <p:cNvSpPr txBox="1"/>
          <p:nvPr/>
        </p:nvSpPr>
        <p:spPr>
          <a:xfrm>
            <a:off x="5248850" y="448025"/>
            <a:ext cx="381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rPr>
              <a:t>¿Cómo da formato a los datos?</a:t>
            </a:r>
            <a:endParaRPr sz="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4"/>
          <p:cNvPicPr preferRelativeResize="0"/>
          <p:nvPr/>
        </p:nvPicPr>
        <p:blipFill>
          <a:blip r:embed="rId3">
            <a:alphaModFix/>
          </a:blip>
          <a:stretch>
            <a:fillRect/>
          </a:stretch>
        </p:blipFill>
        <p:spPr>
          <a:xfrm>
            <a:off x="1709875" y="1167975"/>
            <a:ext cx="6283274" cy="3873100"/>
          </a:xfrm>
          <a:prstGeom prst="rect">
            <a:avLst/>
          </a:prstGeom>
          <a:noFill/>
          <a:ln>
            <a:noFill/>
          </a:ln>
        </p:spPr>
      </p:pic>
      <p:cxnSp>
        <p:nvCxnSpPr>
          <p:cNvPr id="348" name="Google Shape;348;p34"/>
          <p:cNvCxnSpPr/>
          <p:nvPr/>
        </p:nvCxnSpPr>
        <p:spPr>
          <a:xfrm flipH="1" rot="10800000">
            <a:off x="351775" y="1293150"/>
            <a:ext cx="1583100" cy="176400"/>
          </a:xfrm>
          <a:prstGeom prst="straightConnector1">
            <a:avLst/>
          </a:prstGeom>
          <a:noFill/>
          <a:ln cap="flat" cmpd="sng" w="38100">
            <a:solidFill>
              <a:srgbClr val="FF0000"/>
            </a:solidFill>
            <a:prstDash val="solid"/>
            <a:round/>
            <a:headEnd len="med" w="med" type="none"/>
            <a:tailEnd len="med" w="med" type="triangle"/>
          </a:ln>
        </p:spPr>
      </p:cxnSp>
      <p:cxnSp>
        <p:nvCxnSpPr>
          <p:cNvPr id="349" name="Google Shape;349;p34"/>
          <p:cNvCxnSpPr/>
          <p:nvPr/>
        </p:nvCxnSpPr>
        <p:spPr>
          <a:xfrm>
            <a:off x="900350" y="2250875"/>
            <a:ext cx="994500" cy="56700"/>
          </a:xfrm>
          <a:prstGeom prst="straightConnector1">
            <a:avLst/>
          </a:prstGeom>
          <a:noFill/>
          <a:ln cap="flat" cmpd="sng" w="38100">
            <a:solidFill>
              <a:srgbClr val="FF0000"/>
            </a:solidFill>
            <a:prstDash val="solid"/>
            <a:round/>
            <a:headEnd len="med" w="med" type="none"/>
            <a:tailEnd len="med" w="med" type="triangle"/>
          </a:ln>
        </p:spPr>
      </p:cxnSp>
      <p:sp>
        <p:nvSpPr>
          <p:cNvPr id="350" name="Google Shape;35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funciona Focus Monitor?</a:t>
            </a:r>
            <a:endParaRPr/>
          </a:p>
        </p:txBody>
      </p:sp>
      <p:cxnSp>
        <p:nvCxnSpPr>
          <p:cNvPr id="351" name="Google Shape;351;p34"/>
          <p:cNvCxnSpPr/>
          <p:nvPr/>
        </p:nvCxnSpPr>
        <p:spPr>
          <a:xfrm flipH="1" rot="10800000">
            <a:off x="311700" y="1072200"/>
            <a:ext cx="4895400" cy="16500"/>
          </a:xfrm>
          <a:prstGeom prst="straightConnector1">
            <a:avLst/>
          </a:prstGeom>
          <a:noFill/>
          <a:ln cap="flat" cmpd="sng" w="19050">
            <a:solidFill>
              <a:srgbClr val="46DFD0"/>
            </a:solidFill>
            <a:prstDash val="solid"/>
            <a:round/>
            <a:headEnd len="med" w="med" type="none"/>
            <a:tailEnd len="med" w="med" type="none"/>
          </a:ln>
        </p:spPr>
      </p:cxnSp>
      <p:sp>
        <p:nvSpPr>
          <p:cNvPr id="352" name="Google Shape;352;p34"/>
          <p:cNvSpPr txBox="1"/>
          <p:nvPr/>
        </p:nvSpPr>
        <p:spPr>
          <a:xfrm>
            <a:off x="5248850" y="448025"/>
            <a:ext cx="381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rPr>
              <a:t>¿Cómo da formato a los datos?</a:t>
            </a:r>
            <a:endParaRPr sz="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funciona Focus Monitor?</a:t>
            </a:r>
            <a:endParaRPr/>
          </a:p>
        </p:txBody>
      </p:sp>
      <p:cxnSp>
        <p:nvCxnSpPr>
          <p:cNvPr id="358" name="Google Shape;358;p35"/>
          <p:cNvCxnSpPr/>
          <p:nvPr/>
        </p:nvCxnSpPr>
        <p:spPr>
          <a:xfrm flipH="1" rot="10800000">
            <a:off x="311700" y="1072200"/>
            <a:ext cx="4895400" cy="16500"/>
          </a:xfrm>
          <a:prstGeom prst="straightConnector1">
            <a:avLst/>
          </a:prstGeom>
          <a:noFill/>
          <a:ln cap="flat" cmpd="sng" w="19050">
            <a:solidFill>
              <a:srgbClr val="46DFD0"/>
            </a:solidFill>
            <a:prstDash val="solid"/>
            <a:round/>
            <a:headEnd len="med" w="med" type="none"/>
            <a:tailEnd len="med" w="med" type="none"/>
          </a:ln>
        </p:spPr>
      </p:cxnSp>
      <p:sp>
        <p:nvSpPr>
          <p:cNvPr id="359" name="Google Shape;359;p35"/>
          <p:cNvSpPr txBox="1"/>
          <p:nvPr/>
        </p:nvSpPr>
        <p:spPr>
          <a:xfrm>
            <a:off x="5248850" y="448025"/>
            <a:ext cx="381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rPr>
              <a:t>¿Cómo da formato a los datos?</a:t>
            </a:r>
            <a:endParaRPr sz="600"/>
          </a:p>
        </p:txBody>
      </p:sp>
      <p:pic>
        <p:nvPicPr>
          <p:cNvPr id="360" name="Google Shape;360;p35"/>
          <p:cNvPicPr preferRelativeResize="0"/>
          <p:nvPr/>
        </p:nvPicPr>
        <p:blipFill>
          <a:blip r:embed="rId3">
            <a:alphaModFix/>
          </a:blip>
          <a:stretch>
            <a:fillRect/>
          </a:stretch>
        </p:blipFill>
        <p:spPr>
          <a:xfrm>
            <a:off x="770138" y="1212375"/>
            <a:ext cx="7603725" cy="37500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Casos de uso</a:t>
            </a:r>
            <a:endParaRPr/>
          </a:p>
        </p:txBody>
      </p:sp>
      <p:sp>
        <p:nvSpPr>
          <p:cNvPr id="366" name="Google Shape;366;p36"/>
          <p:cNvSpPr txBox="1"/>
          <p:nvPr>
            <p:ph idx="1" type="body"/>
          </p:nvPr>
        </p:nvSpPr>
        <p:spPr>
          <a:xfrm>
            <a:off x="4529200" y="2397400"/>
            <a:ext cx="4554300" cy="12633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0"/>
              </a:spcBef>
              <a:spcAft>
                <a:spcPts val="0"/>
              </a:spcAft>
              <a:buNone/>
            </a:pPr>
            <a:r>
              <a:rPr lang="es" sz="6012">
                <a:solidFill>
                  <a:schemeClr val="dk1"/>
                </a:solidFill>
              </a:rPr>
              <a:t>Ubicación: CPD 3Mares - Universidad de Cantabria</a:t>
            </a:r>
            <a:endParaRPr sz="6012">
              <a:solidFill>
                <a:schemeClr val="dk1"/>
              </a:solidFill>
            </a:endParaRPr>
          </a:p>
          <a:p>
            <a:pPr indent="0" lvl="0" marL="0" rtl="0" algn="l">
              <a:lnSpc>
                <a:spcPct val="100000"/>
              </a:lnSpc>
              <a:spcBef>
                <a:spcPts val="0"/>
              </a:spcBef>
              <a:spcAft>
                <a:spcPts val="0"/>
              </a:spcAft>
              <a:buNone/>
            </a:pPr>
            <a:r>
              <a:rPr lang="es" sz="6012">
                <a:solidFill>
                  <a:schemeClr val="dk1"/>
                </a:solidFill>
              </a:rPr>
              <a:t>Equipos: 550 aprox</a:t>
            </a:r>
            <a:endParaRPr sz="6012">
              <a:solidFill>
                <a:schemeClr val="dk1"/>
              </a:solidFill>
            </a:endParaRPr>
          </a:p>
          <a:p>
            <a:pPr indent="0" lvl="0" marL="0" rtl="0" algn="l">
              <a:lnSpc>
                <a:spcPct val="100000"/>
              </a:lnSpc>
              <a:spcBef>
                <a:spcPts val="0"/>
              </a:spcBef>
              <a:spcAft>
                <a:spcPts val="0"/>
              </a:spcAft>
              <a:buNone/>
            </a:pPr>
            <a:r>
              <a:rPr lang="es" sz="6012">
                <a:solidFill>
                  <a:schemeClr val="dk1"/>
                </a:solidFill>
              </a:rPr>
              <a:t>Usuarios: 120 aprox</a:t>
            </a:r>
            <a:endParaRPr sz="6012">
              <a:solidFill>
                <a:schemeClr val="dk1"/>
              </a:solidFill>
            </a:endParaRPr>
          </a:p>
          <a:p>
            <a:pPr indent="0" lvl="0" marL="0" rtl="0" algn="l">
              <a:lnSpc>
                <a:spcPct val="100000"/>
              </a:lnSpc>
              <a:spcBef>
                <a:spcPts val="0"/>
              </a:spcBef>
              <a:spcAft>
                <a:spcPts val="0"/>
              </a:spcAft>
              <a:buNone/>
            </a:pPr>
            <a:r>
              <a:rPr lang="es" sz="6012">
                <a:solidFill>
                  <a:schemeClr val="dk1"/>
                </a:solidFill>
              </a:rPr>
              <a:t>Equipo de soporte: 3 técnicos</a:t>
            </a:r>
            <a:endParaRPr sz="6012">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spcBef>
                <a:spcPts val="0"/>
              </a:spcBef>
              <a:spcAft>
                <a:spcPts val="1200"/>
              </a:spcAft>
              <a:buNone/>
            </a:pPr>
            <a:r>
              <a:t/>
            </a:r>
            <a:endParaRPr/>
          </a:p>
        </p:txBody>
      </p:sp>
      <p:pic>
        <p:nvPicPr>
          <p:cNvPr id="367" name="Google Shape;367;p36"/>
          <p:cNvPicPr preferRelativeResize="0"/>
          <p:nvPr/>
        </p:nvPicPr>
        <p:blipFill>
          <a:blip r:embed="rId3">
            <a:alphaModFix/>
          </a:blip>
          <a:stretch>
            <a:fillRect/>
          </a:stretch>
        </p:blipFill>
        <p:spPr>
          <a:xfrm>
            <a:off x="210025" y="1143288"/>
            <a:ext cx="4267203" cy="1918991"/>
          </a:xfrm>
          <a:prstGeom prst="rect">
            <a:avLst/>
          </a:prstGeom>
          <a:noFill/>
          <a:ln>
            <a:noFill/>
          </a:ln>
        </p:spPr>
      </p:pic>
      <p:pic>
        <p:nvPicPr>
          <p:cNvPr id="368" name="Google Shape;368;p36"/>
          <p:cNvPicPr preferRelativeResize="0"/>
          <p:nvPr/>
        </p:nvPicPr>
        <p:blipFill>
          <a:blip r:embed="rId4">
            <a:alphaModFix/>
          </a:blip>
          <a:stretch>
            <a:fillRect/>
          </a:stretch>
        </p:blipFill>
        <p:spPr>
          <a:xfrm>
            <a:off x="210025" y="3062275"/>
            <a:ext cx="4267218" cy="1918975"/>
          </a:xfrm>
          <a:prstGeom prst="rect">
            <a:avLst/>
          </a:prstGeom>
          <a:noFill/>
          <a:ln>
            <a:noFill/>
          </a:ln>
        </p:spPr>
      </p:pic>
      <p:cxnSp>
        <p:nvCxnSpPr>
          <p:cNvPr id="369" name="Google Shape;369;p36"/>
          <p:cNvCxnSpPr/>
          <p:nvPr/>
        </p:nvCxnSpPr>
        <p:spPr>
          <a:xfrm flipH="1" rot="10800000">
            <a:off x="291100" y="1008725"/>
            <a:ext cx="2171700" cy="162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Casos de uso</a:t>
            </a:r>
            <a:endParaRPr/>
          </a:p>
        </p:txBody>
      </p:sp>
      <p:cxnSp>
        <p:nvCxnSpPr>
          <p:cNvPr id="375" name="Google Shape;375;p37"/>
          <p:cNvCxnSpPr/>
          <p:nvPr/>
        </p:nvCxnSpPr>
        <p:spPr>
          <a:xfrm flipH="1" rot="10800000">
            <a:off x="291100" y="1008725"/>
            <a:ext cx="2171700" cy="16200"/>
          </a:xfrm>
          <a:prstGeom prst="straightConnector1">
            <a:avLst/>
          </a:prstGeom>
          <a:noFill/>
          <a:ln cap="flat" cmpd="sng" w="19050">
            <a:solidFill>
              <a:srgbClr val="46DFD0"/>
            </a:solidFill>
            <a:prstDash val="solid"/>
            <a:round/>
            <a:headEnd len="med" w="med" type="none"/>
            <a:tailEnd len="med" w="med" type="none"/>
          </a:ln>
        </p:spPr>
      </p:cxnSp>
      <p:pic>
        <p:nvPicPr>
          <p:cNvPr id="376" name="Google Shape;376;p37"/>
          <p:cNvPicPr preferRelativeResize="0"/>
          <p:nvPr/>
        </p:nvPicPr>
        <p:blipFill>
          <a:blip r:embed="rId3">
            <a:alphaModFix/>
          </a:blip>
          <a:stretch>
            <a:fillRect/>
          </a:stretch>
        </p:blipFill>
        <p:spPr>
          <a:xfrm rot="-385426">
            <a:off x="1747150" y="1558650"/>
            <a:ext cx="1038050" cy="1000575"/>
          </a:xfrm>
          <a:prstGeom prst="rect">
            <a:avLst/>
          </a:prstGeom>
          <a:noFill/>
          <a:ln>
            <a:noFill/>
          </a:ln>
        </p:spPr>
      </p:pic>
      <p:pic>
        <p:nvPicPr>
          <p:cNvPr id="377" name="Google Shape;377;p37"/>
          <p:cNvPicPr preferRelativeResize="0"/>
          <p:nvPr/>
        </p:nvPicPr>
        <p:blipFill>
          <a:blip r:embed="rId4">
            <a:alphaModFix/>
          </a:blip>
          <a:stretch>
            <a:fillRect/>
          </a:stretch>
        </p:blipFill>
        <p:spPr>
          <a:xfrm>
            <a:off x="4050739" y="247050"/>
            <a:ext cx="4509110" cy="2217350"/>
          </a:xfrm>
          <a:prstGeom prst="rect">
            <a:avLst/>
          </a:prstGeom>
          <a:noFill/>
          <a:ln>
            <a:noFill/>
          </a:ln>
        </p:spPr>
      </p:pic>
      <p:grpSp>
        <p:nvGrpSpPr>
          <p:cNvPr id="378" name="Google Shape;378;p37"/>
          <p:cNvGrpSpPr/>
          <p:nvPr/>
        </p:nvGrpSpPr>
        <p:grpSpPr>
          <a:xfrm>
            <a:off x="7801250" y="3153350"/>
            <a:ext cx="968075" cy="1245000"/>
            <a:chOff x="7719450" y="3035200"/>
            <a:chExt cx="968075" cy="1245000"/>
          </a:xfrm>
        </p:grpSpPr>
        <p:sp>
          <p:nvSpPr>
            <p:cNvPr id="379" name="Google Shape;379;p37"/>
            <p:cNvSpPr/>
            <p:nvPr/>
          </p:nvSpPr>
          <p:spPr>
            <a:xfrm>
              <a:off x="7740425" y="3035200"/>
              <a:ext cx="947100" cy="1245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0" name="Google Shape;380;p37"/>
            <p:cNvPicPr preferRelativeResize="0"/>
            <p:nvPr/>
          </p:nvPicPr>
          <p:blipFill>
            <a:blip r:embed="rId5">
              <a:alphaModFix/>
            </a:blip>
            <a:stretch>
              <a:fillRect/>
            </a:stretch>
          </p:blipFill>
          <p:spPr>
            <a:xfrm>
              <a:off x="7719450" y="3035200"/>
              <a:ext cx="968075" cy="1245000"/>
            </a:xfrm>
            <a:prstGeom prst="rect">
              <a:avLst/>
            </a:prstGeom>
            <a:noFill/>
            <a:ln>
              <a:noFill/>
            </a:ln>
          </p:spPr>
        </p:pic>
      </p:grpSp>
      <p:pic>
        <p:nvPicPr>
          <p:cNvPr id="381" name="Google Shape;381;p37"/>
          <p:cNvPicPr preferRelativeResize="0"/>
          <p:nvPr/>
        </p:nvPicPr>
        <p:blipFill>
          <a:blip r:embed="rId6">
            <a:alphaModFix/>
          </a:blip>
          <a:stretch>
            <a:fillRect/>
          </a:stretch>
        </p:blipFill>
        <p:spPr>
          <a:xfrm>
            <a:off x="5860150" y="2857350"/>
            <a:ext cx="1029300" cy="866125"/>
          </a:xfrm>
          <a:prstGeom prst="rect">
            <a:avLst/>
          </a:prstGeom>
          <a:noFill/>
          <a:ln>
            <a:noFill/>
          </a:ln>
        </p:spPr>
      </p:pic>
      <p:pic>
        <p:nvPicPr>
          <p:cNvPr id="382" name="Google Shape;382;p37"/>
          <p:cNvPicPr preferRelativeResize="0"/>
          <p:nvPr/>
        </p:nvPicPr>
        <p:blipFill>
          <a:blip r:embed="rId6">
            <a:alphaModFix/>
          </a:blip>
          <a:stretch>
            <a:fillRect/>
          </a:stretch>
        </p:blipFill>
        <p:spPr>
          <a:xfrm>
            <a:off x="5860150" y="3900350"/>
            <a:ext cx="1029300" cy="866125"/>
          </a:xfrm>
          <a:prstGeom prst="rect">
            <a:avLst/>
          </a:prstGeom>
          <a:noFill/>
          <a:ln>
            <a:noFill/>
          </a:ln>
        </p:spPr>
      </p:pic>
      <p:sp>
        <p:nvSpPr>
          <p:cNvPr id="383" name="Google Shape;383;p37"/>
          <p:cNvSpPr txBox="1"/>
          <p:nvPr/>
        </p:nvSpPr>
        <p:spPr>
          <a:xfrm>
            <a:off x="6085900" y="3131025"/>
            <a:ext cx="57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APP</a:t>
            </a:r>
            <a:endParaRPr>
              <a:solidFill>
                <a:schemeClr val="dk1"/>
              </a:solidFill>
            </a:endParaRPr>
          </a:p>
        </p:txBody>
      </p:sp>
      <p:sp>
        <p:nvSpPr>
          <p:cNvPr id="384" name="Google Shape;384;p37"/>
          <p:cNvSpPr txBox="1"/>
          <p:nvPr/>
        </p:nvSpPr>
        <p:spPr>
          <a:xfrm>
            <a:off x="5973100" y="4197850"/>
            <a:ext cx="80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Python</a:t>
            </a:r>
            <a:endParaRPr>
              <a:solidFill>
                <a:schemeClr val="dk1"/>
              </a:solidFill>
            </a:endParaRPr>
          </a:p>
        </p:txBody>
      </p:sp>
      <p:pic>
        <p:nvPicPr>
          <p:cNvPr id="385" name="Google Shape;385;p37"/>
          <p:cNvPicPr preferRelativeResize="0"/>
          <p:nvPr/>
        </p:nvPicPr>
        <p:blipFill>
          <a:blip r:embed="rId7">
            <a:alphaModFix/>
          </a:blip>
          <a:stretch>
            <a:fillRect/>
          </a:stretch>
        </p:blipFill>
        <p:spPr>
          <a:xfrm>
            <a:off x="273974" y="2785225"/>
            <a:ext cx="3776775" cy="1981250"/>
          </a:xfrm>
          <a:prstGeom prst="rect">
            <a:avLst/>
          </a:prstGeom>
          <a:noFill/>
          <a:ln>
            <a:noFill/>
          </a:ln>
        </p:spPr>
      </p:pic>
      <p:sp>
        <p:nvSpPr>
          <p:cNvPr id="386" name="Google Shape;386;p37"/>
          <p:cNvSpPr txBox="1"/>
          <p:nvPr/>
        </p:nvSpPr>
        <p:spPr>
          <a:xfrm>
            <a:off x="1634675" y="1362200"/>
            <a:ext cx="6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A</a:t>
            </a:r>
            <a:r>
              <a:rPr lang="es">
                <a:solidFill>
                  <a:schemeClr val="dk1"/>
                </a:solidFill>
              </a:rPr>
              <a:t>dmin</a:t>
            </a:r>
            <a:endParaRPr>
              <a:solidFill>
                <a:schemeClr val="dk1"/>
              </a:solidFill>
            </a:endParaRPr>
          </a:p>
        </p:txBody>
      </p:sp>
      <p:cxnSp>
        <p:nvCxnSpPr>
          <p:cNvPr id="387" name="Google Shape;387;p37"/>
          <p:cNvCxnSpPr/>
          <p:nvPr/>
        </p:nvCxnSpPr>
        <p:spPr>
          <a:xfrm flipH="1" rot="10800000">
            <a:off x="2840075" y="1717325"/>
            <a:ext cx="924600" cy="511800"/>
          </a:xfrm>
          <a:prstGeom prst="straightConnector1">
            <a:avLst/>
          </a:prstGeom>
          <a:noFill/>
          <a:ln cap="flat" cmpd="sng" w="9525">
            <a:solidFill>
              <a:schemeClr val="dk1"/>
            </a:solidFill>
            <a:prstDash val="solid"/>
            <a:round/>
            <a:headEnd len="med" w="med" type="none"/>
            <a:tailEnd len="med" w="med" type="triangle"/>
          </a:ln>
        </p:spPr>
      </p:cxnSp>
      <p:sp>
        <p:nvSpPr>
          <p:cNvPr id="388" name="Google Shape;388;p37"/>
          <p:cNvSpPr/>
          <p:nvPr/>
        </p:nvSpPr>
        <p:spPr>
          <a:xfrm>
            <a:off x="7760650" y="321975"/>
            <a:ext cx="445800" cy="18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9" name="Google Shape;389;p37"/>
          <p:cNvCxnSpPr/>
          <p:nvPr/>
        </p:nvCxnSpPr>
        <p:spPr>
          <a:xfrm>
            <a:off x="8285138" y="2573525"/>
            <a:ext cx="300" cy="470700"/>
          </a:xfrm>
          <a:prstGeom prst="straightConnector1">
            <a:avLst/>
          </a:prstGeom>
          <a:noFill/>
          <a:ln cap="flat" cmpd="sng" w="9525">
            <a:solidFill>
              <a:schemeClr val="dk1"/>
            </a:solidFill>
            <a:prstDash val="solid"/>
            <a:round/>
            <a:headEnd len="med" w="med" type="none"/>
            <a:tailEnd len="med" w="med" type="triangle"/>
          </a:ln>
        </p:spPr>
      </p:cxnSp>
      <p:cxnSp>
        <p:nvCxnSpPr>
          <p:cNvPr id="390" name="Google Shape;390;p37"/>
          <p:cNvCxnSpPr/>
          <p:nvPr/>
        </p:nvCxnSpPr>
        <p:spPr>
          <a:xfrm rot="10800000">
            <a:off x="7001138" y="3426325"/>
            <a:ext cx="594300" cy="199500"/>
          </a:xfrm>
          <a:prstGeom prst="straightConnector1">
            <a:avLst/>
          </a:prstGeom>
          <a:noFill/>
          <a:ln cap="flat" cmpd="sng" w="9525">
            <a:solidFill>
              <a:schemeClr val="dk1"/>
            </a:solidFill>
            <a:prstDash val="solid"/>
            <a:round/>
            <a:headEnd len="med" w="med" type="none"/>
            <a:tailEnd len="med" w="med" type="triangle"/>
          </a:ln>
        </p:spPr>
      </p:cxnSp>
      <p:cxnSp>
        <p:nvCxnSpPr>
          <p:cNvPr id="391" name="Google Shape;391;p37"/>
          <p:cNvCxnSpPr/>
          <p:nvPr/>
        </p:nvCxnSpPr>
        <p:spPr>
          <a:xfrm flipH="1">
            <a:off x="6978638" y="3723475"/>
            <a:ext cx="639300" cy="316800"/>
          </a:xfrm>
          <a:prstGeom prst="straightConnector1">
            <a:avLst/>
          </a:prstGeom>
          <a:noFill/>
          <a:ln cap="flat" cmpd="sng" w="9525">
            <a:solidFill>
              <a:schemeClr val="dk1"/>
            </a:solidFill>
            <a:prstDash val="solid"/>
            <a:round/>
            <a:headEnd len="med" w="med" type="none"/>
            <a:tailEnd len="med" w="med" type="triangle"/>
          </a:ln>
        </p:spPr>
      </p:cxnSp>
      <p:cxnSp>
        <p:nvCxnSpPr>
          <p:cNvPr id="392" name="Google Shape;392;p37"/>
          <p:cNvCxnSpPr/>
          <p:nvPr/>
        </p:nvCxnSpPr>
        <p:spPr>
          <a:xfrm rot="10800000">
            <a:off x="4134625" y="3531225"/>
            <a:ext cx="327300" cy="208800"/>
          </a:xfrm>
          <a:prstGeom prst="straightConnector1">
            <a:avLst/>
          </a:prstGeom>
          <a:noFill/>
          <a:ln cap="flat" cmpd="sng" w="9525">
            <a:solidFill>
              <a:schemeClr val="dk1"/>
            </a:solidFill>
            <a:prstDash val="solid"/>
            <a:round/>
            <a:headEnd len="med" w="med" type="none"/>
            <a:tailEnd len="med" w="med" type="triangle"/>
          </a:ln>
        </p:spPr>
      </p:cxnSp>
      <p:pic>
        <p:nvPicPr>
          <p:cNvPr id="393" name="Google Shape;393;p37"/>
          <p:cNvPicPr preferRelativeResize="0"/>
          <p:nvPr/>
        </p:nvPicPr>
        <p:blipFill>
          <a:blip r:embed="rId8">
            <a:alphaModFix/>
          </a:blip>
          <a:stretch>
            <a:fillRect/>
          </a:stretch>
        </p:blipFill>
        <p:spPr>
          <a:xfrm>
            <a:off x="4347748" y="3841975"/>
            <a:ext cx="924600" cy="914440"/>
          </a:xfrm>
          <a:prstGeom prst="rect">
            <a:avLst/>
          </a:prstGeom>
          <a:noFill/>
          <a:ln>
            <a:noFill/>
          </a:ln>
        </p:spPr>
      </p:pic>
      <p:cxnSp>
        <p:nvCxnSpPr>
          <p:cNvPr id="394" name="Google Shape;394;p37"/>
          <p:cNvCxnSpPr/>
          <p:nvPr/>
        </p:nvCxnSpPr>
        <p:spPr>
          <a:xfrm rot="10800000">
            <a:off x="5352623" y="4294695"/>
            <a:ext cx="353700" cy="9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txBox="1"/>
          <p:nvPr>
            <p:ph type="title"/>
          </p:nvPr>
        </p:nvSpPr>
        <p:spPr>
          <a:xfrm>
            <a:off x="878850" y="808700"/>
            <a:ext cx="7386300" cy="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420"/>
              <a:t>Muchas </a:t>
            </a:r>
            <a:r>
              <a:rPr lang="es" sz="3420"/>
              <a:t>gracias</a:t>
            </a:r>
            <a:r>
              <a:rPr lang="es" sz="3420"/>
              <a:t> por vuestra atención</a:t>
            </a:r>
            <a:endParaRPr sz="3420"/>
          </a:p>
        </p:txBody>
      </p:sp>
      <p:cxnSp>
        <p:nvCxnSpPr>
          <p:cNvPr id="400" name="Google Shape;400;p38"/>
          <p:cNvCxnSpPr/>
          <p:nvPr/>
        </p:nvCxnSpPr>
        <p:spPr>
          <a:xfrm flipH="1" rot="10800000">
            <a:off x="865900" y="1619375"/>
            <a:ext cx="7273500" cy="34500"/>
          </a:xfrm>
          <a:prstGeom prst="straightConnector1">
            <a:avLst/>
          </a:prstGeom>
          <a:noFill/>
          <a:ln cap="flat" cmpd="sng" w="19050">
            <a:solidFill>
              <a:srgbClr val="46DFD0"/>
            </a:solidFill>
            <a:prstDash val="solid"/>
            <a:round/>
            <a:headEnd len="med" w="med" type="none"/>
            <a:tailEnd len="med" w="med" type="none"/>
          </a:ln>
        </p:spPr>
      </p:cxnSp>
      <p:sp>
        <p:nvSpPr>
          <p:cNvPr id="401" name="Google Shape;401;p38"/>
          <p:cNvSpPr txBox="1"/>
          <p:nvPr/>
        </p:nvSpPr>
        <p:spPr>
          <a:xfrm>
            <a:off x="878850" y="2389875"/>
            <a:ext cx="464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rPr>
              <a:t>Gitlab: gitlab.com/NuriaLiano/focus-monitor</a:t>
            </a:r>
            <a:endParaRPr sz="1600">
              <a:solidFill>
                <a:schemeClr val="dk1"/>
              </a:solidFill>
            </a:endParaRPr>
          </a:p>
          <a:p>
            <a:pPr indent="0" lvl="0" marL="0" rtl="0" algn="l">
              <a:spcBef>
                <a:spcPts val="0"/>
              </a:spcBef>
              <a:spcAft>
                <a:spcPts val="0"/>
              </a:spcAft>
              <a:buNone/>
            </a:pPr>
            <a:r>
              <a:rPr lang="es" sz="1600">
                <a:solidFill>
                  <a:schemeClr val="dk1"/>
                </a:solidFill>
              </a:rPr>
              <a:t>Twitch: twitch.tv/nurialiano</a:t>
            </a:r>
            <a:endParaRPr sz="1600">
              <a:solidFill>
                <a:schemeClr val="dk1"/>
              </a:solidFill>
            </a:endParaRPr>
          </a:p>
          <a:p>
            <a:pPr indent="0" lvl="0" marL="0" rtl="0" algn="l">
              <a:spcBef>
                <a:spcPts val="0"/>
              </a:spcBef>
              <a:spcAft>
                <a:spcPts val="0"/>
              </a:spcAft>
              <a:buNone/>
            </a:pPr>
            <a:r>
              <a:rPr lang="es" sz="1600">
                <a:solidFill>
                  <a:schemeClr val="dk1"/>
                </a:solidFill>
              </a:rPr>
              <a:t>Descarga del código: nurialiano.es/focusmonitor</a:t>
            </a:r>
            <a:endParaRPr sz="1600">
              <a:solidFill>
                <a:schemeClr val="dk1"/>
              </a:solidFill>
            </a:endParaRPr>
          </a:p>
        </p:txBody>
      </p:sp>
      <p:pic>
        <p:nvPicPr>
          <p:cNvPr id="402" name="Google Shape;402;p38"/>
          <p:cNvPicPr preferRelativeResize="0"/>
          <p:nvPr/>
        </p:nvPicPr>
        <p:blipFill>
          <a:blip r:embed="rId3">
            <a:alphaModFix/>
          </a:blip>
          <a:stretch>
            <a:fillRect/>
          </a:stretch>
        </p:blipFill>
        <p:spPr>
          <a:xfrm>
            <a:off x="4422800" y="4344759"/>
            <a:ext cx="545400" cy="545400"/>
          </a:xfrm>
          <a:prstGeom prst="rect">
            <a:avLst/>
          </a:prstGeom>
          <a:noFill/>
          <a:ln>
            <a:noFill/>
          </a:ln>
        </p:spPr>
      </p:pic>
      <p:pic>
        <p:nvPicPr>
          <p:cNvPr id="403" name="Google Shape;403;p38"/>
          <p:cNvPicPr preferRelativeResize="0"/>
          <p:nvPr/>
        </p:nvPicPr>
        <p:blipFill>
          <a:blip r:embed="rId4">
            <a:alphaModFix/>
          </a:blip>
          <a:stretch>
            <a:fillRect/>
          </a:stretch>
        </p:blipFill>
        <p:spPr>
          <a:xfrm>
            <a:off x="3247825" y="4253622"/>
            <a:ext cx="835524" cy="636525"/>
          </a:xfrm>
          <a:prstGeom prst="rect">
            <a:avLst/>
          </a:prstGeom>
          <a:noFill/>
          <a:ln>
            <a:noFill/>
          </a:ln>
        </p:spPr>
      </p:pic>
      <p:pic>
        <p:nvPicPr>
          <p:cNvPr id="404" name="Google Shape;404;p38"/>
          <p:cNvPicPr preferRelativeResize="0"/>
          <p:nvPr/>
        </p:nvPicPr>
        <p:blipFill>
          <a:blip r:embed="rId5">
            <a:alphaModFix/>
          </a:blip>
          <a:stretch>
            <a:fillRect/>
          </a:stretch>
        </p:blipFill>
        <p:spPr>
          <a:xfrm>
            <a:off x="1435300" y="4440288"/>
            <a:ext cx="1450451" cy="354325"/>
          </a:xfrm>
          <a:prstGeom prst="rect">
            <a:avLst/>
          </a:prstGeom>
          <a:noFill/>
          <a:ln>
            <a:noFill/>
          </a:ln>
        </p:spPr>
      </p:pic>
      <p:pic>
        <p:nvPicPr>
          <p:cNvPr id="405" name="Google Shape;405;p38"/>
          <p:cNvPicPr preferRelativeResize="0"/>
          <p:nvPr/>
        </p:nvPicPr>
        <p:blipFill>
          <a:blip r:embed="rId6">
            <a:alphaModFix/>
          </a:blip>
          <a:stretch>
            <a:fillRect/>
          </a:stretch>
        </p:blipFill>
        <p:spPr>
          <a:xfrm>
            <a:off x="5948800" y="1809200"/>
            <a:ext cx="2562974" cy="3080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98700" y="350425"/>
            <a:ext cx="37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Focus Monitor?</a:t>
            </a:r>
            <a:endParaRPr/>
          </a:p>
        </p:txBody>
      </p:sp>
      <p:cxnSp>
        <p:nvCxnSpPr>
          <p:cNvPr id="69" name="Google Shape;69;p15"/>
          <p:cNvCxnSpPr/>
          <p:nvPr/>
        </p:nvCxnSpPr>
        <p:spPr>
          <a:xfrm>
            <a:off x="311700" y="936413"/>
            <a:ext cx="3918000" cy="10500"/>
          </a:xfrm>
          <a:prstGeom prst="straightConnector1">
            <a:avLst/>
          </a:prstGeom>
          <a:noFill/>
          <a:ln cap="flat" cmpd="sng" w="19050">
            <a:solidFill>
              <a:srgbClr val="46DFD0"/>
            </a:solidFill>
            <a:prstDash val="solid"/>
            <a:round/>
            <a:headEnd len="med" w="med" type="none"/>
            <a:tailEnd len="med" w="med" type="none"/>
          </a:ln>
        </p:spPr>
      </p:cxnSp>
      <p:pic>
        <p:nvPicPr>
          <p:cNvPr id="70" name="Google Shape;70;p15"/>
          <p:cNvPicPr preferRelativeResize="0"/>
          <p:nvPr/>
        </p:nvPicPr>
        <p:blipFill rotWithShape="1">
          <a:blip r:embed="rId3">
            <a:alphaModFix/>
          </a:blip>
          <a:srcRect b="0" l="0" r="0" t="14045"/>
          <a:stretch/>
        </p:blipFill>
        <p:spPr>
          <a:xfrm>
            <a:off x="346350" y="1930975"/>
            <a:ext cx="4260301" cy="2545526"/>
          </a:xfrm>
          <a:prstGeom prst="rect">
            <a:avLst/>
          </a:prstGeom>
          <a:noFill/>
          <a:ln>
            <a:noFill/>
          </a:ln>
        </p:spPr>
      </p:pic>
      <p:pic>
        <p:nvPicPr>
          <p:cNvPr id="71" name="Google Shape;71;p15"/>
          <p:cNvPicPr preferRelativeResize="0"/>
          <p:nvPr/>
        </p:nvPicPr>
        <p:blipFill>
          <a:blip r:embed="rId4">
            <a:alphaModFix/>
          </a:blip>
          <a:stretch>
            <a:fillRect/>
          </a:stretch>
        </p:blipFill>
        <p:spPr>
          <a:xfrm>
            <a:off x="4795612" y="1714115"/>
            <a:ext cx="3820026" cy="2862473"/>
          </a:xfrm>
          <a:prstGeom prst="rect">
            <a:avLst/>
          </a:prstGeom>
          <a:noFill/>
          <a:ln>
            <a:noFill/>
          </a:ln>
        </p:spPr>
      </p:pic>
      <p:sp>
        <p:nvSpPr>
          <p:cNvPr id="72" name="Google Shape;72;p15"/>
          <p:cNvSpPr txBox="1"/>
          <p:nvPr/>
        </p:nvSpPr>
        <p:spPr>
          <a:xfrm>
            <a:off x="1574200" y="1196850"/>
            <a:ext cx="107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1"/>
                </a:solidFill>
              </a:rPr>
              <a:t>GANGLIA</a:t>
            </a:r>
            <a:endParaRPr sz="1500">
              <a:solidFill>
                <a:schemeClr val="dk1"/>
              </a:solidFill>
            </a:endParaRPr>
          </a:p>
        </p:txBody>
      </p:sp>
      <p:sp>
        <p:nvSpPr>
          <p:cNvPr id="73" name="Google Shape;73;p15"/>
          <p:cNvSpPr txBox="1"/>
          <p:nvPr/>
        </p:nvSpPr>
        <p:spPr>
          <a:xfrm>
            <a:off x="6245875" y="1252200"/>
            <a:ext cx="101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1"/>
                </a:solidFill>
              </a:rPr>
              <a:t>NAGIOS</a:t>
            </a:r>
            <a:endParaRPr sz="1500">
              <a:solidFill>
                <a:schemeClr val="dk1"/>
              </a:solidFill>
            </a:endParaRPr>
          </a:p>
        </p:txBody>
      </p:sp>
      <p:pic>
        <p:nvPicPr>
          <p:cNvPr id="74" name="Google Shape;74;p15"/>
          <p:cNvPicPr preferRelativeResize="0"/>
          <p:nvPr/>
        </p:nvPicPr>
        <p:blipFill>
          <a:blip r:embed="rId5">
            <a:alphaModFix/>
          </a:blip>
          <a:stretch>
            <a:fillRect/>
          </a:stretch>
        </p:blipFill>
        <p:spPr>
          <a:xfrm>
            <a:off x="1574200" y="1667700"/>
            <a:ext cx="5995575" cy="3179900"/>
          </a:xfrm>
          <a:prstGeom prst="rect">
            <a:avLst/>
          </a:prstGeom>
          <a:noFill/>
          <a:ln cap="flat" cmpd="sng" w="9525">
            <a:solidFill>
              <a:schemeClr val="dk1"/>
            </a:solidFill>
            <a:prstDash val="solid"/>
            <a:round/>
            <a:headEnd len="sm" w="sm" type="none"/>
            <a:tailEnd len="sm" w="sm" type="none"/>
          </a:ln>
          <a:effectLst>
            <a:outerShdw blurRad="257175" rotWithShape="0" algn="bl" dir="20580000" dist="57150">
              <a:srgbClr val="000000">
                <a:alpha val="98000"/>
              </a:srgbClr>
            </a:outerShdw>
          </a:effectLst>
        </p:spPr>
      </p:pic>
      <p:sp>
        <p:nvSpPr>
          <p:cNvPr id="75" name="Google Shape;75;p15"/>
          <p:cNvSpPr txBox="1"/>
          <p:nvPr>
            <p:ph idx="1" type="body"/>
          </p:nvPr>
        </p:nvSpPr>
        <p:spPr>
          <a:xfrm>
            <a:off x="3463938" y="1207050"/>
            <a:ext cx="2216100" cy="39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s">
                <a:solidFill>
                  <a:schemeClr val="dk1"/>
                </a:solidFill>
              </a:rPr>
              <a:t>FOCUS MONITOR</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p:tgtEl>
                                          <p:spTgt spid="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71"/>
                                        </p:tgtEl>
                                        <p:attrNameLst>
                                          <p:attrName>ppt_y</p:attrName>
                                        </p:attrNameLst>
                                      </p:cBhvr>
                                      <p:tavLst>
                                        <p:tav fmla="" tm="0">
                                          <p:val>
                                            <p:strVal val="#ppt_y"/>
                                          </p:val>
                                        </p:tav>
                                        <p:tav fmla="" tm="100000">
                                          <p:val>
                                            <p:strVal val="#ppt_y+1"/>
                                          </p:val>
                                        </p:tav>
                                      </p:tavLst>
                                    </p:anim>
                                    <p:set>
                                      <p:cBhvr>
                                        <p:cTn dur="1" fill="hold">
                                          <p:stCondLst>
                                            <p:cond delay="1000"/>
                                          </p:stCondLst>
                                        </p:cTn>
                                        <p:tgtEl>
                                          <p:spTgt spid="7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73"/>
                                        </p:tgtEl>
                                        <p:attrNameLst>
                                          <p:attrName>ppt_y</p:attrName>
                                        </p:attrNameLst>
                                      </p:cBhvr>
                                      <p:tavLst>
                                        <p:tav fmla="" tm="0">
                                          <p:val>
                                            <p:strVal val="#ppt_y"/>
                                          </p:val>
                                        </p:tav>
                                        <p:tav fmla="" tm="100000">
                                          <p:val>
                                            <p:strVal val="#ppt_y+1"/>
                                          </p:val>
                                        </p:tav>
                                      </p:tavLst>
                                    </p:anim>
                                    <p:set>
                                      <p:cBhvr>
                                        <p:cTn dur="1" fill="hold">
                                          <p:stCondLst>
                                            <p:cond delay="1000"/>
                                          </p:stCondLst>
                                        </p:cTn>
                                        <p:tgtEl>
                                          <p:spTgt spid="73"/>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70"/>
                                        </p:tgtEl>
                                        <p:attrNameLst>
                                          <p:attrName>ppt_y</p:attrName>
                                        </p:attrNameLst>
                                      </p:cBhvr>
                                      <p:tavLst>
                                        <p:tav fmla="" tm="0">
                                          <p:val>
                                            <p:strVal val="#ppt_y"/>
                                          </p:val>
                                        </p:tav>
                                        <p:tav fmla="" tm="100000">
                                          <p:val>
                                            <p:strVal val="#ppt_y+1"/>
                                          </p:val>
                                        </p:tav>
                                      </p:tavLst>
                                    </p:anim>
                                    <p:set>
                                      <p:cBhvr>
                                        <p:cTn dur="1" fill="hold">
                                          <p:stCondLst>
                                            <p:cond delay="1000"/>
                                          </p:stCondLst>
                                        </p:cTn>
                                        <p:tgtEl>
                                          <p:spTgt spid="70"/>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72"/>
                                        </p:tgtEl>
                                        <p:attrNameLst>
                                          <p:attrName>ppt_y</p:attrName>
                                        </p:attrNameLst>
                                      </p:cBhvr>
                                      <p:tavLst>
                                        <p:tav fmla="" tm="0">
                                          <p:val>
                                            <p:strVal val="#ppt_y"/>
                                          </p:val>
                                        </p:tav>
                                        <p:tav fmla="" tm="100000">
                                          <p:val>
                                            <p:strVal val="#ppt_y+1"/>
                                          </p:val>
                                        </p:tav>
                                      </p:tavLst>
                                    </p:anim>
                                    <p:set>
                                      <p:cBhvr>
                                        <p:cTn dur="1" fill="hold">
                                          <p:stCondLst>
                                            <p:cond delay="1000"/>
                                          </p:stCondLst>
                                        </p:cTn>
                                        <p:tgtEl>
                                          <p:spTgt spid="7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98700" y="350425"/>
            <a:ext cx="6177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qué necesitamos Focus Monitor?</a:t>
            </a:r>
            <a:endParaRPr/>
          </a:p>
        </p:txBody>
      </p:sp>
      <p:cxnSp>
        <p:nvCxnSpPr>
          <p:cNvPr id="81" name="Google Shape;81;p16"/>
          <p:cNvCxnSpPr/>
          <p:nvPr/>
        </p:nvCxnSpPr>
        <p:spPr>
          <a:xfrm>
            <a:off x="311700" y="936413"/>
            <a:ext cx="6264900" cy="41100"/>
          </a:xfrm>
          <a:prstGeom prst="straightConnector1">
            <a:avLst/>
          </a:prstGeom>
          <a:noFill/>
          <a:ln cap="flat" cmpd="sng" w="19050">
            <a:solidFill>
              <a:srgbClr val="46DFD0"/>
            </a:solidFill>
            <a:prstDash val="solid"/>
            <a:round/>
            <a:headEnd len="med" w="med" type="none"/>
            <a:tailEnd len="med" w="med" type="none"/>
          </a:ln>
        </p:spPr>
      </p:cxnSp>
      <p:sp>
        <p:nvSpPr>
          <p:cNvPr id="82" name="Google Shape;82;p16"/>
          <p:cNvSpPr txBox="1"/>
          <p:nvPr/>
        </p:nvSpPr>
        <p:spPr>
          <a:xfrm>
            <a:off x="1538100" y="2287050"/>
            <a:ext cx="6067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1"/>
                </a:solidFill>
              </a:rPr>
              <a:t>Ayuda para el administrador de sistemas</a:t>
            </a:r>
            <a:endParaRPr sz="2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1437750" y="2287050"/>
            <a:ext cx="626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1"/>
                </a:solidFill>
              </a:rPr>
              <a:t>Monitoriza </a:t>
            </a:r>
            <a:r>
              <a:rPr lang="es" sz="2500">
                <a:solidFill>
                  <a:schemeClr val="dk1"/>
                </a:solidFill>
              </a:rPr>
              <a:t>el estado actual de los equipos</a:t>
            </a:r>
            <a:endParaRPr sz="2500">
              <a:solidFill>
                <a:schemeClr val="dk1"/>
              </a:solidFill>
            </a:endParaRPr>
          </a:p>
        </p:txBody>
      </p:sp>
      <p:sp>
        <p:nvSpPr>
          <p:cNvPr id="88" name="Google Shape;88;p17"/>
          <p:cNvSpPr txBox="1"/>
          <p:nvPr/>
        </p:nvSpPr>
        <p:spPr>
          <a:xfrm>
            <a:off x="795725" y="960225"/>
            <a:ext cx="4224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
                <a:solidFill>
                  <a:schemeClr val="dk1"/>
                </a:solidFill>
              </a:rPr>
              <a:t>Ayuda para el administrador de sistemas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89" name="Google Shape;89;p17"/>
          <p:cNvSpPr txBox="1"/>
          <p:nvPr>
            <p:ph type="title"/>
          </p:nvPr>
        </p:nvSpPr>
        <p:spPr>
          <a:xfrm>
            <a:off x="398700" y="350425"/>
            <a:ext cx="450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qué es Focus Monitor?</a:t>
            </a:r>
            <a:endParaRPr/>
          </a:p>
        </p:txBody>
      </p:sp>
      <p:cxnSp>
        <p:nvCxnSpPr>
          <p:cNvPr id="90" name="Google Shape;90;p17"/>
          <p:cNvCxnSpPr/>
          <p:nvPr/>
        </p:nvCxnSpPr>
        <p:spPr>
          <a:xfrm>
            <a:off x="311700" y="936413"/>
            <a:ext cx="4494000" cy="333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1794450" y="2094600"/>
            <a:ext cx="55551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solidFill>
                  <a:schemeClr val="dk1"/>
                </a:solidFill>
              </a:rPr>
              <a:t>Ayuda al usuario a entender el estado de los equipos</a:t>
            </a:r>
            <a:endParaRPr sz="2500">
              <a:solidFill>
                <a:schemeClr val="dk1"/>
              </a:solidFill>
            </a:endParaRPr>
          </a:p>
        </p:txBody>
      </p:sp>
      <p:sp>
        <p:nvSpPr>
          <p:cNvPr id="96" name="Google Shape;96;p18"/>
          <p:cNvSpPr txBox="1"/>
          <p:nvPr/>
        </p:nvSpPr>
        <p:spPr>
          <a:xfrm>
            <a:off x="795725" y="960225"/>
            <a:ext cx="4224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
                <a:solidFill>
                  <a:schemeClr val="dk1"/>
                </a:solidFill>
              </a:rPr>
              <a:t>Ayuda para el administrador de sistemas</a:t>
            </a:r>
            <a:endParaRPr>
              <a:solidFill>
                <a:schemeClr val="dk1"/>
              </a:solidFill>
            </a:endParaRPr>
          </a:p>
          <a:p>
            <a:pPr indent="-317500" lvl="0" marL="457200" rtl="0" algn="l">
              <a:spcBef>
                <a:spcPts val="0"/>
              </a:spcBef>
              <a:spcAft>
                <a:spcPts val="0"/>
              </a:spcAft>
              <a:buClr>
                <a:schemeClr val="dk1"/>
              </a:buClr>
              <a:buSzPts val="1400"/>
              <a:buChar char="-"/>
            </a:pPr>
            <a:r>
              <a:rPr lang="es">
                <a:solidFill>
                  <a:schemeClr val="dk1"/>
                </a:solidFill>
              </a:rPr>
              <a:t>Monitoriza el estado actual de los equipos</a:t>
            </a:r>
            <a:endParaRPr>
              <a:solidFill>
                <a:schemeClr val="dk1"/>
              </a:solidFill>
            </a:endParaRPr>
          </a:p>
        </p:txBody>
      </p:sp>
      <p:sp>
        <p:nvSpPr>
          <p:cNvPr id="97" name="Google Shape;97;p18"/>
          <p:cNvSpPr txBox="1"/>
          <p:nvPr>
            <p:ph type="title"/>
          </p:nvPr>
        </p:nvSpPr>
        <p:spPr>
          <a:xfrm>
            <a:off x="398700" y="350425"/>
            <a:ext cx="450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qué es Focus Monitor?</a:t>
            </a:r>
            <a:endParaRPr/>
          </a:p>
        </p:txBody>
      </p:sp>
      <p:cxnSp>
        <p:nvCxnSpPr>
          <p:cNvPr id="98" name="Google Shape;98;p18"/>
          <p:cNvCxnSpPr/>
          <p:nvPr/>
        </p:nvCxnSpPr>
        <p:spPr>
          <a:xfrm>
            <a:off x="311700" y="936413"/>
            <a:ext cx="4494000" cy="333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1708050" y="2094600"/>
            <a:ext cx="5727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solidFill>
                  <a:schemeClr val="dk1"/>
                </a:solidFill>
              </a:rPr>
              <a:t>Acerca al usuario el trabajo del administrador de sistemas</a:t>
            </a:r>
            <a:endParaRPr sz="2500">
              <a:solidFill>
                <a:schemeClr val="dk1"/>
              </a:solidFill>
            </a:endParaRPr>
          </a:p>
        </p:txBody>
      </p:sp>
      <p:sp>
        <p:nvSpPr>
          <p:cNvPr id="104" name="Google Shape;104;p19"/>
          <p:cNvSpPr txBox="1"/>
          <p:nvPr/>
        </p:nvSpPr>
        <p:spPr>
          <a:xfrm>
            <a:off x="795725" y="960225"/>
            <a:ext cx="5512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
                <a:solidFill>
                  <a:schemeClr val="dk1"/>
                </a:solidFill>
              </a:rPr>
              <a:t>Ayuda para el administrador de sistemas</a:t>
            </a:r>
            <a:endParaRPr>
              <a:solidFill>
                <a:schemeClr val="dk1"/>
              </a:solidFill>
            </a:endParaRPr>
          </a:p>
          <a:p>
            <a:pPr indent="-317500" lvl="0" marL="457200" rtl="0" algn="l">
              <a:spcBef>
                <a:spcPts val="0"/>
              </a:spcBef>
              <a:spcAft>
                <a:spcPts val="0"/>
              </a:spcAft>
              <a:buClr>
                <a:schemeClr val="dk1"/>
              </a:buClr>
              <a:buSzPts val="1400"/>
              <a:buChar char="-"/>
            </a:pPr>
            <a:r>
              <a:rPr lang="es">
                <a:solidFill>
                  <a:schemeClr val="dk1"/>
                </a:solidFill>
              </a:rPr>
              <a:t>Visualiza el estado actual de los equipos</a:t>
            </a:r>
            <a:endParaRPr>
              <a:solidFill>
                <a:schemeClr val="dk1"/>
              </a:solidFill>
            </a:endParaRPr>
          </a:p>
          <a:p>
            <a:pPr indent="-317500" lvl="0" marL="457200" rtl="0" algn="l">
              <a:spcBef>
                <a:spcPts val="0"/>
              </a:spcBef>
              <a:spcAft>
                <a:spcPts val="0"/>
              </a:spcAft>
              <a:buClr>
                <a:schemeClr val="dk1"/>
              </a:buClr>
              <a:buSzPts val="1400"/>
              <a:buChar char="-"/>
            </a:pPr>
            <a:r>
              <a:rPr lang="es">
                <a:solidFill>
                  <a:schemeClr val="dk1"/>
                </a:solidFill>
              </a:rPr>
              <a:t>Ayuda al usuario a entender el estado de los equipos</a:t>
            </a:r>
            <a:endParaRPr>
              <a:solidFill>
                <a:schemeClr val="dk1"/>
              </a:solidFill>
            </a:endParaRPr>
          </a:p>
        </p:txBody>
      </p:sp>
      <p:sp>
        <p:nvSpPr>
          <p:cNvPr id="105" name="Google Shape;105;p19"/>
          <p:cNvSpPr txBox="1"/>
          <p:nvPr>
            <p:ph type="title"/>
          </p:nvPr>
        </p:nvSpPr>
        <p:spPr>
          <a:xfrm>
            <a:off x="398700" y="350425"/>
            <a:ext cx="450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qué es Focus Monitor?</a:t>
            </a:r>
            <a:endParaRPr/>
          </a:p>
        </p:txBody>
      </p:sp>
      <p:cxnSp>
        <p:nvCxnSpPr>
          <p:cNvPr id="106" name="Google Shape;106;p19"/>
          <p:cNvCxnSpPr/>
          <p:nvPr/>
        </p:nvCxnSpPr>
        <p:spPr>
          <a:xfrm>
            <a:off x="311700" y="936413"/>
            <a:ext cx="4494000" cy="333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Focus Monitor?</a:t>
            </a:r>
            <a:endParaRPr/>
          </a:p>
        </p:txBody>
      </p:sp>
      <p:cxnSp>
        <p:nvCxnSpPr>
          <p:cNvPr id="112" name="Google Shape;112;p20"/>
          <p:cNvCxnSpPr/>
          <p:nvPr/>
        </p:nvCxnSpPr>
        <p:spPr>
          <a:xfrm flipH="1" rot="10800000">
            <a:off x="311700" y="1081500"/>
            <a:ext cx="3832200" cy="7200"/>
          </a:xfrm>
          <a:prstGeom prst="straightConnector1">
            <a:avLst/>
          </a:prstGeom>
          <a:noFill/>
          <a:ln cap="flat" cmpd="sng" w="19050">
            <a:solidFill>
              <a:srgbClr val="46DFD0"/>
            </a:solidFill>
            <a:prstDash val="solid"/>
            <a:round/>
            <a:headEnd len="med" w="med" type="none"/>
            <a:tailEnd len="med" w="med" type="none"/>
          </a:ln>
        </p:spPr>
      </p:cxnSp>
      <p:sp>
        <p:nvSpPr>
          <p:cNvPr id="113" name="Google Shape;113;p20"/>
          <p:cNvSpPr txBox="1"/>
          <p:nvPr>
            <p:ph idx="1" type="body"/>
          </p:nvPr>
        </p:nvSpPr>
        <p:spPr>
          <a:xfrm>
            <a:off x="5946800" y="1605850"/>
            <a:ext cx="1596300" cy="57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
                <a:solidFill>
                  <a:schemeClr val="dk1"/>
                </a:solidFill>
              </a:rPr>
              <a:t>Monitorización</a:t>
            </a:r>
            <a:endParaRPr>
              <a:solidFill>
                <a:schemeClr val="dk1"/>
              </a:solidFill>
            </a:endParaRPr>
          </a:p>
        </p:txBody>
      </p:sp>
      <p:sp>
        <p:nvSpPr>
          <p:cNvPr id="114" name="Google Shape;114;p20"/>
          <p:cNvSpPr txBox="1"/>
          <p:nvPr>
            <p:ph idx="1" type="body"/>
          </p:nvPr>
        </p:nvSpPr>
        <p:spPr>
          <a:xfrm>
            <a:off x="5356800" y="2964950"/>
            <a:ext cx="1040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Gráficas</a:t>
            </a:r>
            <a:endParaRPr>
              <a:solidFill>
                <a:schemeClr val="dk1"/>
              </a:solidFill>
            </a:endParaRPr>
          </a:p>
        </p:txBody>
      </p:sp>
      <p:sp>
        <p:nvSpPr>
          <p:cNvPr id="115" name="Google Shape;115;p20"/>
          <p:cNvSpPr txBox="1"/>
          <p:nvPr>
            <p:ph idx="1" type="body"/>
          </p:nvPr>
        </p:nvSpPr>
        <p:spPr>
          <a:xfrm>
            <a:off x="4925175" y="2174638"/>
            <a:ext cx="1255500" cy="504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s">
                <a:solidFill>
                  <a:schemeClr val="dk1"/>
                </a:solidFill>
              </a:rPr>
              <a:t>RRD TOOL</a:t>
            </a:r>
            <a:endParaRPr>
              <a:solidFill>
                <a:schemeClr val="dk1"/>
              </a:solidFill>
            </a:endParaRPr>
          </a:p>
        </p:txBody>
      </p:sp>
      <p:sp>
        <p:nvSpPr>
          <p:cNvPr id="116" name="Google Shape;116;p20"/>
          <p:cNvSpPr txBox="1"/>
          <p:nvPr>
            <p:ph idx="1" type="body"/>
          </p:nvPr>
        </p:nvSpPr>
        <p:spPr>
          <a:xfrm>
            <a:off x="6498425" y="2319600"/>
            <a:ext cx="936600" cy="5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Alertas</a:t>
            </a:r>
            <a:endParaRPr>
              <a:solidFill>
                <a:schemeClr val="dk1"/>
              </a:solidFill>
            </a:endParaRPr>
          </a:p>
        </p:txBody>
      </p:sp>
      <p:sp>
        <p:nvSpPr>
          <p:cNvPr id="117" name="Google Shape;117;p20"/>
          <p:cNvSpPr txBox="1"/>
          <p:nvPr>
            <p:ph idx="1" type="body"/>
          </p:nvPr>
        </p:nvSpPr>
        <p:spPr>
          <a:xfrm>
            <a:off x="7706675" y="1856400"/>
            <a:ext cx="1255500" cy="5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Usabilidad</a:t>
            </a:r>
            <a:endParaRPr>
              <a:solidFill>
                <a:schemeClr val="dk1"/>
              </a:solidFill>
            </a:endParaRPr>
          </a:p>
        </p:txBody>
      </p:sp>
      <p:sp>
        <p:nvSpPr>
          <p:cNvPr id="118" name="Google Shape;118;p20"/>
          <p:cNvSpPr txBox="1"/>
          <p:nvPr>
            <p:ph idx="1" type="body"/>
          </p:nvPr>
        </p:nvSpPr>
        <p:spPr>
          <a:xfrm>
            <a:off x="6916025" y="2964950"/>
            <a:ext cx="1907700" cy="57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
                <a:solidFill>
                  <a:schemeClr val="dk1"/>
                </a:solidFill>
              </a:rPr>
              <a:t>Acercar al usuario</a:t>
            </a:r>
            <a:endParaRPr>
              <a:solidFill>
                <a:schemeClr val="dk1"/>
              </a:solidFill>
            </a:endParaRPr>
          </a:p>
        </p:txBody>
      </p:sp>
      <p:pic>
        <p:nvPicPr>
          <p:cNvPr id="119" name="Google Shape;119;p20"/>
          <p:cNvPicPr preferRelativeResize="0"/>
          <p:nvPr/>
        </p:nvPicPr>
        <p:blipFill>
          <a:blip r:embed="rId3">
            <a:alphaModFix/>
          </a:blip>
          <a:stretch>
            <a:fillRect/>
          </a:stretch>
        </p:blipFill>
        <p:spPr>
          <a:xfrm>
            <a:off x="355775" y="1889863"/>
            <a:ext cx="4260300" cy="13637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Focus Monitor?</a:t>
            </a:r>
            <a:endParaRPr/>
          </a:p>
        </p:txBody>
      </p:sp>
      <p:sp>
        <p:nvSpPr>
          <p:cNvPr id="125" name="Google Shape;125;p21"/>
          <p:cNvSpPr txBox="1"/>
          <p:nvPr>
            <p:ph idx="1" type="body"/>
          </p:nvPr>
        </p:nvSpPr>
        <p:spPr>
          <a:xfrm>
            <a:off x="311700" y="1152475"/>
            <a:ext cx="2973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Características:</a:t>
            </a:r>
            <a:endParaRPr>
              <a:solidFill>
                <a:schemeClr val="dk1"/>
              </a:solidFill>
            </a:endParaRPr>
          </a:p>
        </p:txBody>
      </p:sp>
      <p:sp>
        <p:nvSpPr>
          <p:cNvPr id="126" name="Google Shape;126;p21"/>
          <p:cNvSpPr txBox="1"/>
          <p:nvPr/>
        </p:nvSpPr>
        <p:spPr>
          <a:xfrm>
            <a:off x="3841950" y="2287050"/>
            <a:ext cx="148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1"/>
                </a:solidFill>
              </a:rPr>
              <a:t>Eficiente</a:t>
            </a:r>
            <a:endParaRPr sz="2500">
              <a:solidFill>
                <a:schemeClr val="dk1"/>
              </a:solidFill>
            </a:endParaRPr>
          </a:p>
        </p:txBody>
      </p:sp>
      <p:cxnSp>
        <p:nvCxnSpPr>
          <p:cNvPr id="127" name="Google Shape;127;p21"/>
          <p:cNvCxnSpPr/>
          <p:nvPr/>
        </p:nvCxnSpPr>
        <p:spPr>
          <a:xfrm flipH="1" rot="10800000">
            <a:off x="311700" y="1081500"/>
            <a:ext cx="3832200" cy="7200"/>
          </a:xfrm>
          <a:prstGeom prst="straightConnector1">
            <a:avLst/>
          </a:prstGeom>
          <a:noFill/>
          <a:ln cap="flat" cmpd="sng" w="19050">
            <a:solidFill>
              <a:srgbClr val="46DFD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