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6" r:id="rId5"/>
    <p:sldId id="260" r:id="rId6"/>
    <p:sldId id="261" r:id="rId7"/>
    <p:sldId id="262" r:id="rId8"/>
    <p:sldId id="263" r:id="rId9"/>
    <p:sldId id="264" r:id="rId10"/>
    <p:sldId id="265" r:id="rId11"/>
    <p:sldId id="267" r:id="rId12"/>
  </p:sldIdLst>
  <p:sldSz cx="18288000" cy="10287000"/>
  <p:notesSz cx="6858000" cy="9144000"/>
  <p:embeddedFontLst>
    <p:embeddedFont>
      <p:font typeface="Canva Sans" panose="020B0604020202020204" charset="0"/>
      <p:regular r:id="rId13"/>
    </p:embeddedFont>
    <p:embeddedFont>
      <p:font typeface="Canva Sans Bold" panose="020B0604020202020204" charset="0"/>
      <p:regular r:id="rId14"/>
    </p:embeddedFont>
    <p:embeddedFont>
      <p:font typeface="Inter" panose="020B0604020202020204" charset="0"/>
      <p:regular r:id="rId15"/>
    </p:embeddedFont>
    <p:embeddedFont>
      <p:font typeface="Inter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DB"/>
    <a:srgbClr val="F5E6DB"/>
    <a:srgbClr val="FFEBCD"/>
    <a:srgbClr val="B88869"/>
    <a:srgbClr val="EDC097"/>
    <a:srgbClr val="F6E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525"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194989" y="4364990"/>
            <a:ext cx="13898017" cy="1557019"/>
          </a:xfrm>
          <a:prstGeom prst="rect">
            <a:avLst/>
          </a:prstGeom>
        </p:spPr>
        <p:txBody>
          <a:bodyPr wrap="square" lIns="0" tIns="0" rIns="0" bIns="0" rtlCol="0" anchor="t">
            <a:spAutoFit/>
          </a:bodyPr>
          <a:lstStyle/>
          <a:p>
            <a:pPr algn="ctr">
              <a:lnSpc>
                <a:spcPts val="12880"/>
              </a:lnSpc>
            </a:pPr>
            <a:r>
              <a:rPr lang="en-US" sz="9200" dirty="0" err="1">
                <a:solidFill>
                  <a:srgbClr val="000000"/>
                </a:solidFill>
                <a:latin typeface="Inter Bold"/>
              </a:rPr>
              <a:t>Rockbuster</a:t>
            </a:r>
            <a:r>
              <a:rPr lang="en-US" sz="9200" dirty="0">
                <a:solidFill>
                  <a:srgbClr val="000000"/>
                </a:solidFill>
                <a:latin typeface="Inter Bold"/>
              </a:rPr>
              <a:t> Stealth LLC</a:t>
            </a:r>
          </a:p>
        </p:txBody>
      </p:sp>
      <p:grpSp>
        <p:nvGrpSpPr>
          <p:cNvPr id="3" name="Group 3"/>
          <p:cNvGrpSpPr/>
          <p:nvPr/>
        </p:nvGrpSpPr>
        <p:grpSpPr>
          <a:xfrm>
            <a:off x="0" y="6057900"/>
            <a:ext cx="18288000" cy="4229100"/>
            <a:chOff x="0" y="0"/>
            <a:chExt cx="4816593" cy="1239668"/>
          </a:xfrm>
        </p:grpSpPr>
        <p:sp>
          <p:nvSpPr>
            <p:cNvPr id="4" name="Freeform 4"/>
            <p:cNvSpPr/>
            <p:nvPr/>
          </p:nvSpPr>
          <p:spPr>
            <a:xfrm>
              <a:off x="0" y="0"/>
              <a:ext cx="4816592" cy="1239668"/>
            </a:xfrm>
            <a:custGeom>
              <a:avLst/>
              <a:gdLst/>
              <a:ahLst/>
              <a:cxnLst/>
              <a:rect l="l" t="t" r="r" b="b"/>
              <a:pathLst>
                <a:path w="4816592" h="1239668">
                  <a:moveTo>
                    <a:pt x="0" y="0"/>
                  </a:moveTo>
                  <a:lnTo>
                    <a:pt x="4816592" y="0"/>
                  </a:lnTo>
                  <a:lnTo>
                    <a:pt x="4816592" y="1239668"/>
                  </a:lnTo>
                  <a:lnTo>
                    <a:pt x="0" y="1239668"/>
                  </a:lnTo>
                  <a:close/>
                </a:path>
              </a:pathLst>
            </a:custGeom>
            <a:solidFill>
              <a:srgbClr val="EDC097">
                <a:alpha val="49804"/>
              </a:srgbClr>
            </a:solidFill>
          </p:spPr>
          <p:txBody>
            <a:bodyPr/>
            <a:lstStyle/>
            <a:p>
              <a:endParaRPr lang="en-US"/>
            </a:p>
          </p:txBody>
        </p:sp>
        <p:sp>
          <p:nvSpPr>
            <p:cNvPr id="5" name="TextBox 5"/>
            <p:cNvSpPr txBox="1"/>
            <p:nvPr/>
          </p:nvSpPr>
          <p:spPr>
            <a:xfrm>
              <a:off x="0" y="-47625"/>
              <a:ext cx="4816593" cy="1287293"/>
            </a:xfrm>
            <a:prstGeom prst="rect">
              <a:avLst/>
            </a:prstGeom>
          </p:spPr>
          <p:txBody>
            <a:bodyPr lIns="50800" tIns="50800" rIns="50800" bIns="50800" rtlCol="0" anchor="ctr"/>
            <a:lstStyle/>
            <a:p>
              <a:pPr algn="ctr">
                <a:lnSpc>
                  <a:spcPts val="2800"/>
                </a:lnSpc>
              </a:pPr>
              <a:endParaRPr/>
            </a:p>
          </p:txBody>
        </p:sp>
      </p:grpSp>
      <p:sp>
        <p:nvSpPr>
          <p:cNvPr id="6" name="TextBox 6"/>
          <p:cNvSpPr txBox="1"/>
          <p:nvPr/>
        </p:nvSpPr>
        <p:spPr>
          <a:xfrm>
            <a:off x="3961135" y="6554413"/>
            <a:ext cx="10365730" cy="679450"/>
          </a:xfrm>
          <a:prstGeom prst="rect">
            <a:avLst/>
          </a:prstGeom>
        </p:spPr>
        <p:txBody>
          <a:bodyPr lIns="0" tIns="0" rIns="0" bIns="0" rtlCol="0" anchor="t">
            <a:spAutoFit/>
          </a:bodyPr>
          <a:lstStyle/>
          <a:p>
            <a:pPr algn="ctr">
              <a:lnSpc>
                <a:spcPts val="5599"/>
              </a:lnSpc>
            </a:pPr>
            <a:r>
              <a:rPr lang="en-US" sz="3999">
                <a:solidFill>
                  <a:srgbClr val="000000"/>
                </a:solidFill>
                <a:latin typeface="Inter Bold"/>
              </a:rPr>
              <a:t>Data Analysis for 2020 company strategy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056284"/>
            <a:ext cx="10774412" cy="1557019"/>
          </a:xfrm>
          <a:prstGeom prst="rect">
            <a:avLst/>
          </a:prstGeom>
        </p:spPr>
        <p:txBody>
          <a:bodyPr lIns="0" tIns="0" rIns="0" bIns="0" rtlCol="0" anchor="t">
            <a:spAutoFit/>
          </a:bodyPr>
          <a:lstStyle/>
          <a:p>
            <a:pPr algn="ctr">
              <a:lnSpc>
                <a:spcPts val="12880"/>
              </a:lnSpc>
            </a:pPr>
            <a:r>
              <a:rPr lang="en-US" sz="9200">
                <a:solidFill>
                  <a:srgbClr val="000000"/>
                </a:solidFill>
                <a:latin typeface="Inter Bold"/>
              </a:rPr>
              <a:t>For future projects</a:t>
            </a:r>
          </a:p>
        </p:txBody>
      </p:sp>
      <p:sp>
        <p:nvSpPr>
          <p:cNvPr id="3" name="TextBox 3"/>
          <p:cNvSpPr txBox="1"/>
          <p:nvPr/>
        </p:nvSpPr>
        <p:spPr>
          <a:xfrm>
            <a:off x="1028700" y="4059630"/>
            <a:ext cx="16596595" cy="4267515"/>
          </a:xfrm>
          <a:prstGeom prst="rect">
            <a:avLst/>
          </a:prstGeom>
        </p:spPr>
        <p:txBody>
          <a:bodyPr lIns="0" tIns="0" rIns="0" bIns="0" rtlCol="0" anchor="t">
            <a:spAutoFit/>
          </a:bodyPr>
          <a:lstStyle/>
          <a:p>
            <a:pPr marL="457200" indent="-457200">
              <a:lnSpc>
                <a:spcPts val="4759"/>
              </a:lnSpc>
              <a:buFont typeface="Wingdings" panose="05000000000000000000" pitchFamily="2" charset="2"/>
              <a:buChar char="q"/>
            </a:pPr>
            <a:r>
              <a:rPr lang="en-US" sz="3399" dirty="0">
                <a:solidFill>
                  <a:srgbClr val="000000"/>
                </a:solidFill>
                <a:latin typeface="Canva Sans"/>
              </a:rPr>
              <a:t>Regular </a:t>
            </a:r>
            <a:r>
              <a:rPr lang="en-US" sz="3399" dirty="0" err="1">
                <a:solidFill>
                  <a:srgbClr val="000000"/>
                </a:solidFill>
                <a:latin typeface="Canva Sans"/>
              </a:rPr>
              <a:t>manteinance</a:t>
            </a:r>
            <a:r>
              <a:rPr lang="en-US" sz="3399" dirty="0">
                <a:solidFill>
                  <a:srgbClr val="000000"/>
                </a:solidFill>
                <a:latin typeface="Canva Sans"/>
              </a:rPr>
              <a:t> of the inventory to match trends on customers choices.</a:t>
            </a:r>
          </a:p>
          <a:p>
            <a:pPr marL="457200" indent="-457200">
              <a:lnSpc>
                <a:spcPts val="4759"/>
              </a:lnSpc>
              <a:buFont typeface="Wingdings" panose="05000000000000000000" pitchFamily="2" charset="2"/>
              <a:buChar char="q"/>
            </a:pPr>
            <a:endParaRPr lang="en-US" sz="3399" dirty="0">
              <a:solidFill>
                <a:srgbClr val="000000"/>
              </a:solidFill>
              <a:latin typeface="Canva Sans"/>
            </a:endParaRPr>
          </a:p>
          <a:p>
            <a:pPr marL="457200" indent="-457200">
              <a:lnSpc>
                <a:spcPts val="4759"/>
              </a:lnSpc>
              <a:buFont typeface="Wingdings" panose="05000000000000000000" pitchFamily="2" charset="2"/>
              <a:buChar char="q"/>
            </a:pPr>
            <a:r>
              <a:rPr lang="en-US" sz="3399" dirty="0">
                <a:solidFill>
                  <a:srgbClr val="000000"/>
                </a:solidFill>
                <a:latin typeface="Canva Sans"/>
              </a:rPr>
              <a:t>Tracking searches on the upcoming web page, this will help us see what they want even if it is not in the catalogue.</a:t>
            </a:r>
          </a:p>
          <a:p>
            <a:pPr marL="457200" indent="-457200">
              <a:lnSpc>
                <a:spcPts val="4759"/>
              </a:lnSpc>
              <a:buFont typeface="Wingdings" panose="05000000000000000000" pitchFamily="2" charset="2"/>
              <a:buChar char="q"/>
            </a:pPr>
            <a:endParaRPr lang="en-US" sz="3399" dirty="0">
              <a:solidFill>
                <a:srgbClr val="000000"/>
              </a:solidFill>
              <a:latin typeface="Canva Sans"/>
            </a:endParaRPr>
          </a:p>
          <a:p>
            <a:pPr marL="457200" indent="-457200">
              <a:lnSpc>
                <a:spcPts val="4759"/>
              </a:lnSpc>
              <a:buFont typeface="Wingdings" panose="05000000000000000000" pitchFamily="2" charset="2"/>
              <a:buChar char="q"/>
            </a:pPr>
            <a:r>
              <a:rPr lang="en-US" sz="3399" dirty="0">
                <a:solidFill>
                  <a:srgbClr val="000000"/>
                </a:solidFill>
                <a:latin typeface="Canva Sans"/>
              </a:rPr>
              <a:t>Collect data from more recent years so we can keep up with customers more </a:t>
            </a:r>
            <a:r>
              <a:rPr lang="en-US" sz="3399" dirty="0" err="1">
                <a:solidFill>
                  <a:srgbClr val="000000"/>
                </a:solidFill>
                <a:latin typeface="Canva Sans"/>
              </a:rPr>
              <a:t>effectivelly</a:t>
            </a:r>
            <a:endParaRPr lang="en-US" sz="3399" dirty="0">
              <a:solidFill>
                <a:srgbClr val="000000"/>
              </a:solidFill>
              <a:latin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a:extLst>
              <a:ext uri="{FF2B5EF4-FFF2-40B4-BE49-F238E27FC236}">
                <a16:creationId xmlns:a16="http://schemas.microsoft.com/office/drawing/2014/main" id="{4791E52D-F16E-4882-F4A1-14F449E4029A}"/>
              </a:ext>
            </a:extLst>
          </p:cNvPr>
          <p:cNvGrpSpPr/>
          <p:nvPr/>
        </p:nvGrpSpPr>
        <p:grpSpPr>
          <a:xfrm>
            <a:off x="9525" y="6438900"/>
            <a:ext cx="18288000" cy="3848100"/>
            <a:chOff x="0" y="0"/>
            <a:chExt cx="4816593" cy="1239668"/>
          </a:xfrm>
        </p:grpSpPr>
        <p:sp>
          <p:nvSpPr>
            <p:cNvPr id="6" name="Freeform 4">
              <a:extLst>
                <a:ext uri="{FF2B5EF4-FFF2-40B4-BE49-F238E27FC236}">
                  <a16:creationId xmlns:a16="http://schemas.microsoft.com/office/drawing/2014/main" id="{45C24F11-21FD-F469-2DAC-BF85C95AEDB5}"/>
                </a:ext>
              </a:extLst>
            </p:cNvPr>
            <p:cNvSpPr/>
            <p:nvPr/>
          </p:nvSpPr>
          <p:spPr>
            <a:xfrm>
              <a:off x="0" y="0"/>
              <a:ext cx="4816592" cy="1239668"/>
            </a:xfrm>
            <a:custGeom>
              <a:avLst/>
              <a:gdLst/>
              <a:ahLst/>
              <a:cxnLst/>
              <a:rect l="l" t="t" r="r" b="b"/>
              <a:pathLst>
                <a:path w="4816592" h="1239668">
                  <a:moveTo>
                    <a:pt x="0" y="0"/>
                  </a:moveTo>
                  <a:lnTo>
                    <a:pt x="4816592" y="0"/>
                  </a:lnTo>
                  <a:lnTo>
                    <a:pt x="4816592" y="1239668"/>
                  </a:lnTo>
                  <a:lnTo>
                    <a:pt x="0" y="1239668"/>
                  </a:lnTo>
                  <a:close/>
                </a:path>
              </a:pathLst>
            </a:custGeom>
            <a:solidFill>
              <a:srgbClr val="EDC097">
                <a:alpha val="49804"/>
              </a:srgbClr>
            </a:solidFill>
          </p:spPr>
          <p:txBody>
            <a:bodyPr/>
            <a:lstStyle/>
            <a:p>
              <a:endParaRPr lang="en-US"/>
            </a:p>
          </p:txBody>
        </p:sp>
        <p:sp>
          <p:nvSpPr>
            <p:cNvPr id="7" name="TextBox 5">
              <a:extLst>
                <a:ext uri="{FF2B5EF4-FFF2-40B4-BE49-F238E27FC236}">
                  <a16:creationId xmlns:a16="http://schemas.microsoft.com/office/drawing/2014/main" id="{A5154D99-3D3A-5905-F98D-96F02F6430E9}"/>
                </a:ext>
              </a:extLst>
            </p:cNvPr>
            <p:cNvSpPr txBox="1"/>
            <p:nvPr/>
          </p:nvSpPr>
          <p:spPr>
            <a:xfrm>
              <a:off x="0" y="-47625"/>
              <a:ext cx="4816593" cy="1287293"/>
            </a:xfrm>
            <a:prstGeom prst="rect">
              <a:avLst/>
            </a:prstGeom>
          </p:spPr>
          <p:txBody>
            <a:bodyPr lIns="50800" tIns="50800" rIns="50800" bIns="50800" rtlCol="0" anchor="ctr"/>
            <a:lstStyle/>
            <a:p>
              <a:pPr algn="ctr">
                <a:lnSpc>
                  <a:spcPts val="2800"/>
                </a:lnSpc>
              </a:pPr>
              <a:endParaRPr/>
            </a:p>
          </p:txBody>
        </p:sp>
      </p:grpSp>
      <p:sp>
        <p:nvSpPr>
          <p:cNvPr id="2" name="TextBox 2">
            <a:extLst>
              <a:ext uri="{FF2B5EF4-FFF2-40B4-BE49-F238E27FC236}">
                <a16:creationId xmlns:a16="http://schemas.microsoft.com/office/drawing/2014/main" id="{D3E61B3F-5886-9BB3-B0E2-2C3C767B3B4C}"/>
              </a:ext>
            </a:extLst>
          </p:cNvPr>
          <p:cNvSpPr txBox="1"/>
          <p:nvPr/>
        </p:nvSpPr>
        <p:spPr>
          <a:xfrm>
            <a:off x="3591371" y="3636008"/>
            <a:ext cx="11105258" cy="1557019"/>
          </a:xfrm>
          <a:prstGeom prst="rect">
            <a:avLst/>
          </a:prstGeom>
        </p:spPr>
        <p:txBody>
          <a:bodyPr wrap="square" lIns="0" tIns="0" rIns="0" bIns="0" rtlCol="0" anchor="t">
            <a:spAutoFit/>
          </a:bodyPr>
          <a:lstStyle/>
          <a:p>
            <a:pPr algn="ctr">
              <a:lnSpc>
                <a:spcPts val="12880"/>
              </a:lnSpc>
            </a:pPr>
            <a:r>
              <a:rPr lang="en-US" sz="10000" dirty="0">
                <a:solidFill>
                  <a:srgbClr val="000000"/>
                </a:solidFill>
                <a:latin typeface="Inter Bold"/>
              </a:rPr>
              <a:t>Questions</a:t>
            </a:r>
            <a:r>
              <a:rPr lang="en-US" sz="9200" dirty="0">
                <a:solidFill>
                  <a:srgbClr val="000000"/>
                </a:solidFill>
                <a:latin typeface="Inter Bold"/>
              </a:rPr>
              <a:t>?</a:t>
            </a:r>
          </a:p>
        </p:txBody>
      </p:sp>
      <p:sp>
        <p:nvSpPr>
          <p:cNvPr id="3" name="TextBox 3">
            <a:extLst>
              <a:ext uri="{FF2B5EF4-FFF2-40B4-BE49-F238E27FC236}">
                <a16:creationId xmlns:a16="http://schemas.microsoft.com/office/drawing/2014/main" id="{E244BE8F-CEF9-2354-D58A-36255FAB238A}"/>
              </a:ext>
            </a:extLst>
          </p:cNvPr>
          <p:cNvSpPr txBox="1"/>
          <p:nvPr/>
        </p:nvSpPr>
        <p:spPr>
          <a:xfrm>
            <a:off x="1600200" y="6896100"/>
            <a:ext cx="16596595" cy="1805302"/>
          </a:xfrm>
          <a:prstGeom prst="rect">
            <a:avLst/>
          </a:prstGeom>
        </p:spPr>
        <p:txBody>
          <a:bodyPr lIns="0" tIns="0" rIns="0" bIns="0" rtlCol="0" anchor="t">
            <a:spAutoFit/>
          </a:bodyPr>
          <a:lstStyle/>
          <a:p>
            <a:pPr marL="457200" indent="-457200">
              <a:lnSpc>
                <a:spcPts val="4759"/>
              </a:lnSpc>
              <a:buFont typeface="Wingdings" panose="05000000000000000000" pitchFamily="2" charset="2"/>
              <a:buChar char="q"/>
            </a:pPr>
            <a:r>
              <a:rPr lang="en-US" sz="3399" dirty="0" err="1">
                <a:latin typeface="Canva Sans"/>
              </a:rPr>
              <a:t>Núria</a:t>
            </a:r>
            <a:r>
              <a:rPr lang="en-US" sz="3399" dirty="0">
                <a:latin typeface="Canva Sans"/>
              </a:rPr>
              <a:t> Miquel</a:t>
            </a:r>
          </a:p>
          <a:p>
            <a:pPr marL="457200" indent="-457200">
              <a:lnSpc>
                <a:spcPts val="4759"/>
              </a:lnSpc>
              <a:buFont typeface="Wingdings" panose="05000000000000000000" pitchFamily="2" charset="2"/>
              <a:buChar char="q"/>
            </a:pPr>
            <a:r>
              <a:rPr lang="en-US" sz="3399" dirty="0">
                <a:latin typeface="Canva Sans"/>
              </a:rPr>
              <a:t>nuria.miquel@rockbuster.com</a:t>
            </a:r>
          </a:p>
          <a:p>
            <a:pPr marL="457200" indent="-457200">
              <a:lnSpc>
                <a:spcPts val="4759"/>
              </a:lnSpc>
              <a:buFont typeface="Wingdings" panose="05000000000000000000" pitchFamily="2" charset="2"/>
              <a:buChar char="q"/>
            </a:pPr>
            <a:r>
              <a:rPr lang="en-US" sz="3399" dirty="0">
                <a:latin typeface="Canva Sans"/>
              </a:rPr>
              <a:t>www.rockbuster.com/contact</a:t>
            </a:r>
          </a:p>
        </p:txBody>
      </p:sp>
      <p:sp>
        <p:nvSpPr>
          <p:cNvPr id="4" name="TextBox 3">
            <a:extLst>
              <a:ext uri="{FF2B5EF4-FFF2-40B4-BE49-F238E27FC236}">
                <a16:creationId xmlns:a16="http://schemas.microsoft.com/office/drawing/2014/main" id="{ADB4AA99-6BBF-CE4B-6535-E744DB9F88E3}"/>
              </a:ext>
            </a:extLst>
          </p:cNvPr>
          <p:cNvSpPr txBox="1"/>
          <p:nvPr/>
        </p:nvSpPr>
        <p:spPr>
          <a:xfrm>
            <a:off x="5943600" y="5368211"/>
            <a:ext cx="8343900" cy="574196"/>
          </a:xfrm>
          <a:prstGeom prst="rect">
            <a:avLst/>
          </a:prstGeom>
        </p:spPr>
        <p:txBody>
          <a:bodyPr wrap="square" lIns="0" tIns="0" rIns="0" bIns="0" rtlCol="0" anchor="t">
            <a:spAutoFit/>
          </a:bodyPr>
          <a:lstStyle/>
          <a:p>
            <a:pPr>
              <a:lnSpc>
                <a:spcPts val="4759"/>
              </a:lnSpc>
            </a:pPr>
            <a:r>
              <a:rPr lang="en-US" sz="3399" dirty="0">
                <a:solidFill>
                  <a:srgbClr val="000000"/>
                </a:solidFill>
                <a:latin typeface="Canva Sans"/>
              </a:rPr>
              <a:t>Thank you for your attention</a:t>
            </a:r>
          </a:p>
        </p:txBody>
      </p:sp>
    </p:spTree>
    <p:extLst>
      <p:ext uri="{BB962C8B-B14F-4D97-AF65-F5344CB8AC3E}">
        <p14:creationId xmlns:p14="http://schemas.microsoft.com/office/powerpoint/2010/main" val="75406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891060"/>
            <a:ext cx="18288000" cy="4706866"/>
            <a:chOff x="0" y="0"/>
            <a:chExt cx="4816593" cy="1239668"/>
          </a:xfrm>
        </p:grpSpPr>
        <p:sp>
          <p:nvSpPr>
            <p:cNvPr id="3" name="Freeform 3"/>
            <p:cNvSpPr/>
            <p:nvPr/>
          </p:nvSpPr>
          <p:spPr>
            <a:xfrm>
              <a:off x="0" y="0"/>
              <a:ext cx="4816592" cy="1239668"/>
            </a:xfrm>
            <a:custGeom>
              <a:avLst/>
              <a:gdLst/>
              <a:ahLst/>
              <a:cxnLst/>
              <a:rect l="l" t="t" r="r" b="b"/>
              <a:pathLst>
                <a:path w="4816592" h="1239668">
                  <a:moveTo>
                    <a:pt x="0" y="0"/>
                  </a:moveTo>
                  <a:lnTo>
                    <a:pt x="4816592" y="0"/>
                  </a:lnTo>
                  <a:lnTo>
                    <a:pt x="4816592" y="1239668"/>
                  </a:lnTo>
                  <a:lnTo>
                    <a:pt x="0" y="1239668"/>
                  </a:lnTo>
                  <a:close/>
                </a:path>
              </a:pathLst>
            </a:custGeom>
            <a:solidFill>
              <a:srgbClr val="EDC097">
                <a:alpha val="49804"/>
              </a:srgbClr>
            </a:solidFill>
          </p:spPr>
          <p:txBody>
            <a:bodyPr/>
            <a:lstStyle/>
            <a:p>
              <a:endParaRPr lang="en-US" dirty="0"/>
            </a:p>
          </p:txBody>
        </p:sp>
        <p:sp>
          <p:nvSpPr>
            <p:cNvPr id="4" name="TextBox 4"/>
            <p:cNvSpPr txBox="1"/>
            <p:nvPr/>
          </p:nvSpPr>
          <p:spPr>
            <a:xfrm>
              <a:off x="0" y="-47625"/>
              <a:ext cx="4816593" cy="1287293"/>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1282379" y="4376835"/>
            <a:ext cx="15723242" cy="3592440"/>
          </a:xfrm>
          <a:prstGeom prst="rect">
            <a:avLst/>
          </a:prstGeom>
        </p:spPr>
        <p:txBody>
          <a:bodyPr lIns="0" tIns="0" rIns="0" bIns="0" rtlCol="0" anchor="t">
            <a:spAutoFit/>
          </a:bodyPr>
          <a:lstStyle/>
          <a:p>
            <a:pPr algn="ctr">
              <a:lnSpc>
                <a:spcPts val="5762"/>
              </a:lnSpc>
            </a:pPr>
            <a:r>
              <a:rPr lang="en-US" sz="3601" spc="54">
                <a:solidFill>
                  <a:srgbClr val="000000"/>
                </a:solidFill>
                <a:latin typeface="Inter"/>
              </a:rPr>
              <a:t>The aim of this project is to dive into the data of the past and analyze trends to </a:t>
            </a:r>
            <a:r>
              <a:rPr lang="en-US" sz="3601" spc="54">
                <a:solidFill>
                  <a:srgbClr val="000000"/>
                </a:solidFill>
                <a:latin typeface="Inter Bold"/>
              </a:rPr>
              <a:t>prepare a marketing strategy</a:t>
            </a:r>
            <a:r>
              <a:rPr lang="en-US" sz="3601" spc="54">
                <a:solidFill>
                  <a:srgbClr val="000000"/>
                </a:solidFill>
                <a:latin typeface="Inter"/>
              </a:rPr>
              <a:t> for this upcoming year. We will be looking for paterns to </a:t>
            </a:r>
            <a:r>
              <a:rPr lang="en-US" sz="3601" spc="54">
                <a:solidFill>
                  <a:srgbClr val="000000"/>
                </a:solidFill>
                <a:latin typeface="Inter Bold"/>
              </a:rPr>
              <a:t>discover what our current and potential customers want</a:t>
            </a:r>
            <a:r>
              <a:rPr lang="en-US" sz="3601" spc="54">
                <a:solidFill>
                  <a:srgbClr val="000000"/>
                </a:solidFill>
                <a:latin typeface="Inter"/>
              </a:rPr>
              <a:t>, and prepare an effective plan that get Rockbuster to be on the </a:t>
            </a:r>
            <a:r>
              <a:rPr lang="en-US" sz="3601" spc="54">
                <a:solidFill>
                  <a:srgbClr val="000000"/>
                </a:solidFill>
                <a:latin typeface="Inter Bold"/>
              </a:rPr>
              <a:t>top streaming services worldwide</a:t>
            </a:r>
          </a:p>
        </p:txBody>
      </p:sp>
      <p:sp>
        <p:nvSpPr>
          <p:cNvPr id="6" name="TextBox 6"/>
          <p:cNvSpPr txBox="1"/>
          <p:nvPr/>
        </p:nvSpPr>
        <p:spPr>
          <a:xfrm>
            <a:off x="5171068" y="2068609"/>
            <a:ext cx="7945859" cy="1193800"/>
          </a:xfrm>
          <a:prstGeom prst="rect">
            <a:avLst/>
          </a:prstGeom>
        </p:spPr>
        <p:txBody>
          <a:bodyPr wrap="square" lIns="0" tIns="0" rIns="0" bIns="0" rtlCol="0" anchor="t">
            <a:spAutoFit/>
          </a:bodyPr>
          <a:lstStyle/>
          <a:p>
            <a:pPr algn="ctr">
              <a:lnSpc>
                <a:spcPts val="9799"/>
              </a:lnSpc>
            </a:pPr>
            <a:r>
              <a:rPr lang="en-US" sz="6999" spc="139" dirty="0">
                <a:solidFill>
                  <a:srgbClr val="000000"/>
                </a:solidFill>
                <a:latin typeface="Inter Bold"/>
              </a:rPr>
              <a:t>Project 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5143500"/>
            <a:ext cx="18288000" cy="5143500"/>
            <a:chOff x="0" y="0"/>
            <a:chExt cx="4816593" cy="1354667"/>
          </a:xfrm>
          <a:solidFill>
            <a:srgbClr val="F6E0CB"/>
          </a:solidFill>
        </p:grpSpPr>
        <p:sp>
          <p:nvSpPr>
            <p:cNvPr id="4" name="Freeform 4"/>
            <p:cNvSpPr/>
            <p:nvPr/>
          </p:nvSpPr>
          <p:spPr>
            <a:xfrm>
              <a:off x="0" y="0"/>
              <a:ext cx="4816592" cy="1354667"/>
            </a:xfrm>
            <a:custGeom>
              <a:avLst/>
              <a:gdLst/>
              <a:ahLst/>
              <a:cxnLst/>
              <a:rect l="l" t="t" r="r" b="b"/>
              <a:pathLst>
                <a:path w="4816592" h="1354667">
                  <a:moveTo>
                    <a:pt x="0" y="0"/>
                  </a:moveTo>
                  <a:lnTo>
                    <a:pt x="4816592" y="0"/>
                  </a:lnTo>
                  <a:lnTo>
                    <a:pt x="4816592" y="1354667"/>
                  </a:lnTo>
                  <a:lnTo>
                    <a:pt x="0" y="1354667"/>
                  </a:lnTo>
                  <a:close/>
                </a:path>
              </a:pathLst>
            </a:custGeom>
            <a:grpFill/>
          </p:spPr>
          <p:txBody>
            <a:bodyPr/>
            <a:lstStyle/>
            <a:p>
              <a:endParaRPr lang="en-US" dirty="0"/>
            </a:p>
          </p:txBody>
        </p:sp>
        <p:sp>
          <p:nvSpPr>
            <p:cNvPr id="5" name="TextBox 5"/>
            <p:cNvSpPr txBox="1"/>
            <p:nvPr/>
          </p:nvSpPr>
          <p:spPr>
            <a:xfrm>
              <a:off x="0" y="-47625"/>
              <a:ext cx="4816593" cy="1402292"/>
            </a:xfrm>
            <a:prstGeom prst="rect">
              <a:avLst/>
            </a:prstGeom>
            <a:grpFill/>
          </p:spPr>
          <p:txBody>
            <a:bodyPr lIns="50800" tIns="50800" rIns="50800" bIns="50800" rtlCol="0" anchor="ctr"/>
            <a:lstStyle/>
            <a:p>
              <a:pPr algn="ctr">
                <a:lnSpc>
                  <a:spcPts val="2800"/>
                </a:lnSpc>
              </a:pPr>
              <a:endParaRPr/>
            </a:p>
          </p:txBody>
        </p:sp>
      </p:grpSp>
      <p:sp>
        <p:nvSpPr>
          <p:cNvPr id="2" name="TextBox 2"/>
          <p:cNvSpPr txBox="1"/>
          <p:nvPr/>
        </p:nvSpPr>
        <p:spPr>
          <a:xfrm>
            <a:off x="1028700" y="1553695"/>
            <a:ext cx="7193310" cy="863600"/>
          </a:xfrm>
          <a:prstGeom prst="rect">
            <a:avLst/>
          </a:prstGeom>
        </p:spPr>
        <p:txBody>
          <a:bodyPr lIns="0" tIns="0" rIns="0" bIns="0" rtlCol="0" anchor="t">
            <a:spAutoFit/>
          </a:bodyPr>
          <a:lstStyle/>
          <a:p>
            <a:pPr algn="ctr">
              <a:lnSpc>
                <a:spcPts val="7000"/>
              </a:lnSpc>
            </a:pPr>
            <a:r>
              <a:rPr lang="en-US" sz="5000">
                <a:solidFill>
                  <a:srgbClr val="000000"/>
                </a:solidFill>
                <a:latin typeface="Canva Sans Bold"/>
              </a:rPr>
              <a:t>What are we analyzing?</a:t>
            </a:r>
          </a:p>
        </p:txBody>
      </p:sp>
      <p:sp>
        <p:nvSpPr>
          <p:cNvPr id="6" name="TextBox 6"/>
          <p:cNvSpPr txBox="1"/>
          <p:nvPr/>
        </p:nvSpPr>
        <p:spPr>
          <a:xfrm>
            <a:off x="1028700" y="2733786"/>
            <a:ext cx="14332442" cy="1581150"/>
          </a:xfrm>
          <a:prstGeom prst="rect">
            <a:avLst/>
          </a:prstGeom>
        </p:spPr>
        <p:txBody>
          <a:bodyPr lIns="0" tIns="0" rIns="0" bIns="0" rtlCol="0" anchor="t">
            <a:spAutoFit/>
          </a:bodyPr>
          <a:lstStyle/>
          <a:p>
            <a:pPr marL="457200" indent="-457200">
              <a:lnSpc>
                <a:spcPts val="4200"/>
              </a:lnSpc>
              <a:buFont typeface="Wingdings" panose="05000000000000000000" pitchFamily="2" charset="2"/>
              <a:buChar char="q"/>
            </a:pPr>
            <a:r>
              <a:rPr lang="en-US" sz="3000" dirty="0">
                <a:solidFill>
                  <a:srgbClr val="000000"/>
                </a:solidFill>
                <a:latin typeface="Canva Sans"/>
              </a:rPr>
              <a:t>The data available for this project was on </a:t>
            </a:r>
            <a:r>
              <a:rPr lang="en-US" sz="3000" dirty="0">
                <a:solidFill>
                  <a:srgbClr val="000000"/>
                </a:solidFill>
                <a:latin typeface="Canva Sans Bold"/>
              </a:rPr>
              <a:t>physical </a:t>
            </a:r>
            <a:r>
              <a:rPr lang="en-US" sz="3000" dirty="0" err="1">
                <a:solidFill>
                  <a:srgbClr val="000000"/>
                </a:solidFill>
                <a:latin typeface="Canva Sans Bold"/>
              </a:rPr>
              <a:t>rentings</a:t>
            </a:r>
            <a:r>
              <a:rPr lang="en-US" sz="3000" dirty="0">
                <a:solidFill>
                  <a:srgbClr val="000000"/>
                </a:solidFill>
                <a:latin typeface="Canva Sans"/>
              </a:rPr>
              <a:t> for movies from the year </a:t>
            </a:r>
            <a:r>
              <a:rPr lang="en-US" sz="3000" dirty="0">
                <a:solidFill>
                  <a:srgbClr val="000000"/>
                </a:solidFill>
                <a:latin typeface="Canva Sans Bold"/>
              </a:rPr>
              <a:t>2006</a:t>
            </a:r>
            <a:r>
              <a:rPr lang="en-US" sz="3000" dirty="0">
                <a:solidFill>
                  <a:srgbClr val="000000"/>
                </a:solidFill>
                <a:latin typeface="Canva Sans"/>
              </a:rPr>
              <a:t>. This data will help us answer some questions that are key to plan the business strategy</a:t>
            </a:r>
          </a:p>
        </p:txBody>
      </p:sp>
      <p:sp>
        <p:nvSpPr>
          <p:cNvPr id="7" name="TextBox 7"/>
          <p:cNvSpPr txBox="1"/>
          <p:nvPr/>
        </p:nvSpPr>
        <p:spPr>
          <a:xfrm>
            <a:off x="12344400" y="5600700"/>
            <a:ext cx="4363045" cy="863600"/>
          </a:xfrm>
          <a:prstGeom prst="rect">
            <a:avLst/>
          </a:prstGeom>
        </p:spPr>
        <p:txBody>
          <a:bodyPr lIns="0" tIns="0" rIns="0" bIns="0" rtlCol="0" anchor="t">
            <a:spAutoFit/>
          </a:bodyPr>
          <a:lstStyle/>
          <a:p>
            <a:pPr algn="r">
              <a:lnSpc>
                <a:spcPts val="7000"/>
              </a:lnSpc>
            </a:pPr>
            <a:r>
              <a:rPr lang="en-US" sz="5000" dirty="0">
                <a:solidFill>
                  <a:srgbClr val="000000"/>
                </a:solidFill>
                <a:latin typeface="Canva Sans Bold"/>
              </a:rPr>
              <a:t>Key questions</a:t>
            </a:r>
          </a:p>
        </p:txBody>
      </p:sp>
      <p:sp>
        <p:nvSpPr>
          <p:cNvPr id="8" name="TextBox 8"/>
          <p:cNvSpPr txBox="1"/>
          <p:nvPr/>
        </p:nvSpPr>
        <p:spPr>
          <a:xfrm>
            <a:off x="5562600" y="6610350"/>
            <a:ext cx="11408262" cy="2657715"/>
          </a:xfrm>
          <a:prstGeom prst="rect">
            <a:avLst/>
          </a:prstGeom>
        </p:spPr>
        <p:txBody>
          <a:bodyPr wrap="square" lIns="0" tIns="0" rIns="0" bIns="0" rtlCol="0" anchor="t">
            <a:spAutoFit/>
          </a:bodyPr>
          <a:lstStyle/>
          <a:p>
            <a:pPr marL="457200" indent="-457200" algn="just">
              <a:lnSpc>
                <a:spcPts val="4200"/>
              </a:lnSpc>
              <a:buFont typeface="Wingdings" panose="05000000000000000000" pitchFamily="2" charset="2"/>
              <a:buChar char="q"/>
            </a:pPr>
            <a:r>
              <a:rPr lang="en-US" sz="3000" dirty="0">
                <a:solidFill>
                  <a:srgbClr val="000000"/>
                </a:solidFill>
                <a:latin typeface="Canva Sans"/>
              </a:rPr>
              <a:t>Which movies contributed the most/least to revenue gain?</a:t>
            </a:r>
          </a:p>
          <a:p>
            <a:pPr marL="457200" indent="-457200" algn="just">
              <a:lnSpc>
                <a:spcPts val="4200"/>
              </a:lnSpc>
              <a:buFont typeface="Wingdings" panose="05000000000000000000" pitchFamily="2" charset="2"/>
              <a:buChar char="q"/>
            </a:pPr>
            <a:r>
              <a:rPr lang="en-US" sz="3000" dirty="0">
                <a:solidFill>
                  <a:srgbClr val="000000"/>
                </a:solidFill>
                <a:latin typeface="Canva Sans"/>
              </a:rPr>
              <a:t>What was the average rental duration for all videos?</a:t>
            </a:r>
          </a:p>
          <a:p>
            <a:pPr marL="457200" indent="-457200" algn="just">
              <a:lnSpc>
                <a:spcPts val="4200"/>
              </a:lnSpc>
              <a:buFont typeface="Wingdings" panose="05000000000000000000" pitchFamily="2" charset="2"/>
              <a:buChar char="q"/>
            </a:pPr>
            <a:r>
              <a:rPr lang="en-US" sz="3000" dirty="0">
                <a:solidFill>
                  <a:srgbClr val="000000"/>
                </a:solidFill>
                <a:latin typeface="Canva Sans"/>
              </a:rPr>
              <a:t>Which countries are </a:t>
            </a:r>
            <a:r>
              <a:rPr lang="en-US" sz="3000" dirty="0" err="1">
                <a:solidFill>
                  <a:srgbClr val="000000"/>
                </a:solidFill>
                <a:latin typeface="Canva Sans"/>
              </a:rPr>
              <a:t>Rockbuster</a:t>
            </a:r>
            <a:r>
              <a:rPr lang="en-US" sz="3000" dirty="0">
                <a:solidFill>
                  <a:srgbClr val="000000"/>
                </a:solidFill>
                <a:latin typeface="Canva Sans"/>
              </a:rPr>
              <a:t> customers based in?</a:t>
            </a:r>
          </a:p>
          <a:p>
            <a:pPr marL="457200" indent="-457200" algn="just">
              <a:lnSpc>
                <a:spcPts val="4200"/>
              </a:lnSpc>
              <a:buFont typeface="Wingdings" panose="05000000000000000000" pitchFamily="2" charset="2"/>
              <a:buChar char="q"/>
            </a:pPr>
            <a:r>
              <a:rPr lang="en-US" sz="3000" dirty="0">
                <a:solidFill>
                  <a:srgbClr val="000000"/>
                </a:solidFill>
                <a:latin typeface="Canva Sans"/>
              </a:rPr>
              <a:t>Where are customers with a high lifetime value based?</a:t>
            </a:r>
          </a:p>
          <a:p>
            <a:pPr marL="457200" indent="-457200" algn="just">
              <a:lnSpc>
                <a:spcPts val="4200"/>
              </a:lnSpc>
              <a:buFont typeface="Wingdings" panose="05000000000000000000" pitchFamily="2" charset="2"/>
              <a:buChar char="q"/>
            </a:pPr>
            <a:r>
              <a:rPr lang="en-US" sz="3000" dirty="0">
                <a:solidFill>
                  <a:srgbClr val="000000"/>
                </a:solidFill>
                <a:latin typeface="Canva Sans"/>
              </a:rPr>
              <a:t>Do sales figures vary between geographic regions?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647EE6E6-83E8-CA10-2D61-C68A492F0924}"/>
              </a:ext>
            </a:extLst>
          </p:cNvPr>
          <p:cNvGraphicFramePr>
            <a:graphicFrameLocks noGrp="1"/>
          </p:cNvGraphicFramePr>
          <p:nvPr>
            <p:extLst>
              <p:ext uri="{D42A27DB-BD31-4B8C-83A1-F6EECF244321}">
                <p14:modId xmlns:p14="http://schemas.microsoft.com/office/powerpoint/2010/main" val="1719292825"/>
              </p:ext>
            </p:extLst>
          </p:nvPr>
        </p:nvGraphicFramePr>
        <p:xfrm>
          <a:off x="1905000" y="2171700"/>
          <a:ext cx="14706600" cy="7416800"/>
        </p:xfrm>
        <a:graphic>
          <a:graphicData uri="http://schemas.openxmlformats.org/drawingml/2006/table">
            <a:tbl>
              <a:tblPr firstRow="1" bandRow="1">
                <a:tableStyleId>{5940675A-B579-460E-94D1-54222C63F5DA}</a:tableStyleId>
              </a:tblPr>
              <a:tblGrid>
                <a:gridCol w="4902200">
                  <a:extLst>
                    <a:ext uri="{9D8B030D-6E8A-4147-A177-3AD203B41FA5}">
                      <a16:colId xmlns:a16="http://schemas.microsoft.com/office/drawing/2014/main" val="624273516"/>
                    </a:ext>
                  </a:extLst>
                </a:gridCol>
                <a:gridCol w="4902200">
                  <a:extLst>
                    <a:ext uri="{9D8B030D-6E8A-4147-A177-3AD203B41FA5}">
                      <a16:colId xmlns:a16="http://schemas.microsoft.com/office/drawing/2014/main" val="2034104254"/>
                    </a:ext>
                  </a:extLst>
                </a:gridCol>
                <a:gridCol w="4902200">
                  <a:extLst>
                    <a:ext uri="{9D8B030D-6E8A-4147-A177-3AD203B41FA5}">
                      <a16:colId xmlns:a16="http://schemas.microsoft.com/office/drawing/2014/main" val="744514808"/>
                    </a:ext>
                  </a:extLst>
                </a:gridCol>
              </a:tblGrid>
              <a:tr h="1483360">
                <a:tc>
                  <a:txBody>
                    <a:bodyPr/>
                    <a:lstStyle/>
                    <a:p>
                      <a:pPr algn="ctr"/>
                      <a:r>
                        <a:rPr lang="en-US" sz="3200" dirty="0"/>
                        <a:t>Total films</a:t>
                      </a:r>
                    </a:p>
                    <a:p>
                      <a:pPr algn="ctr"/>
                      <a:r>
                        <a:rPr lang="en-US" sz="3200" dirty="0"/>
                        <a:t>100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FE6DB"/>
                    </a:solidFill>
                  </a:tcPr>
                </a:tc>
                <a:tc>
                  <a:txBody>
                    <a:bodyPr/>
                    <a:lstStyle/>
                    <a:p>
                      <a:pPr algn="ctr"/>
                      <a:r>
                        <a:rPr lang="en-US" sz="3200"/>
                        <a:t>Customers</a:t>
                      </a:r>
                    </a:p>
                    <a:p>
                      <a:pPr algn="ctr"/>
                      <a:r>
                        <a:rPr lang="en-US" sz="3200"/>
                        <a:t>599</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FE6DB"/>
                    </a:solidFill>
                  </a:tcPr>
                </a:tc>
                <a:tc>
                  <a:txBody>
                    <a:bodyPr/>
                    <a:lstStyle/>
                    <a:p>
                      <a:pPr algn="ctr"/>
                      <a:r>
                        <a:rPr lang="en-US" sz="3200"/>
                        <a:t>Countries</a:t>
                      </a:r>
                    </a:p>
                    <a:p>
                      <a:pPr algn="ctr"/>
                      <a:r>
                        <a:rPr lang="en-US" sz="3200"/>
                        <a:t>108</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FE6DB"/>
                    </a:solidFill>
                  </a:tcPr>
                </a:tc>
                <a:extLst>
                  <a:ext uri="{0D108BD9-81ED-4DB2-BD59-A6C34878D82A}">
                    <a16:rowId xmlns:a16="http://schemas.microsoft.com/office/drawing/2014/main" val="3028077564"/>
                  </a:ext>
                </a:extLst>
              </a:tr>
              <a:tr h="1483360">
                <a:tc>
                  <a:txBody>
                    <a:bodyPr/>
                    <a:lstStyle/>
                    <a:p>
                      <a:pPr algn="ctr"/>
                      <a:r>
                        <a:rPr lang="en-US" sz="3200" dirty="0"/>
                        <a:t>Languages</a:t>
                      </a:r>
                    </a:p>
                    <a:p>
                      <a:pPr algn="ctr"/>
                      <a:r>
                        <a:rPr lang="en-US" sz="3200" dirty="0"/>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FE6DB"/>
                    </a:solidFill>
                  </a:tcPr>
                </a:tc>
                <a:tc>
                  <a:txBody>
                    <a:bodyPr/>
                    <a:lstStyle/>
                    <a:p>
                      <a:pPr algn="ctr"/>
                      <a:r>
                        <a:rPr lang="en-US" sz="3200" dirty="0"/>
                        <a:t>Total revenue</a:t>
                      </a:r>
                    </a:p>
                    <a:p>
                      <a:pPr algn="ctr"/>
                      <a:r>
                        <a:rPr lang="en-US" sz="3200" dirty="0"/>
                        <a:t>61312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FE6DB"/>
                    </a:solidFill>
                  </a:tcPr>
                </a:tc>
                <a:tc>
                  <a:txBody>
                    <a:bodyPr/>
                    <a:lstStyle/>
                    <a:p>
                      <a:pPr algn="ctr"/>
                      <a:r>
                        <a:rPr lang="en-US" sz="3200" dirty="0"/>
                        <a:t>Genres</a:t>
                      </a:r>
                    </a:p>
                    <a:p>
                      <a:pPr algn="ctr"/>
                      <a:r>
                        <a:rPr lang="en-US" sz="3200" dirty="0"/>
                        <a:t>17</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FE6DB"/>
                    </a:solidFill>
                  </a:tcPr>
                </a:tc>
                <a:extLst>
                  <a:ext uri="{0D108BD9-81ED-4DB2-BD59-A6C34878D82A}">
                    <a16:rowId xmlns:a16="http://schemas.microsoft.com/office/drawing/2014/main" val="625160272"/>
                  </a:ext>
                </a:extLst>
              </a:tr>
              <a:tr h="1483360">
                <a:tc>
                  <a:txBody>
                    <a:bodyPr/>
                    <a:lstStyle/>
                    <a:p>
                      <a:pPr algn="ctr"/>
                      <a:r>
                        <a:rPr lang="en-US" sz="3200" dirty="0"/>
                        <a:t>Min. rental rate</a:t>
                      </a:r>
                    </a:p>
                    <a:p>
                      <a:pPr algn="ctr"/>
                      <a:r>
                        <a:rPr lang="en-US" sz="3200" dirty="0"/>
                        <a:t>0.99</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6E0CB"/>
                    </a:solidFill>
                  </a:tcPr>
                </a:tc>
                <a:tc>
                  <a:txBody>
                    <a:bodyPr/>
                    <a:lstStyle/>
                    <a:p>
                      <a:pPr algn="ctr"/>
                      <a:r>
                        <a:rPr lang="en-US" sz="3200" dirty="0"/>
                        <a:t>Min. rental duration</a:t>
                      </a:r>
                    </a:p>
                    <a:p>
                      <a:pPr algn="ctr"/>
                      <a:r>
                        <a:rPr lang="en-US" sz="320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EDC097"/>
                    </a:solidFill>
                  </a:tcPr>
                </a:tc>
                <a:tc>
                  <a:txBody>
                    <a:bodyPr/>
                    <a:lstStyle/>
                    <a:p>
                      <a:pPr algn="ctr"/>
                      <a:r>
                        <a:rPr lang="en-US" sz="3200" dirty="0"/>
                        <a:t>Min. movie length</a:t>
                      </a:r>
                    </a:p>
                    <a:p>
                      <a:pPr algn="ctr"/>
                      <a:r>
                        <a:rPr lang="en-US" sz="3200" dirty="0"/>
                        <a:t>46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B88869"/>
                    </a:solidFill>
                  </a:tcPr>
                </a:tc>
                <a:extLst>
                  <a:ext uri="{0D108BD9-81ED-4DB2-BD59-A6C34878D82A}">
                    <a16:rowId xmlns:a16="http://schemas.microsoft.com/office/drawing/2014/main" val="579894298"/>
                  </a:ext>
                </a:extLst>
              </a:tr>
              <a:tr h="1483360">
                <a:tc>
                  <a:txBody>
                    <a:bodyPr/>
                    <a:lstStyle/>
                    <a:p>
                      <a:pPr algn="ctr"/>
                      <a:r>
                        <a:rPr lang="en-US" sz="3200" dirty="0"/>
                        <a:t>Max. rental rate</a:t>
                      </a:r>
                    </a:p>
                    <a:p>
                      <a:pPr algn="ctr"/>
                      <a:r>
                        <a:rPr lang="en-US" sz="3200" dirty="0"/>
                        <a:t>4.99</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6E0CB"/>
                    </a:solidFill>
                  </a:tcPr>
                </a:tc>
                <a:tc>
                  <a:txBody>
                    <a:bodyPr/>
                    <a:lstStyle/>
                    <a:p>
                      <a:pPr algn="ctr"/>
                      <a:r>
                        <a:rPr lang="en-US" sz="3200" dirty="0"/>
                        <a:t>Max. rental duration</a:t>
                      </a:r>
                    </a:p>
                    <a:p>
                      <a:pPr algn="ctr"/>
                      <a:r>
                        <a:rPr lang="en-US" sz="3200" dirty="0"/>
                        <a:t>7</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EDC097"/>
                    </a:solidFill>
                  </a:tcPr>
                </a:tc>
                <a:tc>
                  <a:txBody>
                    <a:bodyPr/>
                    <a:lstStyle/>
                    <a:p>
                      <a:pPr algn="ctr"/>
                      <a:r>
                        <a:rPr lang="en-US" sz="3200" dirty="0"/>
                        <a:t>Max. movie length</a:t>
                      </a:r>
                    </a:p>
                    <a:p>
                      <a:pPr algn="ctr"/>
                      <a:r>
                        <a:rPr lang="en-US" sz="3200" dirty="0"/>
                        <a:t>185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B88869"/>
                    </a:solidFill>
                  </a:tcPr>
                </a:tc>
                <a:extLst>
                  <a:ext uri="{0D108BD9-81ED-4DB2-BD59-A6C34878D82A}">
                    <a16:rowId xmlns:a16="http://schemas.microsoft.com/office/drawing/2014/main" val="3913611947"/>
                  </a:ext>
                </a:extLst>
              </a:tr>
              <a:tr h="1483360">
                <a:tc>
                  <a:txBody>
                    <a:bodyPr/>
                    <a:lstStyle/>
                    <a:p>
                      <a:pPr algn="ctr"/>
                      <a:r>
                        <a:rPr lang="en-US" sz="3200" dirty="0"/>
                        <a:t>Avg. rental rate</a:t>
                      </a:r>
                    </a:p>
                    <a:p>
                      <a:pPr algn="ctr"/>
                      <a:r>
                        <a:rPr lang="en-US" sz="3200" dirty="0"/>
                        <a:t>2.98</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6E0CB"/>
                    </a:solidFill>
                  </a:tcPr>
                </a:tc>
                <a:tc>
                  <a:txBody>
                    <a:bodyPr/>
                    <a:lstStyle/>
                    <a:p>
                      <a:pPr algn="ctr"/>
                      <a:r>
                        <a:rPr lang="en-US" sz="3200" dirty="0"/>
                        <a:t>Avg. rental duration</a:t>
                      </a:r>
                    </a:p>
                    <a:p>
                      <a:pPr algn="ctr"/>
                      <a:r>
                        <a:rPr lang="en-US" sz="320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EDC097"/>
                    </a:solidFill>
                  </a:tcPr>
                </a:tc>
                <a:tc>
                  <a:txBody>
                    <a:bodyPr/>
                    <a:lstStyle/>
                    <a:p>
                      <a:pPr algn="ctr"/>
                      <a:r>
                        <a:rPr lang="en-US" sz="3200" dirty="0"/>
                        <a:t>Avg. movie length</a:t>
                      </a:r>
                    </a:p>
                    <a:p>
                      <a:pPr algn="ctr"/>
                      <a:r>
                        <a:rPr lang="en-US" sz="3200" dirty="0"/>
                        <a:t>115.27</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B88869"/>
                    </a:solidFill>
                  </a:tcPr>
                </a:tc>
                <a:extLst>
                  <a:ext uri="{0D108BD9-81ED-4DB2-BD59-A6C34878D82A}">
                    <a16:rowId xmlns:a16="http://schemas.microsoft.com/office/drawing/2014/main" val="4135995345"/>
                  </a:ext>
                </a:extLst>
              </a:tr>
            </a:tbl>
          </a:graphicData>
        </a:graphic>
      </p:graphicFrame>
      <p:sp>
        <p:nvSpPr>
          <p:cNvPr id="47" name="TextBox 47"/>
          <p:cNvSpPr txBox="1"/>
          <p:nvPr/>
        </p:nvSpPr>
        <p:spPr>
          <a:xfrm>
            <a:off x="5274171" y="1028700"/>
            <a:ext cx="7739658" cy="897682"/>
          </a:xfrm>
          <a:prstGeom prst="rect">
            <a:avLst/>
          </a:prstGeom>
        </p:spPr>
        <p:txBody>
          <a:bodyPr lIns="0" tIns="0" rIns="0" bIns="0" rtlCol="0" anchor="t">
            <a:spAutoFit/>
          </a:bodyPr>
          <a:lstStyle/>
          <a:p>
            <a:pPr algn="ctr">
              <a:lnSpc>
                <a:spcPts val="7000"/>
              </a:lnSpc>
            </a:pPr>
            <a:r>
              <a:rPr lang="en-US" sz="7000" dirty="0">
                <a:solidFill>
                  <a:srgbClr val="000000"/>
                </a:solidFill>
                <a:latin typeface="Inter Bold"/>
              </a:rPr>
              <a:t>Data Overview</a:t>
            </a:r>
          </a:p>
        </p:txBody>
      </p:sp>
    </p:spTree>
    <p:extLst>
      <p:ext uri="{BB962C8B-B14F-4D97-AF65-F5344CB8AC3E}">
        <p14:creationId xmlns:p14="http://schemas.microsoft.com/office/powerpoint/2010/main" val="160506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4900" y="1873279"/>
            <a:ext cx="10073088" cy="7576768"/>
          </a:xfrm>
          <a:custGeom>
            <a:avLst/>
            <a:gdLst/>
            <a:ahLst/>
            <a:cxnLst/>
            <a:rect l="l" t="t" r="r" b="b"/>
            <a:pathLst>
              <a:path w="10073088" h="7576768">
                <a:moveTo>
                  <a:pt x="0" y="0"/>
                </a:moveTo>
                <a:lnTo>
                  <a:pt x="10073088" y="0"/>
                </a:lnTo>
                <a:lnTo>
                  <a:pt x="10073088" y="7576768"/>
                </a:lnTo>
                <a:lnTo>
                  <a:pt x="0" y="7576768"/>
                </a:lnTo>
                <a:lnTo>
                  <a:pt x="0" y="0"/>
                </a:lnTo>
                <a:close/>
              </a:path>
            </a:pathLst>
          </a:custGeom>
          <a:blipFill>
            <a:blip r:embed="rId2"/>
            <a:stretch>
              <a:fillRect l="-26675" t="-8599" r="-42280" b="-1167"/>
            </a:stretch>
          </a:blipFill>
        </p:spPr>
        <p:txBody>
          <a:bodyPr/>
          <a:lstStyle/>
          <a:p>
            <a:endParaRPr lang="en-US"/>
          </a:p>
        </p:txBody>
      </p:sp>
      <p:graphicFrame>
        <p:nvGraphicFramePr>
          <p:cNvPr id="3" name="Table 3"/>
          <p:cNvGraphicFramePr>
            <a:graphicFrameLocks noGrp="1"/>
          </p:cNvGraphicFramePr>
          <p:nvPr/>
        </p:nvGraphicFramePr>
        <p:xfrm>
          <a:off x="13070764" y="5120214"/>
          <a:ext cx="3892278" cy="4329835"/>
        </p:xfrm>
        <a:graphic>
          <a:graphicData uri="http://schemas.openxmlformats.org/drawingml/2006/table">
            <a:tbl>
              <a:tblPr/>
              <a:tblGrid>
                <a:gridCol w="1946139">
                  <a:extLst>
                    <a:ext uri="{9D8B030D-6E8A-4147-A177-3AD203B41FA5}">
                      <a16:colId xmlns:a16="http://schemas.microsoft.com/office/drawing/2014/main" val="20000"/>
                    </a:ext>
                  </a:extLst>
                </a:gridCol>
                <a:gridCol w="1946139">
                  <a:extLst>
                    <a:ext uri="{9D8B030D-6E8A-4147-A177-3AD203B41FA5}">
                      <a16:colId xmlns:a16="http://schemas.microsoft.com/office/drawing/2014/main" val="20001"/>
                    </a:ext>
                  </a:extLst>
                </a:gridCol>
              </a:tblGrid>
              <a:tr h="865967">
                <a:tc>
                  <a:txBody>
                    <a:bodyPr/>
                    <a:lstStyle/>
                    <a:p>
                      <a:pPr algn="ctr">
                        <a:lnSpc>
                          <a:spcPts val="2520"/>
                        </a:lnSpc>
                        <a:defRPr/>
                      </a:pPr>
                      <a:r>
                        <a:rPr lang="en-US" sz="1800">
                          <a:solidFill>
                            <a:srgbClr val="000000"/>
                          </a:solidFill>
                          <a:latin typeface="Inter Bold"/>
                        </a:rPr>
                        <a:t>India</a:t>
                      </a:r>
                      <a:endParaRPr lang="en-US" sz="1100"/>
                    </a:p>
                  </a:txBody>
                  <a:tcPr marL="190500" marR="190500" marT="190500" marB="19050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EDC097"/>
                    </a:solidFill>
                  </a:tcPr>
                </a:tc>
                <a:tc>
                  <a:txBody>
                    <a:bodyPr/>
                    <a:lstStyle/>
                    <a:p>
                      <a:pPr algn="ctr">
                        <a:lnSpc>
                          <a:spcPts val="2520"/>
                        </a:lnSpc>
                        <a:defRPr/>
                      </a:pPr>
                      <a:r>
                        <a:rPr lang="en-US" sz="1800">
                          <a:solidFill>
                            <a:srgbClr val="000000"/>
                          </a:solidFill>
                          <a:latin typeface="Inter Bold"/>
                        </a:rPr>
                        <a:t>60</a:t>
                      </a:r>
                      <a:endParaRPr lang="en-US" sz="1100"/>
                    </a:p>
                  </a:txBody>
                  <a:tcPr marL="190500" marR="190500" marT="190500" marB="19050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E9D4"/>
                    </a:solidFill>
                  </a:tcPr>
                </a:tc>
                <a:extLst>
                  <a:ext uri="{0D108BD9-81ED-4DB2-BD59-A6C34878D82A}">
                    <a16:rowId xmlns:a16="http://schemas.microsoft.com/office/drawing/2014/main" val="10000"/>
                  </a:ext>
                </a:extLst>
              </a:tr>
              <a:tr h="865967">
                <a:tc>
                  <a:txBody>
                    <a:bodyPr/>
                    <a:lstStyle/>
                    <a:p>
                      <a:pPr algn="ctr">
                        <a:lnSpc>
                          <a:spcPts val="2520"/>
                        </a:lnSpc>
                        <a:defRPr/>
                      </a:pPr>
                      <a:r>
                        <a:rPr lang="en-US" sz="1800">
                          <a:solidFill>
                            <a:srgbClr val="000000"/>
                          </a:solidFill>
                          <a:latin typeface="Inter Bold"/>
                        </a:rPr>
                        <a:t>China</a:t>
                      </a:r>
                      <a:endParaRPr lang="en-US" sz="1100"/>
                    </a:p>
                  </a:txBody>
                  <a:tcPr marL="190500" marR="190500" marT="190500" marB="19050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EDC097"/>
                    </a:solidFill>
                  </a:tcPr>
                </a:tc>
                <a:tc>
                  <a:txBody>
                    <a:bodyPr/>
                    <a:lstStyle/>
                    <a:p>
                      <a:pPr algn="ctr">
                        <a:lnSpc>
                          <a:spcPts val="2520"/>
                        </a:lnSpc>
                        <a:defRPr/>
                      </a:pPr>
                      <a:r>
                        <a:rPr lang="en-US" sz="1800">
                          <a:solidFill>
                            <a:srgbClr val="000000"/>
                          </a:solidFill>
                          <a:latin typeface="Inter Bold"/>
                        </a:rPr>
                        <a:t>53</a:t>
                      </a:r>
                      <a:endParaRPr lang="en-US" sz="1100"/>
                    </a:p>
                  </a:txBody>
                  <a:tcPr marL="190500" marR="190500" marT="190500" marB="19050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E9D4"/>
                    </a:solidFill>
                  </a:tcPr>
                </a:tc>
                <a:extLst>
                  <a:ext uri="{0D108BD9-81ED-4DB2-BD59-A6C34878D82A}">
                    <a16:rowId xmlns:a16="http://schemas.microsoft.com/office/drawing/2014/main" val="10001"/>
                  </a:ext>
                </a:extLst>
              </a:tr>
              <a:tr h="865967">
                <a:tc>
                  <a:txBody>
                    <a:bodyPr/>
                    <a:lstStyle/>
                    <a:p>
                      <a:pPr algn="ctr">
                        <a:lnSpc>
                          <a:spcPts val="2520"/>
                        </a:lnSpc>
                        <a:defRPr/>
                      </a:pPr>
                      <a:r>
                        <a:rPr lang="en-US" sz="1800">
                          <a:solidFill>
                            <a:srgbClr val="000000"/>
                          </a:solidFill>
                          <a:latin typeface="Inter Bold"/>
                        </a:rPr>
                        <a:t>USA</a:t>
                      </a:r>
                      <a:endParaRPr lang="en-US" sz="1100"/>
                    </a:p>
                  </a:txBody>
                  <a:tcPr marL="190500" marR="190500" marT="190500" marB="19050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EDC097"/>
                    </a:solidFill>
                  </a:tcPr>
                </a:tc>
                <a:tc>
                  <a:txBody>
                    <a:bodyPr/>
                    <a:lstStyle/>
                    <a:p>
                      <a:pPr algn="ctr">
                        <a:lnSpc>
                          <a:spcPts val="2520"/>
                        </a:lnSpc>
                        <a:defRPr/>
                      </a:pPr>
                      <a:r>
                        <a:rPr lang="en-US" sz="1800">
                          <a:solidFill>
                            <a:srgbClr val="000000"/>
                          </a:solidFill>
                          <a:latin typeface="Inter Bold"/>
                        </a:rPr>
                        <a:t>36</a:t>
                      </a:r>
                      <a:endParaRPr lang="en-US" sz="1100"/>
                    </a:p>
                  </a:txBody>
                  <a:tcPr marL="190500" marR="190500" marT="190500" marB="19050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E9D4"/>
                    </a:solidFill>
                  </a:tcPr>
                </a:tc>
                <a:extLst>
                  <a:ext uri="{0D108BD9-81ED-4DB2-BD59-A6C34878D82A}">
                    <a16:rowId xmlns:a16="http://schemas.microsoft.com/office/drawing/2014/main" val="10002"/>
                  </a:ext>
                </a:extLst>
              </a:tr>
              <a:tr h="865967">
                <a:tc>
                  <a:txBody>
                    <a:bodyPr/>
                    <a:lstStyle/>
                    <a:p>
                      <a:pPr algn="ctr">
                        <a:lnSpc>
                          <a:spcPts val="2520"/>
                        </a:lnSpc>
                        <a:defRPr/>
                      </a:pPr>
                      <a:r>
                        <a:rPr lang="en-US" sz="1800">
                          <a:solidFill>
                            <a:srgbClr val="000000"/>
                          </a:solidFill>
                          <a:latin typeface="Inter Bold"/>
                        </a:rPr>
                        <a:t>Japan</a:t>
                      </a:r>
                      <a:endParaRPr lang="en-US" sz="1100"/>
                    </a:p>
                  </a:txBody>
                  <a:tcPr marL="190500" marR="190500" marT="190500" marB="19050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EDC097"/>
                    </a:solidFill>
                  </a:tcPr>
                </a:tc>
                <a:tc>
                  <a:txBody>
                    <a:bodyPr/>
                    <a:lstStyle/>
                    <a:p>
                      <a:pPr algn="ctr">
                        <a:lnSpc>
                          <a:spcPts val="2520"/>
                        </a:lnSpc>
                        <a:defRPr/>
                      </a:pPr>
                      <a:r>
                        <a:rPr lang="en-US" sz="1800">
                          <a:solidFill>
                            <a:srgbClr val="000000"/>
                          </a:solidFill>
                          <a:latin typeface="Inter Bold"/>
                        </a:rPr>
                        <a:t>31</a:t>
                      </a:r>
                      <a:endParaRPr lang="en-US" sz="1100"/>
                    </a:p>
                  </a:txBody>
                  <a:tcPr marL="190500" marR="190500" marT="190500" marB="19050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E9D4"/>
                    </a:solidFill>
                  </a:tcPr>
                </a:tc>
                <a:extLst>
                  <a:ext uri="{0D108BD9-81ED-4DB2-BD59-A6C34878D82A}">
                    <a16:rowId xmlns:a16="http://schemas.microsoft.com/office/drawing/2014/main" val="10003"/>
                  </a:ext>
                </a:extLst>
              </a:tr>
              <a:tr h="865967">
                <a:tc>
                  <a:txBody>
                    <a:bodyPr/>
                    <a:lstStyle/>
                    <a:p>
                      <a:pPr algn="ctr">
                        <a:lnSpc>
                          <a:spcPts val="2520"/>
                        </a:lnSpc>
                        <a:defRPr/>
                      </a:pPr>
                      <a:r>
                        <a:rPr lang="en-US" sz="1800">
                          <a:solidFill>
                            <a:srgbClr val="000000"/>
                          </a:solidFill>
                          <a:latin typeface="Inter Bold"/>
                        </a:rPr>
                        <a:t>Mexico</a:t>
                      </a:r>
                      <a:endParaRPr lang="en-US" sz="1100"/>
                    </a:p>
                  </a:txBody>
                  <a:tcPr marL="190500" marR="190500" marT="190500" marB="19050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EDC097"/>
                    </a:solidFill>
                  </a:tcPr>
                </a:tc>
                <a:tc>
                  <a:txBody>
                    <a:bodyPr/>
                    <a:lstStyle/>
                    <a:p>
                      <a:pPr algn="ctr">
                        <a:lnSpc>
                          <a:spcPts val="2520"/>
                        </a:lnSpc>
                        <a:defRPr/>
                      </a:pPr>
                      <a:r>
                        <a:rPr lang="en-US" sz="1800">
                          <a:solidFill>
                            <a:srgbClr val="000000"/>
                          </a:solidFill>
                          <a:latin typeface="Inter Bold"/>
                        </a:rPr>
                        <a:t>30</a:t>
                      </a:r>
                      <a:endParaRPr lang="en-US" sz="1100"/>
                    </a:p>
                  </a:txBody>
                  <a:tcPr marL="190500" marR="190500" marT="190500" marB="19050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E9D4"/>
                    </a:solidFill>
                  </a:tcPr>
                </a:tc>
                <a:extLst>
                  <a:ext uri="{0D108BD9-81ED-4DB2-BD59-A6C34878D82A}">
                    <a16:rowId xmlns:a16="http://schemas.microsoft.com/office/drawing/2014/main" val="10004"/>
                  </a:ext>
                </a:extLst>
              </a:tr>
            </a:tbl>
          </a:graphicData>
        </a:graphic>
      </p:graphicFrame>
      <p:sp>
        <p:nvSpPr>
          <p:cNvPr id="4" name="TextBox 4"/>
          <p:cNvSpPr txBox="1"/>
          <p:nvPr/>
        </p:nvSpPr>
        <p:spPr>
          <a:xfrm>
            <a:off x="12811290" y="4593906"/>
            <a:ext cx="4411224" cy="372744"/>
          </a:xfrm>
          <a:prstGeom prst="rect">
            <a:avLst/>
          </a:prstGeom>
        </p:spPr>
        <p:txBody>
          <a:bodyPr lIns="0" tIns="0" rIns="0" bIns="0" rtlCol="0" anchor="t">
            <a:spAutoFit/>
          </a:bodyPr>
          <a:lstStyle/>
          <a:p>
            <a:pPr algn="ctr">
              <a:lnSpc>
                <a:spcPts val="3080"/>
              </a:lnSpc>
            </a:pPr>
            <a:r>
              <a:rPr lang="en-US" sz="2200" spc="88">
                <a:solidFill>
                  <a:srgbClr val="000000"/>
                </a:solidFill>
                <a:latin typeface="Inter Bold"/>
              </a:rPr>
              <a:t>Top 5 Countires in customers</a:t>
            </a:r>
          </a:p>
        </p:txBody>
      </p:sp>
      <p:sp>
        <p:nvSpPr>
          <p:cNvPr id="5" name="Freeform 5"/>
          <p:cNvSpPr/>
          <p:nvPr/>
        </p:nvSpPr>
        <p:spPr>
          <a:xfrm>
            <a:off x="13081008" y="3141268"/>
            <a:ext cx="3871789" cy="560462"/>
          </a:xfrm>
          <a:custGeom>
            <a:avLst/>
            <a:gdLst/>
            <a:ahLst/>
            <a:cxnLst/>
            <a:rect l="l" t="t" r="r" b="b"/>
            <a:pathLst>
              <a:path w="3871789" h="560462">
                <a:moveTo>
                  <a:pt x="0" y="0"/>
                </a:moveTo>
                <a:lnTo>
                  <a:pt x="3871789" y="0"/>
                </a:lnTo>
                <a:lnTo>
                  <a:pt x="3871789" y="560463"/>
                </a:lnTo>
                <a:lnTo>
                  <a:pt x="0" y="560463"/>
                </a:lnTo>
                <a:lnTo>
                  <a:pt x="0" y="0"/>
                </a:lnTo>
                <a:close/>
              </a:path>
            </a:pathLst>
          </a:custGeom>
          <a:blipFill>
            <a:blip r:embed="rId2"/>
            <a:stretch>
              <a:fillRect l="-970704" t="-835362" r="-529" b="-2680966"/>
            </a:stretch>
          </a:blipFill>
        </p:spPr>
        <p:txBody>
          <a:bodyPr/>
          <a:lstStyle/>
          <a:p>
            <a:endParaRPr lang="en-US"/>
          </a:p>
        </p:txBody>
      </p:sp>
      <p:sp>
        <p:nvSpPr>
          <p:cNvPr id="6" name="TextBox 6"/>
          <p:cNvSpPr txBox="1"/>
          <p:nvPr/>
        </p:nvSpPr>
        <p:spPr>
          <a:xfrm>
            <a:off x="13070764" y="2687244"/>
            <a:ext cx="3892277" cy="349250"/>
          </a:xfrm>
          <a:prstGeom prst="rect">
            <a:avLst/>
          </a:prstGeom>
        </p:spPr>
        <p:txBody>
          <a:bodyPr lIns="0" tIns="0" rIns="0" bIns="0" rtlCol="0" anchor="t">
            <a:spAutoFit/>
          </a:bodyPr>
          <a:lstStyle/>
          <a:p>
            <a:pPr algn="ctr">
              <a:lnSpc>
                <a:spcPts val="2800"/>
              </a:lnSpc>
            </a:pPr>
            <a:r>
              <a:rPr lang="en-US" sz="2000">
                <a:solidFill>
                  <a:srgbClr val="000000"/>
                </a:solidFill>
                <a:latin typeface="Inter"/>
              </a:rPr>
              <a:t>Total payment</a:t>
            </a:r>
          </a:p>
        </p:txBody>
      </p:sp>
      <p:sp>
        <p:nvSpPr>
          <p:cNvPr id="7" name="TextBox 7"/>
          <p:cNvSpPr txBox="1"/>
          <p:nvPr/>
        </p:nvSpPr>
        <p:spPr>
          <a:xfrm>
            <a:off x="13070764" y="3730306"/>
            <a:ext cx="3892277" cy="349250"/>
          </a:xfrm>
          <a:prstGeom prst="rect">
            <a:avLst/>
          </a:prstGeom>
        </p:spPr>
        <p:txBody>
          <a:bodyPr lIns="0" tIns="0" rIns="0" bIns="0" rtlCol="0" anchor="t">
            <a:spAutoFit/>
          </a:bodyPr>
          <a:lstStyle/>
          <a:p>
            <a:pPr algn="ctr">
              <a:lnSpc>
                <a:spcPts val="2800"/>
              </a:lnSpc>
            </a:pPr>
            <a:r>
              <a:rPr lang="en-US" sz="2000">
                <a:solidFill>
                  <a:srgbClr val="000000"/>
                </a:solidFill>
                <a:latin typeface="Inter"/>
              </a:rPr>
              <a:t>46                                      6035</a:t>
            </a:r>
          </a:p>
        </p:txBody>
      </p:sp>
      <p:sp>
        <p:nvSpPr>
          <p:cNvPr id="8" name="TextBox 8"/>
          <p:cNvSpPr txBox="1"/>
          <p:nvPr/>
        </p:nvSpPr>
        <p:spPr>
          <a:xfrm>
            <a:off x="1500708" y="523922"/>
            <a:ext cx="15286583" cy="1739900"/>
          </a:xfrm>
          <a:prstGeom prst="rect">
            <a:avLst/>
          </a:prstGeom>
        </p:spPr>
        <p:txBody>
          <a:bodyPr lIns="0" tIns="0" rIns="0" bIns="0" rtlCol="0" anchor="t">
            <a:spAutoFit/>
          </a:bodyPr>
          <a:lstStyle/>
          <a:p>
            <a:pPr algn="ctr">
              <a:lnSpc>
                <a:spcPts val="7000"/>
              </a:lnSpc>
            </a:pPr>
            <a:r>
              <a:rPr lang="en-US" sz="5000">
                <a:solidFill>
                  <a:srgbClr val="000000"/>
                </a:solidFill>
                <a:latin typeface="Inter Bold"/>
              </a:rPr>
              <a:t>Customers and Total Payments Across the Globe</a:t>
            </a:r>
          </a:p>
          <a:p>
            <a:pPr algn="ctr">
              <a:lnSpc>
                <a:spcPts val="7000"/>
              </a:lnSpc>
            </a:pPr>
            <a:endParaRPr lang="en-US" sz="5000">
              <a:solidFill>
                <a:srgbClr val="000000"/>
              </a:solidFill>
              <a:latin typeface="Inter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20333" y="1678024"/>
            <a:ext cx="15715208" cy="887095"/>
          </a:xfrm>
          <a:prstGeom prst="rect">
            <a:avLst/>
          </a:prstGeom>
        </p:spPr>
        <p:txBody>
          <a:bodyPr lIns="0" tIns="0" rIns="0" bIns="0" rtlCol="0" anchor="t">
            <a:spAutoFit/>
          </a:bodyPr>
          <a:lstStyle/>
          <a:p>
            <a:pPr algn="ctr">
              <a:lnSpc>
                <a:spcPts val="7279"/>
              </a:lnSpc>
            </a:pPr>
            <a:r>
              <a:rPr lang="en-US" sz="5199">
                <a:solidFill>
                  <a:srgbClr val="000000"/>
                </a:solidFill>
                <a:latin typeface="Inter Bold"/>
              </a:rPr>
              <a:t>How much do this customers spend on average?</a:t>
            </a:r>
          </a:p>
        </p:txBody>
      </p:sp>
      <p:grpSp>
        <p:nvGrpSpPr>
          <p:cNvPr id="3" name="Group 3"/>
          <p:cNvGrpSpPr/>
          <p:nvPr/>
        </p:nvGrpSpPr>
        <p:grpSpPr>
          <a:xfrm>
            <a:off x="3808689" y="3946494"/>
            <a:ext cx="3314858" cy="806902"/>
            <a:chOff x="0" y="0"/>
            <a:chExt cx="1018229" cy="247857"/>
          </a:xfrm>
        </p:grpSpPr>
        <p:sp>
          <p:nvSpPr>
            <p:cNvPr id="4" name="Freeform 4"/>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FFE6CF"/>
            </a:solidFill>
            <a:ln w="38100" cap="sq">
              <a:solidFill>
                <a:srgbClr val="FFFFFF"/>
              </a:solidFill>
              <a:prstDash val="solid"/>
              <a:miter/>
            </a:ln>
          </p:spPr>
          <p:txBody>
            <a:bodyPr/>
            <a:lstStyle/>
            <a:p>
              <a:endParaRPr lang="en-US"/>
            </a:p>
          </p:txBody>
        </p:sp>
        <p:sp>
          <p:nvSpPr>
            <p:cNvPr id="5" name="TextBox 5"/>
            <p:cNvSpPr txBox="1"/>
            <p:nvPr/>
          </p:nvSpPr>
          <p:spPr>
            <a:xfrm>
              <a:off x="0" y="-57150"/>
              <a:ext cx="1018229" cy="305007"/>
            </a:xfrm>
            <a:prstGeom prst="rect">
              <a:avLst/>
            </a:prstGeom>
          </p:spPr>
          <p:txBody>
            <a:bodyPr lIns="53177" tIns="53177" rIns="53177" bIns="53177" rtlCol="0" anchor="ctr"/>
            <a:lstStyle/>
            <a:p>
              <a:pPr algn="ctr">
                <a:lnSpc>
                  <a:spcPts val="3919"/>
                </a:lnSpc>
                <a:spcBef>
                  <a:spcPct val="0"/>
                </a:spcBef>
              </a:pPr>
              <a:r>
                <a:rPr lang="en-US" sz="2799">
                  <a:solidFill>
                    <a:srgbClr val="000000"/>
                  </a:solidFill>
                  <a:latin typeface="Inter"/>
                </a:rPr>
                <a:t>60</a:t>
              </a:r>
            </a:p>
          </p:txBody>
        </p:sp>
      </p:grpSp>
      <p:grpSp>
        <p:nvGrpSpPr>
          <p:cNvPr id="6" name="Group 6"/>
          <p:cNvGrpSpPr/>
          <p:nvPr/>
        </p:nvGrpSpPr>
        <p:grpSpPr>
          <a:xfrm>
            <a:off x="4177580" y="4780066"/>
            <a:ext cx="3314858" cy="806902"/>
            <a:chOff x="0" y="0"/>
            <a:chExt cx="1018229" cy="247857"/>
          </a:xfrm>
        </p:grpSpPr>
        <p:sp>
          <p:nvSpPr>
            <p:cNvPr id="7" name="Freeform 7"/>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FFE6CF"/>
            </a:solidFill>
            <a:ln w="38100" cap="sq">
              <a:solidFill>
                <a:srgbClr val="FFFFFF"/>
              </a:solidFill>
              <a:prstDash val="solid"/>
              <a:miter/>
            </a:ln>
          </p:spPr>
          <p:txBody>
            <a:bodyPr/>
            <a:lstStyle/>
            <a:p>
              <a:endParaRPr lang="en-US"/>
            </a:p>
          </p:txBody>
        </p:sp>
        <p:sp>
          <p:nvSpPr>
            <p:cNvPr id="8" name="TextBox 8"/>
            <p:cNvSpPr txBox="1"/>
            <p:nvPr/>
          </p:nvSpPr>
          <p:spPr>
            <a:xfrm>
              <a:off x="0" y="-57150"/>
              <a:ext cx="1018229" cy="305007"/>
            </a:xfrm>
            <a:prstGeom prst="rect">
              <a:avLst/>
            </a:prstGeom>
          </p:spPr>
          <p:txBody>
            <a:bodyPr lIns="53177" tIns="53177" rIns="53177" bIns="53177" rtlCol="0" anchor="ctr"/>
            <a:lstStyle/>
            <a:p>
              <a:pPr algn="ctr">
                <a:lnSpc>
                  <a:spcPts val="3919"/>
                </a:lnSpc>
                <a:spcBef>
                  <a:spcPct val="0"/>
                </a:spcBef>
              </a:pPr>
              <a:r>
                <a:rPr lang="en-US" sz="2799">
                  <a:solidFill>
                    <a:srgbClr val="000000"/>
                  </a:solidFill>
                  <a:latin typeface="Inter"/>
                </a:rPr>
                <a:t>53</a:t>
              </a:r>
            </a:p>
          </p:txBody>
        </p:sp>
      </p:grpSp>
      <p:grpSp>
        <p:nvGrpSpPr>
          <p:cNvPr id="9" name="Group 9"/>
          <p:cNvGrpSpPr/>
          <p:nvPr/>
        </p:nvGrpSpPr>
        <p:grpSpPr>
          <a:xfrm>
            <a:off x="4556428" y="5600303"/>
            <a:ext cx="3314858" cy="806902"/>
            <a:chOff x="0" y="0"/>
            <a:chExt cx="1018229" cy="247857"/>
          </a:xfrm>
        </p:grpSpPr>
        <p:sp>
          <p:nvSpPr>
            <p:cNvPr id="10" name="Freeform 10"/>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FFE6CF"/>
            </a:solidFill>
            <a:ln w="38100" cap="sq">
              <a:solidFill>
                <a:srgbClr val="FFFFFF"/>
              </a:solidFill>
              <a:prstDash val="solid"/>
              <a:miter/>
            </a:ln>
          </p:spPr>
          <p:txBody>
            <a:bodyPr/>
            <a:lstStyle/>
            <a:p>
              <a:endParaRPr lang="en-US"/>
            </a:p>
          </p:txBody>
        </p:sp>
        <p:sp>
          <p:nvSpPr>
            <p:cNvPr id="11" name="TextBox 11"/>
            <p:cNvSpPr txBox="1"/>
            <p:nvPr/>
          </p:nvSpPr>
          <p:spPr>
            <a:xfrm>
              <a:off x="0" y="-57150"/>
              <a:ext cx="1018229" cy="305007"/>
            </a:xfrm>
            <a:prstGeom prst="rect">
              <a:avLst/>
            </a:prstGeom>
          </p:spPr>
          <p:txBody>
            <a:bodyPr lIns="53177" tIns="53177" rIns="53177" bIns="53177" rtlCol="0" anchor="ctr"/>
            <a:lstStyle/>
            <a:p>
              <a:pPr algn="ctr">
                <a:lnSpc>
                  <a:spcPts val="3919"/>
                </a:lnSpc>
                <a:spcBef>
                  <a:spcPct val="0"/>
                </a:spcBef>
              </a:pPr>
              <a:r>
                <a:rPr lang="en-US" sz="2799">
                  <a:solidFill>
                    <a:srgbClr val="000000"/>
                  </a:solidFill>
                  <a:latin typeface="Inter"/>
                </a:rPr>
                <a:t>36</a:t>
              </a:r>
            </a:p>
          </p:txBody>
        </p:sp>
      </p:grpSp>
      <p:grpSp>
        <p:nvGrpSpPr>
          <p:cNvPr id="12" name="Group 12"/>
          <p:cNvGrpSpPr/>
          <p:nvPr/>
        </p:nvGrpSpPr>
        <p:grpSpPr>
          <a:xfrm>
            <a:off x="7160888" y="3946494"/>
            <a:ext cx="3314858" cy="806902"/>
            <a:chOff x="0" y="0"/>
            <a:chExt cx="1018229" cy="247857"/>
          </a:xfrm>
        </p:grpSpPr>
        <p:sp>
          <p:nvSpPr>
            <p:cNvPr id="13" name="Freeform 13"/>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EDC097"/>
            </a:solidFill>
            <a:ln w="38100" cap="sq">
              <a:solidFill>
                <a:srgbClr val="FFFFFF"/>
              </a:solidFill>
              <a:prstDash val="solid"/>
              <a:miter/>
            </a:ln>
          </p:spPr>
          <p:txBody>
            <a:bodyPr/>
            <a:lstStyle/>
            <a:p>
              <a:endParaRPr lang="en-US"/>
            </a:p>
          </p:txBody>
        </p:sp>
        <p:sp>
          <p:nvSpPr>
            <p:cNvPr id="14" name="TextBox 14"/>
            <p:cNvSpPr txBox="1"/>
            <p:nvPr/>
          </p:nvSpPr>
          <p:spPr>
            <a:xfrm>
              <a:off x="0" y="-57150"/>
              <a:ext cx="1018229" cy="305007"/>
            </a:xfrm>
            <a:prstGeom prst="rect">
              <a:avLst/>
            </a:prstGeom>
          </p:spPr>
          <p:txBody>
            <a:bodyPr lIns="53177" tIns="53177" rIns="53177" bIns="53177" rtlCol="0" anchor="ctr"/>
            <a:lstStyle/>
            <a:p>
              <a:pPr algn="ctr">
                <a:lnSpc>
                  <a:spcPts val="3919"/>
                </a:lnSpc>
                <a:spcBef>
                  <a:spcPct val="0"/>
                </a:spcBef>
              </a:pPr>
              <a:r>
                <a:rPr lang="en-US" sz="2799" dirty="0">
                  <a:solidFill>
                    <a:srgbClr val="000000"/>
                  </a:solidFill>
                  <a:latin typeface="Inter"/>
                </a:rPr>
                <a:t>104.57</a:t>
              </a:r>
            </a:p>
          </p:txBody>
        </p:sp>
      </p:grpSp>
      <p:grpSp>
        <p:nvGrpSpPr>
          <p:cNvPr id="15" name="Group 15"/>
          <p:cNvGrpSpPr/>
          <p:nvPr/>
        </p:nvGrpSpPr>
        <p:grpSpPr>
          <a:xfrm>
            <a:off x="7529779" y="4780066"/>
            <a:ext cx="3314858" cy="806902"/>
            <a:chOff x="0" y="0"/>
            <a:chExt cx="1018229" cy="247857"/>
          </a:xfrm>
        </p:grpSpPr>
        <p:sp>
          <p:nvSpPr>
            <p:cNvPr id="16" name="Freeform 16"/>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EDC097"/>
            </a:solidFill>
            <a:ln w="38100" cap="sq">
              <a:solidFill>
                <a:srgbClr val="FFFFFF"/>
              </a:solidFill>
              <a:prstDash val="solid"/>
              <a:miter/>
            </a:ln>
          </p:spPr>
          <p:txBody>
            <a:bodyPr/>
            <a:lstStyle/>
            <a:p>
              <a:endParaRPr lang="en-US"/>
            </a:p>
          </p:txBody>
        </p:sp>
        <p:sp>
          <p:nvSpPr>
            <p:cNvPr id="17" name="TextBox 17"/>
            <p:cNvSpPr txBox="1"/>
            <p:nvPr/>
          </p:nvSpPr>
          <p:spPr>
            <a:xfrm>
              <a:off x="0" y="-57150"/>
              <a:ext cx="1018229" cy="305007"/>
            </a:xfrm>
            <a:prstGeom prst="rect">
              <a:avLst/>
            </a:prstGeom>
          </p:spPr>
          <p:txBody>
            <a:bodyPr lIns="53177" tIns="53177" rIns="53177" bIns="53177" rtlCol="0" anchor="ctr"/>
            <a:lstStyle/>
            <a:p>
              <a:pPr algn="ctr">
                <a:lnSpc>
                  <a:spcPts val="3919"/>
                </a:lnSpc>
                <a:spcBef>
                  <a:spcPct val="0"/>
                </a:spcBef>
              </a:pPr>
              <a:r>
                <a:rPr lang="en-US" sz="2799">
                  <a:solidFill>
                    <a:srgbClr val="000000"/>
                  </a:solidFill>
                  <a:latin typeface="Inter"/>
                </a:rPr>
                <a:t>103.83</a:t>
              </a:r>
            </a:p>
          </p:txBody>
        </p:sp>
      </p:grpSp>
      <p:grpSp>
        <p:nvGrpSpPr>
          <p:cNvPr id="18" name="Group 18"/>
          <p:cNvGrpSpPr/>
          <p:nvPr/>
        </p:nvGrpSpPr>
        <p:grpSpPr>
          <a:xfrm>
            <a:off x="7908627" y="5600303"/>
            <a:ext cx="3314858" cy="806902"/>
            <a:chOff x="0" y="0"/>
            <a:chExt cx="1018229" cy="247857"/>
          </a:xfrm>
        </p:grpSpPr>
        <p:sp>
          <p:nvSpPr>
            <p:cNvPr id="19" name="Freeform 19"/>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EDC097"/>
            </a:solidFill>
            <a:ln w="38100" cap="sq">
              <a:solidFill>
                <a:srgbClr val="FFFFFF"/>
              </a:solidFill>
              <a:prstDash val="solid"/>
              <a:miter/>
            </a:ln>
          </p:spPr>
          <p:txBody>
            <a:bodyPr/>
            <a:lstStyle/>
            <a:p>
              <a:endParaRPr lang="en-US"/>
            </a:p>
          </p:txBody>
        </p:sp>
        <p:sp>
          <p:nvSpPr>
            <p:cNvPr id="20" name="TextBox 20"/>
            <p:cNvSpPr txBox="1"/>
            <p:nvPr/>
          </p:nvSpPr>
          <p:spPr>
            <a:xfrm>
              <a:off x="0" y="-57150"/>
              <a:ext cx="1018229" cy="305007"/>
            </a:xfrm>
            <a:prstGeom prst="rect">
              <a:avLst/>
            </a:prstGeom>
          </p:spPr>
          <p:txBody>
            <a:bodyPr lIns="53177" tIns="53177" rIns="53177" bIns="53177" rtlCol="0" anchor="ctr"/>
            <a:lstStyle/>
            <a:p>
              <a:pPr algn="ctr">
                <a:lnSpc>
                  <a:spcPts val="3919"/>
                </a:lnSpc>
                <a:spcBef>
                  <a:spcPct val="0"/>
                </a:spcBef>
              </a:pPr>
              <a:r>
                <a:rPr lang="en-US" sz="2799">
                  <a:solidFill>
                    <a:srgbClr val="000000"/>
                  </a:solidFill>
                  <a:latin typeface="Inter"/>
                </a:rPr>
                <a:t>108.05</a:t>
              </a:r>
            </a:p>
          </p:txBody>
        </p:sp>
      </p:grpSp>
      <p:grpSp>
        <p:nvGrpSpPr>
          <p:cNvPr id="21" name="Group 21"/>
          <p:cNvGrpSpPr/>
          <p:nvPr/>
        </p:nvGrpSpPr>
        <p:grpSpPr>
          <a:xfrm>
            <a:off x="4928007" y="6422809"/>
            <a:ext cx="3314858" cy="806902"/>
            <a:chOff x="0" y="0"/>
            <a:chExt cx="1018229" cy="247857"/>
          </a:xfrm>
        </p:grpSpPr>
        <p:sp>
          <p:nvSpPr>
            <p:cNvPr id="22" name="Freeform 22"/>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FFE6CF"/>
            </a:solidFill>
            <a:ln w="38100" cap="sq">
              <a:solidFill>
                <a:srgbClr val="FFFFFF"/>
              </a:solidFill>
              <a:prstDash val="solid"/>
              <a:miter/>
            </a:ln>
          </p:spPr>
          <p:txBody>
            <a:bodyPr/>
            <a:lstStyle/>
            <a:p>
              <a:endParaRPr lang="en-US"/>
            </a:p>
          </p:txBody>
        </p:sp>
        <p:sp>
          <p:nvSpPr>
            <p:cNvPr id="23" name="TextBox 23"/>
            <p:cNvSpPr txBox="1"/>
            <p:nvPr/>
          </p:nvSpPr>
          <p:spPr>
            <a:xfrm>
              <a:off x="0" y="-57150"/>
              <a:ext cx="1018229" cy="305007"/>
            </a:xfrm>
            <a:prstGeom prst="rect">
              <a:avLst/>
            </a:prstGeom>
          </p:spPr>
          <p:txBody>
            <a:bodyPr lIns="53177" tIns="53177" rIns="53177" bIns="53177" rtlCol="0" anchor="ctr"/>
            <a:lstStyle/>
            <a:p>
              <a:pPr algn="ctr">
                <a:lnSpc>
                  <a:spcPts val="3919"/>
                </a:lnSpc>
                <a:spcBef>
                  <a:spcPct val="0"/>
                </a:spcBef>
              </a:pPr>
              <a:r>
                <a:rPr lang="en-US" sz="2799">
                  <a:solidFill>
                    <a:srgbClr val="000000"/>
                  </a:solidFill>
                  <a:latin typeface="Inter"/>
                </a:rPr>
                <a:t>31</a:t>
              </a:r>
            </a:p>
          </p:txBody>
        </p:sp>
      </p:grpSp>
      <p:grpSp>
        <p:nvGrpSpPr>
          <p:cNvPr id="24" name="Group 24"/>
          <p:cNvGrpSpPr/>
          <p:nvPr/>
        </p:nvGrpSpPr>
        <p:grpSpPr>
          <a:xfrm>
            <a:off x="8280206" y="6422809"/>
            <a:ext cx="3314858" cy="806902"/>
            <a:chOff x="0" y="0"/>
            <a:chExt cx="1018229" cy="247857"/>
          </a:xfrm>
        </p:grpSpPr>
        <p:sp>
          <p:nvSpPr>
            <p:cNvPr id="25" name="Freeform 25"/>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EDC097"/>
            </a:solidFill>
            <a:ln w="38100" cap="sq">
              <a:solidFill>
                <a:srgbClr val="FFFFFF"/>
              </a:solidFill>
              <a:prstDash val="solid"/>
              <a:miter/>
            </a:ln>
          </p:spPr>
          <p:txBody>
            <a:bodyPr/>
            <a:lstStyle/>
            <a:p>
              <a:endParaRPr lang="en-US"/>
            </a:p>
          </p:txBody>
        </p:sp>
        <p:sp>
          <p:nvSpPr>
            <p:cNvPr id="26" name="TextBox 26"/>
            <p:cNvSpPr txBox="1"/>
            <p:nvPr/>
          </p:nvSpPr>
          <p:spPr>
            <a:xfrm>
              <a:off x="0" y="-57150"/>
              <a:ext cx="1018229" cy="305007"/>
            </a:xfrm>
            <a:prstGeom prst="rect">
              <a:avLst/>
            </a:prstGeom>
          </p:spPr>
          <p:txBody>
            <a:bodyPr lIns="53177" tIns="53177" rIns="53177" bIns="53177" rtlCol="0" anchor="ctr"/>
            <a:lstStyle/>
            <a:p>
              <a:pPr algn="ctr">
                <a:lnSpc>
                  <a:spcPts val="3919"/>
                </a:lnSpc>
                <a:spcBef>
                  <a:spcPct val="0"/>
                </a:spcBef>
              </a:pPr>
              <a:r>
                <a:rPr lang="en-US" sz="2799">
                  <a:solidFill>
                    <a:srgbClr val="000000"/>
                  </a:solidFill>
                  <a:latin typeface="Inter"/>
                </a:rPr>
                <a:t>103.71</a:t>
              </a:r>
            </a:p>
          </p:txBody>
        </p:sp>
      </p:grpSp>
      <p:grpSp>
        <p:nvGrpSpPr>
          <p:cNvPr id="27" name="Group 27"/>
          <p:cNvGrpSpPr/>
          <p:nvPr/>
        </p:nvGrpSpPr>
        <p:grpSpPr>
          <a:xfrm>
            <a:off x="228600" y="3930984"/>
            <a:ext cx="3314858" cy="806902"/>
            <a:chOff x="0" y="0"/>
            <a:chExt cx="1018229" cy="247857"/>
          </a:xfrm>
        </p:grpSpPr>
        <p:sp>
          <p:nvSpPr>
            <p:cNvPr id="28" name="Freeform 28"/>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000000">
                <a:alpha val="0"/>
              </a:srgbClr>
            </a:solidFill>
            <a:ln cap="sq">
              <a:noFill/>
              <a:prstDash val="solid"/>
              <a:miter/>
            </a:ln>
          </p:spPr>
          <p:txBody>
            <a:bodyPr/>
            <a:lstStyle/>
            <a:p>
              <a:endParaRPr lang="en-US"/>
            </a:p>
          </p:txBody>
        </p:sp>
        <p:sp>
          <p:nvSpPr>
            <p:cNvPr id="29" name="TextBox 29"/>
            <p:cNvSpPr txBox="1"/>
            <p:nvPr/>
          </p:nvSpPr>
          <p:spPr>
            <a:xfrm>
              <a:off x="0" y="-57150"/>
              <a:ext cx="1018229" cy="305007"/>
            </a:xfrm>
            <a:prstGeom prst="rect">
              <a:avLst/>
            </a:prstGeom>
          </p:spPr>
          <p:txBody>
            <a:bodyPr lIns="53177" tIns="53177" rIns="53177" bIns="53177" rtlCol="0" anchor="ctr"/>
            <a:lstStyle/>
            <a:p>
              <a:pPr algn="r">
                <a:lnSpc>
                  <a:spcPts val="3430"/>
                </a:lnSpc>
                <a:spcBef>
                  <a:spcPct val="0"/>
                </a:spcBef>
              </a:pPr>
              <a:r>
                <a:rPr lang="en-US" sz="2450" spc="49">
                  <a:solidFill>
                    <a:srgbClr val="000000"/>
                  </a:solidFill>
                  <a:latin typeface="Inter Bold"/>
                </a:rPr>
                <a:t>India</a:t>
              </a:r>
            </a:p>
          </p:txBody>
        </p:sp>
      </p:grpSp>
      <p:grpSp>
        <p:nvGrpSpPr>
          <p:cNvPr id="30" name="Group 30"/>
          <p:cNvGrpSpPr/>
          <p:nvPr/>
        </p:nvGrpSpPr>
        <p:grpSpPr>
          <a:xfrm>
            <a:off x="679486" y="4746776"/>
            <a:ext cx="3314858" cy="806902"/>
            <a:chOff x="0" y="0"/>
            <a:chExt cx="1018229" cy="247857"/>
          </a:xfrm>
        </p:grpSpPr>
        <p:sp>
          <p:nvSpPr>
            <p:cNvPr id="31" name="Freeform 31"/>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000000">
                <a:alpha val="0"/>
              </a:srgbClr>
            </a:solidFill>
            <a:ln cap="sq">
              <a:noFill/>
              <a:prstDash val="solid"/>
              <a:miter/>
            </a:ln>
          </p:spPr>
          <p:txBody>
            <a:bodyPr/>
            <a:lstStyle/>
            <a:p>
              <a:endParaRPr lang="en-US"/>
            </a:p>
          </p:txBody>
        </p:sp>
        <p:sp>
          <p:nvSpPr>
            <p:cNvPr id="32" name="TextBox 32"/>
            <p:cNvSpPr txBox="1"/>
            <p:nvPr/>
          </p:nvSpPr>
          <p:spPr>
            <a:xfrm>
              <a:off x="0" y="-47625"/>
              <a:ext cx="1018229" cy="295482"/>
            </a:xfrm>
            <a:prstGeom prst="rect">
              <a:avLst/>
            </a:prstGeom>
          </p:spPr>
          <p:txBody>
            <a:bodyPr lIns="53177" tIns="53177" rIns="53177" bIns="53177" rtlCol="0" anchor="ctr"/>
            <a:lstStyle/>
            <a:p>
              <a:pPr algn="r">
                <a:lnSpc>
                  <a:spcPts val="3359"/>
                </a:lnSpc>
                <a:spcBef>
                  <a:spcPct val="0"/>
                </a:spcBef>
              </a:pPr>
              <a:r>
                <a:rPr lang="en-US" sz="2399" spc="-35">
                  <a:solidFill>
                    <a:srgbClr val="000000"/>
                  </a:solidFill>
                  <a:latin typeface="Inter Bold"/>
                </a:rPr>
                <a:t> China</a:t>
              </a:r>
            </a:p>
          </p:txBody>
        </p:sp>
      </p:grpSp>
      <p:grpSp>
        <p:nvGrpSpPr>
          <p:cNvPr id="33" name="Group 33"/>
          <p:cNvGrpSpPr/>
          <p:nvPr/>
        </p:nvGrpSpPr>
        <p:grpSpPr>
          <a:xfrm>
            <a:off x="982018" y="5575902"/>
            <a:ext cx="3314858" cy="806902"/>
            <a:chOff x="0" y="0"/>
            <a:chExt cx="1018229" cy="247857"/>
          </a:xfrm>
        </p:grpSpPr>
        <p:sp>
          <p:nvSpPr>
            <p:cNvPr id="34" name="Freeform 34"/>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000000">
                <a:alpha val="0"/>
              </a:srgbClr>
            </a:solidFill>
            <a:ln cap="sq">
              <a:noFill/>
              <a:prstDash val="solid"/>
              <a:miter/>
            </a:ln>
          </p:spPr>
          <p:txBody>
            <a:bodyPr/>
            <a:lstStyle/>
            <a:p>
              <a:endParaRPr lang="en-US"/>
            </a:p>
          </p:txBody>
        </p:sp>
        <p:sp>
          <p:nvSpPr>
            <p:cNvPr id="35" name="TextBox 35"/>
            <p:cNvSpPr txBox="1"/>
            <p:nvPr/>
          </p:nvSpPr>
          <p:spPr>
            <a:xfrm>
              <a:off x="0" y="-47625"/>
              <a:ext cx="1018229" cy="295482"/>
            </a:xfrm>
            <a:prstGeom prst="rect">
              <a:avLst/>
            </a:prstGeom>
          </p:spPr>
          <p:txBody>
            <a:bodyPr lIns="53177" tIns="53177" rIns="53177" bIns="53177" rtlCol="0" anchor="ctr"/>
            <a:lstStyle/>
            <a:p>
              <a:pPr algn="r">
                <a:lnSpc>
                  <a:spcPts val="3359"/>
                </a:lnSpc>
                <a:spcBef>
                  <a:spcPct val="0"/>
                </a:spcBef>
              </a:pPr>
              <a:r>
                <a:rPr lang="en-US" sz="2399" spc="71">
                  <a:solidFill>
                    <a:srgbClr val="000000"/>
                  </a:solidFill>
                  <a:latin typeface="Inter Bold"/>
                </a:rPr>
                <a:t> USA</a:t>
              </a:r>
            </a:p>
          </p:txBody>
        </p:sp>
      </p:grpSp>
      <p:grpSp>
        <p:nvGrpSpPr>
          <p:cNvPr id="36" name="Group 36"/>
          <p:cNvGrpSpPr/>
          <p:nvPr/>
        </p:nvGrpSpPr>
        <p:grpSpPr>
          <a:xfrm>
            <a:off x="1434555" y="6422809"/>
            <a:ext cx="3314858" cy="806902"/>
            <a:chOff x="0" y="0"/>
            <a:chExt cx="1018229" cy="247857"/>
          </a:xfrm>
        </p:grpSpPr>
        <p:sp>
          <p:nvSpPr>
            <p:cNvPr id="37" name="Freeform 37"/>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000000">
                <a:alpha val="0"/>
              </a:srgbClr>
            </a:solidFill>
            <a:ln cap="sq">
              <a:noFill/>
              <a:prstDash val="solid"/>
              <a:miter/>
            </a:ln>
          </p:spPr>
          <p:txBody>
            <a:bodyPr/>
            <a:lstStyle/>
            <a:p>
              <a:endParaRPr lang="en-US"/>
            </a:p>
          </p:txBody>
        </p:sp>
        <p:sp>
          <p:nvSpPr>
            <p:cNvPr id="38" name="TextBox 38"/>
            <p:cNvSpPr txBox="1"/>
            <p:nvPr/>
          </p:nvSpPr>
          <p:spPr>
            <a:xfrm>
              <a:off x="0" y="-47625"/>
              <a:ext cx="1018229" cy="295482"/>
            </a:xfrm>
            <a:prstGeom prst="rect">
              <a:avLst/>
            </a:prstGeom>
          </p:spPr>
          <p:txBody>
            <a:bodyPr lIns="53177" tIns="53177" rIns="53177" bIns="53177" rtlCol="0" anchor="ctr"/>
            <a:lstStyle/>
            <a:p>
              <a:pPr algn="r">
                <a:lnSpc>
                  <a:spcPts val="3359"/>
                </a:lnSpc>
                <a:spcBef>
                  <a:spcPct val="0"/>
                </a:spcBef>
              </a:pPr>
              <a:r>
                <a:rPr lang="en-US" sz="2399">
                  <a:solidFill>
                    <a:srgbClr val="000000"/>
                  </a:solidFill>
                  <a:latin typeface="Inter Bold"/>
                </a:rPr>
                <a:t>Japan</a:t>
              </a:r>
            </a:p>
          </p:txBody>
        </p:sp>
      </p:grpSp>
      <p:grpSp>
        <p:nvGrpSpPr>
          <p:cNvPr id="39" name="Group 39"/>
          <p:cNvGrpSpPr/>
          <p:nvPr/>
        </p:nvGrpSpPr>
        <p:grpSpPr>
          <a:xfrm>
            <a:off x="5300515" y="7267811"/>
            <a:ext cx="3314858" cy="806902"/>
            <a:chOff x="0" y="0"/>
            <a:chExt cx="1018229" cy="247857"/>
          </a:xfrm>
        </p:grpSpPr>
        <p:sp>
          <p:nvSpPr>
            <p:cNvPr id="40" name="Freeform 40"/>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FFE6CF"/>
            </a:solidFill>
            <a:ln w="38100" cap="sq">
              <a:solidFill>
                <a:srgbClr val="FFFFFF"/>
              </a:solidFill>
              <a:prstDash val="solid"/>
              <a:miter/>
            </a:ln>
          </p:spPr>
          <p:txBody>
            <a:bodyPr/>
            <a:lstStyle/>
            <a:p>
              <a:endParaRPr lang="en-US"/>
            </a:p>
          </p:txBody>
        </p:sp>
        <p:sp>
          <p:nvSpPr>
            <p:cNvPr id="41" name="TextBox 41"/>
            <p:cNvSpPr txBox="1"/>
            <p:nvPr/>
          </p:nvSpPr>
          <p:spPr>
            <a:xfrm>
              <a:off x="0" y="-57150"/>
              <a:ext cx="1018229" cy="305007"/>
            </a:xfrm>
            <a:prstGeom prst="rect">
              <a:avLst/>
            </a:prstGeom>
          </p:spPr>
          <p:txBody>
            <a:bodyPr lIns="53177" tIns="53177" rIns="53177" bIns="53177" rtlCol="0" anchor="ctr"/>
            <a:lstStyle/>
            <a:p>
              <a:pPr algn="ctr">
                <a:lnSpc>
                  <a:spcPts val="3919"/>
                </a:lnSpc>
                <a:spcBef>
                  <a:spcPct val="0"/>
                </a:spcBef>
              </a:pPr>
              <a:r>
                <a:rPr lang="en-US" sz="2799">
                  <a:solidFill>
                    <a:srgbClr val="000000"/>
                  </a:solidFill>
                  <a:latin typeface="Inter"/>
                </a:rPr>
                <a:t>30</a:t>
              </a:r>
            </a:p>
          </p:txBody>
        </p:sp>
      </p:grpSp>
      <p:grpSp>
        <p:nvGrpSpPr>
          <p:cNvPr id="42" name="Group 42"/>
          <p:cNvGrpSpPr/>
          <p:nvPr/>
        </p:nvGrpSpPr>
        <p:grpSpPr>
          <a:xfrm>
            <a:off x="8652713" y="7267811"/>
            <a:ext cx="3314858" cy="806902"/>
            <a:chOff x="0" y="0"/>
            <a:chExt cx="1018229" cy="247857"/>
          </a:xfrm>
        </p:grpSpPr>
        <p:sp>
          <p:nvSpPr>
            <p:cNvPr id="43" name="Freeform 43"/>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EDC097"/>
            </a:solidFill>
            <a:ln w="38100" cap="sq">
              <a:solidFill>
                <a:srgbClr val="FFFFFF"/>
              </a:solidFill>
              <a:prstDash val="solid"/>
              <a:miter/>
            </a:ln>
          </p:spPr>
          <p:txBody>
            <a:bodyPr/>
            <a:lstStyle/>
            <a:p>
              <a:endParaRPr lang="en-US"/>
            </a:p>
          </p:txBody>
        </p:sp>
        <p:sp>
          <p:nvSpPr>
            <p:cNvPr id="44" name="TextBox 44"/>
            <p:cNvSpPr txBox="1"/>
            <p:nvPr/>
          </p:nvSpPr>
          <p:spPr>
            <a:xfrm>
              <a:off x="0" y="-57150"/>
              <a:ext cx="1018229" cy="305007"/>
            </a:xfrm>
            <a:prstGeom prst="rect">
              <a:avLst/>
            </a:prstGeom>
          </p:spPr>
          <p:txBody>
            <a:bodyPr lIns="53177" tIns="53177" rIns="53177" bIns="53177" rtlCol="0" anchor="ctr"/>
            <a:lstStyle/>
            <a:p>
              <a:pPr algn="ctr">
                <a:lnSpc>
                  <a:spcPts val="3919"/>
                </a:lnSpc>
                <a:spcBef>
                  <a:spcPct val="0"/>
                </a:spcBef>
              </a:pPr>
              <a:r>
                <a:rPr lang="en-US" sz="2799">
                  <a:solidFill>
                    <a:srgbClr val="000000"/>
                  </a:solidFill>
                  <a:latin typeface="Inter"/>
                </a:rPr>
                <a:t>102.23</a:t>
              </a:r>
            </a:p>
          </p:txBody>
        </p:sp>
      </p:grpSp>
      <p:grpSp>
        <p:nvGrpSpPr>
          <p:cNvPr id="45" name="Group 45"/>
          <p:cNvGrpSpPr/>
          <p:nvPr/>
        </p:nvGrpSpPr>
        <p:grpSpPr>
          <a:xfrm>
            <a:off x="1817140" y="7267811"/>
            <a:ext cx="3314858" cy="806902"/>
            <a:chOff x="0" y="0"/>
            <a:chExt cx="1018229" cy="247857"/>
          </a:xfrm>
        </p:grpSpPr>
        <p:sp>
          <p:nvSpPr>
            <p:cNvPr id="46" name="Freeform 46"/>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000000">
                <a:alpha val="0"/>
              </a:srgbClr>
            </a:solidFill>
            <a:ln cap="sq">
              <a:noFill/>
              <a:prstDash val="solid"/>
              <a:miter/>
            </a:ln>
          </p:spPr>
          <p:txBody>
            <a:bodyPr/>
            <a:lstStyle/>
            <a:p>
              <a:endParaRPr lang="en-US"/>
            </a:p>
          </p:txBody>
        </p:sp>
        <p:sp>
          <p:nvSpPr>
            <p:cNvPr id="47" name="TextBox 47"/>
            <p:cNvSpPr txBox="1"/>
            <p:nvPr/>
          </p:nvSpPr>
          <p:spPr>
            <a:xfrm>
              <a:off x="0" y="-47625"/>
              <a:ext cx="1018229" cy="295482"/>
            </a:xfrm>
            <a:prstGeom prst="rect">
              <a:avLst/>
            </a:prstGeom>
          </p:spPr>
          <p:txBody>
            <a:bodyPr lIns="53177" tIns="53177" rIns="53177" bIns="53177" rtlCol="0" anchor="ctr"/>
            <a:lstStyle/>
            <a:p>
              <a:pPr algn="r">
                <a:lnSpc>
                  <a:spcPts val="3359"/>
                </a:lnSpc>
                <a:spcBef>
                  <a:spcPct val="0"/>
                </a:spcBef>
              </a:pPr>
              <a:r>
                <a:rPr lang="en-US" sz="2399">
                  <a:solidFill>
                    <a:srgbClr val="000000"/>
                  </a:solidFill>
                  <a:latin typeface="Inter Bold"/>
                </a:rPr>
                <a:t>Mexico</a:t>
              </a:r>
            </a:p>
          </p:txBody>
        </p:sp>
      </p:grpSp>
      <p:grpSp>
        <p:nvGrpSpPr>
          <p:cNvPr id="48" name="Group 48"/>
          <p:cNvGrpSpPr/>
          <p:nvPr/>
        </p:nvGrpSpPr>
        <p:grpSpPr>
          <a:xfrm>
            <a:off x="10516059" y="3946494"/>
            <a:ext cx="3314858" cy="806902"/>
            <a:chOff x="0" y="0"/>
            <a:chExt cx="1018229" cy="247857"/>
          </a:xfrm>
        </p:grpSpPr>
        <p:sp>
          <p:nvSpPr>
            <p:cNvPr id="49" name="Freeform 49"/>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B88869"/>
            </a:solidFill>
            <a:ln w="38100" cap="sq">
              <a:solidFill>
                <a:srgbClr val="FFFFFF"/>
              </a:solidFill>
              <a:prstDash val="solid"/>
              <a:miter/>
            </a:ln>
          </p:spPr>
          <p:txBody>
            <a:bodyPr/>
            <a:lstStyle/>
            <a:p>
              <a:endParaRPr lang="en-US"/>
            </a:p>
          </p:txBody>
        </p:sp>
        <p:sp>
          <p:nvSpPr>
            <p:cNvPr id="50" name="TextBox 50"/>
            <p:cNvSpPr txBox="1"/>
            <p:nvPr/>
          </p:nvSpPr>
          <p:spPr>
            <a:xfrm>
              <a:off x="0" y="-57150"/>
              <a:ext cx="1018229" cy="305007"/>
            </a:xfrm>
            <a:prstGeom prst="rect">
              <a:avLst/>
            </a:prstGeom>
          </p:spPr>
          <p:txBody>
            <a:bodyPr lIns="53177" tIns="53177" rIns="53177" bIns="53177" rtlCol="0" anchor="ctr"/>
            <a:lstStyle/>
            <a:p>
              <a:pPr algn="ctr">
                <a:lnSpc>
                  <a:spcPts val="3919"/>
                </a:lnSpc>
                <a:spcBef>
                  <a:spcPct val="0"/>
                </a:spcBef>
              </a:pPr>
              <a:r>
                <a:rPr lang="en-US" sz="2799">
                  <a:solidFill>
                    <a:srgbClr val="000000"/>
                  </a:solidFill>
                  <a:latin typeface="Inter"/>
                </a:rPr>
                <a:t>6035</a:t>
              </a:r>
            </a:p>
          </p:txBody>
        </p:sp>
      </p:grpSp>
      <p:grpSp>
        <p:nvGrpSpPr>
          <p:cNvPr id="51" name="Group 51"/>
          <p:cNvGrpSpPr/>
          <p:nvPr/>
        </p:nvGrpSpPr>
        <p:grpSpPr>
          <a:xfrm>
            <a:off x="10884950" y="4780066"/>
            <a:ext cx="3314858" cy="806902"/>
            <a:chOff x="0" y="0"/>
            <a:chExt cx="1018229" cy="247857"/>
          </a:xfrm>
        </p:grpSpPr>
        <p:sp>
          <p:nvSpPr>
            <p:cNvPr id="52" name="Freeform 52"/>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B88869"/>
            </a:solidFill>
            <a:ln w="38100" cap="sq">
              <a:solidFill>
                <a:srgbClr val="FFFFFF"/>
              </a:solidFill>
              <a:prstDash val="solid"/>
              <a:miter/>
            </a:ln>
          </p:spPr>
          <p:txBody>
            <a:bodyPr/>
            <a:lstStyle/>
            <a:p>
              <a:endParaRPr lang="en-US"/>
            </a:p>
          </p:txBody>
        </p:sp>
        <p:sp>
          <p:nvSpPr>
            <p:cNvPr id="53" name="TextBox 53"/>
            <p:cNvSpPr txBox="1"/>
            <p:nvPr/>
          </p:nvSpPr>
          <p:spPr>
            <a:xfrm>
              <a:off x="0" y="-57150"/>
              <a:ext cx="1018229" cy="305007"/>
            </a:xfrm>
            <a:prstGeom prst="rect">
              <a:avLst/>
            </a:prstGeom>
          </p:spPr>
          <p:txBody>
            <a:bodyPr lIns="53177" tIns="53177" rIns="53177" bIns="53177" rtlCol="0" anchor="ctr"/>
            <a:lstStyle/>
            <a:p>
              <a:pPr algn="ctr">
                <a:lnSpc>
                  <a:spcPts val="3919"/>
                </a:lnSpc>
                <a:spcBef>
                  <a:spcPct val="0"/>
                </a:spcBef>
              </a:pPr>
              <a:r>
                <a:rPr lang="en-US" sz="2799">
                  <a:solidFill>
                    <a:srgbClr val="000000"/>
                  </a:solidFill>
                  <a:latin typeface="Inter"/>
                </a:rPr>
                <a:t>5251</a:t>
              </a:r>
            </a:p>
          </p:txBody>
        </p:sp>
      </p:grpSp>
      <p:grpSp>
        <p:nvGrpSpPr>
          <p:cNvPr id="54" name="Group 54"/>
          <p:cNvGrpSpPr/>
          <p:nvPr/>
        </p:nvGrpSpPr>
        <p:grpSpPr>
          <a:xfrm>
            <a:off x="11263798" y="5600303"/>
            <a:ext cx="3314858" cy="806902"/>
            <a:chOff x="0" y="0"/>
            <a:chExt cx="1018229" cy="247857"/>
          </a:xfrm>
        </p:grpSpPr>
        <p:sp>
          <p:nvSpPr>
            <p:cNvPr id="55" name="Freeform 55"/>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B88869"/>
            </a:solidFill>
            <a:ln w="38100" cap="sq">
              <a:solidFill>
                <a:srgbClr val="FFFFFF"/>
              </a:solidFill>
              <a:prstDash val="solid"/>
              <a:miter/>
            </a:ln>
          </p:spPr>
          <p:txBody>
            <a:bodyPr/>
            <a:lstStyle/>
            <a:p>
              <a:endParaRPr lang="en-US"/>
            </a:p>
          </p:txBody>
        </p:sp>
        <p:sp>
          <p:nvSpPr>
            <p:cNvPr id="56" name="TextBox 56"/>
            <p:cNvSpPr txBox="1"/>
            <p:nvPr/>
          </p:nvSpPr>
          <p:spPr>
            <a:xfrm>
              <a:off x="0" y="-57150"/>
              <a:ext cx="1018229" cy="305007"/>
            </a:xfrm>
            <a:prstGeom prst="rect">
              <a:avLst/>
            </a:prstGeom>
          </p:spPr>
          <p:txBody>
            <a:bodyPr lIns="53177" tIns="53177" rIns="53177" bIns="53177" rtlCol="0" anchor="ctr"/>
            <a:lstStyle/>
            <a:p>
              <a:pPr algn="ctr">
                <a:lnSpc>
                  <a:spcPts val="3919"/>
                </a:lnSpc>
                <a:spcBef>
                  <a:spcPct val="0"/>
                </a:spcBef>
              </a:pPr>
              <a:r>
                <a:rPr lang="en-US" sz="2799">
                  <a:solidFill>
                    <a:srgbClr val="000000"/>
                  </a:solidFill>
                  <a:latin typeface="Inter"/>
                </a:rPr>
                <a:t>3685</a:t>
              </a:r>
            </a:p>
          </p:txBody>
        </p:sp>
      </p:grpSp>
      <p:grpSp>
        <p:nvGrpSpPr>
          <p:cNvPr id="57" name="Group 57"/>
          <p:cNvGrpSpPr/>
          <p:nvPr/>
        </p:nvGrpSpPr>
        <p:grpSpPr>
          <a:xfrm>
            <a:off x="11635377" y="6422809"/>
            <a:ext cx="3314858" cy="806902"/>
            <a:chOff x="0" y="0"/>
            <a:chExt cx="1018229" cy="247857"/>
          </a:xfrm>
        </p:grpSpPr>
        <p:sp>
          <p:nvSpPr>
            <p:cNvPr id="58" name="Freeform 58"/>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B88869"/>
            </a:solidFill>
            <a:ln w="38100" cap="sq">
              <a:solidFill>
                <a:srgbClr val="FFFFFF"/>
              </a:solidFill>
              <a:prstDash val="solid"/>
              <a:miter/>
            </a:ln>
          </p:spPr>
          <p:txBody>
            <a:bodyPr/>
            <a:lstStyle/>
            <a:p>
              <a:endParaRPr lang="en-US"/>
            </a:p>
          </p:txBody>
        </p:sp>
        <p:sp>
          <p:nvSpPr>
            <p:cNvPr id="59" name="TextBox 59"/>
            <p:cNvSpPr txBox="1"/>
            <p:nvPr/>
          </p:nvSpPr>
          <p:spPr>
            <a:xfrm>
              <a:off x="0" y="-57150"/>
              <a:ext cx="1018229" cy="305007"/>
            </a:xfrm>
            <a:prstGeom prst="rect">
              <a:avLst/>
            </a:prstGeom>
          </p:spPr>
          <p:txBody>
            <a:bodyPr lIns="53177" tIns="53177" rIns="53177" bIns="53177" rtlCol="0" anchor="ctr"/>
            <a:lstStyle/>
            <a:p>
              <a:pPr algn="ctr">
                <a:lnSpc>
                  <a:spcPts val="3919"/>
                </a:lnSpc>
                <a:spcBef>
                  <a:spcPct val="0"/>
                </a:spcBef>
              </a:pPr>
              <a:r>
                <a:rPr lang="en-US" sz="2799">
                  <a:solidFill>
                    <a:srgbClr val="000000"/>
                  </a:solidFill>
                  <a:latin typeface="Inter"/>
                </a:rPr>
                <a:t>3123</a:t>
              </a:r>
            </a:p>
          </p:txBody>
        </p:sp>
      </p:grpSp>
      <p:grpSp>
        <p:nvGrpSpPr>
          <p:cNvPr id="60" name="Group 60"/>
          <p:cNvGrpSpPr/>
          <p:nvPr/>
        </p:nvGrpSpPr>
        <p:grpSpPr>
          <a:xfrm>
            <a:off x="12007884" y="7267811"/>
            <a:ext cx="3314858" cy="806902"/>
            <a:chOff x="0" y="0"/>
            <a:chExt cx="1018229" cy="247857"/>
          </a:xfrm>
        </p:grpSpPr>
        <p:sp>
          <p:nvSpPr>
            <p:cNvPr id="61" name="Freeform 61"/>
            <p:cNvSpPr/>
            <p:nvPr/>
          </p:nvSpPr>
          <p:spPr>
            <a:xfrm>
              <a:off x="0" y="0"/>
              <a:ext cx="1018229" cy="247857"/>
            </a:xfrm>
            <a:custGeom>
              <a:avLst/>
              <a:gdLst/>
              <a:ahLst/>
              <a:cxnLst/>
              <a:rect l="l" t="t" r="r" b="b"/>
              <a:pathLst>
                <a:path w="1018229" h="247857">
                  <a:moveTo>
                    <a:pt x="0" y="0"/>
                  </a:moveTo>
                  <a:lnTo>
                    <a:pt x="1018229" y="0"/>
                  </a:lnTo>
                  <a:lnTo>
                    <a:pt x="1018229" y="247857"/>
                  </a:lnTo>
                  <a:lnTo>
                    <a:pt x="0" y="247857"/>
                  </a:lnTo>
                  <a:close/>
                </a:path>
              </a:pathLst>
            </a:custGeom>
            <a:solidFill>
              <a:srgbClr val="B88869"/>
            </a:solidFill>
            <a:ln w="38100" cap="sq">
              <a:solidFill>
                <a:srgbClr val="FFFFFF"/>
              </a:solidFill>
              <a:prstDash val="solid"/>
              <a:miter/>
            </a:ln>
          </p:spPr>
          <p:txBody>
            <a:bodyPr/>
            <a:lstStyle/>
            <a:p>
              <a:endParaRPr lang="en-US"/>
            </a:p>
          </p:txBody>
        </p:sp>
        <p:sp>
          <p:nvSpPr>
            <p:cNvPr id="62" name="TextBox 62"/>
            <p:cNvSpPr txBox="1"/>
            <p:nvPr/>
          </p:nvSpPr>
          <p:spPr>
            <a:xfrm>
              <a:off x="0" y="-57150"/>
              <a:ext cx="1018229" cy="305007"/>
            </a:xfrm>
            <a:prstGeom prst="rect">
              <a:avLst/>
            </a:prstGeom>
          </p:spPr>
          <p:txBody>
            <a:bodyPr lIns="53177" tIns="53177" rIns="53177" bIns="53177" rtlCol="0" anchor="ctr"/>
            <a:lstStyle/>
            <a:p>
              <a:pPr algn="ctr">
                <a:lnSpc>
                  <a:spcPts val="3919"/>
                </a:lnSpc>
                <a:spcBef>
                  <a:spcPct val="0"/>
                </a:spcBef>
              </a:pPr>
              <a:r>
                <a:rPr lang="en-US" sz="2799">
                  <a:solidFill>
                    <a:srgbClr val="000000"/>
                  </a:solidFill>
                  <a:latin typeface="Inter"/>
                </a:rPr>
                <a:t>2985</a:t>
              </a:r>
            </a:p>
          </p:txBody>
        </p:sp>
      </p:grpSp>
      <p:grpSp>
        <p:nvGrpSpPr>
          <p:cNvPr id="63" name="Group 63"/>
          <p:cNvGrpSpPr/>
          <p:nvPr/>
        </p:nvGrpSpPr>
        <p:grpSpPr>
          <a:xfrm>
            <a:off x="3770589" y="3130067"/>
            <a:ext cx="3314858" cy="1033897"/>
            <a:chOff x="0" y="0"/>
            <a:chExt cx="1018229" cy="317583"/>
          </a:xfrm>
        </p:grpSpPr>
        <p:sp>
          <p:nvSpPr>
            <p:cNvPr id="64" name="Freeform 64"/>
            <p:cNvSpPr/>
            <p:nvPr/>
          </p:nvSpPr>
          <p:spPr>
            <a:xfrm>
              <a:off x="0" y="0"/>
              <a:ext cx="1018229" cy="317583"/>
            </a:xfrm>
            <a:custGeom>
              <a:avLst/>
              <a:gdLst/>
              <a:ahLst/>
              <a:cxnLst/>
              <a:rect l="l" t="t" r="r" b="b"/>
              <a:pathLst>
                <a:path w="1018229" h="317583">
                  <a:moveTo>
                    <a:pt x="0" y="0"/>
                  </a:moveTo>
                  <a:lnTo>
                    <a:pt x="1018229" y="0"/>
                  </a:lnTo>
                  <a:lnTo>
                    <a:pt x="1018229" y="317583"/>
                  </a:lnTo>
                  <a:lnTo>
                    <a:pt x="0" y="317583"/>
                  </a:lnTo>
                  <a:close/>
                </a:path>
              </a:pathLst>
            </a:custGeom>
            <a:solidFill>
              <a:srgbClr val="000000">
                <a:alpha val="0"/>
              </a:srgbClr>
            </a:solidFill>
            <a:ln cap="sq">
              <a:noFill/>
              <a:prstDash val="solid"/>
              <a:miter/>
            </a:ln>
          </p:spPr>
          <p:txBody>
            <a:bodyPr/>
            <a:lstStyle/>
            <a:p>
              <a:endParaRPr lang="en-US"/>
            </a:p>
          </p:txBody>
        </p:sp>
        <p:sp>
          <p:nvSpPr>
            <p:cNvPr id="65" name="TextBox 65"/>
            <p:cNvSpPr txBox="1"/>
            <p:nvPr/>
          </p:nvSpPr>
          <p:spPr>
            <a:xfrm>
              <a:off x="0" y="-47625"/>
              <a:ext cx="1018229" cy="365208"/>
            </a:xfrm>
            <a:prstGeom prst="rect">
              <a:avLst/>
            </a:prstGeom>
          </p:spPr>
          <p:txBody>
            <a:bodyPr lIns="53177" tIns="53177" rIns="53177" bIns="53177" rtlCol="0" anchor="ctr"/>
            <a:lstStyle/>
            <a:p>
              <a:pPr algn="ctr">
                <a:lnSpc>
                  <a:spcPts val="2800"/>
                </a:lnSpc>
                <a:spcBef>
                  <a:spcPct val="0"/>
                </a:spcBef>
              </a:pPr>
              <a:r>
                <a:rPr lang="en-US" sz="2000" spc="40">
                  <a:solidFill>
                    <a:srgbClr val="000000"/>
                  </a:solidFill>
                  <a:latin typeface="Inter Bold"/>
                </a:rPr>
                <a:t>Number of customers</a:t>
              </a:r>
            </a:p>
          </p:txBody>
        </p:sp>
      </p:grpSp>
      <p:grpSp>
        <p:nvGrpSpPr>
          <p:cNvPr id="66" name="Group 66"/>
          <p:cNvGrpSpPr/>
          <p:nvPr/>
        </p:nvGrpSpPr>
        <p:grpSpPr>
          <a:xfrm>
            <a:off x="7142218" y="3130067"/>
            <a:ext cx="3314858" cy="1033897"/>
            <a:chOff x="0" y="0"/>
            <a:chExt cx="1018229" cy="317583"/>
          </a:xfrm>
        </p:grpSpPr>
        <p:sp>
          <p:nvSpPr>
            <p:cNvPr id="67" name="Freeform 67"/>
            <p:cNvSpPr/>
            <p:nvPr/>
          </p:nvSpPr>
          <p:spPr>
            <a:xfrm>
              <a:off x="0" y="0"/>
              <a:ext cx="1018229" cy="317583"/>
            </a:xfrm>
            <a:custGeom>
              <a:avLst/>
              <a:gdLst/>
              <a:ahLst/>
              <a:cxnLst/>
              <a:rect l="l" t="t" r="r" b="b"/>
              <a:pathLst>
                <a:path w="1018229" h="317583">
                  <a:moveTo>
                    <a:pt x="0" y="0"/>
                  </a:moveTo>
                  <a:lnTo>
                    <a:pt x="1018229" y="0"/>
                  </a:lnTo>
                  <a:lnTo>
                    <a:pt x="1018229" y="317583"/>
                  </a:lnTo>
                  <a:lnTo>
                    <a:pt x="0" y="317583"/>
                  </a:lnTo>
                  <a:close/>
                </a:path>
              </a:pathLst>
            </a:custGeom>
            <a:solidFill>
              <a:srgbClr val="000000">
                <a:alpha val="0"/>
              </a:srgbClr>
            </a:solidFill>
            <a:ln cap="sq">
              <a:noFill/>
              <a:prstDash val="solid"/>
              <a:miter/>
            </a:ln>
          </p:spPr>
          <p:txBody>
            <a:bodyPr/>
            <a:lstStyle/>
            <a:p>
              <a:endParaRPr lang="en-US"/>
            </a:p>
          </p:txBody>
        </p:sp>
        <p:sp>
          <p:nvSpPr>
            <p:cNvPr id="68" name="TextBox 68"/>
            <p:cNvSpPr txBox="1"/>
            <p:nvPr/>
          </p:nvSpPr>
          <p:spPr>
            <a:xfrm>
              <a:off x="0" y="-47625"/>
              <a:ext cx="1018229" cy="365208"/>
            </a:xfrm>
            <a:prstGeom prst="rect">
              <a:avLst/>
            </a:prstGeom>
          </p:spPr>
          <p:txBody>
            <a:bodyPr lIns="53177" tIns="53177" rIns="53177" bIns="53177" rtlCol="0" anchor="ctr"/>
            <a:lstStyle/>
            <a:p>
              <a:pPr algn="ctr">
                <a:lnSpc>
                  <a:spcPts val="2800"/>
                </a:lnSpc>
                <a:spcBef>
                  <a:spcPct val="0"/>
                </a:spcBef>
              </a:pPr>
              <a:r>
                <a:rPr lang="en-US" sz="2000" spc="40">
                  <a:solidFill>
                    <a:srgbClr val="000000"/>
                  </a:solidFill>
                  <a:latin typeface="Inter Bold"/>
                </a:rPr>
                <a:t>Average per customer</a:t>
              </a:r>
            </a:p>
          </p:txBody>
        </p:sp>
      </p:grpSp>
      <p:grpSp>
        <p:nvGrpSpPr>
          <p:cNvPr id="69" name="Group 69"/>
          <p:cNvGrpSpPr/>
          <p:nvPr/>
        </p:nvGrpSpPr>
        <p:grpSpPr>
          <a:xfrm>
            <a:off x="10475746" y="3130067"/>
            <a:ext cx="3314858" cy="1033897"/>
            <a:chOff x="0" y="0"/>
            <a:chExt cx="1018229" cy="317583"/>
          </a:xfrm>
        </p:grpSpPr>
        <p:sp>
          <p:nvSpPr>
            <p:cNvPr id="70" name="Freeform 70"/>
            <p:cNvSpPr/>
            <p:nvPr/>
          </p:nvSpPr>
          <p:spPr>
            <a:xfrm>
              <a:off x="0" y="0"/>
              <a:ext cx="1018229" cy="317583"/>
            </a:xfrm>
            <a:custGeom>
              <a:avLst/>
              <a:gdLst/>
              <a:ahLst/>
              <a:cxnLst/>
              <a:rect l="l" t="t" r="r" b="b"/>
              <a:pathLst>
                <a:path w="1018229" h="317583">
                  <a:moveTo>
                    <a:pt x="0" y="0"/>
                  </a:moveTo>
                  <a:lnTo>
                    <a:pt x="1018229" y="0"/>
                  </a:lnTo>
                  <a:lnTo>
                    <a:pt x="1018229" y="317583"/>
                  </a:lnTo>
                  <a:lnTo>
                    <a:pt x="0" y="317583"/>
                  </a:lnTo>
                  <a:close/>
                </a:path>
              </a:pathLst>
            </a:custGeom>
            <a:solidFill>
              <a:srgbClr val="000000">
                <a:alpha val="0"/>
              </a:srgbClr>
            </a:solidFill>
            <a:ln cap="sq">
              <a:noFill/>
              <a:prstDash val="solid"/>
              <a:miter/>
            </a:ln>
          </p:spPr>
          <p:txBody>
            <a:bodyPr/>
            <a:lstStyle/>
            <a:p>
              <a:endParaRPr lang="en-US"/>
            </a:p>
          </p:txBody>
        </p:sp>
        <p:sp>
          <p:nvSpPr>
            <p:cNvPr id="71" name="TextBox 71"/>
            <p:cNvSpPr txBox="1"/>
            <p:nvPr/>
          </p:nvSpPr>
          <p:spPr>
            <a:xfrm>
              <a:off x="0" y="-47625"/>
              <a:ext cx="1018229" cy="365208"/>
            </a:xfrm>
            <a:prstGeom prst="rect">
              <a:avLst/>
            </a:prstGeom>
          </p:spPr>
          <p:txBody>
            <a:bodyPr lIns="53177" tIns="53177" rIns="53177" bIns="53177" rtlCol="0" anchor="ctr"/>
            <a:lstStyle/>
            <a:p>
              <a:pPr algn="ctr">
                <a:lnSpc>
                  <a:spcPts val="2800"/>
                </a:lnSpc>
                <a:spcBef>
                  <a:spcPct val="0"/>
                </a:spcBef>
              </a:pPr>
              <a:r>
                <a:rPr lang="en-US" sz="2000" spc="40">
                  <a:solidFill>
                    <a:srgbClr val="000000"/>
                  </a:solidFill>
                  <a:latin typeface="Inter Bold"/>
                </a:rPr>
                <a:t>Total revenue</a:t>
              </a:r>
            </a:p>
          </p:txBody>
        </p:sp>
      </p:grpSp>
      <p:grpSp>
        <p:nvGrpSpPr>
          <p:cNvPr id="72" name="Group 72"/>
          <p:cNvGrpSpPr/>
          <p:nvPr/>
        </p:nvGrpSpPr>
        <p:grpSpPr>
          <a:xfrm>
            <a:off x="4508962" y="8636688"/>
            <a:ext cx="9270075" cy="1060844"/>
            <a:chOff x="0" y="0"/>
            <a:chExt cx="2847500" cy="325861"/>
          </a:xfrm>
        </p:grpSpPr>
        <p:sp>
          <p:nvSpPr>
            <p:cNvPr id="73" name="Freeform 73"/>
            <p:cNvSpPr/>
            <p:nvPr/>
          </p:nvSpPr>
          <p:spPr>
            <a:xfrm>
              <a:off x="0" y="0"/>
              <a:ext cx="2847500" cy="325861"/>
            </a:xfrm>
            <a:custGeom>
              <a:avLst/>
              <a:gdLst/>
              <a:ahLst/>
              <a:cxnLst/>
              <a:rect l="l" t="t" r="r" b="b"/>
              <a:pathLst>
                <a:path w="2847500" h="325861">
                  <a:moveTo>
                    <a:pt x="0" y="0"/>
                  </a:moveTo>
                  <a:lnTo>
                    <a:pt x="2847500" y="0"/>
                  </a:lnTo>
                  <a:lnTo>
                    <a:pt x="2847500" y="325861"/>
                  </a:lnTo>
                  <a:lnTo>
                    <a:pt x="0" y="325861"/>
                  </a:lnTo>
                  <a:close/>
                </a:path>
              </a:pathLst>
            </a:custGeom>
            <a:solidFill>
              <a:srgbClr val="000000">
                <a:alpha val="0"/>
              </a:srgbClr>
            </a:solidFill>
            <a:ln w="38100" cap="sq">
              <a:solidFill>
                <a:srgbClr val="FFFFFF"/>
              </a:solidFill>
              <a:prstDash val="solid"/>
              <a:miter/>
            </a:ln>
          </p:spPr>
          <p:txBody>
            <a:bodyPr/>
            <a:lstStyle/>
            <a:p>
              <a:endParaRPr lang="en-US"/>
            </a:p>
          </p:txBody>
        </p:sp>
        <p:sp>
          <p:nvSpPr>
            <p:cNvPr id="74" name="TextBox 74"/>
            <p:cNvSpPr txBox="1"/>
            <p:nvPr/>
          </p:nvSpPr>
          <p:spPr>
            <a:xfrm>
              <a:off x="0" y="-47625"/>
              <a:ext cx="2847500" cy="373486"/>
            </a:xfrm>
            <a:prstGeom prst="rect">
              <a:avLst/>
            </a:prstGeom>
          </p:spPr>
          <p:txBody>
            <a:bodyPr lIns="53177" tIns="53177" rIns="53177" bIns="53177" rtlCol="0" anchor="ctr"/>
            <a:lstStyle/>
            <a:p>
              <a:pPr algn="ctr">
                <a:lnSpc>
                  <a:spcPts val="3639"/>
                </a:lnSpc>
                <a:spcBef>
                  <a:spcPct val="0"/>
                </a:spcBef>
              </a:pPr>
              <a:r>
                <a:rPr lang="en-US" sz="2599">
                  <a:solidFill>
                    <a:srgbClr val="000000"/>
                  </a:solidFill>
                  <a:latin typeface="Inter Bold"/>
                </a:rPr>
                <a:t>Top geographic regions: Asia and America</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33500" y="2650541"/>
            <a:ext cx="10008499" cy="7122109"/>
          </a:xfrm>
          <a:custGeom>
            <a:avLst/>
            <a:gdLst/>
            <a:ahLst/>
            <a:cxnLst/>
            <a:rect l="l" t="t" r="r" b="b"/>
            <a:pathLst>
              <a:path w="10008499" h="7122109">
                <a:moveTo>
                  <a:pt x="0" y="0"/>
                </a:moveTo>
                <a:lnTo>
                  <a:pt x="10008499" y="0"/>
                </a:lnTo>
                <a:lnTo>
                  <a:pt x="10008499" y="7122109"/>
                </a:lnTo>
                <a:lnTo>
                  <a:pt x="0" y="7122109"/>
                </a:lnTo>
                <a:lnTo>
                  <a:pt x="0" y="0"/>
                </a:lnTo>
                <a:close/>
              </a:path>
            </a:pathLst>
          </a:custGeom>
          <a:blipFill>
            <a:blip r:embed="rId2"/>
            <a:stretch>
              <a:fillRect/>
            </a:stretch>
          </a:blipFill>
        </p:spPr>
        <p:txBody>
          <a:bodyPr/>
          <a:lstStyle/>
          <a:p>
            <a:endParaRPr lang="en-US"/>
          </a:p>
        </p:txBody>
      </p:sp>
      <p:graphicFrame>
        <p:nvGraphicFramePr>
          <p:cNvPr id="3" name="Table 3"/>
          <p:cNvGraphicFramePr>
            <a:graphicFrameLocks noGrp="1"/>
          </p:cNvGraphicFramePr>
          <p:nvPr>
            <p:extLst>
              <p:ext uri="{D42A27DB-BD31-4B8C-83A1-F6EECF244321}">
                <p14:modId xmlns:p14="http://schemas.microsoft.com/office/powerpoint/2010/main" val="1818401926"/>
              </p:ext>
            </p:extLst>
          </p:nvPr>
        </p:nvGraphicFramePr>
        <p:xfrm>
          <a:off x="12535519" y="1638298"/>
          <a:ext cx="4415486" cy="8191501"/>
        </p:xfrm>
        <a:graphic>
          <a:graphicData uri="http://schemas.openxmlformats.org/drawingml/2006/table">
            <a:tbl>
              <a:tblPr/>
              <a:tblGrid>
                <a:gridCol w="3175229">
                  <a:extLst>
                    <a:ext uri="{9D8B030D-6E8A-4147-A177-3AD203B41FA5}">
                      <a16:colId xmlns:a16="http://schemas.microsoft.com/office/drawing/2014/main" val="20000"/>
                    </a:ext>
                  </a:extLst>
                </a:gridCol>
                <a:gridCol w="1240257">
                  <a:extLst>
                    <a:ext uri="{9D8B030D-6E8A-4147-A177-3AD203B41FA5}">
                      <a16:colId xmlns:a16="http://schemas.microsoft.com/office/drawing/2014/main" val="20001"/>
                    </a:ext>
                  </a:extLst>
                </a:gridCol>
              </a:tblGrid>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00"/>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01"/>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02"/>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03"/>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04"/>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05"/>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06"/>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07"/>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08"/>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09"/>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10"/>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11"/>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12"/>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13"/>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14"/>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15"/>
                  </a:ext>
                </a:extLst>
              </a:tr>
              <a:tr h="481853">
                <a:tc>
                  <a:txBody>
                    <a:bodyPr/>
                    <a:lstStyle/>
                    <a:p>
                      <a:pPr algn="just">
                        <a:lnSpc>
                          <a:spcPts val="2239"/>
                        </a:lnSpc>
                        <a:defRPr/>
                      </a:pPr>
                      <a:endParaRPr lang="en-US" sz="110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EDC097"/>
                    </a:solidFill>
                  </a:tcPr>
                </a:tc>
                <a:tc>
                  <a:txBody>
                    <a:bodyPr/>
                    <a:lstStyle/>
                    <a:p>
                      <a:pPr algn="just">
                        <a:lnSpc>
                          <a:spcPts val="2239"/>
                        </a:lnSpc>
                        <a:defRPr/>
                      </a:pPr>
                      <a:endParaRPr lang="en-US" sz="1100" dirty="0"/>
                    </a:p>
                  </a:txBody>
                  <a:tcPr marL="57150" marR="57150" marT="57150" marB="57150" anchor="ct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FFE6CF"/>
                    </a:solidFill>
                  </a:tcPr>
                </a:tc>
                <a:extLst>
                  <a:ext uri="{0D108BD9-81ED-4DB2-BD59-A6C34878D82A}">
                    <a16:rowId xmlns:a16="http://schemas.microsoft.com/office/drawing/2014/main" val="10016"/>
                  </a:ext>
                </a:extLst>
              </a:tr>
            </a:tbl>
          </a:graphicData>
        </a:graphic>
      </p:graphicFrame>
      <p:sp>
        <p:nvSpPr>
          <p:cNvPr id="4" name="TextBox 4"/>
          <p:cNvSpPr txBox="1"/>
          <p:nvPr/>
        </p:nvSpPr>
        <p:spPr>
          <a:xfrm rot="5400000">
            <a:off x="15522404" y="5210026"/>
            <a:ext cx="3695402" cy="514350"/>
          </a:xfrm>
          <a:prstGeom prst="rect">
            <a:avLst/>
          </a:prstGeom>
        </p:spPr>
        <p:txBody>
          <a:bodyPr lIns="0" tIns="0" rIns="0" bIns="0" rtlCol="0" anchor="t">
            <a:spAutoFit/>
          </a:bodyPr>
          <a:lstStyle/>
          <a:p>
            <a:pPr algn="ctr">
              <a:lnSpc>
                <a:spcPts val="4200"/>
              </a:lnSpc>
            </a:pPr>
            <a:r>
              <a:rPr lang="en-US" sz="3000" spc="150">
                <a:solidFill>
                  <a:srgbClr val="000000"/>
                </a:solidFill>
                <a:latin typeface="Inter Bold"/>
              </a:rPr>
              <a:t>Number of rentals</a:t>
            </a:r>
          </a:p>
        </p:txBody>
      </p:sp>
      <p:sp>
        <p:nvSpPr>
          <p:cNvPr id="5" name="TextBox 5"/>
          <p:cNvSpPr txBox="1"/>
          <p:nvPr/>
        </p:nvSpPr>
        <p:spPr>
          <a:xfrm>
            <a:off x="1333500" y="1333500"/>
            <a:ext cx="6965156" cy="854075"/>
          </a:xfrm>
          <a:prstGeom prst="rect">
            <a:avLst/>
          </a:prstGeom>
        </p:spPr>
        <p:txBody>
          <a:bodyPr lIns="0" tIns="0" rIns="0" bIns="0" rtlCol="0" anchor="t">
            <a:spAutoFit/>
          </a:bodyPr>
          <a:lstStyle/>
          <a:p>
            <a:pPr algn="ctr">
              <a:lnSpc>
                <a:spcPts val="7000"/>
              </a:lnSpc>
            </a:pPr>
            <a:r>
              <a:rPr lang="en-US" sz="5000" dirty="0">
                <a:solidFill>
                  <a:srgbClr val="000000"/>
                </a:solidFill>
                <a:latin typeface="Inter Bold"/>
              </a:rPr>
              <a:t>Performance by genre</a:t>
            </a:r>
          </a:p>
        </p:txBody>
      </p:sp>
      <p:graphicFrame>
        <p:nvGraphicFramePr>
          <p:cNvPr id="6" name="Table 6"/>
          <p:cNvGraphicFramePr>
            <a:graphicFrameLocks noGrp="1"/>
          </p:cNvGraphicFramePr>
          <p:nvPr>
            <p:extLst>
              <p:ext uri="{D42A27DB-BD31-4B8C-83A1-F6EECF244321}">
                <p14:modId xmlns:p14="http://schemas.microsoft.com/office/powerpoint/2010/main" val="633544102"/>
              </p:ext>
            </p:extLst>
          </p:nvPr>
        </p:nvGraphicFramePr>
        <p:xfrm>
          <a:off x="12697444" y="1562100"/>
          <a:ext cx="4666631" cy="8267710"/>
        </p:xfrm>
        <a:graphic>
          <a:graphicData uri="http://schemas.openxmlformats.org/drawingml/2006/table">
            <a:tbl>
              <a:tblPr/>
              <a:tblGrid>
                <a:gridCol w="3254476">
                  <a:extLst>
                    <a:ext uri="{9D8B030D-6E8A-4147-A177-3AD203B41FA5}">
                      <a16:colId xmlns:a16="http://schemas.microsoft.com/office/drawing/2014/main" val="20000"/>
                    </a:ext>
                  </a:extLst>
                </a:gridCol>
                <a:gridCol w="1412155">
                  <a:extLst>
                    <a:ext uri="{9D8B030D-6E8A-4147-A177-3AD203B41FA5}">
                      <a16:colId xmlns:a16="http://schemas.microsoft.com/office/drawing/2014/main" val="20001"/>
                    </a:ext>
                  </a:extLst>
                </a:gridCol>
              </a:tblGrid>
              <a:tr h="603871">
                <a:tc>
                  <a:txBody>
                    <a:bodyPr/>
                    <a:lstStyle/>
                    <a:p>
                      <a:pPr algn="just">
                        <a:lnSpc>
                          <a:spcPts val="2519"/>
                        </a:lnSpc>
                        <a:defRPr/>
                      </a:pPr>
                      <a:r>
                        <a:rPr lang="en-US" sz="1799">
                          <a:solidFill>
                            <a:srgbClr val="000000"/>
                          </a:solidFill>
                          <a:latin typeface="Inter Bold"/>
                        </a:rPr>
                        <a:t>Sports</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1081</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479545">
                <a:tc>
                  <a:txBody>
                    <a:bodyPr/>
                    <a:lstStyle/>
                    <a:p>
                      <a:pPr algn="just">
                        <a:lnSpc>
                          <a:spcPts val="2519"/>
                        </a:lnSpc>
                        <a:defRPr/>
                      </a:pPr>
                      <a:r>
                        <a:rPr lang="en-US" sz="1799" dirty="0">
                          <a:solidFill>
                            <a:srgbClr val="000000"/>
                          </a:solidFill>
                          <a:latin typeface="Inter Bold"/>
                        </a:rPr>
                        <a:t>Sci-Fi</a:t>
                      </a:r>
                      <a:endParaRPr lang="en-US" sz="1100" dirty="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998</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479545">
                <a:tc>
                  <a:txBody>
                    <a:bodyPr/>
                    <a:lstStyle/>
                    <a:p>
                      <a:pPr algn="just">
                        <a:lnSpc>
                          <a:spcPts val="2519"/>
                        </a:lnSpc>
                        <a:defRPr/>
                      </a:pPr>
                      <a:r>
                        <a:rPr lang="en-US" sz="1799">
                          <a:solidFill>
                            <a:srgbClr val="000000"/>
                          </a:solidFill>
                          <a:latin typeface="Inter Bold"/>
                        </a:rPr>
                        <a:t>Animation</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1065</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479545">
                <a:tc>
                  <a:txBody>
                    <a:bodyPr/>
                    <a:lstStyle/>
                    <a:p>
                      <a:pPr algn="just">
                        <a:lnSpc>
                          <a:spcPts val="2519"/>
                        </a:lnSpc>
                        <a:defRPr/>
                      </a:pPr>
                      <a:r>
                        <a:rPr lang="en-US" sz="1799">
                          <a:solidFill>
                            <a:srgbClr val="000000"/>
                          </a:solidFill>
                          <a:latin typeface="Inter Bold"/>
                        </a:rPr>
                        <a:t>Drama</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953</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479545">
                <a:tc>
                  <a:txBody>
                    <a:bodyPr/>
                    <a:lstStyle/>
                    <a:p>
                      <a:pPr algn="just">
                        <a:lnSpc>
                          <a:spcPts val="2519"/>
                        </a:lnSpc>
                        <a:defRPr/>
                      </a:pPr>
                      <a:r>
                        <a:rPr lang="en-US" sz="1799">
                          <a:solidFill>
                            <a:srgbClr val="000000"/>
                          </a:solidFill>
                          <a:latin typeface="Inter Bold"/>
                        </a:rPr>
                        <a:t>Comedy</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851</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479545">
                <a:tc>
                  <a:txBody>
                    <a:bodyPr/>
                    <a:lstStyle/>
                    <a:p>
                      <a:pPr algn="just">
                        <a:lnSpc>
                          <a:spcPts val="2519"/>
                        </a:lnSpc>
                        <a:defRPr/>
                      </a:pPr>
                      <a:r>
                        <a:rPr lang="en-US" sz="1799">
                          <a:solidFill>
                            <a:srgbClr val="000000"/>
                          </a:solidFill>
                          <a:latin typeface="Inter Bold"/>
                        </a:rPr>
                        <a:t>New</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864</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479545">
                <a:tc>
                  <a:txBody>
                    <a:bodyPr/>
                    <a:lstStyle/>
                    <a:p>
                      <a:pPr algn="just">
                        <a:lnSpc>
                          <a:spcPts val="2519"/>
                        </a:lnSpc>
                        <a:defRPr/>
                      </a:pPr>
                      <a:r>
                        <a:rPr lang="en-US" sz="1799" dirty="0">
                          <a:solidFill>
                            <a:srgbClr val="000000"/>
                          </a:solidFill>
                          <a:latin typeface="Inter Bold"/>
                        </a:rPr>
                        <a:t>Action</a:t>
                      </a:r>
                      <a:endParaRPr lang="en-US" sz="1100" dirty="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1013</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r h="479545">
                <a:tc>
                  <a:txBody>
                    <a:bodyPr/>
                    <a:lstStyle/>
                    <a:p>
                      <a:pPr algn="just">
                        <a:lnSpc>
                          <a:spcPts val="2519"/>
                        </a:lnSpc>
                        <a:defRPr/>
                      </a:pPr>
                      <a:r>
                        <a:rPr lang="en-US" sz="1799">
                          <a:solidFill>
                            <a:srgbClr val="000000"/>
                          </a:solidFill>
                          <a:latin typeface="Inter Bold"/>
                        </a:rPr>
                        <a:t>Foreign</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953</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7"/>
                  </a:ext>
                </a:extLst>
              </a:tr>
              <a:tr h="479545">
                <a:tc>
                  <a:txBody>
                    <a:bodyPr/>
                    <a:lstStyle/>
                    <a:p>
                      <a:pPr algn="just">
                        <a:lnSpc>
                          <a:spcPts val="2519"/>
                        </a:lnSpc>
                        <a:defRPr/>
                      </a:pPr>
                      <a:r>
                        <a:rPr lang="en-US" sz="1799">
                          <a:solidFill>
                            <a:srgbClr val="000000"/>
                          </a:solidFill>
                          <a:latin typeface="Inter Bold"/>
                        </a:rPr>
                        <a:t>Games</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884</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8"/>
                  </a:ext>
                </a:extLst>
              </a:tr>
              <a:tr h="479545">
                <a:tc>
                  <a:txBody>
                    <a:bodyPr/>
                    <a:lstStyle/>
                    <a:p>
                      <a:pPr algn="just">
                        <a:lnSpc>
                          <a:spcPts val="2519"/>
                        </a:lnSpc>
                        <a:defRPr/>
                      </a:pPr>
                      <a:r>
                        <a:rPr lang="en-US" sz="1799">
                          <a:solidFill>
                            <a:srgbClr val="000000"/>
                          </a:solidFill>
                          <a:latin typeface="Inter Bold"/>
                        </a:rPr>
                        <a:t>Family</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977</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9"/>
                  </a:ext>
                </a:extLst>
              </a:tr>
              <a:tr h="479545">
                <a:tc>
                  <a:txBody>
                    <a:bodyPr/>
                    <a:lstStyle/>
                    <a:p>
                      <a:pPr algn="just">
                        <a:lnSpc>
                          <a:spcPts val="2519"/>
                        </a:lnSpc>
                        <a:defRPr/>
                      </a:pPr>
                      <a:r>
                        <a:rPr lang="en-US" sz="1799">
                          <a:solidFill>
                            <a:srgbClr val="000000"/>
                          </a:solidFill>
                          <a:latin typeface="Inter Bold"/>
                        </a:rPr>
                        <a:t>Documentary</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937</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0"/>
                  </a:ext>
                </a:extLst>
              </a:tr>
              <a:tr h="479545">
                <a:tc>
                  <a:txBody>
                    <a:bodyPr/>
                    <a:lstStyle/>
                    <a:p>
                      <a:pPr algn="just">
                        <a:lnSpc>
                          <a:spcPts val="2519"/>
                        </a:lnSpc>
                        <a:defRPr/>
                      </a:pPr>
                      <a:r>
                        <a:rPr lang="en-US" sz="1799">
                          <a:solidFill>
                            <a:srgbClr val="000000"/>
                          </a:solidFill>
                          <a:latin typeface="Inter Bold"/>
                        </a:rPr>
                        <a:t>Horror</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773</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1"/>
                  </a:ext>
                </a:extLst>
              </a:tr>
              <a:tr h="479545">
                <a:tc>
                  <a:txBody>
                    <a:bodyPr/>
                    <a:lstStyle/>
                    <a:p>
                      <a:pPr algn="just">
                        <a:lnSpc>
                          <a:spcPts val="2519"/>
                        </a:lnSpc>
                        <a:defRPr/>
                      </a:pPr>
                      <a:r>
                        <a:rPr lang="en-US" sz="1799">
                          <a:solidFill>
                            <a:srgbClr val="000000"/>
                          </a:solidFill>
                          <a:latin typeface="Inter Bold"/>
                        </a:rPr>
                        <a:t>Classics</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860</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2"/>
                  </a:ext>
                </a:extLst>
              </a:tr>
              <a:tr h="479545">
                <a:tc>
                  <a:txBody>
                    <a:bodyPr/>
                    <a:lstStyle/>
                    <a:p>
                      <a:pPr algn="just">
                        <a:lnSpc>
                          <a:spcPts val="2519"/>
                        </a:lnSpc>
                        <a:defRPr/>
                      </a:pPr>
                      <a:r>
                        <a:rPr lang="en-US" sz="1799">
                          <a:solidFill>
                            <a:srgbClr val="000000"/>
                          </a:solidFill>
                          <a:latin typeface="Inter Bold"/>
                        </a:rPr>
                        <a:t>Children</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861</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3"/>
                  </a:ext>
                </a:extLst>
              </a:tr>
              <a:tr h="479545">
                <a:tc>
                  <a:txBody>
                    <a:bodyPr/>
                    <a:lstStyle/>
                    <a:p>
                      <a:pPr algn="just">
                        <a:lnSpc>
                          <a:spcPts val="2519"/>
                        </a:lnSpc>
                        <a:defRPr/>
                      </a:pPr>
                      <a:r>
                        <a:rPr lang="en-US" sz="1799">
                          <a:solidFill>
                            <a:srgbClr val="000000"/>
                          </a:solidFill>
                          <a:latin typeface="Inter Bold"/>
                        </a:rPr>
                        <a:t>Travel</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765</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4"/>
                  </a:ext>
                </a:extLst>
              </a:tr>
              <a:tr h="479545">
                <a:tc>
                  <a:txBody>
                    <a:bodyPr/>
                    <a:lstStyle/>
                    <a:p>
                      <a:pPr algn="just">
                        <a:lnSpc>
                          <a:spcPts val="2519"/>
                        </a:lnSpc>
                        <a:defRPr/>
                      </a:pPr>
                      <a:r>
                        <a:rPr lang="en-US" sz="1799">
                          <a:solidFill>
                            <a:srgbClr val="000000"/>
                          </a:solidFill>
                          <a:latin typeface="Inter Bold"/>
                        </a:rPr>
                        <a:t>Music</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a:solidFill>
                            <a:srgbClr val="000000"/>
                          </a:solidFill>
                          <a:latin typeface="Inter Bold"/>
                        </a:rPr>
                        <a:t>750</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5"/>
                  </a:ext>
                </a:extLst>
              </a:tr>
              <a:tr h="470664">
                <a:tc>
                  <a:txBody>
                    <a:bodyPr/>
                    <a:lstStyle/>
                    <a:p>
                      <a:pPr algn="just">
                        <a:lnSpc>
                          <a:spcPts val="2519"/>
                        </a:lnSpc>
                        <a:defRPr/>
                      </a:pPr>
                      <a:r>
                        <a:rPr lang="en-US" sz="1799">
                          <a:solidFill>
                            <a:srgbClr val="000000"/>
                          </a:solidFill>
                          <a:latin typeface="Inter Bold"/>
                        </a:rPr>
                        <a:t>Thriller</a:t>
                      </a:r>
                      <a:endParaRPr lang="en-US" sz="110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just">
                        <a:lnSpc>
                          <a:spcPts val="2519"/>
                        </a:lnSpc>
                        <a:defRPr/>
                      </a:pPr>
                      <a:r>
                        <a:rPr lang="en-US" sz="1799" dirty="0">
                          <a:solidFill>
                            <a:srgbClr val="000000"/>
                          </a:solidFill>
                          <a:latin typeface="Inter Bold"/>
                        </a:rPr>
                        <a:t>11</a:t>
                      </a:r>
                      <a:endParaRPr lang="en-US" sz="1100" dirty="0"/>
                    </a:p>
                  </a:txBody>
                  <a:tcPr marL="57150" marR="57150" marT="57150" marB="571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7" name="TextBox 7"/>
          <p:cNvSpPr txBox="1"/>
          <p:nvPr/>
        </p:nvSpPr>
        <p:spPr>
          <a:xfrm rot="-5400000">
            <a:off x="-923776" y="5747336"/>
            <a:ext cx="3695402" cy="514350"/>
          </a:xfrm>
          <a:prstGeom prst="rect">
            <a:avLst/>
          </a:prstGeom>
        </p:spPr>
        <p:txBody>
          <a:bodyPr lIns="0" tIns="0" rIns="0" bIns="0" rtlCol="0" anchor="t">
            <a:spAutoFit/>
          </a:bodyPr>
          <a:lstStyle/>
          <a:p>
            <a:pPr algn="ctr">
              <a:lnSpc>
                <a:spcPts val="4200"/>
              </a:lnSpc>
            </a:pPr>
            <a:r>
              <a:rPr lang="en-US" sz="3000" spc="150">
                <a:solidFill>
                  <a:srgbClr val="000000"/>
                </a:solidFill>
                <a:latin typeface="Inter Bold"/>
              </a:rPr>
              <a:t>Total Revenue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9918167" y="1133475"/>
          <a:ext cx="6051189" cy="7707440"/>
        </p:xfrm>
        <a:graphic>
          <a:graphicData uri="http://schemas.openxmlformats.org/drawingml/2006/table">
            <a:tbl>
              <a:tblPr/>
              <a:tblGrid>
                <a:gridCol w="2807945">
                  <a:extLst>
                    <a:ext uri="{9D8B030D-6E8A-4147-A177-3AD203B41FA5}">
                      <a16:colId xmlns:a16="http://schemas.microsoft.com/office/drawing/2014/main" val="20000"/>
                    </a:ext>
                  </a:extLst>
                </a:gridCol>
                <a:gridCol w="1621622">
                  <a:extLst>
                    <a:ext uri="{9D8B030D-6E8A-4147-A177-3AD203B41FA5}">
                      <a16:colId xmlns:a16="http://schemas.microsoft.com/office/drawing/2014/main" val="20001"/>
                    </a:ext>
                  </a:extLst>
                </a:gridCol>
                <a:gridCol w="1621622">
                  <a:extLst>
                    <a:ext uri="{9D8B030D-6E8A-4147-A177-3AD203B41FA5}">
                      <a16:colId xmlns:a16="http://schemas.microsoft.com/office/drawing/2014/main" val="20002"/>
                    </a:ext>
                  </a:extLst>
                </a:gridCol>
              </a:tblGrid>
              <a:tr h="770744">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EDC097"/>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FFE9D4"/>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B88869"/>
                    </a:solidFill>
                  </a:tcPr>
                </a:tc>
                <a:extLst>
                  <a:ext uri="{0D108BD9-81ED-4DB2-BD59-A6C34878D82A}">
                    <a16:rowId xmlns:a16="http://schemas.microsoft.com/office/drawing/2014/main" val="10000"/>
                  </a:ext>
                </a:extLst>
              </a:tr>
              <a:tr h="770744">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EDC097"/>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FFE9D4"/>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B88869"/>
                    </a:solidFill>
                  </a:tcPr>
                </a:tc>
                <a:extLst>
                  <a:ext uri="{0D108BD9-81ED-4DB2-BD59-A6C34878D82A}">
                    <a16:rowId xmlns:a16="http://schemas.microsoft.com/office/drawing/2014/main" val="10001"/>
                  </a:ext>
                </a:extLst>
              </a:tr>
              <a:tr h="770744">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EDC097"/>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FFE9D4"/>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B88869"/>
                    </a:solidFill>
                  </a:tcPr>
                </a:tc>
                <a:extLst>
                  <a:ext uri="{0D108BD9-81ED-4DB2-BD59-A6C34878D82A}">
                    <a16:rowId xmlns:a16="http://schemas.microsoft.com/office/drawing/2014/main" val="10002"/>
                  </a:ext>
                </a:extLst>
              </a:tr>
              <a:tr h="770744">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EDC097"/>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FFE9D4"/>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B88869"/>
                    </a:solidFill>
                  </a:tcPr>
                </a:tc>
                <a:extLst>
                  <a:ext uri="{0D108BD9-81ED-4DB2-BD59-A6C34878D82A}">
                    <a16:rowId xmlns:a16="http://schemas.microsoft.com/office/drawing/2014/main" val="10003"/>
                  </a:ext>
                </a:extLst>
              </a:tr>
              <a:tr h="770744">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EDC097"/>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FFE9D4"/>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B88869"/>
                    </a:solidFill>
                  </a:tcPr>
                </a:tc>
                <a:extLst>
                  <a:ext uri="{0D108BD9-81ED-4DB2-BD59-A6C34878D82A}">
                    <a16:rowId xmlns:a16="http://schemas.microsoft.com/office/drawing/2014/main" val="10004"/>
                  </a:ext>
                </a:extLst>
              </a:tr>
              <a:tr h="770744">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EDC097"/>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FFE9D4"/>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B88869"/>
                    </a:solidFill>
                  </a:tcPr>
                </a:tc>
                <a:extLst>
                  <a:ext uri="{0D108BD9-81ED-4DB2-BD59-A6C34878D82A}">
                    <a16:rowId xmlns:a16="http://schemas.microsoft.com/office/drawing/2014/main" val="10005"/>
                  </a:ext>
                </a:extLst>
              </a:tr>
              <a:tr h="770744">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EDC097"/>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FFE9D4"/>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B88869"/>
                    </a:solidFill>
                  </a:tcPr>
                </a:tc>
                <a:extLst>
                  <a:ext uri="{0D108BD9-81ED-4DB2-BD59-A6C34878D82A}">
                    <a16:rowId xmlns:a16="http://schemas.microsoft.com/office/drawing/2014/main" val="10006"/>
                  </a:ext>
                </a:extLst>
              </a:tr>
              <a:tr h="770744">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EDC097"/>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FFE9D4"/>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B88869"/>
                    </a:solidFill>
                  </a:tcPr>
                </a:tc>
                <a:extLst>
                  <a:ext uri="{0D108BD9-81ED-4DB2-BD59-A6C34878D82A}">
                    <a16:rowId xmlns:a16="http://schemas.microsoft.com/office/drawing/2014/main" val="10007"/>
                  </a:ext>
                </a:extLst>
              </a:tr>
              <a:tr h="770744">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EDC097"/>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FFE9D4"/>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B88869"/>
                    </a:solidFill>
                  </a:tcPr>
                </a:tc>
                <a:extLst>
                  <a:ext uri="{0D108BD9-81ED-4DB2-BD59-A6C34878D82A}">
                    <a16:rowId xmlns:a16="http://schemas.microsoft.com/office/drawing/2014/main" val="10008"/>
                  </a:ext>
                </a:extLst>
              </a:tr>
              <a:tr h="770744">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EDC097"/>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FFE9D4"/>
                    </a:solidFill>
                  </a:tcPr>
                </a:tc>
                <a:tc>
                  <a:txBody>
                    <a:bodyPr/>
                    <a:lstStyle/>
                    <a:p>
                      <a:pPr algn="ctr">
                        <a:lnSpc>
                          <a:spcPts val="2162"/>
                        </a:lnSpc>
                        <a:defRPr/>
                      </a:pPr>
                      <a:endParaRPr lang="en-US" sz="1100"/>
                    </a:p>
                  </a:txBody>
                  <a:tcPr marL="0" marR="0" marT="0" marB="0" anchor="ctr">
                    <a:lnL w="71028" cap="flat" cmpd="sng" algn="ctr">
                      <a:solidFill>
                        <a:srgbClr val="FFFFFF"/>
                      </a:solidFill>
                      <a:prstDash val="solid"/>
                      <a:round/>
                      <a:headEnd type="none" w="med" len="med"/>
                      <a:tailEnd type="none" w="med" len="med"/>
                    </a:lnL>
                    <a:lnR w="71028" cap="flat" cmpd="sng" algn="ctr">
                      <a:solidFill>
                        <a:srgbClr val="FFFFFF"/>
                      </a:solidFill>
                      <a:prstDash val="solid"/>
                      <a:round/>
                      <a:headEnd type="none" w="med" len="med"/>
                      <a:tailEnd type="none" w="med" len="med"/>
                    </a:lnR>
                    <a:lnT w="71028" cap="flat" cmpd="sng" algn="ctr">
                      <a:solidFill>
                        <a:srgbClr val="FFFFFF"/>
                      </a:solidFill>
                      <a:prstDash val="solid"/>
                      <a:round/>
                      <a:headEnd type="none" w="med" len="med"/>
                      <a:tailEnd type="none" w="med" len="med"/>
                    </a:lnT>
                    <a:lnB w="71028" cap="flat" cmpd="sng" algn="ctr">
                      <a:solidFill>
                        <a:srgbClr val="FFFFFF"/>
                      </a:solidFill>
                      <a:prstDash val="solid"/>
                      <a:round/>
                      <a:headEnd type="none" w="med" len="med"/>
                      <a:tailEnd type="none" w="med" len="med"/>
                    </a:lnB>
                    <a:solidFill>
                      <a:srgbClr val="B88869"/>
                    </a:solidFill>
                  </a:tcPr>
                </a:tc>
                <a:extLst>
                  <a:ext uri="{0D108BD9-81ED-4DB2-BD59-A6C34878D82A}">
                    <a16:rowId xmlns:a16="http://schemas.microsoft.com/office/drawing/2014/main" val="10009"/>
                  </a:ext>
                </a:extLst>
              </a:tr>
            </a:tbl>
          </a:graphicData>
        </a:graphic>
      </p:graphicFrame>
      <p:graphicFrame>
        <p:nvGraphicFramePr>
          <p:cNvPr id="3" name="Table 3"/>
          <p:cNvGraphicFramePr>
            <a:graphicFrameLocks noGrp="1"/>
          </p:cNvGraphicFramePr>
          <p:nvPr>
            <p:extLst>
              <p:ext uri="{D42A27DB-BD31-4B8C-83A1-F6EECF244321}">
                <p14:modId xmlns:p14="http://schemas.microsoft.com/office/powerpoint/2010/main" val="2878706876"/>
              </p:ext>
            </p:extLst>
          </p:nvPr>
        </p:nvGraphicFramePr>
        <p:xfrm>
          <a:off x="9861017" y="1218014"/>
          <a:ext cx="6108339" cy="7811684"/>
        </p:xfrm>
        <a:graphic>
          <a:graphicData uri="http://schemas.openxmlformats.org/drawingml/2006/table">
            <a:tbl>
              <a:tblPr/>
              <a:tblGrid>
                <a:gridCol w="2970121">
                  <a:extLst>
                    <a:ext uri="{9D8B030D-6E8A-4147-A177-3AD203B41FA5}">
                      <a16:colId xmlns:a16="http://schemas.microsoft.com/office/drawing/2014/main" val="20000"/>
                    </a:ext>
                  </a:extLst>
                </a:gridCol>
                <a:gridCol w="1578057">
                  <a:extLst>
                    <a:ext uri="{9D8B030D-6E8A-4147-A177-3AD203B41FA5}">
                      <a16:colId xmlns:a16="http://schemas.microsoft.com/office/drawing/2014/main" val="20001"/>
                    </a:ext>
                  </a:extLst>
                </a:gridCol>
                <a:gridCol w="1560161">
                  <a:extLst>
                    <a:ext uri="{9D8B030D-6E8A-4147-A177-3AD203B41FA5}">
                      <a16:colId xmlns:a16="http://schemas.microsoft.com/office/drawing/2014/main" val="20002"/>
                    </a:ext>
                  </a:extLst>
                </a:gridCol>
              </a:tblGrid>
              <a:tr h="776257">
                <a:tc>
                  <a:txBody>
                    <a:bodyPr/>
                    <a:lstStyle/>
                    <a:p>
                      <a:pPr algn="ctr">
                        <a:lnSpc>
                          <a:spcPts val="1075"/>
                        </a:lnSpc>
                        <a:defRPr/>
                      </a:pPr>
                      <a:r>
                        <a:rPr lang="en-US" sz="2150">
                          <a:solidFill>
                            <a:srgbClr val="000000"/>
                          </a:solidFill>
                          <a:latin typeface="Inter Bold"/>
                        </a:rPr>
                        <a:t>Telegraph Voyage</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215.8</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25</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776257">
                <a:tc>
                  <a:txBody>
                    <a:bodyPr/>
                    <a:lstStyle/>
                    <a:p>
                      <a:pPr algn="ctr">
                        <a:lnSpc>
                          <a:spcPts val="1075"/>
                        </a:lnSpc>
                        <a:defRPr/>
                      </a:pPr>
                      <a:r>
                        <a:rPr lang="en-US" sz="2150">
                          <a:solidFill>
                            <a:srgbClr val="000000"/>
                          </a:solidFill>
                          <a:latin typeface="Inter Bold"/>
                        </a:rPr>
                        <a:t>Zorro Ark</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199.7</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28</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76257">
                <a:tc>
                  <a:txBody>
                    <a:bodyPr/>
                    <a:lstStyle/>
                    <a:p>
                      <a:pPr algn="ctr">
                        <a:lnSpc>
                          <a:spcPts val="1075"/>
                        </a:lnSpc>
                        <a:defRPr/>
                      </a:pPr>
                      <a:r>
                        <a:rPr lang="en-US" sz="2150">
                          <a:solidFill>
                            <a:srgbClr val="000000"/>
                          </a:solidFill>
                          <a:latin typeface="Inter Bold"/>
                        </a:rPr>
                        <a:t>Wife Turn</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198.7</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27</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76257">
                <a:tc>
                  <a:txBody>
                    <a:bodyPr/>
                    <a:lstStyle/>
                    <a:p>
                      <a:pPr algn="ctr">
                        <a:lnSpc>
                          <a:spcPts val="1075"/>
                        </a:lnSpc>
                        <a:defRPr/>
                      </a:pPr>
                      <a:r>
                        <a:rPr lang="en-US" sz="2150">
                          <a:solidFill>
                            <a:srgbClr val="000000"/>
                          </a:solidFill>
                          <a:latin typeface="Inter Bold"/>
                        </a:rPr>
                        <a:t>Innocent Usual</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191.7</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26</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776257">
                <a:tc>
                  <a:txBody>
                    <a:bodyPr/>
                    <a:lstStyle/>
                    <a:p>
                      <a:pPr algn="ctr">
                        <a:lnSpc>
                          <a:spcPts val="1075"/>
                        </a:lnSpc>
                        <a:defRPr/>
                      </a:pPr>
                      <a:r>
                        <a:rPr lang="en-US" sz="2150">
                          <a:solidFill>
                            <a:srgbClr val="000000"/>
                          </a:solidFill>
                          <a:latin typeface="Inter Bold"/>
                        </a:rPr>
                        <a:t>Hustler Party</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190.8</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22</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776257">
                <a:tc>
                  <a:txBody>
                    <a:bodyPr/>
                    <a:lstStyle/>
                    <a:p>
                      <a:pPr algn="ctr">
                        <a:lnSpc>
                          <a:spcPts val="1075"/>
                        </a:lnSpc>
                        <a:defRPr/>
                      </a:pPr>
                      <a:r>
                        <a:rPr lang="en-US" sz="2150">
                          <a:solidFill>
                            <a:srgbClr val="000000"/>
                          </a:solidFill>
                          <a:latin typeface="Inter Bold"/>
                        </a:rPr>
                        <a:t>Saturday Lambs</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190.7</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26</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776257">
                <a:tc>
                  <a:txBody>
                    <a:bodyPr/>
                    <a:lstStyle/>
                    <a:p>
                      <a:pPr algn="ctr">
                        <a:lnSpc>
                          <a:spcPts val="1075"/>
                        </a:lnSpc>
                        <a:defRPr/>
                      </a:pPr>
                      <a:r>
                        <a:rPr lang="en-US" sz="2150">
                          <a:solidFill>
                            <a:srgbClr val="000000"/>
                          </a:solidFill>
                          <a:latin typeface="Inter Bold"/>
                        </a:rPr>
                        <a:t>Titans Jerk</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186.7</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27</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r h="776257">
                <a:tc>
                  <a:txBody>
                    <a:bodyPr/>
                    <a:lstStyle/>
                    <a:p>
                      <a:pPr algn="ctr">
                        <a:lnSpc>
                          <a:spcPts val="1075"/>
                        </a:lnSpc>
                        <a:defRPr/>
                      </a:pPr>
                      <a:r>
                        <a:rPr lang="en-US" sz="2150">
                          <a:solidFill>
                            <a:srgbClr val="000000"/>
                          </a:solidFill>
                          <a:latin typeface="Inter Bold"/>
                        </a:rPr>
                        <a:t>Harry Idaho</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177.7</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27</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7"/>
                  </a:ext>
                </a:extLst>
              </a:tr>
              <a:tr h="776257">
                <a:tc>
                  <a:txBody>
                    <a:bodyPr/>
                    <a:lstStyle/>
                    <a:p>
                      <a:pPr algn="ctr">
                        <a:lnSpc>
                          <a:spcPts val="1075"/>
                        </a:lnSpc>
                        <a:defRPr/>
                      </a:pPr>
                      <a:r>
                        <a:rPr lang="en-US" sz="2150">
                          <a:solidFill>
                            <a:srgbClr val="000000"/>
                          </a:solidFill>
                          <a:latin typeface="Inter Bold"/>
                        </a:rPr>
                        <a:t>Torque Bound</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169.8</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23</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8"/>
                  </a:ext>
                </a:extLst>
              </a:tr>
              <a:tr h="825371">
                <a:tc>
                  <a:txBody>
                    <a:bodyPr/>
                    <a:lstStyle/>
                    <a:p>
                      <a:pPr algn="ctr">
                        <a:lnSpc>
                          <a:spcPts val="1075"/>
                        </a:lnSpc>
                        <a:defRPr/>
                      </a:pPr>
                      <a:r>
                        <a:rPr lang="en-US" sz="2150" dirty="0">
                          <a:solidFill>
                            <a:srgbClr val="000000"/>
                          </a:solidFill>
                          <a:latin typeface="Inter Bold"/>
                        </a:rPr>
                        <a:t>Dogma Family</a:t>
                      </a:r>
                      <a:endParaRPr lang="en-US" sz="1100" dirty="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a:solidFill>
                            <a:srgbClr val="000000"/>
                          </a:solidFill>
                          <a:latin typeface="Inter Bold"/>
                        </a:rPr>
                        <a:t>168.7</a:t>
                      </a:r>
                      <a:endParaRPr lang="en-US" sz="110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lnSpc>
                          <a:spcPts val="1075"/>
                        </a:lnSpc>
                        <a:defRPr/>
                      </a:pPr>
                      <a:r>
                        <a:rPr lang="en-US" sz="2150" dirty="0">
                          <a:solidFill>
                            <a:srgbClr val="000000"/>
                          </a:solidFill>
                          <a:latin typeface="Inter Bold"/>
                        </a:rPr>
                        <a:t>28</a:t>
                      </a:r>
                      <a:endParaRPr lang="en-US" sz="1100" dirty="0"/>
                    </a:p>
                  </a:txBody>
                  <a:tcPr marL="0" marR="0" marT="0" marB="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pSp>
        <p:nvGrpSpPr>
          <p:cNvPr id="4" name="Group 4"/>
          <p:cNvGrpSpPr/>
          <p:nvPr/>
        </p:nvGrpSpPr>
        <p:grpSpPr>
          <a:xfrm>
            <a:off x="10069254" y="645102"/>
            <a:ext cx="2617046" cy="516948"/>
            <a:chOff x="0" y="0"/>
            <a:chExt cx="803881" cy="158792"/>
          </a:xfrm>
        </p:grpSpPr>
        <p:sp>
          <p:nvSpPr>
            <p:cNvPr id="5" name="Freeform 5"/>
            <p:cNvSpPr/>
            <p:nvPr/>
          </p:nvSpPr>
          <p:spPr>
            <a:xfrm>
              <a:off x="0" y="0"/>
              <a:ext cx="803881" cy="158792"/>
            </a:xfrm>
            <a:custGeom>
              <a:avLst/>
              <a:gdLst/>
              <a:ahLst/>
              <a:cxnLst/>
              <a:rect l="l" t="t" r="r" b="b"/>
              <a:pathLst>
                <a:path w="803881" h="158792">
                  <a:moveTo>
                    <a:pt x="0" y="0"/>
                  </a:moveTo>
                  <a:lnTo>
                    <a:pt x="803881" y="0"/>
                  </a:lnTo>
                  <a:lnTo>
                    <a:pt x="803881" y="158792"/>
                  </a:lnTo>
                  <a:lnTo>
                    <a:pt x="0" y="158792"/>
                  </a:lnTo>
                  <a:close/>
                </a:path>
              </a:pathLst>
            </a:custGeom>
            <a:solidFill>
              <a:srgbClr val="000000">
                <a:alpha val="0"/>
              </a:srgbClr>
            </a:solidFill>
            <a:ln cap="sq">
              <a:noFill/>
              <a:prstDash val="solid"/>
              <a:miter/>
            </a:ln>
          </p:spPr>
          <p:txBody>
            <a:bodyPr/>
            <a:lstStyle/>
            <a:p>
              <a:endParaRPr lang="en-US"/>
            </a:p>
          </p:txBody>
        </p:sp>
        <p:sp>
          <p:nvSpPr>
            <p:cNvPr id="6" name="TextBox 6"/>
            <p:cNvSpPr txBox="1"/>
            <p:nvPr/>
          </p:nvSpPr>
          <p:spPr>
            <a:xfrm>
              <a:off x="0" y="-47625"/>
              <a:ext cx="803881" cy="206417"/>
            </a:xfrm>
            <a:prstGeom prst="rect">
              <a:avLst/>
            </a:prstGeom>
          </p:spPr>
          <p:txBody>
            <a:bodyPr lIns="53177" tIns="53177" rIns="53177" bIns="53177" rtlCol="0" anchor="ctr"/>
            <a:lstStyle/>
            <a:p>
              <a:pPr algn="ctr">
                <a:lnSpc>
                  <a:spcPts val="2800"/>
                </a:lnSpc>
                <a:spcBef>
                  <a:spcPct val="0"/>
                </a:spcBef>
              </a:pPr>
              <a:r>
                <a:rPr lang="en-US" sz="2000" spc="40">
                  <a:solidFill>
                    <a:srgbClr val="000000"/>
                  </a:solidFill>
                  <a:latin typeface="Inter Bold"/>
                </a:rPr>
                <a:t>Movie</a:t>
              </a:r>
            </a:p>
          </p:txBody>
        </p:sp>
      </p:grpSp>
      <p:grpSp>
        <p:nvGrpSpPr>
          <p:cNvPr id="7" name="Group 7"/>
          <p:cNvGrpSpPr/>
          <p:nvPr/>
        </p:nvGrpSpPr>
        <p:grpSpPr>
          <a:xfrm>
            <a:off x="12837145" y="645102"/>
            <a:ext cx="1659635" cy="516948"/>
            <a:chOff x="0" y="0"/>
            <a:chExt cx="509792" cy="158792"/>
          </a:xfrm>
        </p:grpSpPr>
        <p:sp>
          <p:nvSpPr>
            <p:cNvPr id="8" name="Freeform 8"/>
            <p:cNvSpPr/>
            <p:nvPr/>
          </p:nvSpPr>
          <p:spPr>
            <a:xfrm>
              <a:off x="0" y="0"/>
              <a:ext cx="509792" cy="158792"/>
            </a:xfrm>
            <a:custGeom>
              <a:avLst/>
              <a:gdLst/>
              <a:ahLst/>
              <a:cxnLst/>
              <a:rect l="l" t="t" r="r" b="b"/>
              <a:pathLst>
                <a:path w="509792" h="158792">
                  <a:moveTo>
                    <a:pt x="0" y="0"/>
                  </a:moveTo>
                  <a:lnTo>
                    <a:pt x="509792" y="0"/>
                  </a:lnTo>
                  <a:lnTo>
                    <a:pt x="509792" y="158792"/>
                  </a:lnTo>
                  <a:lnTo>
                    <a:pt x="0" y="158792"/>
                  </a:lnTo>
                  <a:close/>
                </a:path>
              </a:pathLst>
            </a:custGeom>
            <a:solidFill>
              <a:srgbClr val="000000">
                <a:alpha val="0"/>
              </a:srgbClr>
            </a:solidFill>
            <a:ln cap="sq">
              <a:noFill/>
              <a:prstDash val="solid"/>
              <a:miter/>
            </a:ln>
          </p:spPr>
          <p:txBody>
            <a:bodyPr/>
            <a:lstStyle/>
            <a:p>
              <a:endParaRPr lang="en-US"/>
            </a:p>
          </p:txBody>
        </p:sp>
        <p:sp>
          <p:nvSpPr>
            <p:cNvPr id="9" name="TextBox 9"/>
            <p:cNvSpPr txBox="1"/>
            <p:nvPr/>
          </p:nvSpPr>
          <p:spPr>
            <a:xfrm>
              <a:off x="0" y="-47625"/>
              <a:ext cx="509792" cy="206417"/>
            </a:xfrm>
            <a:prstGeom prst="rect">
              <a:avLst/>
            </a:prstGeom>
          </p:spPr>
          <p:txBody>
            <a:bodyPr lIns="53177" tIns="53177" rIns="53177" bIns="53177" rtlCol="0" anchor="ctr"/>
            <a:lstStyle/>
            <a:p>
              <a:pPr algn="ctr">
                <a:lnSpc>
                  <a:spcPts val="2800"/>
                </a:lnSpc>
                <a:spcBef>
                  <a:spcPct val="0"/>
                </a:spcBef>
              </a:pPr>
              <a:r>
                <a:rPr lang="en-US" sz="2000" spc="40">
                  <a:solidFill>
                    <a:srgbClr val="000000"/>
                  </a:solidFill>
                  <a:latin typeface="Inter Bold"/>
                </a:rPr>
                <a:t>Revenue</a:t>
              </a:r>
            </a:p>
          </p:txBody>
        </p:sp>
      </p:grpSp>
      <p:grpSp>
        <p:nvGrpSpPr>
          <p:cNvPr id="10" name="Group 10"/>
          <p:cNvGrpSpPr/>
          <p:nvPr/>
        </p:nvGrpSpPr>
        <p:grpSpPr>
          <a:xfrm>
            <a:off x="14496780" y="645102"/>
            <a:ext cx="1659635" cy="516948"/>
            <a:chOff x="0" y="0"/>
            <a:chExt cx="509792" cy="158792"/>
          </a:xfrm>
        </p:grpSpPr>
        <p:sp>
          <p:nvSpPr>
            <p:cNvPr id="11" name="Freeform 11"/>
            <p:cNvSpPr/>
            <p:nvPr/>
          </p:nvSpPr>
          <p:spPr>
            <a:xfrm>
              <a:off x="0" y="0"/>
              <a:ext cx="509792" cy="158792"/>
            </a:xfrm>
            <a:custGeom>
              <a:avLst/>
              <a:gdLst/>
              <a:ahLst/>
              <a:cxnLst/>
              <a:rect l="l" t="t" r="r" b="b"/>
              <a:pathLst>
                <a:path w="509792" h="158792">
                  <a:moveTo>
                    <a:pt x="0" y="0"/>
                  </a:moveTo>
                  <a:lnTo>
                    <a:pt x="509792" y="0"/>
                  </a:lnTo>
                  <a:lnTo>
                    <a:pt x="509792" y="158792"/>
                  </a:lnTo>
                  <a:lnTo>
                    <a:pt x="0" y="158792"/>
                  </a:lnTo>
                  <a:close/>
                </a:path>
              </a:pathLst>
            </a:custGeom>
            <a:solidFill>
              <a:srgbClr val="000000">
                <a:alpha val="0"/>
              </a:srgbClr>
            </a:solidFill>
            <a:ln cap="sq">
              <a:noFill/>
              <a:prstDash val="solid"/>
              <a:miter/>
            </a:ln>
          </p:spPr>
          <p:txBody>
            <a:bodyPr/>
            <a:lstStyle/>
            <a:p>
              <a:endParaRPr lang="en-US"/>
            </a:p>
          </p:txBody>
        </p:sp>
        <p:sp>
          <p:nvSpPr>
            <p:cNvPr id="12" name="TextBox 12"/>
            <p:cNvSpPr txBox="1"/>
            <p:nvPr/>
          </p:nvSpPr>
          <p:spPr>
            <a:xfrm>
              <a:off x="0" y="-47625"/>
              <a:ext cx="509792" cy="206417"/>
            </a:xfrm>
            <a:prstGeom prst="rect">
              <a:avLst/>
            </a:prstGeom>
          </p:spPr>
          <p:txBody>
            <a:bodyPr lIns="53177" tIns="53177" rIns="53177" bIns="53177" rtlCol="0" anchor="ctr"/>
            <a:lstStyle/>
            <a:p>
              <a:pPr algn="ctr">
                <a:lnSpc>
                  <a:spcPts val="2800"/>
                </a:lnSpc>
                <a:spcBef>
                  <a:spcPct val="0"/>
                </a:spcBef>
              </a:pPr>
              <a:r>
                <a:rPr lang="en-US" sz="2000" spc="40">
                  <a:solidFill>
                    <a:srgbClr val="000000"/>
                  </a:solidFill>
                  <a:latin typeface="Inter Bold"/>
                </a:rPr>
                <a:t>Rentals</a:t>
              </a:r>
            </a:p>
          </p:txBody>
        </p:sp>
      </p:grpSp>
      <p:sp>
        <p:nvSpPr>
          <p:cNvPr id="13" name="TextBox 13"/>
          <p:cNvSpPr txBox="1"/>
          <p:nvPr/>
        </p:nvSpPr>
        <p:spPr>
          <a:xfrm>
            <a:off x="1028700" y="3982147"/>
            <a:ext cx="7889495" cy="1811020"/>
          </a:xfrm>
          <a:prstGeom prst="rect">
            <a:avLst/>
          </a:prstGeom>
        </p:spPr>
        <p:txBody>
          <a:bodyPr lIns="0" tIns="0" rIns="0" bIns="0" rtlCol="0" anchor="t">
            <a:spAutoFit/>
          </a:bodyPr>
          <a:lstStyle/>
          <a:p>
            <a:pPr algn="ctr">
              <a:lnSpc>
                <a:spcPts val="7279"/>
              </a:lnSpc>
            </a:pPr>
            <a:r>
              <a:rPr lang="en-US" sz="5199">
                <a:solidFill>
                  <a:srgbClr val="000000"/>
                </a:solidFill>
                <a:latin typeface="Inter Bold"/>
              </a:rPr>
              <a:t>Which movies are the most popular?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58542" y="1071881"/>
            <a:ext cx="11105258" cy="1557019"/>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Inter Bold"/>
              </a:rPr>
              <a:t>Recommendations</a:t>
            </a:r>
          </a:p>
        </p:txBody>
      </p:sp>
      <p:sp>
        <p:nvSpPr>
          <p:cNvPr id="3" name="TextBox 3"/>
          <p:cNvSpPr txBox="1"/>
          <p:nvPr/>
        </p:nvSpPr>
        <p:spPr>
          <a:xfrm>
            <a:off x="1028700" y="3246120"/>
            <a:ext cx="11620500" cy="659219"/>
          </a:xfrm>
          <a:prstGeom prst="rect">
            <a:avLst/>
          </a:prstGeom>
        </p:spPr>
        <p:txBody>
          <a:bodyPr wrap="square" lIns="0" tIns="0" rIns="0" bIns="0" rtlCol="0" anchor="t">
            <a:spAutoFit/>
          </a:bodyPr>
          <a:lstStyle/>
          <a:p>
            <a:pPr marL="571500" indent="-571500" algn="just">
              <a:lnSpc>
                <a:spcPts val="5599"/>
              </a:lnSpc>
              <a:buFont typeface="Wingdings" panose="05000000000000000000" pitchFamily="2" charset="2"/>
              <a:buChar char="q"/>
            </a:pPr>
            <a:r>
              <a:rPr lang="en-US" sz="3999" dirty="0">
                <a:solidFill>
                  <a:srgbClr val="000000"/>
                </a:solidFill>
                <a:latin typeface="Inter Bold"/>
              </a:rPr>
              <a:t>What material to include in the catalogue</a:t>
            </a:r>
          </a:p>
        </p:txBody>
      </p:sp>
      <p:sp>
        <p:nvSpPr>
          <p:cNvPr id="4" name="TextBox 4"/>
          <p:cNvSpPr txBox="1"/>
          <p:nvPr/>
        </p:nvSpPr>
        <p:spPr>
          <a:xfrm>
            <a:off x="1028700" y="4036060"/>
            <a:ext cx="15218664" cy="1180465"/>
          </a:xfrm>
          <a:prstGeom prst="rect">
            <a:avLst/>
          </a:prstGeom>
        </p:spPr>
        <p:txBody>
          <a:bodyPr lIns="0" tIns="0" rIns="0" bIns="0" rtlCol="0" anchor="t">
            <a:spAutoFit/>
          </a:bodyPr>
          <a:lstStyle/>
          <a:p>
            <a:pPr algn="just">
              <a:lnSpc>
                <a:spcPts val="4759"/>
              </a:lnSpc>
            </a:pPr>
            <a:r>
              <a:rPr lang="en-US" sz="3399">
                <a:solidFill>
                  <a:srgbClr val="000000"/>
                </a:solidFill>
                <a:latin typeface="Inter"/>
              </a:rPr>
              <a:t>Top genres are Sports, Sci-Fi,Animation, Drama and Comedy. Titles that lie within those categories will be more appreciated by the customers.</a:t>
            </a:r>
          </a:p>
        </p:txBody>
      </p:sp>
      <p:sp>
        <p:nvSpPr>
          <p:cNvPr id="5" name="TextBox 5"/>
          <p:cNvSpPr txBox="1"/>
          <p:nvPr/>
        </p:nvSpPr>
        <p:spPr>
          <a:xfrm>
            <a:off x="1028700" y="5981700"/>
            <a:ext cx="10735866" cy="679450"/>
          </a:xfrm>
          <a:prstGeom prst="rect">
            <a:avLst/>
          </a:prstGeom>
        </p:spPr>
        <p:txBody>
          <a:bodyPr lIns="0" tIns="0" rIns="0" bIns="0" rtlCol="0" anchor="t">
            <a:spAutoFit/>
          </a:bodyPr>
          <a:lstStyle/>
          <a:p>
            <a:pPr marL="571500" indent="-571500" algn="just">
              <a:lnSpc>
                <a:spcPts val="5599"/>
              </a:lnSpc>
              <a:buFont typeface="Wingdings" panose="05000000000000000000" pitchFamily="2" charset="2"/>
              <a:buChar char="q"/>
            </a:pPr>
            <a:r>
              <a:rPr lang="en-US" sz="3999" dirty="0">
                <a:solidFill>
                  <a:srgbClr val="000000"/>
                </a:solidFill>
                <a:latin typeface="Inter Bold"/>
              </a:rPr>
              <a:t>Where can we find potential customers?</a:t>
            </a:r>
          </a:p>
        </p:txBody>
      </p:sp>
      <p:sp>
        <p:nvSpPr>
          <p:cNvPr id="6" name="TextBox 6"/>
          <p:cNvSpPr txBox="1"/>
          <p:nvPr/>
        </p:nvSpPr>
        <p:spPr>
          <a:xfrm>
            <a:off x="1028700" y="6771640"/>
            <a:ext cx="15218664" cy="1780540"/>
          </a:xfrm>
          <a:prstGeom prst="rect">
            <a:avLst/>
          </a:prstGeom>
        </p:spPr>
        <p:txBody>
          <a:bodyPr lIns="0" tIns="0" rIns="0" bIns="0" rtlCol="0" anchor="t">
            <a:spAutoFit/>
          </a:bodyPr>
          <a:lstStyle/>
          <a:p>
            <a:pPr algn="just">
              <a:lnSpc>
                <a:spcPts val="4759"/>
              </a:lnSpc>
            </a:pPr>
            <a:r>
              <a:rPr lang="en-US" sz="3399">
                <a:solidFill>
                  <a:srgbClr val="000000"/>
                </a:solidFill>
                <a:latin typeface="Inter"/>
              </a:rPr>
              <a:t>Data shows Rockbuster is most popular in India, China, USA, Japan and Mexico, preparing promotions in those areas, especially such as referals from existing customers, can potentially increase the number of clients.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541</Words>
  <Application>Microsoft Office PowerPoint</Application>
  <PresentationFormat>Personalizado</PresentationFormat>
  <Paragraphs>169</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Calibri</vt:lpstr>
      <vt:lpstr>Inter Bold</vt:lpstr>
      <vt:lpstr>Canva Sans</vt:lpstr>
      <vt:lpstr>Wingdings</vt:lpstr>
      <vt:lpstr>Inter</vt:lpstr>
      <vt:lpstr>Arial</vt:lpstr>
      <vt:lpstr>Canva Sans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little bit of body text</dc:title>
  <cp:lastModifiedBy>NÚRIA MIQUEL MARINA</cp:lastModifiedBy>
  <cp:revision>2</cp:revision>
  <dcterms:created xsi:type="dcterms:W3CDTF">2006-08-16T00:00:00Z</dcterms:created>
  <dcterms:modified xsi:type="dcterms:W3CDTF">2024-04-05T18:39:53Z</dcterms:modified>
  <dc:identifier>DAGBjzDrCDQ</dc:identifier>
</cp:coreProperties>
</file>