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8" r:id="rId3"/>
    <p:sldId id="259" r:id="rId4"/>
    <p:sldId id="260" r:id="rId5"/>
    <p:sldId id="261" r:id="rId6"/>
    <p:sldId id="262" r:id="rId7"/>
    <p:sldId id="269" r:id="rId8"/>
    <p:sldId id="266" r:id="rId9"/>
    <p:sldId id="270" r:id="rId10"/>
    <p:sldId id="271" r:id="rId11"/>
    <p:sldId id="268" r:id="rId12"/>
    <p:sldId id="265" r:id="rId13"/>
    <p:sldId id="267" r:id="rId14"/>
    <p:sldId id="273" r:id="rId15"/>
    <p:sldId id="274" r:id="rId16"/>
    <p:sldId id="275" r:id="rId17"/>
    <p:sldId id="276" r:id="rId18"/>
    <p:sldId id="277" r:id="rId19"/>
    <p:sldId id="278" r:id="rId20"/>
    <p:sldId id="279" r:id="rId21"/>
    <p:sldId id="280" r:id="rId22"/>
    <p:sldId id="281" r:id="rId2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0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AD4747-BB95-4CF6-9986-C0A6E15CEAF4}" type="datetimeFigureOut">
              <a:rPr lang="id-ID" smtClean="0"/>
              <a:t>30/11/2016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958FDBE-BDE7-491B-9AD7-811F1E3C1F15}"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D4747-BB95-4CF6-9986-C0A6E15CEAF4}" type="datetimeFigureOut">
              <a:rPr lang="id-ID" smtClean="0"/>
              <a:t>30/11/2016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958FDBE-BDE7-491B-9AD7-811F1E3C1F15}"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0AD4747-BB95-4CF6-9986-C0A6E15CEAF4}" type="datetimeFigureOut">
              <a:rPr lang="id-ID" smtClean="0"/>
              <a:t>30/11/2016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958FDBE-BDE7-491B-9AD7-811F1E3C1F15}" type="slidenum">
              <a:rPr lang="id-ID" smtClean="0"/>
              <a:t>‹#›</a:t>
            </a:fld>
            <a:endParaRPr lang="id-ID"/>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D4747-BB95-4CF6-9986-C0A6E15CEAF4}" type="datetimeFigureOut">
              <a:rPr lang="id-ID" smtClean="0"/>
              <a:t>30/11/2016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958FDBE-BDE7-491B-9AD7-811F1E3C1F15}" type="slidenum">
              <a:rPr lang="id-ID" smtClean="0"/>
              <a:t>‹#›</a:t>
            </a:fld>
            <a:endParaRPr lang="id-ID"/>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AD4747-BB95-4CF6-9986-C0A6E15CEAF4}" type="datetimeFigureOut">
              <a:rPr lang="id-ID" smtClean="0"/>
              <a:t>30/11/2016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958FDBE-BDE7-491B-9AD7-811F1E3C1F15}"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0AD4747-BB95-4CF6-9986-C0A6E15CEAF4}" type="datetimeFigureOut">
              <a:rPr lang="id-ID" smtClean="0"/>
              <a:t>30/11/2016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958FDBE-BDE7-491B-9AD7-811F1E3C1F15}" type="slidenum">
              <a:rPr lang="id-ID" smtClean="0"/>
              <a:t>‹#›</a:t>
            </a:fld>
            <a:endParaRPr lang="id-ID"/>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AD4747-BB95-4CF6-9986-C0A6E15CEAF4}" type="datetimeFigureOut">
              <a:rPr lang="id-ID" smtClean="0"/>
              <a:t>30/11/2016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958FDBE-BDE7-491B-9AD7-811F1E3C1F15}"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AD4747-BB95-4CF6-9986-C0A6E15CEAF4}" type="datetimeFigureOut">
              <a:rPr lang="id-ID" smtClean="0"/>
              <a:t>30/11/2016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958FDBE-BDE7-491B-9AD7-811F1E3C1F15}"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0AD4747-BB95-4CF6-9986-C0A6E15CEAF4}" type="datetimeFigureOut">
              <a:rPr lang="id-ID" smtClean="0"/>
              <a:t>30/11/2016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958FDBE-BDE7-491B-9AD7-811F1E3C1F15}"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0AD4747-BB95-4CF6-9986-C0A6E15CEAF4}" type="datetimeFigureOut">
              <a:rPr lang="id-ID" smtClean="0"/>
              <a:t>30/11/2016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958FDBE-BDE7-491B-9AD7-811F1E3C1F15}" type="slidenum">
              <a:rPr lang="id-ID" smtClean="0"/>
              <a:t>‹#›</a:t>
            </a:fld>
            <a:endParaRPr lang="id-ID"/>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D4747-BB95-4CF6-9986-C0A6E15CEAF4}" type="datetimeFigureOut">
              <a:rPr lang="id-ID" smtClean="0"/>
              <a:t>30/11/2016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958FDBE-BDE7-491B-9AD7-811F1E3C1F15}" type="slidenum">
              <a:rPr lang="id-ID" smtClean="0"/>
              <a:t>‹#›</a:t>
            </a:fld>
            <a:endParaRPr lang="id-ID"/>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0AD4747-BB95-4CF6-9986-C0A6E15CEAF4}" type="datetimeFigureOut">
              <a:rPr lang="id-ID" smtClean="0"/>
              <a:t>30/11/2016</a:t>
            </a:fld>
            <a:endParaRPr lang="id-ID"/>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id-ID"/>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958FDBE-BDE7-491B-9AD7-811F1E3C1F15}" type="slidenum">
              <a:rPr lang="id-ID" smtClean="0"/>
              <a:t>‹#›</a:t>
            </a:fld>
            <a:endParaRPr lang="id-ID"/>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60648"/>
            <a:ext cx="8640960" cy="6408712"/>
          </a:xfrm>
        </p:spPr>
        <p:txBody>
          <a:bodyPr>
            <a:noAutofit/>
          </a:bodyPr>
          <a:lstStyle/>
          <a:p>
            <a:pPr marL="182880" indent="0" algn="ctr">
              <a:lnSpc>
                <a:spcPct val="150000"/>
              </a:lnSpc>
              <a:buNone/>
            </a:pPr>
            <a:r>
              <a:rPr lang="id-ID" sz="2000" b="1" dirty="0">
                <a:solidFill>
                  <a:schemeClr val="tx1"/>
                </a:solidFill>
                <a:latin typeface="Times New Roman" pitchFamily="18" charset="0"/>
                <a:cs typeface="Times New Roman" pitchFamily="18" charset="0"/>
              </a:rPr>
              <a:t>IMPLEMENTASI ALGORITMA </a:t>
            </a:r>
            <a:r>
              <a:rPr lang="id-ID" sz="2000" b="1" i="1" dirty="0">
                <a:solidFill>
                  <a:schemeClr val="tx1"/>
                </a:solidFill>
                <a:latin typeface="Times New Roman" pitchFamily="18" charset="0"/>
                <a:cs typeface="Times New Roman" pitchFamily="18" charset="0"/>
              </a:rPr>
              <a:t>K-NEAREST </a:t>
            </a:r>
            <a:r>
              <a:rPr lang="id-ID" sz="2000" b="1" i="1" dirty="0" smtClean="0">
                <a:solidFill>
                  <a:schemeClr val="tx1"/>
                </a:solidFill>
                <a:latin typeface="Times New Roman" pitchFamily="18" charset="0"/>
                <a:cs typeface="Times New Roman" pitchFamily="18" charset="0"/>
              </a:rPr>
              <a:t>NEIGHBOR</a:t>
            </a:r>
            <a:r>
              <a:rPr lang="id-ID" sz="2000" dirty="0" smtClean="0">
                <a:solidFill>
                  <a:schemeClr val="tx1"/>
                </a:solidFill>
                <a:latin typeface="Times New Roman" pitchFamily="18" charset="0"/>
                <a:cs typeface="Times New Roman" pitchFamily="18" charset="0"/>
              </a:rPr>
              <a:t> </a:t>
            </a:r>
            <a:r>
              <a:rPr lang="id-ID" sz="2000" b="1" dirty="0" smtClean="0">
                <a:solidFill>
                  <a:schemeClr val="tx1"/>
                </a:solidFill>
                <a:latin typeface="Times New Roman" pitchFamily="18" charset="0"/>
                <a:cs typeface="Times New Roman" pitchFamily="18" charset="0"/>
              </a:rPr>
              <a:t>DALAM SISTEM </a:t>
            </a:r>
            <a:r>
              <a:rPr lang="id-ID" sz="2000" b="1" i="1" dirty="0" smtClean="0">
                <a:solidFill>
                  <a:schemeClr val="tx1"/>
                </a:solidFill>
                <a:latin typeface="Times New Roman" pitchFamily="18" charset="0"/>
                <a:cs typeface="Times New Roman" pitchFamily="18" charset="0"/>
              </a:rPr>
              <a:t>CASE BASED REASONING</a:t>
            </a:r>
            <a:r>
              <a:rPr lang="id-ID" sz="2000" b="1" dirty="0" smtClean="0">
                <a:solidFill>
                  <a:schemeClr val="tx1"/>
                </a:solidFill>
                <a:latin typeface="Times New Roman" pitchFamily="18" charset="0"/>
                <a:cs typeface="Times New Roman" pitchFamily="18" charset="0"/>
              </a:rPr>
              <a:t>  UNTUK PEMBENTUKAN IDENTITAS JAWABAN </a:t>
            </a:r>
            <a:r>
              <a:rPr lang="id-ID" sz="2000" b="1" dirty="0">
                <a:solidFill>
                  <a:schemeClr val="tx1"/>
                </a:solidFill>
                <a:latin typeface="Times New Roman" pitchFamily="18" charset="0"/>
                <a:cs typeface="Times New Roman" pitchFamily="18" charset="0"/>
              </a:rPr>
              <a:t>OTOMATIS </a:t>
            </a:r>
            <a:r>
              <a:rPr lang="id-ID" sz="2000" b="1" dirty="0" smtClean="0">
                <a:solidFill>
                  <a:schemeClr val="tx1"/>
                </a:solidFill>
                <a:latin typeface="Times New Roman" pitchFamily="18" charset="0"/>
                <a:cs typeface="Times New Roman" pitchFamily="18" charset="0"/>
              </a:rPr>
              <a:t>DAN </a:t>
            </a:r>
            <a:r>
              <a:rPr lang="id-ID" sz="2000" b="1" dirty="0">
                <a:solidFill>
                  <a:schemeClr val="tx1"/>
                </a:solidFill>
                <a:latin typeface="Times New Roman" pitchFamily="18" charset="0"/>
                <a:cs typeface="Times New Roman" pitchFamily="18" charset="0"/>
              </a:rPr>
              <a:t>PENCARI </a:t>
            </a:r>
            <a:r>
              <a:rPr lang="id-ID" sz="2000" b="1" dirty="0" smtClean="0">
                <a:solidFill>
                  <a:schemeClr val="tx1"/>
                </a:solidFill>
                <a:latin typeface="Times New Roman" pitchFamily="18" charset="0"/>
                <a:cs typeface="Times New Roman" pitchFamily="18" charset="0"/>
              </a:rPr>
              <a:t/>
            </a:r>
            <a:br>
              <a:rPr lang="id-ID" sz="2000" b="1" dirty="0" smtClean="0">
                <a:solidFill>
                  <a:schemeClr val="tx1"/>
                </a:solidFill>
                <a:latin typeface="Times New Roman" pitchFamily="18" charset="0"/>
                <a:cs typeface="Times New Roman" pitchFamily="18" charset="0"/>
              </a:rPr>
            </a:br>
            <a:r>
              <a:rPr lang="id-ID" sz="2000" b="1" dirty="0" smtClean="0">
                <a:solidFill>
                  <a:schemeClr val="tx1"/>
                </a:solidFill>
                <a:latin typeface="Times New Roman" pitchFamily="18" charset="0"/>
                <a:cs typeface="Times New Roman" pitchFamily="18" charset="0"/>
              </a:rPr>
              <a:t>KEMIRIPAN JAWABAN DARI </a:t>
            </a:r>
            <a:br>
              <a:rPr lang="id-ID" sz="2000" b="1" dirty="0" smtClean="0">
                <a:solidFill>
                  <a:schemeClr val="tx1"/>
                </a:solidFill>
                <a:latin typeface="Times New Roman" pitchFamily="18" charset="0"/>
                <a:cs typeface="Times New Roman" pitchFamily="18" charset="0"/>
              </a:rPr>
            </a:br>
            <a:r>
              <a:rPr lang="id-ID" sz="2000" b="1" dirty="0" smtClean="0">
                <a:solidFill>
                  <a:schemeClr val="tx1"/>
                </a:solidFill>
                <a:latin typeface="Times New Roman" pitchFamily="18" charset="0"/>
                <a:cs typeface="Times New Roman" pitchFamily="18" charset="0"/>
              </a:rPr>
              <a:t>SOAL-SOAL ALGORITMA</a:t>
            </a:r>
            <a:br>
              <a:rPr lang="id-ID" sz="2000" b="1" dirty="0" smtClean="0">
                <a:solidFill>
                  <a:schemeClr val="tx1"/>
                </a:solidFill>
                <a:latin typeface="Times New Roman" pitchFamily="18" charset="0"/>
                <a:cs typeface="Times New Roman" pitchFamily="18" charset="0"/>
              </a:rPr>
            </a:br>
            <a:r>
              <a:rPr lang="id-ID" sz="2000" b="1" dirty="0" smtClean="0">
                <a:solidFill>
                  <a:schemeClr val="tx1"/>
                </a:solidFill>
                <a:latin typeface="Times New Roman" pitchFamily="18" charset="0"/>
                <a:cs typeface="Times New Roman" pitchFamily="18" charset="0"/>
              </a:rPr>
              <a:t> </a:t>
            </a:r>
            <a:br>
              <a:rPr lang="id-ID" sz="2000" b="1" dirty="0" smtClean="0">
                <a:solidFill>
                  <a:schemeClr val="tx1"/>
                </a:solidFill>
                <a:latin typeface="Times New Roman" pitchFamily="18" charset="0"/>
                <a:cs typeface="Times New Roman" pitchFamily="18" charset="0"/>
              </a:rPr>
            </a:br>
            <a:r>
              <a:rPr lang="id-ID" sz="2000" b="1" dirty="0" smtClean="0">
                <a:solidFill>
                  <a:schemeClr val="tx1"/>
                </a:solidFill>
                <a:latin typeface="Times New Roman" pitchFamily="18" charset="0"/>
                <a:cs typeface="Times New Roman" pitchFamily="18" charset="0"/>
              </a:rPr>
              <a:t/>
            </a:r>
            <a:br>
              <a:rPr lang="id-ID" sz="2000" b="1" dirty="0" smtClean="0">
                <a:solidFill>
                  <a:schemeClr val="tx1"/>
                </a:solidFill>
                <a:latin typeface="Times New Roman" pitchFamily="18" charset="0"/>
                <a:cs typeface="Times New Roman" pitchFamily="18" charset="0"/>
              </a:rPr>
            </a:br>
            <a:r>
              <a:rPr lang="id-ID" sz="2000" b="1" dirty="0" smtClean="0">
                <a:solidFill>
                  <a:schemeClr val="tx1"/>
                </a:solidFill>
                <a:latin typeface="Times New Roman" pitchFamily="18" charset="0"/>
                <a:cs typeface="Times New Roman" pitchFamily="18" charset="0"/>
              </a:rPr>
              <a:t>Nurida Ahsanti</a:t>
            </a:r>
            <a:br>
              <a:rPr lang="id-ID" sz="2000" b="1" dirty="0" smtClean="0">
                <a:solidFill>
                  <a:schemeClr val="tx1"/>
                </a:solidFill>
                <a:latin typeface="Times New Roman" pitchFamily="18" charset="0"/>
                <a:cs typeface="Times New Roman" pitchFamily="18" charset="0"/>
              </a:rPr>
            </a:br>
            <a:r>
              <a:rPr lang="id-ID" sz="2000" b="1" dirty="0" smtClean="0">
                <a:solidFill>
                  <a:schemeClr val="tx1"/>
                </a:solidFill>
                <a:latin typeface="Times New Roman" pitchFamily="18" charset="0"/>
                <a:cs typeface="Times New Roman" pitchFamily="18" charset="0"/>
              </a:rPr>
              <a:t>NIM.1127050118</a:t>
            </a:r>
            <a:r>
              <a:rPr lang="id-ID" sz="2000" b="1" dirty="0">
                <a:solidFill>
                  <a:schemeClr val="tx1"/>
                </a:solidFill>
                <a:latin typeface="Times New Roman" pitchFamily="18" charset="0"/>
                <a:cs typeface="Times New Roman" pitchFamily="18" charset="0"/>
              </a:rPr>
              <a:t/>
            </a:r>
            <a:br>
              <a:rPr lang="id-ID" sz="2000" b="1" dirty="0">
                <a:solidFill>
                  <a:schemeClr val="tx1"/>
                </a:solidFill>
                <a:latin typeface="Times New Roman" pitchFamily="18" charset="0"/>
                <a:cs typeface="Times New Roman" pitchFamily="18" charset="0"/>
              </a:rPr>
            </a:br>
            <a:r>
              <a:rPr lang="id-ID" sz="2000" b="1" dirty="0" smtClean="0">
                <a:solidFill>
                  <a:schemeClr val="tx1"/>
                </a:solidFill>
                <a:latin typeface="Times New Roman" pitchFamily="18" charset="0"/>
                <a:cs typeface="Times New Roman" pitchFamily="18" charset="0"/>
              </a:rPr>
              <a:t/>
            </a:r>
            <a:br>
              <a:rPr lang="id-ID" sz="2000" b="1" dirty="0" smtClean="0">
                <a:solidFill>
                  <a:schemeClr val="tx1"/>
                </a:solidFill>
                <a:latin typeface="Times New Roman" pitchFamily="18" charset="0"/>
                <a:cs typeface="Times New Roman" pitchFamily="18" charset="0"/>
              </a:rPr>
            </a:br>
            <a:r>
              <a:rPr lang="id-ID" sz="2000" b="1" dirty="0" smtClean="0">
                <a:solidFill>
                  <a:schemeClr val="tx1"/>
                </a:solidFill>
                <a:latin typeface="Times New Roman" pitchFamily="18" charset="0"/>
                <a:cs typeface="Times New Roman" pitchFamily="18" charset="0"/>
              </a:rPr>
              <a:t/>
            </a:r>
            <a:br>
              <a:rPr lang="id-ID" sz="2000" b="1" dirty="0" smtClean="0">
                <a:solidFill>
                  <a:schemeClr val="tx1"/>
                </a:solidFill>
                <a:latin typeface="Times New Roman" pitchFamily="18" charset="0"/>
                <a:cs typeface="Times New Roman" pitchFamily="18" charset="0"/>
              </a:rPr>
            </a:br>
            <a:r>
              <a:rPr lang="id-ID" sz="2000" b="1" dirty="0" smtClean="0">
                <a:solidFill>
                  <a:schemeClr val="tx1"/>
                </a:solidFill>
                <a:latin typeface="Times New Roman" pitchFamily="18" charset="0"/>
                <a:cs typeface="Times New Roman" pitchFamily="18" charset="0"/>
              </a:rPr>
              <a:t>JURUSAN TEKNIK INFORMATIKA</a:t>
            </a:r>
            <a:r>
              <a:rPr lang="id-ID" sz="2000" b="1" dirty="0">
                <a:solidFill>
                  <a:schemeClr val="tx1"/>
                </a:solidFill>
                <a:latin typeface="Times New Roman" pitchFamily="18" charset="0"/>
                <a:cs typeface="Times New Roman" pitchFamily="18" charset="0"/>
              </a:rPr>
              <a:t/>
            </a:r>
            <a:br>
              <a:rPr lang="id-ID" sz="2000" b="1" dirty="0">
                <a:solidFill>
                  <a:schemeClr val="tx1"/>
                </a:solidFill>
                <a:latin typeface="Times New Roman" pitchFamily="18" charset="0"/>
                <a:cs typeface="Times New Roman" pitchFamily="18" charset="0"/>
              </a:rPr>
            </a:br>
            <a:r>
              <a:rPr lang="id-ID" sz="2000" b="1" dirty="0" smtClean="0">
                <a:solidFill>
                  <a:schemeClr val="tx1"/>
                </a:solidFill>
                <a:latin typeface="Times New Roman" pitchFamily="18" charset="0"/>
                <a:cs typeface="Times New Roman" pitchFamily="18" charset="0"/>
              </a:rPr>
              <a:t>FAKULTAS SAINS DAN TEKNOLOGI</a:t>
            </a:r>
            <a:br>
              <a:rPr lang="id-ID" sz="2000" b="1" dirty="0" smtClean="0">
                <a:solidFill>
                  <a:schemeClr val="tx1"/>
                </a:solidFill>
                <a:latin typeface="Times New Roman" pitchFamily="18" charset="0"/>
                <a:cs typeface="Times New Roman" pitchFamily="18" charset="0"/>
              </a:rPr>
            </a:br>
            <a:endParaRPr lang="id-ID"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873057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251520" y="548680"/>
            <a:ext cx="8640960" cy="122413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dk1"/>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dk1"/>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dk1"/>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dk1"/>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dk1"/>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9pPr>
          </a:lstStyle>
          <a:p>
            <a:pPr marL="0" indent="0" algn="just">
              <a:buFont typeface="Symbol" pitchFamily="18" charset="2"/>
              <a:buNone/>
            </a:pPr>
            <a:r>
              <a:rPr lang="id-ID" sz="2000" b="1" dirty="0" smtClean="0"/>
              <a:t>3. Filtering</a:t>
            </a:r>
          </a:p>
          <a:p>
            <a:pPr marL="0" indent="0" algn="just">
              <a:buNone/>
            </a:pPr>
            <a:r>
              <a:rPr lang="id-ID" sz="1600" dirty="0"/>
              <a:t>Proses </a:t>
            </a:r>
            <a:r>
              <a:rPr lang="id-ID" sz="1600" i="1" dirty="0"/>
              <a:t>Filtering</a:t>
            </a:r>
            <a:r>
              <a:rPr lang="id-ID" sz="1600" dirty="0"/>
              <a:t> </a:t>
            </a:r>
            <a:r>
              <a:rPr lang="id-ID" sz="1600" dirty="0" smtClean="0"/>
              <a:t>berfungsi </a:t>
            </a:r>
            <a:r>
              <a:rPr lang="id-ID" sz="1600" dirty="0"/>
              <a:t>untuk membuang kata yang dianggap tidak penting menggunakan </a:t>
            </a:r>
            <a:r>
              <a:rPr lang="id-ID" sz="1600" i="1" dirty="0"/>
              <a:t>stopword. </a:t>
            </a:r>
            <a:r>
              <a:rPr lang="id-ID" sz="1600" dirty="0"/>
              <a:t>Pembuangan kata tersebut dilakukan</a:t>
            </a:r>
            <a:r>
              <a:rPr lang="id-ID" sz="1600" i="1" dirty="0"/>
              <a:t> </a:t>
            </a:r>
            <a:r>
              <a:rPr lang="id-ID" sz="1600" dirty="0"/>
              <a:t>dengan cara menghapus kata </a:t>
            </a:r>
            <a:r>
              <a:rPr lang="id-ID" sz="1600" dirty="0" smtClean="0"/>
              <a:t>yang </a:t>
            </a:r>
            <a:r>
              <a:rPr lang="id-ID" sz="1600" dirty="0"/>
              <a:t>termasuk pada kamus </a:t>
            </a:r>
            <a:r>
              <a:rPr lang="id-ID" sz="1600" dirty="0" smtClean="0"/>
              <a:t>kata.</a:t>
            </a:r>
            <a:endParaRPr lang="id-ID" sz="16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5508" t="37333" r="19531" b="31333"/>
          <a:stretch/>
        </p:blipFill>
        <p:spPr bwMode="auto">
          <a:xfrm>
            <a:off x="2627784" y="1845102"/>
            <a:ext cx="3564632" cy="187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txBox="1">
            <a:spLocks/>
          </p:cNvSpPr>
          <p:nvPr/>
        </p:nvSpPr>
        <p:spPr>
          <a:xfrm>
            <a:off x="251520" y="3789040"/>
            <a:ext cx="8640960" cy="122413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dk1"/>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dk1"/>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dk1"/>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dk1"/>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dk1"/>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9pPr>
          </a:lstStyle>
          <a:p>
            <a:pPr marL="0" indent="0" algn="just">
              <a:buFont typeface="Symbol" pitchFamily="18" charset="2"/>
              <a:buNone/>
            </a:pPr>
            <a:r>
              <a:rPr lang="id-ID" sz="2000" b="1" dirty="0" smtClean="0"/>
              <a:t>4. Stemming</a:t>
            </a:r>
          </a:p>
          <a:p>
            <a:pPr marL="0" indent="0" algn="just">
              <a:buNone/>
            </a:pPr>
            <a:r>
              <a:rPr lang="id-ID" sz="1600" dirty="0"/>
              <a:t>Proses </a:t>
            </a:r>
            <a:r>
              <a:rPr lang="id-ID" sz="1600" i="1" dirty="0"/>
              <a:t>Stemming </a:t>
            </a:r>
            <a:r>
              <a:rPr lang="id-ID" sz="1600" dirty="0"/>
              <a:t>adalah proses untuk mengubah bentuk kata menjadi kata dasar. Cara kerjanya adalah dengan membuang imbuhan, sisipan, dan akhiran. Pada proses ini menggunakan algoritma </a:t>
            </a:r>
            <a:r>
              <a:rPr lang="id-ID" sz="1600" i="1" dirty="0"/>
              <a:t> porter</a:t>
            </a:r>
            <a:r>
              <a:rPr lang="id-ID" sz="1600" dirty="0"/>
              <a:t> dalam pembentukan kata dasar </a:t>
            </a:r>
            <a:r>
              <a:rPr lang="id-ID" sz="1600" dirty="0" smtClean="0"/>
              <a:t>.</a:t>
            </a:r>
            <a:endParaRPr lang="id-ID" sz="1600" dirty="0"/>
          </a:p>
        </p:txBody>
      </p:sp>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8281" t="50000" r="12696" b="18667"/>
          <a:stretch/>
        </p:blipFill>
        <p:spPr bwMode="auto">
          <a:xfrm>
            <a:off x="2267744" y="5094684"/>
            <a:ext cx="47815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15939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943708" y="1124745"/>
                <a:ext cx="6948772" cy="1296143"/>
              </a:xfrm>
            </p:spPr>
            <p:style>
              <a:lnRef idx="2">
                <a:schemeClr val="accent1"/>
              </a:lnRef>
              <a:fillRef idx="1">
                <a:schemeClr val="lt1"/>
              </a:fillRef>
              <a:effectRef idx="0">
                <a:schemeClr val="accent1"/>
              </a:effectRef>
              <a:fontRef idx="minor">
                <a:schemeClr val="dk1"/>
              </a:fontRef>
            </p:style>
            <p:txBody>
              <a:bodyPr>
                <a:noAutofit/>
              </a:bodyPr>
              <a:lstStyle/>
              <a:p>
                <a:pPr marL="0" indent="0" algn="just">
                  <a:buNone/>
                </a:pPr>
                <a:r>
                  <a:rPr lang="id-ID" sz="1400" i="1" dirty="0" smtClean="0"/>
                  <a:t>TF </a:t>
                </a:r>
                <a:r>
                  <a:rPr lang="id-ID" sz="1400" dirty="0"/>
                  <a:t>(</a:t>
                </a:r>
                <a:r>
                  <a:rPr lang="id-ID" sz="1400" i="1" dirty="0"/>
                  <a:t>Term Frequency</a:t>
                </a:r>
                <a:r>
                  <a:rPr lang="id-ID" sz="1400" dirty="0"/>
                  <a:t>) </a:t>
                </a:r>
                <a:r>
                  <a:rPr lang="id-ID" sz="1400" dirty="0" smtClean="0"/>
                  <a:t>: perhitungan </a:t>
                </a:r>
                <a:r>
                  <a:rPr lang="id-ID" sz="1400" dirty="0"/>
                  <a:t>jumlah kata yang muncul pada suatu dokumen. </a:t>
                </a:r>
                <a:endParaRPr lang="id-ID" sz="1400" dirty="0" smtClean="0"/>
              </a:p>
              <a:p>
                <a:pPr marL="0" indent="0" algn="just">
                  <a:buNone/>
                </a:pPr>
                <a:r>
                  <a:rPr lang="id-ID" sz="1400" i="1" dirty="0" smtClean="0"/>
                  <a:t>IDF</a:t>
                </a:r>
                <a:r>
                  <a:rPr lang="id-ID" sz="1400" dirty="0" smtClean="0"/>
                  <a:t> (</a:t>
                </a:r>
                <a:r>
                  <a:rPr lang="id-ID" sz="1400" i="1" dirty="0" smtClean="0"/>
                  <a:t>Inverse </a:t>
                </a:r>
                <a:r>
                  <a:rPr lang="id-ID" sz="1400" i="1" dirty="0"/>
                  <a:t>Document Frequency</a:t>
                </a:r>
                <a:r>
                  <a:rPr lang="id-ID" sz="1400" dirty="0"/>
                  <a:t>) </a:t>
                </a:r>
                <a:r>
                  <a:rPr lang="id-ID" sz="1400" dirty="0" smtClean="0"/>
                  <a:t>:  </a:t>
                </a:r>
                <a:r>
                  <a:rPr lang="id-ID" sz="1400" dirty="0"/>
                  <a:t>perhitungan jumlah kata yang muncul pada seluruh dokumen</a:t>
                </a:r>
                <a:r>
                  <a:rPr lang="id-ID" sz="1400" dirty="0" smtClean="0"/>
                  <a:t>. </a:t>
                </a:r>
              </a:p>
              <a:p>
                <a:pPr marL="0" indent="0" algn="just">
                  <a:buNone/>
                </a:pPr>
                <a14:m>
                  <m:oMath xmlns:m="http://schemas.openxmlformats.org/officeDocument/2006/math">
                    <m:sSub>
                      <m:sSubPr>
                        <m:ctrlPr>
                          <a:rPr lang="id-ID" sz="1400" i="1">
                            <a:latin typeface="Cambria Math"/>
                          </a:rPr>
                        </m:ctrlPr>
                      </m:sSubPr>
                      <m:e>
                        <m:sSub>
                          <m:sSubPr>
                            <m:ctrlPr>
                              <a:rPr lang="id-ID" sz="1400" i="1">
                                <a:latin typeface="Cambria Math"/>
                              </a:rPr>
                            </m:ctrlPr>
                          </m:sSubPr>
                          <m:e>
                            <m:r>
                              <a:rPr lang="id-ID" sz="1400" i="1">
                                <a:latin typeface="Cambria Math"/>
                              </a:rPr>
                              <m:t>𝑊</m:t>
                            </m:r>
                          </m:e>
                          <m:sub>
                            <m:r>
                              <a:rPr lang="id-ID" sz="1400" i="1">
                                <a:latin typeface="Cambria Math"/>
                              </a:rPr>
                              <m:t>𝑑𝑡</m:t>
                            </m:r>
                          </m:sub>
                        </m:sSub>
                        <m:r>
                          <a:rPr lang="id-ID" sz="1400" i="1">
                            <a:latin typeface="Cambria Math"/>
                          </a:rPr>
                          <m:t>= </m:t>
                        </m:r>
                        <m:r>
                          <a:rPr lang="id-ID" sz="1400" i="1">
                            <a:latin typeface="Cambria Math"/>
                          </a:rPr>
                          <m:t>𝑡𝑓</m:t>
                        </m:r>
                      </m:e>
                      <m:sub>
                        <m:r>
                          <a:rPr lang="id-ID" sz="1400" i="1">
                            <a:latin typeface="Cambria Math"/>
                          </a:rPr>
                          <m:t>𝑑𝑡</m:t>
                        </m:r>
                      </m:sub>
                    </m:sSub>
                    <m:r>
                      <a:rPr lang="id-ID" sz="1400" i="1">
                        <a:latin typeface="Cambria Math"/>
                      </a:rPr>
                      <m:t>∗</m:t>
                    </m:r>
                    <m:sSub>
                      <m:sSubPr>
                        <m:ctrlPr>
                          <a:rPr lang="id-ID" sz="1400" i="1">
                            <a:latin typeface="Cambria Math"/>
                          </a:rPr>
                        </m:ctrlPr>
                      </m:sSubPr>
                      <m:e>
                        <m:r>
                          <a:rPr lang="id-ID" sz="1400" i="1">
                            <a:latin typeface="Cambria Math"/>
                          </a:rPr>
                          <m:t>𝐼𝐷𝐹</m:t>
                        </m:r>
                      </m:e>
                      <m:sub>
                        <m:r>
                          <a:rPr lang="id-ID" sz="1400" i="1">
                            <a:latin typeface="Cambria Math"/>
                          </a:rPr>
                          <m:t>𝑡</m:t>
                        </m:r>
                      </m:sub>
                    </m:sSub>
                    <m:r>
                      <a:rPr lang="id-ID" sz="1400" i="1">
                        <a:latin typeface="Cambria Math"/>
                      </a:rPr>
                      <m:t>= </m:t>
                    </m:r>
                    <m:sSub>
                      <m:sSubPr>
                        <m:ctrlPr>
                          <a:rPr lang="id-ID" sz="1400" i="1">
                            <a:latin typeface="Cambria Math"/>
                          </a:rPr>
                        </m:ctrlPr>
                      </m:sSubPr>
                      <m:e>
                        <m:r>
                          <a:rPr lang="id-ID" sz="1400" i="1">
                            <a:latin typeface="Cambria Math"/>
                          </a:rPr>
                          <m:t>𝑡𝑓</m:t>
                        </m:r>
                      </m:e>
                      <m:sub>
                        <m:r>
                          <a:rPr lang="id-ID" sz="1400" i="1">
                            <a:latin typeface="Cambria Math"/>
                          </a:rPr>
                          <m:t>𝑑𝑡</m:t>
                        </m:r>
                      </m:sub>
                    </m:sSub>
                    <m:func>
                      <m:funcPr>
                        <m:ctrlPr>
                          <a:rPr lang="id-ID" sz="1400" i="1">
                            <a:latin typeface="Cambria Math"/>
                          </a:rPr>
                        </m:ctrlPr>
                      </m:funcPr>
                      <m:fName>
                        <m:r>
                          <m:rPr>
                            <m:sty m:val="p"/>
                          </m:rPr>
                          <a:rPr lang="id-ID" sz="1400">
                            <a:latin typeface="Cambria Math"/>
                          </a:rPr>
                          <m:t>log</m:t>
                        </m:r>
                      </m:fName>
                      <m:e>
                        <m:f>
                          <m:fPr>
                            <m:ctrlPr>
                              <a:rPr lang="id-ID" sz="1400" i="1">
                                <a:latin typeface="Cambria Math"/>
                              </a:rPr>
                            </m:ctrlPr>
                          </m:fPr>
                          <m:num>
                            <m:r>
                              <a:rPr lang="id-ID" sz="1400" i="1">
                                <a:latin typeface="Cambria Math"/>
                              </a:rPr>
                              <m:t>𝐷</m:t>
                            </m:r>
                          </m:num>
                          <m:den>
                            <m:sSub>
                              <m:sSubPr>
                                <m:ctrlPr>
                                  <a:rPr lang="id-ID" sz="1400" i="1">
                                    <a:latin typeface="Cambria Math"/>
                                  </a:rPr>
                                </m:ctrlPr>
                              </m:sSubPr>
                              <m:e>
                                <m:r>
                                  <a:rPr lang="id-ID" sz="1400" i="1">
                                    <a:latin typeface="Cambria Math"/>
                                  </a:rPr>
                                  <m:t>𝑑𝑓</m:t>
                                </m:r>
                              </m:e>
                              <m:sub>
                                <m:r>
                                  <a:rPr lang="id-ID" sz="1400" i="1">
                                    <a:latin typeface="Cambria Math"/>
                                  </a:rPr>
                                  <m:t>𝑡</m:t>
                                </m:r>
                              </m:sub>
                            </m:sSub>
                          </m:den>
                        </m:f>
                      </m:e>
                    </m:func>
                  </m:oMath>
                </a14:m>
                <a:r>
                  <a:rPr lang="id-ID" sz="1400" dirty="0"/>
                  <a:t>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943708" y="1124745"/>
                <a:ext cx="6948772" cy="1296143"/>
              </a:xfrm>
              <a:blipFill rotWithShape="1">
                <a:blip r:embed="rId2"/>
                <a:stretch>
                  <a:fillRect l="-175" r="-612"/>
                </a:stretch>
              </a:blipFill>
            </p:spPr>
            <p:txBody>
              <a:bodyPr/>
              <a:lstStyle/>
              <a:p>
                <a:r>
                  <a:rPr lang="id-ID">
                    <a:noFill/>
                  </a:rPr>
                  <a:t> </a:t>
                </a:r>
              </a:p>
            </p:txBody>
          </p:sp>
        </mc:Fallback>
      </mc:AlternateContent>
      <p:sp>
        <p:nvSpPr>
          <p:cNvPr id="3" name="Title 2"/>
          <p:cNvSpPr>
            <a:spLocks noGrp="1"/>
          </p:cNvSpPr>
          <p:nvPr>
            <p:ph type="title"/>
          </p:nvPr>
        </p:nvSpPr>
        <p:spPr>
          <a:xfrm>
            <a:off x="457200" y="338328"/>
            <a:ext cx="8229600" cy="642400"/>
          </a:xfrm>
        </p:spPr>
        <p:txBody>
          <a:bodyPr>
            <a:normAutofit fontScale="90000"/>
          </a:bodyPr>
          <a:lstStyle/>
          <a:p>
            <a:r>
              <a:rPr lang="id-ID" dirty="0" smtClean="0"/>
              <a:t>Metode</a:t>
            </a:r>
            <a:endParaRPr lang="id-ID" dirty="0"/>
          </a:p>
        </p:txBody>
      </p:sp>
      <p:sp>
        <p:nvSpPr>
          <p:cNvPr id="4" name="Rectangle 3"/>
          <p:cNvSpPr/>
          <p:nvPr/>
        </p:nvSpPr>
        <p:spPr>
          <a:xfrm>
            <a:off x="251520" y="1146447"/>
            <a:ext cx="136815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latin typeface="Aharoni" pitchFamily="2" charset="-79"/>
                <a:cs typeface="Aharoni" pitchFamily="2" charset="-79"/>
              </a:rPr>
              <a:t>TF-IDF</a:t>
            </a:r>
            <a:endParaRPr lang="id-ID" sz="2000" dirty="0">
              <a:latin typeface="Aharoni" pitchFamily="2" charset="-79"/>
              <a:cs typeface="Aharoni" pitchFamily="2" charset="-79"/>
            </a:endParaRPr>
          </a:p>
        </p:txBody>
      </p:sp>
      <p:sp>
        <p:nvSpPr>
          <p:cNvPr id="5" name="Rectangle 4"/>
          <p:cNvSpPr/>
          <p:nvPr/>
        </p:nvSpPr>
        <p:spPr>
          <a:xfrm>
            <a:off x="251520" y="2570086"/>
            <a:ext cx="136815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latin typeface="Aharoni" pitchFamily="2" charset="-79"/>
                <a:cs typeface="Aharoni" pitchFamily="2" charset="-79"/>
              </a:rPr>
              <a:t>Cosine Similarity</a:t>
            </a:r>
            <a:endParaRPr lang="id-ID" sz="2000" dirty="0">
              <a:latin typeface="Aharoni" pitchFamily="2" charset="-79"/>
              <a:cs typeface="Aharoni" pitchFamily="2" charset="-79"/>
            </a:endParaRPr>
          </a:p>
        </p:txBody>
      </p:sp>
      <p:cxnSp>
        <p:nvCxnSpPr>
          <p:cNvPr id="7" name="Straight Arrow Connector 6"/>
          <p:cNvCxnSpPr>
            <a:stCxn id="4" idx="3"/>
          </p:cNvCxnSpPr>
          <p:nvPr/>
        </p:nvCxnSpPr>
        <p:spPr>
          <a:xfrm>
            <a:off x="1619672" y="1603647"/>
            <a:ext cx="32403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1"/>
              <p:cNvSpPr txBox="1">
                <a:spLocks/>
              </p:cNvSpPr>
              <p:nvPr/>
            </p:nvSpPr>
            <p:spPr>
              <a:xfrm>
                <a:off x="1943708" y="2564904"/>
                <a:ext cx="6948772" cy="136815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dk1"/>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dk1"/>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dk1"/>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dk1"/>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dk1"/>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9pPr>
              </a:lstStyle>
              <a:p>
                <a:pPr marL="0" indent="0" algn="just">
                  <a:buNone/>
                </a:pPr>
                <a:r>
                  <a:rPr lang="id-ID" sz="1400" i="1" dirty="0"/>
                  <a:t>Cosine </a:t>
                </a:r>
                <a:r>
                  <a:rPr lang="id-ID" sz="1400" i="1" dirty="0" smtClean="0"/>
                  <a:t>similarity : </a:t>
                </a:r>
                <a:r>
                  <a:rPr lang="id-ID" sz="1400" dirty="0" smtClean="0"/>
                  <a:t>menghitung </a:t>
                </a:r>
                <a:r>
                  <a:rPr lang="id-ID" sz="1400" dirty="0"/>
                  <a:t>pendekatan relevansi </a:t>
                </a:r>
                <a:r>
                  <a:rPr lang="id-ID" sz="1400" i="1" dirty="0"/>
                  <a:t>query </a:t>
                </a:r>
                <a:r>
                  <a:rPr lang="id-ID" sz="1400" dirty="0"/>
                  <a:t>terhadap </a:t>
                </a:r>
                <a:r>
                  <a:rPr lang="id-ID" sz="1400" dirty="0" smtClean="0"/>
                  <a:t>dokumen yaitu dengan mengukur </a:t>
                </a:r>
                <a:r>
                  <a:rPr lang="id-ID" sz="1400" dirty="0"/>
                  <a:t>kesamaan antara vektor </a:t>
                </a:r>
                <a:r>
                  <a:rPr lang="id-ID" sz="1400" i="1" dirty="0"/>
                  <a:t>query </a:t>
                </a:r>
                <a:r>
                  <a:rPr lang="id-ID" sz="1400" dirty="0"/>
                  <a:t>dengan vektor dokumen. Semakin besar nilai kesamaan </a:t>
                </a:r>
                <a:r>
                  <a:rPr lang="id-ID" sz="1400" dirty="0" smtClean="0"/>
                  <a:t>antara vektor semakin </a:t>
                </a:r>
                <a:r>
                  <a:rPr lang="id-ID" sz="1400" dirty="0"/>
                  <a:t>relevan dengan dokumen. </a:t>
                </a:r>
                <a:endParaRPr lang="id-ID" sz="1400" dirty="0" smtClean="0"/>
              </a:p>
              <a:p>
                <a:pPr marL="0" indent="0" algn="just">
                  <a:buNone/>
                </a:pPr>
                <a14:m>
                  <m:oMath xmlns:m="http://schemas.openxmlformats.org/officeDocument/2006/math">
                    <m:r>
                      <a:rPr lang="id-ID" sz="1400" i="1">
                        <a:latin typeface="Cambria Math"/>
                      </a:rPr>
                      <m:t>𝐶𝑆</m:t>
                    </m:r>
                    <m:d>
                      <m:dPr>
                        <m:ctrlPr>
                          <a:rPr lang="id-ID" sz="1400" i="1">
                            <a:latin typeface="Cambria Math"/>
                          </a:rPr>
                        </m:ctrlPr>
                      </m:dPr>
                      <m:e>
                        <m:sSub>
                          <m:sSubPr>
                            <m:ctrlPr>
                              <a:rPr lang="id-ID" sz="1400" i="1">
                                <a:latin typeface="Cambria Math"/>
                              </a:rPr>
                            </m:ctrlPr>
                          </m:sSubPr>
                          <m:e>
                            <m:r>
                              <a:rPr lang="id-ID" sz="1400" i="1">
                                <a:latin typeface="Cambria Math"/>
                              </a:rPr>
                              <m:t>𝑏</m:t>
                            </m:r>
                          </m:e>
                          <m:sub>
                            <m:r>
                              <a:rPr lang="id-ID" sz="1400" i="1">
                                <a:latin typeface="Cambria Math"/>
                              </a:rPr>
                              <m:t>1</m:t>
                            </m:r>
                          </m:sub>
                        </m:sSub>
                        <m:r>
                          <a:rPr lang="id-ID" sz="1400" i="1">
                            <a:latin typeface="Cambria Math"/>
                          </a:rPr>
                          <m:t>,</m:t>
                        </m:r>
                        <m:sSub>
                          <m:sSubPr>
                            <m:ctrlPr>
                              <a:rPr lang="id-ID" sz="1400" i="1">
                                <a:latin typeface="Cambria Math"/>
                              </a:rPr>
                            </m:ctrlPr>
                          </m:sSubPr>
                          <m:e>
                            <m:r>
                              <a:rPr lang="id-ID" sz="1400" i="1">
                                <a:latin typeface="Cambria Math"/>
                              </a:rPr>
                              <m:t>𝑏</m:t>
                            </m:r>
                          </m:e>
                          <m:sub>
                            <m:r>
                              <a:rPr lang="id-ID" sz="1400" i="1">
                                <a:latin typeface="Cambria Math"/>
                              </a:rPr>
                              <m:t>2</m:t>
                            </m:r>
                          </m:sub>
                        </m:sSub>
                      </m:e>
                    </m:d>
                    <m:r>
                      <a:rPr lang="id-ID" sz="1400" i="1">
                        <a:latin typeface="Cambria Math"/>
                      </a:rPr>
                      <m:t>= </m:t>
                    </m:r>
                    <m:f>
                      <m:fPr>
                        <m:ctrlPr>
                          <a:rPr lang="id-ID" sz="1400" i="1">
                            <a:latin typeface="Cambria Math"/>
                          </a:rPr>
                        </m:ctrlPr>
                      </m:fPr>
                      <m:num>
                        <m:nary>
                          <m:naryPr>
                            <m:chr m:val="∑"/>
                            <m:limLoc m:val="subSup"/>
                            <m:ctrlPr>
                              <a:rPr lang="id-ID" sz="1400" i="1">
                                <a:latin typeface="Cambria Math"/>
                              </a:rPr>
                            </m:ctrlPr>
                          </m:naryPr>
                          <m:sub>
                            <m:r>
                              <a:rPr lang="id-ID" sz="1400" i="1">
                                <a:latin typeface="Cambria Math"/>
                              </a:rPr>
                              <m:t>𝑡</m:t>
                            </m:r>
                            <m:r>
                              <a:rPr lang="id-ID" sz="1400" i="1">
                                <a:latin typeface="Cambria Math"/>
                              </a:rPr>
                              <m:t>=1</m:t>
                            </m:r>
                          </m:sub>
                          <m:sup>
                            <m:r>
                              <a:rPr lang="id-ID" sz="1400" i="1">
                                <a:latin typeface="Cambria Math"/>
                              </a:rPr>
                              <m:t>𝑛</m:t>
                            </m:r>
                          </m:sup>
                          <m:e>
                            <m:sSub>
                              <m:sSubPr>
                                <m:ctrlPr>
                                  <a:rPr lang="id-ID" sz="1400" i="1">
                                    <a:latin typeface="Cambria Math"/>
                                  </a:rPr>
                                </m:ctrlPr>
                              </m:sSubPr>
                              <m:e>
                                <m:r>
                                  <a:rPr lang="id-ID" sz="1400" i="1">
                                    <a:latin typeface="Cambria Math"/>
                                  </a:rPr>
                                  <m:t>𝑊</m:t>
                                </m:r>
                              </m:e>
                              <m:sub>
                                <m:r>
                                  <a:rPr lang="id-ID" sz="1400" i="1">
                                    <a:latin typeface="Cambria Math"/>
                                  </a:rPr>
                                  <m:t>𝑡</m:t>
                                </m:r>
                                <m:r>
                                  <a:rPr lang="id-ID" sz="1400" i="1">
                                    <a:latin typeface="Cambria Math"/>
                                  </a:rPr>
                                  <m:t>,</m:t>
                                </m:r>
                                <m:r>
                                  <a:rPr lang="id-ID" sz="1400" i="1">
                                    <a:latin typeface="Cambria Math"/>
                                  </a:rPr>
                                  <m:t>𝑏</m:t>
                                </m:r>
                                <m:r>
                                  <a:rPr lang="id-ID" sz="1400" i="1">
                                    <a:latin typeface="Cambria Math"/>
                                  </a:rPr>
                                  <m:t>1</m:t>
                                </m:r>
                              </m:sub>
                            </m:sSub>
                            <m:r>
                              <a:rPr lang="id-ID" sz="1400" i="1">
                                <a:latin typeface="Cambria Math"/>
                              </a:rPr>
                              <m:t> </m:t>
                            </m:r>
                            <m:sSub>
                              <m:sSubPr>
                                <m:ctrlPr>
                                  <a:rPr lang="id-ID" sz="1400" i="1">
                                    <a:latin typeface="Cambria Math"/>
                                  </a:rPr>
                                </m:ctrlPr>
                              </m:sSubPr>
                              <m:e>
                                <m:r>
                                  <a:rPr lang="id-ID" sz="1400" i="1">
                                    <a:latin typeface="Cambria Math"/>
                                  </a:rPr>
                                  <m:t>𝑊</m:t>
                                </m:r>
                              </m:e>
                              <m:sub>
                                <m:r>
                                  <a:rPr lang="id-ID" sz="1400" i="1">
                                    <a:latin typeface="Cambria Math"/>
                                  </a:rPr>
                                  <m:t>𝑡</m:t>
                                </m:r>
                                <m:r>
                                  <a:rPr lang="id-ID" sz="1400" i="1">
                                    <a:latin typeface="Cambria Math"/>
                                  </a:rPr>
                                  <m:t>,</m:t>
                                </m:r>
                                <m:r>
                                  <a:rPr lang="id-ID" sz="1400" i="1">
                                    <a:latin typeface="Cambria Math"/>
                                  </a:rPr>
                                  <m:t>𝑏</m:t>
                                </m:r>
                                <m:r>
                                  <a:rPr lang="id-ID" sz="1400" i="1">
                                    <a:latin typeface="Cambria Math"/>
                                  </a:rPr>
                                  <m:t>2</m:t>
                                </m:r>
                              </m:sub>
                            </m:sSub>
                          </m:e>
                        </m:nary>
                      </m:num>
                      <m:den>
                        <m:rad>
                          <m:radPr>
                            <m:degHide m:val="on"/>
                            <m:ctrlPr>
                              <a:rPr lang="id-ID" sz="1400" i="1">
                                <a:latin typeface="Cambria Math"/>
                              </a:rPr>
                            </m:ctrlPr>
                          </m:radPr>
                          <m:deg/>
                          <m:e>
                            <m:nary>
                              <m:naryPr>
                                <m:chr m:val="∑"/>
                                <m:limLoc m:val="subSup"/>
                                <m:ctrlPr>
                                  <a:rPr lang="id-ID" sz="1400" i="1">
                                    <a:latin typeface="Cambria Math"/>
                                  </a:rPr>
                                </m:ctrlPr>
                              </m:naryPr>
                              <m:sub>
                                <m:r>
                                  <a:rPr lang="id-ID" sz="1400" i="1">
                                    <a:latin typeface="Cambria Math"/>
                                  </a:rPr>
                                  <m:t>𝑡</m:t>
                                </m:r>
                                <m:r>
                                  <a:rPr lang="id-ID" sz="1400" i="1">
                                    <a:latin typeface="Cambria Math"/>
                                  </a:rPr>
                                  <m:t>=1</m:t>
                                </m:r>
                              </m:sub>
                              <m:sup>
                                <m:r>
                                  <a:rPr lang="id-ID" sz="1400" i="1">
                                    <a:latin typeface="Cambria Math"/>
                                  </a:rPr>
                                  <m:t>𝑛</m:t>
                                </m:r>
                              </m:sup>
                              <m:e>
                                <m:sSup>
                                  <m:sSupPr>
                                    <m:ctrlPr>
                                      <a:rPr lang="id-ID" sz="1400" i="1">
                                        <a:latin typeface="Cambria Math"/>
                                      </a:rPr>
                                    </m:ctrlPr>
                                  </m:sSupPr>
                                  <m:e>
                                    <m:r>
                                      <a:rPr lang="id-ID" sz="1400" i="1">
                                        <a:latin typeface="Cambria Math"/>
                                      </a:rPr>
                                      <m:t>𝑊</m:t>
                                    </m:r>
                                  </m:e>
                                  <m:sup>
                                    <m:r>
                                      <a:rPr lang="id-ID" sz="1400" i="1">
                                        <a:latin typeface="Cambria Math"/>
                                      </a:rPr>
                                      <m:t>2</m:t>
                                    </m:r>
                                  </m:sup>
                                </m:sSup>
                                <m:r>
                                  <a:rPr lang="id-ID" sz="1400" i="1">
                                    <a:latin typeface="Cambria Math"/>
                                  </a:rPr>
                                  <m:t> </m:t>
                                </m:r>
                                <m:r>
                                  <a:rPr lang="id-ID" sz="1400" i="1">
                                    <a:latin typeface="Cambria Math"/>
                                  </a:rPr>
                                  <m:t>𝑡</m:t>
                                </m:r>
                                <m:r>
                                  <a:rPr lang="id-ID" sz="1400" i="1">
                                    <a:latin typeface="Cambria Math"/>
                                  </a:rPr>
                                  <m:t>,</m:t>
                                </m:r>
                                <m:r>
                                  <a:rPr lang="id-ID" sz="1400" i="1">
                                    <a:latin typeface="Cambria Math"/>
                                  </a:rPr>
                                  <m:t>𝑏</m:t>
                                </m:r>
                                <m:r>
                                  <a:rPr lang="id-ID" sz="1400" i="1">
                                    <a:latin typeface="Cambria Math"/>
                                  </a:rPr>
                                  <m:t>1 </m:t>
                                </m:r>
                                <m:nary>
                                  <m:naryPr>
                                    <m:chr m:val="∑"/>
                                    <m:limLoc m:val="subSup"/>
                                    <m:ctrlPr>
                                      <a:rPr lang="id-ID" sz="1400" i="1">
                                        <a:latin typeface="Cambria Math"/>
                                      </a:rPr>
                                    </m:ctrlPr>
                                  </m:naryPr>
                                  <m:sub>
                                    <m:r>
                                      <a:rPr lang="id-ID" sz="1400" i="1">
                                        <a:latin typeface="Cambria Math"/>
                                      </a:rPr>
                                      <m:t>𝑗</m:t>
                                    </m:r>
                                    <m:r>
                                      <a:rPr lang="id-ID" sz="1400" i="1">
                                        <a:latin typeface="Cambria Math"/>
                                      </a:rPr>
                                      <m:t>=1</m:t>
                                    </m:r>
                                  </m:sub>
                                  <m:sup>
                                    <m:r>
                                      <a:rPr lang="id-ID" sz="1400" i="1">
                                        <a:latin typeface="Cambria Math"/>
                                      </a:rPr>
                                      <m:t>𝑛</m:t>
                                    </m:r>
                                  </m:sup>
                                  <m:e>
                                    <m:sSup>
                                      <m:sSupPr>
                                        <m:ctrlPr>
                                          <a:rPr lang="id-ID" sz="1400" i="1">
                                            <a:latin typeface="Cambria Math"/>
                                          </a:rPr>
                                        </m:ctrlPr>
                                      </m:sSupPr>
                                      <m:e>
                                        <m:r>
                                          <a:rPr lang="id-ID" sz="1400" i="1">
                                            <a:latin typeface="Cambria Math"/>
                                          </a:rPr>
                                          <m:t>𝑊</m:t>
                                        </m:r>
                                      </m:e>
                                      <m:sup>
                                        <m:r>
                                          <a:rPr lang="id-ID" sz="1400" i="1">
                                            <a:latin typeface="Cambria Math"/>
                                          </a:rPr>
                                          <m:t>2</m:t>
                                        </m:r>
                                      </m:sup>
                                    </m:sSup>
                                    <m:r>
                                      <a:rPr lang="id-ID" sz="1400" i="1">
                                        <a:latin typeface="Cambria Math"/>
                                      </a:rPr>
                                      <m:t>𝑡</m:t>
                                    </m:r>
                                    <m:r>
                                      <a:rPr lang="id-ID" sz="1400" i="1">
                                        <a:latin typeface="Cambria Math"/>
                                      </a:rPr>
                                      <m:t>,</m:t>
                                    </m:r>
                                    <m:r>
                                      <a:rPr lang="id-ID" sz="1400" i="1">
                                        <a:latin typeface="Cambria Math"/>
                                      </a:rPr>
                                      <m:t>𝑏</m:t>
                                    </m:r>
                                    <m:r>
                                      <a:rPr lang="id-ID" sz="1400" i="1">
                                        <a:latin typeface="Cambria Math"/>
                                      </a:rPr>
                                      <m:t>2</m:t>
                                    </m:r>
                                  </m:e>
                                </m:nary>
                              </m:e>
                            </m:nary>
                          </m:e>
                        </m:rad>
                      </m:den>
                    </m:f>
                  </m:oMath>
                </a14:m>
                <a:r>
                  <a:rPr lang="id-ID" sz="1400" dirty="0"/>
                  <a:t>	</a:t>
                </a:r>
              </a:p>
            </p:txBody>
          </p:sp>
        </mc:Choice>
        <mc:Fallback xmlns="">
          <p:sp>
            <p:nvSpPr>
              <p:cNvPr id="9" name="Content Placeholder 1"/>
              <p:cNvSpPr txBox="1">
                <a:spLocks noRot="1" noChangeAspect="1" noMove="1" noResize="1" noEditPoints="1" noAdjustHandles="1" noChangeArrowheads="1" noChangeShapeType="1" noTextEdit="1"/>
              </p:cNvSpPr>
              <p:nvPr/>
            </p:nvSpPr>
            <p:spPr>
              <a:xfrm>
                <a:off x="1943708" y="2564904"/>
                <a:ext cx="6948772" cy="1368152"/>
              </a:xfrm>
              <a:prstGeom prst="rect">
                <a:avLst/>
              </a:prstGeom>
              <a:blipFill rotWithShape="1">
                <a:blip r:embed="rId3"/>
                <a:stretch>
                  <a:fillRect l="-175" r="-700" b="-18062"/>
                </a:stretch>
              </a:blipFill>
            </p:spPr>
            <p:txBody>
              <a:bodyPr/>
              <a:lstStyle/>
              <a:p>
                <a:r>
                  <a:rPr lang="id-ID">
                    <a:noFill/>
                  </a:rPr>
                  <a:t> </a:t>
                </a:r>
              </a:p>
            </p:txBody>
          </p:sp>
        </mc:Fallback>
      </mc:AlternateContent>
      <p:sp>
        <p:nvSpPr>
          <p:cNvPr id="10" name="Rectangle 9"/>
          <p:cNvSpPr/>
          <p:nvPr/>
        </p:nvSpPr>
        <p:spPr>
          <a:xfrm>
            <a:off x="251520" y="4082254"/>
            <a:ext cx="136815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latin typeface="Aharoni" pitchFamily="2" charset="-79"/>
                <a:cs typeface="Aharoni" pitchFamily="2" charset="-79"/>
              </a:rPr>
              <a:t>CBR</a:t>
            </a:r>
            <a:endParaRPr lang="id-ID" sz="2000" dirty="0">
              <a:latin typeface="Aharoni" pitchFamily="2" charset="-79"/>
              <a:cs typeface="Aharoni" pitchFamily="2" charset="-79"/>
            </a:endParaRPr>
          </a:p>
        </p:txBody>
      </p:sp>
      <p:sp>
        <p:nvSpPr>
          <p:cNvPr id="12" name="Content Placeholder 1"/>
          <p:cNvSpPr txBox="1">
            <a:spLocks/>
          </p:cNvSpPr>
          <p:nvPr/>
        </p:nvSpPr>
        <p:spPr>
          <a:xfrm>
            <a:off x="1943708" y="4077072"/>
            <a:ext cx="4560676" cy="2664296"/>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dk1"/>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dk1"/>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dk1"/>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dk1"/>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dk1"/>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9pPr>
          </a:lstStyle>
          <a:p>
            <a:pPr marL="0" indent="0" algn="just">
              <a:buNone/>
            </a:pPr>
            <a:r>
              <a:rPr lang="id-ID" sz="1400" dirty="0" smtClean="0"/>
              <a:t>Case Based Reasoning </a:t>
            </a:r>
            <a:r>
              <a:rPr lang="id-ID" sz="1400" i="1" dirty="0" smtClean="0"/>
              <a:t>(CBR</a:t>
            </a:r>
            <a:r>
              <a:rPr lang="id-ID" sz="1400" i="1" dirty="0"/>
              <a:t>)</a:t>
            </a:r>
            <a:r>
              <a:rPr lang="id-ID" sz="1400" dirty="0"/>
              <a:t> </a:t>
            </a:r>
            <a:r>
              <a:rPr lang="id-ID" sz="1400" dirty="0" smtClean="0"/>
              <a:t>merupakan cara </a:t>
            </a:r>
            <a:r>
              <a:rPr lang="id-ID" sz="1400" dirty="0"/>
              <a:t>pemecahan masalah dengan memanfaatkan pengalaman sebelumnya pada domain pengetahuan </a:t>
            </a:r>
            <a:r>
              <a:rPr lang="id-ID" sz="1400" dirty="0" smtClean="0"/>
              <a:t>tertentu. Alur CBR sebagai berikut:</a:t>
            </a:r>
          </a:p>
          <a:p>
            <a:pPr algn="just">
              <a:buFont typeface="Wingdings" pitchFamily="2" charset="2"/>
              <a:buChar char="Ø"/>
            </a:pPr>
            <a:r>
              <a:rPr lang="id-ID" sz="1400" i="1" dirty="0" smtClean="0"/>
              <a:t>Retrieve : </a:t>
            </a:r>
            <a:r>
              <a:rPr lang="id-ID" sz="1400" dirty="0" smtClean="0"/>
              <a:t>mengambil </a:t>
            </a:r>
            <a:r>
              <a:rPr lang="id-ID" sz="1400" dirty="0"/>
              <a:t>kembali yang paling menyerupai/kasus yang relevan (mirip) dengan kasus </a:t>
            </a:r>
            <a:r>
              <a:rPr lang="id-ID" sz="1400" dirty="0" smtClean="0"/>
              <a:t>baru.</a:t>
            </a:r>
          </a:p>
          <a:p>
            <a:pPr algn="just">
              <a:buFont typeface="Wingdings" pitchFamily="2" charset="2"/>
              <a:buChar char="Ø"/>
            </a:pPr>
            <a:r>
              <a:rPr lang="id-ID" sz="1400" i="1" dirty="0"/>
              <a:t>Reuse</a:t>
            </a:r>
            <a:r>
              <a:rPr lang="id-ID" sz="1400" dirty="0"/>
              <a:t>, yaitu menggunakan kembali pengetahuan dan </a:t>
            </a:r>
            <a:r>
              <a:rPr lang="id-ID" sz="1400" dirty="0" smtClean="0"/>
              <a:t>informasi.</a:t>
            </a:r>
          </a:p>
          <a:p>
            <a:pPr algn="just">
              <a:buFont typeface="Wingdings" pitchFamily="2" charset="2"/>
              <a:buChar char="Ø"/>
            </a:pPr>
            <a:r>
              <a:rPr lang="id-ID" sz="1400" i="1" dirty="0"/>
              <a:t>Revise</a:t>
            </a:r>
            <a:r>
              <a:rPr lang="id-ID" sz="1400" dirty="0"/>
              <a:t>, yaitu merevisi solusi yang diusulkan dan mengujinya pada kasus nyata (simulasi) </a:t>
            </a:r>
            <a:r>
              <a:rPr lang="id-ID" sz="1400" dirty="0" smtClean="0"/>
              <a:t>.</a:t>
            </a:r>
          </a:p>
          <a:p>
            <a:pPr algn="just">
              <a:buFont typeface="Wingdings" pitchFamily="2" charset="2"/>
              <a:buChar char="Ø"/>
            </a:pPr>
            <a:r>
              <a:rPr lang="id-ID" sz="1400" i="1" dirty="0"/>
              <a:t>Retain</a:t>
            </a:r>
            <a:r>
              <a:rPr lang="id-ID" sz="1400" dirty="0"/>
              <a:t>, yaitu mempertahankan atau menyimpan kasus baru yang telah mendapat solusi agar dapat digunakan oleh kasus berikutnya mirip dengan kasus ini. </a:t>
            </a:r>
            <a:endParaRPr lang="id-ID" sz="1400" dirty="0" smtClean="0"/>
          </a:p>
          <a:p>
            <a:pPr marL="342900" indent="-342900" algn="just">
              <a:buAutoNum type="arabicPeriod"/>
            </a:pPr>
            <a:endParaRPr lang="id-ID" sz="1400" dirty="0" smtClean="0"/>
          </a:p>
        </p:txBody>
      </p:sp>
      <p:pic>
        <p:nvPicPr>
          <p:cNvPr id="13" name="Picture 12"/>
          <p:cNvPicPr/>
          <p:nvPr/>
        </p:nvPicPr>
        <p:blipFill rotWithShape="1">
          <a:blip r:embed="rId4">
            <a:extLst>
              <a:ext uri="{28A0092B-C50C-407E-A947-70E740481C1C}">
                <a14:useLocalDpi xmlns:a14="http://schemas.microsoft.com/office/drawing/2010/main" val="0"/>
              </a:ext>
            </a:extLst>
          </a:blip>
          <a:srcRect t="2284" b="3104"/>
          <a:stretch/>
        </p:blipFill>
        <p:spPr bwMode="auto">
          <a:xfrm>
            <a:off x="6576392" y="4005064"/>
            <a:ext cx="2532112" cy="2866881"/>
          </a:xfrm>
          <a:prstGeom prst="rect">
            <a:avLst/>
          </a:prstGeom>
          <a:ln>
            <a:noFill/>
          </a:ln>
          <a:extLst>
            <a:ext uri="{53640926-AAD7-44D8-BBD7-CCE9431645EC}">
              <a14:shadowObscured xmlns:a14="http://schemas.microsoft.com/office/drawing/2010/main"/>
            </a:ext>
          </a:extLst>
        </p:spPr>
      </p:pic>
      <p:cxnSp>
        <p:nvCxnSpPr>
          <p:cNvPr id="22" name="Straight Arrow Connector 21"/>
          <p:cNvCxnSpPr/>
          <p:nvPr/>
        </p:nvCxnSpPr>
        <p:spPr>
          <a:xfrm>
            <a:off x="1619672" y="2996952"/>
            <a:ext cx="32403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619672" y="4509120"/>
            <a:ext cx="324036"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24679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628800"/>
            <a:ext cx="8352927" cy="4824536"/>
          </a:xfrm>
        </p:spPr>
        <p:txBody>
          <a:bodyPr/>
          <a:lstStyle/>
          <a:p>
            <a:pPr marL="0" indent="0">
              <a:buNone/>
            </a:pPr>
            <a:r>
              <a:rPr lang="en-US" dirty="0" err="1"/>
              <a:t>Langkah-langkahnya</a:t>
            </a:r>
            <a:r>
              <a:rPr lang="en-US" dirty="0"/>
              <a:t> :</a:t>
            </a:r>
          </a:p>
          <a:p>
            <a:pPr marL="1657350" lvl="3" indent="-285750">
              <a:buFont typeface="Arial" panose="020B0604020202020204" pitchFamily="34" charset="0"/>
              <a:buChar char="•"/>
            </a:pPr>
            <a:r>
              <a:rPr lang="en-US" sz="2400" dirty="0" err="1"/>
              <a:t>Tentukan</a:t>
            </a:r>
            <a:r>
              <a:rPr lang="en-US" sz="2400" dirty="0"/>
              <a:t> parameter </a:t>
            </a:r>
            <a:r>
              <a:rPr lang="en-US" sz="2400" i="1" dirty="0"/>
              <a:t>K</a:t>
            </a:r>
            <a:r>
              <a:rPr lang="en-US" sz="2400" dirty="0"/>
              <a:t>.</a:t>
            </a:r>
          </a:p>
          <a:p>
            <a:pPr marL="1657350" lvl="3" indent="-285750">
              <a:buFont typeface="Arial" panose="020B0604020202020204" pitchFamily="34" charset="0"/>
              <a:buChar char="•"/>
            </a:pPr>
            <a:r>
              <a:rPr lang="en-US" sz="2400" dirty="0" err="1"/>
              <a:t>Hitung</a:t>
            </a:r>
            <a:r>
              <a:rPr lang="en-US" sz="2400" dirty="0"/>
              <a:t> </a:t>
            </a:r>
            <a:r>
              <a:rPr lang="en-US" sz="2400" dirty="0" err="1"/>
              <a:t>jarak</a:t>
            </a:r>
            <a:r>
              <a:rPr lang="en-US" sz="2400" dirty="0"/>
              <a:t> </a:t>
            </a:r>
            <a:r>
              <a:rPr lang="en-US" sz="2400" dirty="0" err="1"/>
              <a:t>antara</a:t>
            </a:r>
            <a:r>
              <a:rPr lang="en-US" sz="2400" dirty="0"/>
              <a:t> data yang </a:t>
            </a:r>
            <a:r>
              <a:rPr lang="en-US" sz="2400" dirty="0" err="1"/>
              <a:t>akan</a:t>
            </a:r>
            <a:r>
              <a:rPr lang="en-US" sz="2400" dirty="0"/>
              <a:t> </a:t>
            </a:r>
            <a:r>
              <a:rPr lang="en-US" sz="2400" dirty="0" err="1"/>
              <a:t>dievaluasi</a:t>
            </a:r>
            <a:r>
              <a:rPr lang="en-US" sz="2400" dirty="0"/>
              <a:t>  </a:t>
            </a:r>
            <a:r>
              <a:rPr lang="en-US" sz="2400" dirty="0" err="1"/>
              <a:t>dengan</a:t>
            </a:r>
            <a:r>
              <a:rPr lang="en-US" sz="2400" dirty="0"/>
              <a:t> </a:t>
            </a:r>
            <a:r>
              <a:rPr lang="en-US" sz="2400" dirty="0" err="1"/>
              <a:t>semua</a:t>
            </a:r>
            <a:r>
              <a:rPr lang="en-US" sz="2400" dirty="0"/>
              <a:t> </a:t>
            </a:r>
            <a:r>
              <a:rPr lang="en-US" sz="2400" dirty="0" err="1"/>
              <a:t>pelatihan</a:t>
            </a:r>
            <a:r>
              <a:rPr lang="en-US" sz="2400" dirty="0"/>
              <a:t>.</a:t>
            </a:r>
          </a:p>
          <a:p>
            <a:pPr marL="1657350" lvl="3" indent="-285750">
              <a:buFont typeface="Arial" panose="020B0604020202020204" pitchFamily="34" charset="0"/>
              <a:buChar char="•"/>
            </a:pPr>
            <a:r>
              <a:rPr lang="en-US" sz="2400" dirty="0" err="1"/>
              <a:t>Urutkan</a:t>
            </a:r>
            <a:r>
              <a:rPr lang="en-US" sz="2400" dirty="0"/>
              <a:t> </a:t>
            </a:r>
            <a:r>
              <a:rPr lang="en-US" sz="2400" dirty="0" err="1"/>
              <a:t>jarak</a:t>
            </a:r>
            <a:r>
              <a:rPr lang="en-US" sz="2400" dirty="0"/>
              <a:t> yang </a:t>
            </a:r>
            <a:r>
              <a:rPr lang="en-US" sz="2400" dirty="0" err="1"/>
              <a:t>terbentuk</a:t>
            </a:r>
            <a:r>
              <a:rPr lang="en-US" sz="2400" dirty="0"/>
              <a:t> (</a:t>
            </a:r>
            <a:r>
              <a:rPr lang="en-US" sz="2400" dirty="0" err="1"/>
              <a:t>urut</a:t>
            </a:r>
            <a:r>
              <a:rPr lang="en-US" sz="2400" dirty="0"/>
              <a:t> </a:t>
            </a:r>
            <a:r>
              <a:rPr lang="en-US" sz="2400" dirty="0" err="1"/>
              <a:t>naik</a:t>
            </a:r>
            <a:r>
              <a:rPr lang="en-US" sz="2400" dirty="0"/>
              <a:t>).</a:t>
            </a:r>
          </a:p>
          <a:p>
            <a:pPr marL="1657350" lvl="3" indent="-285750">
              <a:buFont typeface="Arial" panose="020B0604020202020204" pitchFamily="34" charset="0"/>
              <a:buChar char="•"/>
            </a:pPr>
            <a:r>
              <a:rPr lang="en-US" sz="2400" dirty="0" err="1"/>
              <a:t>Tentukan</a:t>
            </a:r>
            <a:r>
              <a:rPr lang="en-US" sz="2400" dirty="0"/>
              <a:t> </a:t>
            </a:r>
            <a:r>
              <a:rPr lang="en-US" sz="2400" dirty="0" err="1"/>
              <a:t>jarak</a:t>
            </a:r>
            <a:r>
              <a:rPr lang="en-US" sz="2400" dirty="0"/>
              <a:t> </a:t>
            </a:r>
            <a:r>
              <a:rPr lang="en-US" sz="2400" dirty="0" err="1"/>
              <a:t>terdekat</a:t>
            </a:r>
            <a:r>
              <a:rPr lang="en-US" sz="2400" dirty="0"/>
              <a:t> </a:t>
            </a:r>
            <a:r>
              <a:rPr lang="en-US" sz="2400" dirty="0" err="1"/>
              <a:t>sampai</a:t>
            </a:r>
            <a:r>
              <a:rPr lang="en-US" sz="2400" dirty="0"/>
              <a:t> </a:t>
            </a:r>
            <a:r>
              <a:rPr lang="en-US" sz="2400" dirty="0" err="1"/>
              <a:t>urutan</a:t>
            </a:r>
            <a:r>
              <a:rPr lang="en-US" sz="2400" dirty="0"/>
              <a:t> </a:t>
            </a:r>
            <a:r>
              <a:rPr lang="en-US" sz="2400" i="1" dirty="0"/>
              <a:t>K</a:t>
            </a:r>
            <a:r>
              <a:rPr lang="en-US" sz="2400" dirty="0"/>
              <a:t>.</a:t>
            </a:r>
          </a:p>
          <a:p>
            <a:pPr marL="1657350" lvl="3" indent="-285750">
              <a:buFont typeface="Arial" panose="020B0604020202020204" pitchFamily="34" charset="0"/>
              <a:buChar char="•"/>
            </a:pPr>
            <a:r>
              <a:rPr lang="en-US" sz="2400" dirty="0" err="1"/>
              <a:t>Pasangkan</a:t>
            </a:r>
            <a:r>
              <a:rPr lang="en-US" sz="2400" dirty="0"/>
              <a:t> </a:t>
            </a:r>
            <a:r>
              <a:rPr lang="en-US" sz="2400" dirty="0" err="1"/>
              <a:t>kelas</a:t>
            </a:r>
            <a:r>
              <a:rPr lang="en-US" sz="2400" dirty="0"/>
              <a:t> yang </a:t>
            </a:r>
            <a:r>
              <a:rPr lang="en-US" sz="2400" dirty="0" err="1"/>
              <a:t>bersesuaian</a:t>
            </a:r>
            <a:r>
              <a:rPr lang="en-US" sz="2400" dirty="0"/>
              <a:t>.</a:t>
            </a:r>
          </a:p>
          <a:p>
            <a:pPr marL="1657350" lvl="3" indent="-285750">
              <a:buFont typeface="Arial" panose="020B0604020202020204" pitchFamily="34" charset="0"/>
              <a:buChar char="•"/>
            </a:pPr>
            <a:r>
              <a:rPr lang="en-US" sz="2400" dirty="0" err="1"/>
              <a:t>Cari</a:t>
            </a:r>
            <a:r>
              <a:rPr lang="en-US" sz="2400" dirty="0"/>
              <a:t> </a:t>
            </a:r>
            <a:r>
              <a:rPr lang="en-US" sz="2400" dirty="0" err="1"/>
              <a:t>jumlah</a:t>
            </a:r>
            <a:r>
              <a:rPr lang="en-US" sz="2400" dirty="0"/>
              <a:t> </a:t>
            </a:r>
            <a:r>
              <a:rPr lang="en-US" sz="2400" dirty="0" err="1"/>
              <a:t>kelas</a:t>
            </a:r>
            <a:r>
              <a:rPr lang="en-US" sz="2400" dirty="0"/>
              <a:t> </a:t>
            </a:r>
            <a:r>
              <a:rPr lang="en-US" sz="2400" dirty="0" err="1"/>
              <a:t>dari</a:t>
            </a:r>
            <a:r>
              <a:rPr lang="en-US" sz="2400" dirty="0"/>
              <a:t> </a:t>
            </a:r>
            <a:r>
              <a:rPr lang="en-US" sz="2400" dirty="0" err="1"/>
              <a:t>tetangga</a:t>
            </a:r>
            <a:r>
              <a:rPr lang="en-US" sz="2400" dirty="0"/>
              <a:t> yang </a:t>
            </a:r>
            <a:r>
              <a:rPr lang="en-US" sz="2400" dirty="0" err="1"/>
              <a:t>terdekat</a:t>
            </a:r>
            <a:r>
              <a:rPr lang="en-US" sz="2400" dirty="0"/>
              <a:t> </a:t>
            </a:r>
            <a:r>
              <a:rPr lang="en-US" sz="2400" dirty="0" err="1"/>
              <a:t>dan</a:t>
            </a:r>
            <a:r>
              <a:rPr lang="en-US" sz="2400" dirty="0"/>
              <a:t> </a:t>
            </a:r>
            <a:r>
              <a:rPr lang="en-US" sz="2400" dirty="0" err="1"/>
              <a:t>tetapkan</a:t>
            </a:r>
            <a:r>
              <a:rPr lang="en-US" sz="2400" dirty="0"/>
              <a:t> </a:t>
            </a:r>
            <a:r>
              <a:rPr lang="en-US" sz="2400" dirty="0" err="1"/>
              <a:t>kelas</a:t>
            </a:r>
            <a:r>
              <a:rPr lang="en-US" sz="2400" dirty="0"/>
              <a:t> </a:t>
            </a:r>
            <a:r>
              <a:rPr lang="en-US" sz="2400" dirty="0" err="1"/>
              <a:t>tersebut</a:t>
            </a:r>
            <a:r>
              <a:rPr lang="en-US" sz="2400" dirty="0"/>
              <a:t> </a:t>
            </a:r>
            <a:r>
              <a:rPr lang="en-US" sz="2400" dirty="0" err="1"/>
              <a:t>sebagai</a:t>
            </a:r>
            <a:r>
              <a:rPr lang="en-US" sz="2400" dirty="0"/>
              <a:t> </a:t>
            </a:r>
            <a:r>
              <a:rPr lang="en-US" sz="2400" dirty="0" err="1"/>
              <a:t>kelas</a:t>
            </a:r>
            <a:r>
              <a:rPr lang="en-US" sz="2400" dirty="0"/>
              <a:t> data yang </a:t>
            </a:r>
            <a:r>
              <a:rPr lang="en-US" sz="2400" dirty="0" err="1"/>
              <a:t>akan</a:t>
            </a:r>
            <a:r>
              <a:rPr lang="en-US" sz="2400" dirty="0"/>
              <a:t> </a:t>
            </a:r>
            <a:r>
              <a:rPr lang="en-US" sz="2400" dirty="0" err="1"/>
              <a:t>dievaluasi</a:t>
            </a:r>
            <a:r>
              <a:rPr lang="en-US" sz="2400" dirty="0"/>
              <a:t>.</a:t>
            </a:r>
          </a:p>
          <a:p>
            <a:pPr marL="0" indent="0">
              <a:buNone/>
            </a:pPr>
            <a:endParaRPr lang="id-ID" dirty="0"/>
          </a:p>
        </p:txBody>
      </p:sp>
      <p:sp>
        <p:nvSpPr>
          <p:cNvPr id="3" name="Title 2"/>
          <p:cNvSpPr>
            <a:spLocks noGrp="1"/>
          </p:cNvSpPr>
          <p:nvPr>
            <p:ph type="title"/>
          </p:nvPr>
        </p:nvSpPr>
        <p:spPr>
          <a:xfrm>
            <a:off x="457200" y="338328"/>
            <a:ext cx="8229600" cy="786416"/>
          </a:xfrm>
        </p:spPr>
        <p:txBody>
          <a:bodyPr/>
          <a:lstStyle/>
          <a:p>
            <a:r>
              <a:rPr lang="id-ID" dirty="0" smtClean="0"/>
              <a:t>Algoritma KNN</a:t>
            </a:r>
            <a:endParaRPr lang="id-ID" dirty="0"/>
          </a:p>
        </p:txBody>
      </p:sp>
    </p:spTree>
    <p:extLst>
      <p:ext uri="{BB962C8B-B14F-4D97-AF65-F5344CB8AC3E}">
        <p14:creationId xmlns:p14="http://schemas.microsoft.com/office/powerpoint/2010/main" val="52886721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858424"/>
          </a:xfrm>
        </p:spPr>
        <p:txBody>
          <a:bodyPr/>
          <a:lstStyle/>
          <a:p>
            <a:r>
              <a:rPr lang="id-ID" dirty="0" smtClean="0"/>
              <a:t>Perancangan UML-1</a:t>
            </a:r>
            <a:endParaRPr lang="id-ID" dirty="0"/>
          </a:p>
        </p:txBody>
      </p:sp>
      <p:sp>
        <p:nvSpPr>
          <p:cNvPr id="5" name="Content Placeholder 4"/>
          <p:cNvSpPr>
            <a:spLocks noGrp="1"/>
          </p:cNvSpPr>
          <p:nvPr>
            <p:ph idx="1"/>
          </p:nvPr>
        </p:nvSpPr>
        <p:spPr>
          <a:xfrm>
            <a:off x="251521" y="1412776"/>
            <a:ext cx="2592287" cy="576064"/>
          </a:xfrm>
        </p:spPr>
        <p:style>
          <a:lnRef idx="3">
            <a:schemeClr val="lt1"/>
          </a:lnRef>
          <a:fillRef idx="1">
            <a:schemeClr val="accent2"/>
          </a:fillRef>
          <a:effectRef idx="1">
            <a:schemeClr val="accent2"/>
          </a:effectRef>
          <a:fontRef idx="minor">
            <a:schemeClr val="lt1"/>
          </a:fontRef>
        </p:style>
        <p:txBody>
          <a:bodyPr>
            <a:noAutofit/>
          </a:bodyPr>
          <a:lstStyle/>
          <a:p>
            <a:pPr marL="0" indent="0">
              <a:buNone/>
            </a:pPr>
            <a:r>
              <a:rPr lang="id-ID" sz="2000" b="1" dirty="0" smtClean="0"/>
              <a:t>1. Use Case Diagram</a:t>
            </a:r>
            <a:endParaRPr lang="id-ID" sz="2000" b="1" dirty="0"/>
          </a:p>
        </p:txBody>
      </p:sp>
      <p:pic>
        <p:nvPicPr>
          <p:cNvPr id="7" name="Picture 6"/>
          <p:cNvPicPr/>
          <p:nvPr/>
        </p:nvPicPr>
        <p:blipFill rotWithShape="1">
          <a:blip r:embed="rId2">
            <a:extLst>
              <a:ext uri="{28A0092B-C50C-407E-A947-70E740481C1C}">
                <a14:useLocalDpi xmlns:a14="http://schemas.microsoft.com/office/drawing/2010/main" val="0"/>
              </a:ext>
            </a:extLst>
          </a:blip>
          <a:srcRect l="3527" t="4889" r="2202" b="4444"/>
          <a:stretch/>
        </p:blipFill>
        <p:spPr bwMode="auto">
          <a:xfrm>
            <a:off x="1475656" y="2348880"/>
            <a:ext cx="6624736" cy="31683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725055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858424"/>
          </a:xfrm>
        </p:spPr>
        <p:txBody>
          <a:bodyPr/>
          <a:lstStyle/>
          <a:p>
            <a:r>
              <a:rPr lang="id-ID" dirty="0" smtClean="0"/>
              <a:t>Perancangan UML-2</a:t>
            </a:r>
            <a:endParaRPr lang="id-ID" dirty="0"/>
          </a:p>
        </p:txBody>
      </p:sp>
      <p:sp>
        <p:nvSpPr>
          <p:cNvPr id="5" name="Content Placeholder 4"/>
          <p:cNvSpPr>
            <a:spLocks noGrp="1"/>
          </p:cNvSpPr>
          <p:nvPr>
            <p:ph idx="1"/>
          </p:nvPr>
        </p:nvSpPr>
        <p:spPr>
          <a:xfrm>
            <a:off x="251521" y="1412776"/>
            <a:ext cx="2736303" cy="720080"/>
          </a:xfrm>
        </p:spPr>
        <p:style>
          <a:lnRef idx="3">
            <a:schemeClr val="lt1"/>
          </a:lnRef>
          <a:fillRef idx="1">
            <a:schemeClr val="accent2"/>
          </a:fillRef>
          <a:effectRef idx="1">
            <a:schemeClr val="accent2"/>
          </a:effectRef>
          <a:fontRef idx="minor">
            <a:schemeClr val="lt1"/>
          </a:fontRef>
        </p:style>
        <p:txBody>
          <a:bodyPr>
            <a:noAutofit/>
          </a:bodyPr>
          <a:lstStyle/>
          <a:p>
            <a:pPr marL="0" indent="0">
              <a:buNone/>
            </a:pPr>
            <a:r>
              <a:rPr lang="id-ID" sz="2000" b="1" dirty="0" smtClean="0"/>
              <a:t>2. Activity Diagram</a:t>
            </a:r>
          </a:p>
          <a:p>
            <a:pPr marL="0" indent="0">
              <a:buNone/>
            </a:pPr>
            <a:r>
              <a:rPr lang="id-ID" sz="2000" b="1" dirty="0" smtClean="0"/>
              <a:t>a) User Sebagai Admin</a:t>
            </a:r>
            <a:endParaRPr lang="id-ID" sz="2000" b="1" dirty="0"/>
          </a:p>
        </p:txBody>
      </p:sp>
      <p:pic>
        <p:nvPicPr>
          <p:cNvPr id="6" name="Picture 5"/>
          <p:cNvPicPr/>
          <p:nvPr/>
        </p:nvPicPr>
        <p:blipFill rotWithShape="1">
          <a:blip r:embed="rId2">
            <a:extLst>
              <a:ext uri="{28A0092B-C50C-407E-A947-70E740481C1C}">
                <a14:useLocalDpi xmlns:a14="http://schemas.microsoft.com/office/drawing/2010/main" val="0"/>
              </a:ext>
            </a:extLst>
          </a:blip>
          <a:srcRect t="1559" b="3759"/>
          <a:stretch/>
        </p:blipFill>
        <p:spPr bwMode="auto">
          <a:xfrm>
            <a:off x="3275856" y="1196752"/>
            <a:ext cx="5184576" cy="54726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572677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858424"/>
          </a:xfrm>
        </p:spPr>
        <p:txBody>
          <a:bodyPr/>
          <a:lstStyle/>
          <a:p>
            <a:r>
              <a:rPr lang="id-ID" dirty="0" smtClean="0"/>
              <a:t>Perancangan UML-3</a:t>
            </a:r>
            <a:endParaRPr lang="id-ID" dirty="0"/>
          </a:p>
        </p:txBody>
      </p:sp>
      <p:sp>
        <p:nvSpPr>
          <p:cNvPr id="5" name="Content Placeholder 4"/>
          <p:cNvSpPr>
            <a:spLocks noGrp="1"/>
          </p:cNvSpPr>
          <p:nvPr>
            <p:ph idx="1"/>
          </p:nvPr>
        </p:nvSpPr>
        <p:spPr>
          <a:xfrm>
            <a:off x="251521" y="1412776"/>
            <a:ext cx="3168351" cy="792088"/>
          </a:xfrm>
        </p:spPr>
        <p:style>
          <a:lnRef idx="3">
            <a:schemeClr val="lt1"/>
          </a:lnRef>
          <a:fillRef idx="1">
            <a:schemeClr val="accent2"/>
          </a:fillRef>
          <a:effectRef idx="1">
            <a:schemeClr val="accent2"/>
          </a:effectRef>
          <a:fontRef idx="minor">
            <a:schemeClr val="lt1"/>
          </a:fontRef>
        </p:style>
        <p:txBody>
          <a:bodyPr>
            <a:noAutofit/>
          </a:bodyPr>
          <a:lstStyle/>
          <a:p>
            <a:pPr marL="0" indent="0">
              <a:buNone/>
            </a:pPr>
            <a:r>
              <a:rPr lang="id-ID" sz="2000" b="1" dirty="0" smtClean="0"/>
              <a:t>2. Activity Diagram </a:t>
            </a:r>
          </a:p>
          <a:p>
            <a:pPr marL="0" indent="0">
              <a:buNone/>
            </a:pPr>
            <a:r>
              <a:rPr lang="id-ID" sz="2000" b="1" dirty="0" smtClean="0"/>
              <a:t>b) User Sebagai Pengguna</a:t>
            </a:r>
            <a:endParaRPr lang="id-ID" sz="2000" b="1" dirty="0"/>
          </a:p>
        </p:txBody>
      </p:sp>
      <p:pic>
        <p:nvPicPr>
          <p:cNvPr id="7" name="Picture 6"/>
          <p:cNvPicPr/>
          <p:nvPr/>
        </p:nvPicPr>
        <p:blipFill rotWithShape="1">
          <a:blip r:embed="rId2">
            <a:extLst>
              <a:ext uri="{28A0092B-C50C-407E-A947-70E740481C1C}">
                <a14:useLocalDpi xmlns:a14="http://schemas.microsoft.com/office/drawing/2010/main" val="0"/>
              </a:ext>
            </a:extLst>
          </a:blip>
          <a:srcRect t="2913" b="6365"/>
          <a:stretch/>
        </p:blipFill>
        <p:spPr bwMode="auto">
          <a:xfrm>
            <a:off x="3563888" y="1412776"/>
            <a:ext cx="5400600" cy="41942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215136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858424"/>
          </a:xfrm>
        </p:spPr>
        <p:txBody>
          <a:bodyPr/>
          <a:lstStyle/>
          <a:p>
            <a:r>
              <a:rPr lang="id-ID" dirty="0" smtClean="0"/>
              <a:t>Perancangan UML-4</a:t>
            </a:r>
            <a:endParaRPr lang="id-ID" dirty="0"/>
          </a:p>
        </p:txBody>
      </p:sp>
      <p:sp>
        <p:nvSpPr>
          <p:cNvPr id="5" name="Content Placeholder 4"/>
          <p:cNvSpPr>
            <a:spLocks noGrp="1"/>
          </p:cNvSpPr>
          <p:nvPr>
            <p:ph idx="1"/>
          </p:nvPr>
        </p:nvSpPr>
        <p:spPr>
          <a:xfrm>
            <a:off x="251521" y="1412776"/>
            <a:ext cx="2088231" cy="792088"/>
          </a:xfrm>
        </p:spPr>
        <p:style>
          <a:lnRef idx="3">
            <a:schemeClr val="lt1"/>
          </a:lnRef>
          <a:fillRef idx="1">
            <a:schemeClr val="accent2"/>
          </a:fillRef>
          <a:effectRef idx="1">
            <a:schemeClr val="accent2"/>
          </a:effectRef>
          <a:fontRef idx="minor">
            <a:schemeClr val="lt1"/>
          </a:fontRef>
        </p:style>
        <p:txBody>
          <a:bodyPr>
            <a:noAutofit/>
          </a:bodyPr>
          <a:lstStyle/>
          <a:p>
            <a:pPr marL="0" indent="0">
              <a:buNone/>
            </a:pPr>
            <a:r>
              <a:rPr lang="id-ID" sz="2000" b="1" dirty="0"/>
              <a:t>3</a:t>
            </a:r>
            <a:r>
              <a:rPr lang="id-ID" sz="2000" b="1" dirty="0" smtClean="0"/>
              <a:t>. Class Diagram</a:t>
            </a:r>
          </a:p>
        </p:txBody>
      </p:sp>
      <p:pic>
        <p:nvPicPr>
          <p:cNvPr id="6" name="Picture 5"/>
          <p:cNvPicPr/>
          <p:nvPr/>
        </p:nvPicPr>
        <p:blipFill rotWithShape="1">
          <a:blip r:embed="rId2">
            <a:extLst>
              <a:ext uri="{28A0092B-C50C-407E-A947-70E740481C1C}">
                <a14:useLocalDpi xmlns:a14="http://schemas.microsoft.com/office/drawing/2010/main" val="0"/>
              </a:ext>
            </a:extLst>
          </a:blip>
          <a:srcRect t="2252" b="2414"/>
          <a:stretch/>
        </p:blipFill>
        <p:spPr bwMode="auto">
          <a:xfrm>
            <a:off x="2483768" y="1403667"/>
            <a:ext cx="6587624" cy="52656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0110426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858424"/>
          </a:xfrm>
        </p:spPr>
        <p:txBody>
          <a:bodyPr/>
          <a:lstStyle/>
          <a:p>
            <a:r>
              <a:rPr lang="id-ID" dirty="0" smtClean="0"/>
              <a:t>Perancangan UML-5</a:t>
            </a:r>
            <a:endParaRPr lang="id-ID" dirty="0"/>
          </a:p>
        </p:txBody>
      </p:sp>
      <p:sp>
        <p:nvSpPr>
          <p:cNvPr id="5" name="Content Placeholder 4"/>
          <p:cNvSpPr>
            <a:spLocks noGrp="1"/>
          </p:cNvSpPr>
          <p:nvPr>
            <p:ph idx="1"/>
          </p:nvPr>
        </p:nvSpPr>
        <p:spPr>
          <a:xfrm>
            <a:off x="251521" y="1412776"/>
            <a:ext cx="2520279" cy="792088"/>
          </a:xfrm>
        </p:spPr>
        <p:style>
          <a:lnRef idx="3">
            <a:schemeClr val="lt1"/>
          </a:lnRef>
          <a:fillRef idx="1">
            <a:schemeClr val="accent2"/>
          </a:fillRef>
          <a:effectRef idx="1">
            <a:schemeClr val="accent2"/>
          </a:effectRef>
          <a:fontRef idx="minor">
            <a:schemeClr val="lt1"/>
          </a:fontRef>
        </p:style>
        <p:txBody>
          <a:bodyPr>
            <a:noAutofit/>
          </a:bodyPr>
          <a:lstStyle/>
          <a:p>
            <a:pPr marL="0" indent="0">
              <a:buNone/>
            </a:pPr>
            <a:r>
              <a:rPr lang="id-ID" sz="2000" b="1" dirty="0" smtClean="0"/>
              <a:t>4. Sequence Diagram</a:t>
            </a:r>
          </a:p>
          <a:p>
            <a:pPr marL="0" indent="0">
              <a:buNone/>
            </a:pPr>
            <a:r>
              <a:rPr lang="id-ID" sz="2000" b="1" dirty="0" smtClean="0"/>
              <a:t>a) </a:t>
            </a:r>
            <a:r>
              <a:rPr lang="id-ID" sz="2000" dirty="0"/>
              <a:t>Mengelola </a:t>
            </a:r>
            <a:r>
              <a:rPr lang="id-ID" sz="2000" dirty="0" smtClean="0"/>
              <a:t>Kasus</a:t>
            </a:r>
            <a:endParaRPr lang="id-ID" sz="2000" b="1" dirty="0" smtClean="0"/>
          </a:p>
        </p:txBody>
      </p:sp>
      <p:pic>
        <p:nvPicPr>
          <p:cNvPr id="7" name="Picture 6"/>
          <p:cNvPicPr/>
          <p:nvPr/>
        </p:nvPicPr>
        <p:blipFill rotWithShape="1">
          <a:blip r:embed="rId2">
            <a:extLst>
              <a:ext uri="{28A0092B-C50C-407E-A947-70E740481C1C}">
                <a14:useLocalDpi xmlns:a14="http://schemas.microsoft.com/office/drawing/2010/main" val="0"/>
              </a:ext>
            </a:extLst>
          </a:blip>
          <a:srcRect t="1602" b="5036"/>
          <a:stretch/>
        </p:blipFill>
        <p:spPr bwMode="auto">
          <a:xfrm>
            <a:off x="2915816" y="1260157"/>
            <a:ext cx="5975464" cy="50491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424913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858424"/>
          </a:xfrm>
        </p:spPr>
        <p:txBody>
          <a:bodyPr/>
          <a:lstStyle/>
          <a:p>
            <a:r>
              <a:rPr lang="id-ID" dirty="0" smtClean="0"/>
              <a:t>Perancangan UML-6</a:t>
            </a:r>
            <a:endParaRPr lang="id-ID" dirty="0"/>
          </a:p>
        </p:txBody>
      </p:sp>
      <p:sp>
        <p:nvSpPr>
          <p:cNvPr id="5" name="Content Placeholder 4"/>
          <p:cNvSpPr>
            <a:spLocks noGrp="1"/>
          </p:cNvSpPr>
          <p:nvPr>
            <p:ph idx="1"/>
          </p:nvPr>
        </p:nvSpPr>
        <p:spPr>
          <a:xfrm>
            <a:off x="251521" y="1412776"/>
            <a:ext cx="2520279" cy="792088"/>
          </a:xfrm>
        </p:spPr>
        <p:style>
          <a:lnRef idx="3">
            <a:schemeClr val="lt1"/>
          </a:lnRef>
          <a:fillRef idx="1">
            <a:schemeClr val="accent2"/>
          </a:fillRef>
          <a:effectRef idx="1">
            <a:schemeClr val="accent2"/>
          </a:effectRef>
          <a:fontRef idx="minor">
            <a:schemeClr val="lt1"/>
          </a:fontRef>
        </p:style>
        <p:txBody>
          <a:bodyPr>
            <a:noAutofit/>
          </a:bodyPr>
          <a:lstStyle/>
          <a:p>
            <a:pPr marL="0" indent="0">
              <a:buNone/>
            </a:pPr>
            <a:r>
              <a:rPr lang="id-ID" sz="2000" b="1" dirty="0" smtClean="0"/>
              <a:t>4. Sequence Diagram</a:t>
            </a:r>
          </a:p>
          <a:p>
            <a:pPr marL="0" indent="0">
              <a:buNone/>
            </a:pPr>
            <a:r>
              <a:rPr lang="id-ID" sz="2000" b="1" dirty="0"/>
              <a:t>b</a:t>
            </a:r>
            <a:r>
              <a:rPr lang="id-ID" sz="2000" b="1" dirty="0" smtClean="0"/>
              <a:t>) </a:t>
            </a:r>
            <a:r>
              <a:rPr lang="id-ID" sz="2000" dirty="0"/>
              <a:t>Pengetahuan Baru</a:t>
            </a:r>
            <a:endParaRPr lang="id-ID" sz="2000" b="1" dirty="0" smtClean="0"/>
          </a:p>
        </p:txBody>
      </p:sp>
      <p:pic>
        <p:nvPicPr>
          <p:cNvPr id="6" name="Picture 5"/>
          <p:cNvPicPr/>
          <p:nvPr/>
        </p:nvPicPr>
        <p:blipFill rotWithShape="1">
          <a:blip r:embed="rId2">
            <a:extLst>
              <a:ext uri="{28A0092B-C50C-407E-A947-70E740481C1C}">
                <a14:useLocalDpi xmlns:a14="http://schemas.microsoft.com/office/drawing/2010/main" val="0"/>
              </a:ext>
            </a:extLst>
          </a:blip>
          <a:srcRect b="12361"/>
          <a:stretch/>
        </p:blipFill>
        <p:spPr bwMode="auto">
          <a:xfrm>
            <a:off x="1979712" y="2431921"/>
            <a:ext cx="5378653" cy="35173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251785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858424"/>
          </a:xfrm>
        </p:spPr>
        <p:txBody>
          <a:bodyPr/>
          <a:lstStyle/>
          <a:p>
            <a:r>
              <a:rPr lang="id-ID" dirty="0" smtClean="0"/>
              <a:t>Perancangan UML-7</a:t>
            </a:r>
            <a:endParaRPr lang="id-ID" dirty="0"/>
          </a:p>
        </p:txBody>
      </p:sp>
      <p:sp>
        <p:nvSpPr>
          <p:cNvPr id="5" name="Content Placeholder 4"/>
          <p:cNvSpPr>
            <a:spLocks noGrp="1"/>
          </p:cNvSpPr>
          <p:nvPr>
            <p:ph idx="1"/>
          </p:nvPr>
        </p:nvSpPr>
        <p:spPr>
          <a:xfrm>
            <a:off x="251521" y="1412776"/>
            <a:ext cx="3168351" cy="936104"/>
          </a:xfrm>
        </p:spPr>
        <p:style>
          <a:lnRef idx="3">
            <a:schemeClr val="lt1"/>
          </a:lnRef>
          <a:fillRef idx="1">
            <a:schemeClr val="accent2"/>
          </a:fillRef>
          <a:effectRef idx="1">
            <a:schemeClr val="accent2"/>
          </a:effectRef>
          <a:fontRef idx="minor">
            <a:schemeClr val="lt1"/>
          </a:fontRef>
        </p:style>
        <p:txBody>
          <a:bodyPr>
            <a:noAutofit/>
          </a:bodyPr>
          <a:lstStyle/>
          <a:p>
            <a:pPr marL="0" indent="0">
              <a:buNone/>
            </a:pPr>
            <a:r>
              <a:rPr lang="id-ID" sz="2000" b="1" dirty="0" smtClean="0"/>
              <a:t>4. Sequence Diagram</a:t>
            </a:r>
          </a:p>
          <a:p>
            <a:pPr marL="0" indent="0">
              <a:buNone/>
            </a:pPr>
            <a:r>
              <a:rPr lang="id-ID" sz="2000" b="1" dirty="0" smtClean="0"/>
              <a:t>c) </a:t>
            </a:r>
            <a:r>
              <a:rPr lang="id-ID" sz="2000" dirty="0"/>
              <a:t>Pencari Kemiripan Kasus</a:t>
            </a:r>
            <a:endParaRPr lang="id-ID" sz="2000" b="1" dirty="0" smtClean="0"/>
          </a:p>
        </p:txBody>
      </p:sp>
      <p:pic>
        <p:nvPicPr>
          <p:cNvPr id="7" name="Picture 6"/>
          <p:cNvPicPr/>
          <p:nvPr/>
        </p:nvPicPr>
        <p:blipFill rotWithShape="1">
          <a:blip r:embed="rId2">
            <a:extLst>
              <a:ext uri="{28A0092B-C50C-407E-A947-70E740481C1C}">
                <a14:useLocalDpi xmlns:a14="http://schemas.microsoft.com/office/drawing/2010/main" val="0"/>
              </a:ext>
            </a:extLst>
          </a:blip>
          <a:srcRect l="2678" r="1722"/>
          <a:stretch/>
        </p:blipFill>
        <p:spPr bwMode="auto">
          <a:xfrm>
            <a:off x="1619672" y="2348880"/>
            <a:ext cx="5904657" cy="42484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348031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9" y="1340768"/>
            <a:ext cx="8496944" cy="5184576"/>
          </a:xfrm>
        </p:spPr>
        <p:txBody>
          <a:bodyPr>
            <a:noAutofit/>
          </a:bodyPr>
          <a:lstStyle/>
          <a:p>
            <a:pPr marL="0" indent="0" algn="just">
              <a:buNone/>
            </a:pPr>
            <a:r>
              <a:rPr lang="id-ID" sz="1800" dirty="0">
                <a:latin typeface="Times New Roman" pitchFamily="18" charset="0"/>
                <a:cs typeface="Times New Roman" pitchFamily="18" charset="0"/>
              </a:rPr>
              <a:t>	Era digital saat ini cukup jelas membuktikan betapa pesatnya perkembangan teknologi dan informasi. Hal ini akan terus berlangsung karena semakin banyaknya minat dalam persaingan mengembangkan atau membuat berbagai teknologi baru. Pada nyatanya, bukan hanya orang yang khusus terlibat di bidang IT saja yang berpotensi dalam persaingan tersebut tetapi orang-orang di luar IT pun ikut tertarik. Oleh karena itu, pembelajaran tentang proses pembuatan perangkat lunak melalui contoh program/</a:t>
            </a:r>
            <a:r>
              <a:rPr lang="id-ID" sz="1800" i="1" dirty="0">
                <a:latin typeface="Times New Roman" pitchFamily="18" charset="0"/>
                <a:cs typeface="Times New Roman" pitchFamily="18" charset="0"/>
              </a:rPr>
              <a:t>coding</a:t>
            </a:r>
            <a:r>
              <a:rPr lang="id-ID" sz="1800" dirty="0">
                <a:latin typeface="Times New Roman" pitchFamily="18" charset="0"/>
                <a:cs typeface="Times New Roman" pitchFamily="18" charset="0"/>
              </a:rPr>
              <a:t> yang sudah ada sangat diperlukan.</a:t>
            </a:r>
          </a:p>
          <a:p>
            <a:pPr marL="0" indent="0" algn="just">
              <a:buNone/>
            </a:pPr>
            <a:endParaRPr lang="id-ID" sz="1800" dirty="0">
              <a:latin typeface="Times New Roman" pitchFamily="18" charset="0"/>
              <a:cs typeface="Times New Roman" pitchFamily="18" charset="0"/>
            </a:endParaRPr>
          </a:p>
          <a:p>
            <a:pPr marL="0" indent="0" algn="just">
              <a:buNone/>
            </a:pPr>
            <a:r>
              <a:rPr lang="id-ID" sz="1800" dirty="0">
                <a:latin typeface="Times New Roman" pitchFamily="18" charset="0"/>
                <a:cs typeface="Times New Roman" pitchFamily="18" charset="0"/>
              </a:rPr>
              <a:t>	Pembuatan sebuah program dapat diawali dengan mengetahui metodelogi untuk memecahkan masalah yang ada kemudian menuangkan algoritma pemecahan masalah tersebut kedalam suatu notasi tertentu.</a:t>
            </a:r>
            <a:r>
              <a:rPr lang="id-ID" sz="1800" baseline="30000" dirty="0">
                <a:latin typeface="Times New Roman" pitchFamily="18" charset="0"/>
                <a:cs typeface="Times New Roman" pitchFamily="18" charset="0"/>
              </a:rPr>
              <a:t> </a:t>
            </a:r>
            <a:r>
              <a:rPr lang="id-ID" sz="1800" dirty="0">
                <a:latin typeface="Times New Roman" pitchFamily="18" charset="0"/>
                <a:cs typeface="Times New Roman" pitchFamily="18" charset="0"/>
              </a:rPr>
              <a:t>Namun pada nyatanya untuk memahami benar-benar algoritma yang nantinya akan dijadikan dasar dari pemrograman tidak dapat disepelekan walaupun hal tersebut tidak juga dikatakan sulit. Hal tersebut dapat dibuktikan dari hasil peninjauan nilai akhir mahasiswa angkatan 2012-2014 pada mata perkuliahan Algoritma dan Struktur Data di UIN Sunan Gunung Djati Bandung bahwa 28.52% diantaranya masih mempunyai hasil nilai menengah kebawah. Oleh sebab itu, masih tetap diperlukan upaya dalam peningkatan pembelajaran agar mencapai hasil yang lebih maksimal.</a:t>
            </a:r>
          </a:p>
          <a:p>
            <a:pPr marL="0" indent="0" algn="just">
              <a:buNone/>
            </a:pPr>
            <a:endParaRPr lang="id-ID" sz="1800" dirty="0">
              <a:latin typeface="Times New Roman" pitchFamily="18" charset="0"/>
              <a:cs typeface="Times New Roman" pitchFamily="18" charset="0"/>
            </a:endParaRPr>
          </a:p>
          <a:p>
            <a:pPr marL="0" indent="0" algn="just">
              <a:buNone/>
            </a:pPr>
            <a:endParaRPr lang="id-ID" sz="1800" dirty="0">
              <a:latin typeface="Times New Roman" pitchFamily="18" charset="0"/>
              <a:cs typeface="Times New Roman" pitchFamily="18" charset="0"/>
            </a:endParaRPr>
          </a:p>
          <a:p>
            <a:pPr marL="0" indent="0">
              <a:buNone/>
            </a:pPr>
            <a:endParaRPr lang="id-ID" sz="1800" dirty="0">
              <a:latin typeface="Times New Roman" pitchFamily="18" charset="0"/>
              <a:cs typeface="Times New Roman" pitchFamily="18" charset="0"/>
            </a:endParaRPr>
          </a:p>
        </p:txBody>
      </p:sp>
      <p:sp>
        <p:nvSpPr>
          <p:cNvPr id="3" name="Title 2"/>
          <p:cNvSpPr>
            <a:spLocks noGrp="1"/>
          </p:cNvSpPr>
          <p:nvPr>
            <p:ph type="title"/>
          </p:nvPr>
        </p:nvSpPr>
        <p:spPr>
          <a:xfrm>
            <a:off x="457200" y="338328"/>
            <a:ext cx="8229600" cy="930432"/>
          </a:xfrm>
        </p:spPr>
        <p:txBody>
          <a:bodyPr/>
          <a:lstStyle/>
          <a:p>
            <a:r>
              <a:rPr lang="id-ID" dirty="0" smtClean="0"/>
              <a:t>Latar Belakang</a:t>
            </a:r>
            <a:endParaRPr lang="id-ID" dirty="0"/>
          </a:p>
        </p:txBody>
      </p:sp>
    </p:spTree>
    <p:extLst>
      <p:ext uri="{BB962C8B-B14F-4D97-AF65-F5344CB8AC3E}">
        <p14:creationId xmlns:p14="http://schemas.microsoft.com/office/powerpoint/2010/main" val="173680286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858424"/>
          </a:xfrm>
        </p:spPr>
        <p:txBody>
          <a:bodyPr/>
          <a:lstStyle/>
          <a:p>
            <a:r>
              <a:rPr lang="id-ID" dirty="0" smtClean="0"/>
              <a:t>Perancangan UML-8</a:t>
            </a:r>
            <a:endParaRPr lang="id-ID" dirty="0"/>
          </a:p>
        </p:txBody>
      </p:sp>
      <p:sp>
        <p:nvSpPr>
          <p:cNvPr id="5" name="Content Placeholder 4"/>
          <p:cNvSpPr>
            <a:spLocks noGrp="1"/>
          </p:cNvSpPr>
          <p:nvPr>
            <p:ph idx="1"/>
          </p:nvPr>
        </p:nvSpPr>
        <p:spPr>
          <a:xfrm>
            <a:off x="251521" y="1412776"/>
            <a:ext cx="2520279" cy="792088"/>
          </a:xfrm>
        </p:spPr>
        <p:style>
          <a:lnRef idx="3">
            <a:schemeClr val="lt1"/>
          </a:lnRef>
          <a:fillRef idx="1">
            <a:schemeClr val="accent2"/>
          </a:fillRef>
          <a:effectRef idx="1">
            <a:schemeClr val="accent2"/>
          </a:effectRef>
          <a:fontRef idx="minor">
            <a:schemeClr val="lt1"/>
          </a:fontRef>
        </p:style>
        <p:txBody>
          <a:bodyPr>
            <a:noAutofit/>
          </a:bodyPr>
          <a:lstStyle/>
          <a:p>
            <a:pPr marL="0" indent="0">
              <a:buNone/>
            </a:pPr>
            <a:r>
              <a:rPr lang="id-ID" sz="2000" b="1" dirty="0" smtClean="0"/>
              <a:t>4. Sequence Diagram</a:t>
            </a:r>
          </a:p>
          <a:p>
            <a:pPr marL="0" indent="0">
              <a:buNone/>
            </a:pPr>
            <a:r>
              <a:rPr lang="id-ID" sz="2000" b="1" dirty="0"/>
              <a:t>d</a:t>
            </a:r>
            <a:r>
              <a:rPr lang="id-ID" sz="2000" b="1" dirty="0" smtClean="0"/>
              <a:t>) </a:t>
            </a:r>
            <a:r>
              <a:rPr lang="id-ID" sz="2000" i="1" dirty="0"/>
              <a:t>Pre-processing</a:t>
            </a:r>
            <a:endParaRPr lang="id-ID" sz="2000" b="1" dirty="0" smtClean="0"/>
          </a:p>
        </p:txBody>
      </p:sp>
      <p:pic>
        <p:nvPicPr>
          <p:cNvPr id="6" name="Picture 5"/>
          <p:cNvPicPr/>
          <p:nvPr/>
        </p:nvPicPr>
        <p:blipFill rotWithShape="1">
          <a:blip r:embed="rId2">
            <a:extLst>
              <a:ext uri="{28A0092B-C50C-407E-A947-70E740481C1C}">
                <a14:useLocalDpi xmlns:a14="http://schemas.microsoft.com/office/drawing/2010/main" val="0"/>
              </a:ext>
            </a:extLst>
          </a:blip>
          <a:srcRect b="12787"/>
          <a:stretch/>
        </p:blipFill>
        <p:spPr bwMode="auto">
          <a:xfrm>
            <a:off x="2898016" y="2492896"/>
            <a:ext cx="4122256" cy="35551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964936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328"/>
            <a:ext cx="8229600" cy="858424"/>
          </a:xfrm>
        </p:spPr>
        <p:txBody>
          <a:bodyPr/>
          <a:lstStyle/>
          <a:p>
            <a:r>
              <a:rPr lang="id-ID" dirty="0" smtClean="0"/>
              <a:t>Perancangan UML-9</a:t>
            </a:r>
            <a:endParaRPr lang="id-ID" dirty="0"/>
          </a:p>
        </p:txBody>
      </p:sp>
      <p:sp>
        <p:nvSpPr>
          <p:cNvPr id="5" name="Content Placeholder 4"/>
          <p:cNvSpPr>
            <a:spLocks noGrp="1"/>
          </p:cNvSpPr>
          <p:nvPr>
            <p:ph idx="1"/>
          </p:nvPr>
        </p:nvSpPr>
        <p:spPr>
          <a:xfrm>
            <a:off x="251521" y="1412776"/>
            <a:ext cx="2520279" cy="792088"/>
          </a:xfrm>
        </p:spPr>
        <p:style>
          <a:lnRef idx="3">
            <a:schemeClr val="lt1"/>
          </a:lnRef>
          <a:fillRef idx="1">
            <a:schemeClr val="accent2"/>
          </a:fillRef>
          <a:effectRef idx="1">
            <a:schemeClr val="accent2"/>
          </a:effectRef>
          <a:fontRef idx="minor">
            <a:schemeClr val="lt1"/>
          </a:fontRef>
        </p:style>
        <p:txBody>
          <a:bodyPr>
            <a:noAutofit/>
          </a:bodyPr>
          <a:lstStyle/>
          <a:p>
            <a:pPr marL="0" indent="0">
              <a:buNone/>
            </a:pPr>
            <a:r>
              <a:rPr lang="id-ID" sz="2000" b="1" dirty="0" smtClean="0"/>
              <a:t>4. Sequence Diagram</a:t>
            </a:r>
          </a:p>
          <a:p>
            <a:pPr marL="0" indent="0">
              <a:buNone/>
            </a:pPr>
            <a:r>
              <a:rPr lang="id-ID" sz="2000" b="1" dirty="0"/>
              <a:t>e</a:t>
            </a:r>
            <a:r>
              <a:rPr lang="id-ID" sz="2000" b="1" dirty="0" smtClean="0"/>
              <a:t>) </a:t>
            </a:r>
            <a:r>
              <a:rPr lang="id-ID" sz="2000" dirty="0"/>
              <a:t>Pembobotan</a:t>
            </a:r>
            <a:endParaRPr lang="id-ID" sz="2000" b="1" dirty="0" smtClean="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899592" y="2276872"/>
            <a:ext cx="7416824" cy="4464496"/>
          </a:xfrm>
          <a:prstGeom prst="rect">
            <a:avLst/>
          </a:prstGeom>
        </p:spPr>
      </p:pic>
    </p:spTree>
    <p:extLst>
      <p:ext uri="{BB962C8B-B14F-4D97-AF65-F5344CB8AC3E}">
        <p14:creationId xmlns:p14="http://schemas.microsoft.com/office/powerpoint/2010/main" val="285544225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755576" y="2564904"/>
            <a:ext cx="7704856" cy="3672408"/>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60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DEMO PROGRAM</a:t>
            </a:r>
          </a:p>
        </p:txBody>
      </p:sp>
    </p:spTree>
    <p:extLst>
      <p:ext uri="{BB962C8B-B14F-4D97-AF65-F5344CB8AC3E}">
        <p14:creationId xmlns:p14="http://schemas.microsoft.com/office/powerpoint/2010/main" val="1624255059"/>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5" y="2675467"/>
            <a:ext cx="8352928" cy="3450696"/>
          </a:xfrm>
        </p:spPr>
        <p:txBody>
          <a:bodyPr/>
          <a:lstStyle/>
          <a:p>
            <a:pPr lvl="0" algn="just"/>
            <a:r>
              <a:rPr lang="id-ID" dirty="0"/>
              <a:t>Bagaimana penerapan algoritma </a:t>
            </a:r>
            <a:r>
              <a:rPr lang="id-ID" i="1" dirty="0"/>
              <a:t>K-Nearest Neighbor</a:t>
            </a:r>
            <a:r>
              <a:rPr lang="id-ID" dirty="0"/>
              <a:t> dan berapa tingkat akurasi hasil pembentukan identitas jawaban otomatis dan pencari kemiripan jawaban</a:t>
            </a:r>
            <a:r>
              <a:rPr lang="id-ID" dirty="0" smtClean="0"/>
              <a:t>?</a:t>
            </a:r>
          </a:p>
          <a:p>
            <a:pPr marL="0" lvl="0" indent="0" algn="just">
              <a:buNone/>
            </a:pPr>
            <a:endParaRPr lang="id-ID" dirty="0"/>
          </a:p>
          <a:p>
            <a:pPr lvl="0" algn="just"/>
            <a:r>
              <a:rPr lang="id-ID" dirty="0"/>
              <a:t>Bagaimana hasil kolaborasi antara sistem </a:t>
            </a:r>
            <a:r>
              <a:rPr lang="id-ID" i="1" dirty="0"/>
              <a:t>Case Based Reasoning </a:t>
            </a:r>
            <a:r>
              <a:rPr lang="id-ID" dirty="0"/>
              <a:t>dan algoritma </a:t>
            </a:r>
            <a:r>
              <a:rPr lang="id-ID" i="1" dirty="0"/>
              <a:t>K-Nearest Neighbor</a:t>
            </a:r>
            <a:r>
              <a:rPr lang="id-ID" dirty="0"/>
              <a:t> dalam pembentukan identitas jawaban </a:t>
            </a:r>
            <a:r>
              <a:rPr lang="id-ID" dirty="0" smtClean="0"/>
              <a:t>otomatis dan </a:t>
            </a:r>
            <a:r>
              <a:rPr lang="id-ID" dirty="0"/>
              <a:t>pencarian kemiripan jawaban dari soal algoritma tersebut?</a:t>
            </a:r>
          </a:p>
          <a:p>
            <a:pPr marL="0" indent="0" algn="just">
              <a:buNone/>
            </a:pPr>
            <a:endParaRPr lang="id-ID" dirty="0"/>
          </a:p>
        </p:txBody>
      </p:sp>
      <p:sp>
        <p:nvSpPr>
          <p:cNvPr id="3" name="Title 2"/>
          <p:cNvSpPr>
            <a:spLocks noGrp="1"/>
          </p:cNvSpPr>
          <p:nvPr>
            <p:ph type="title"/>
          </p:nvPr>
        </p:nvSpPr>
        <p:spPr/>
        <p:txBody>
          <a:bodyPr/>
          <a:lstStyle/>
          <a:p>
            <a:r>
              <a:rPr lang="id-ID" dirty="0" smtClean="0"/>
              <a:t>Rumusan Masalah</a:t>
            </a:r>
            <a:endParaRPr lang="id-ID" dirty="0"/>
          </a:p>
        </p:txBody>
      </p:sp>
    </p:spTree>
    <p:extLst>
      <p:ext uri="{BB962C8B-B14F-4D97-AF65-F5344CB8AC3E}">
        <p14:creationId xmlns:p14="http://schemas.microsoft.com/office/powerpoint/2010/main" val="368996269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1" y="2675467"/>
            <a:ext cx="8640960" cy="3450696"/>
          </a:xfrm>
        </p:spPr>
        <p:txBody>
          <a:bodyPr>
            <a:normAutofit lnSpcReduction="10000"/>
          </a:bodyPr>
          <a:lstStyle/>
          <a:p>
            <a:pPr lvl="0" algn="just"/>
            <a:r>
              <a:rPr lang="id-ID" dirty="0"/>
              <a:t>Mengetahui penerapan algoritma </a:t>
            </a:r>
            <a:r>
              <a:rPr lang="id-ID" i="1" dirty="0"/>
              <a:t>K-Nearest Neighbor</a:t>
            </a:r>
            <a:r>
              <a:rPr lang="id-ID" dirty="0"/>
              <a:t> dan metode </a:t>
            </a:r>
            <a:r>
              <a:rPr lang="id-ID" i="1" dirty="0"/>
              <a:t>Case Based Reasoning</a:t>
            </a:r>
            <a:r>
              <a:rPr lang="id-ID" dirty="0"/>
              <a:t> dalam tingkat akurasi hasil pembentukan identitas jawaban otomatis dan pencari kemiripan </a:t>
            </a:r>
            <a:r>
              <a:rPr lang="id-ID" dirty="0" smtClean="0"/>
              <a:t>jawaban</a:t>
            </a:r>
            <a:r>
              <a:rPr lang="id-ID" dirty="0"/>
              <a:t> dari soal algoritma</a:t>
            </a:r>
            <a:endParaRPr lang="id-ID" dirty="0" smtClean="0"/>
          </a:p>
          <a:p>
            <a:pPr marL="0" lvl="0" indent="0" algn="just">
              <a:buNone/>
            </a:pPr>
            <a:endParaRPr lang="id-ID" dirty="0"/>
          </a:p>
          <a:p>
            <a:pPr lvl="0" algn="just"/>
            <a:r>
              <a:rPr lang="id-ID" dirty="0"/>
              <a:t>Mengetahui hasil kolaborasi antara sistem </a:t>
            </a:r>
            <a:r>
              <a:rPr lang="id-ID" i="1" dirty="0"/>
              <a:t>Case Based Reasoning </a:t>
            </a:r>
            <a:r>
              <a:rPr lang="id-ID" dirty="0"/>
              <a:t>dan algoritma </a:t>
            </a:r>
            <a:r>
              <a:rPr lang="id-ID" i="1" dirty="0"/>
              <a:t>K-Nearest Neighbor</a:t>
            </a:r>
            <a:r>
              <a:rPr lang="id-ID" dirty="0"/>
              <a:t> dalam pembentukan identitas jawaban otomatis </a:t>
            </a:r>
            <a:r>
              <a:rPr lang="id-ID" dirty="0" smtClean="0"/>
              <a:t>dan </a:t>
            </a:r>
            <a:r>
              <a:rPr lang="id-ID" dirty="0"/>
              <a:t>pencari kemiripan jawaban dari soal </a:t>
            </a:r>
            <a:r>
              <a:rPr lang="id-ID" dirty="0" smtClean="0"/>
              <a:t>algoritma.</a:t>
            </a:r>
            <a:endParaRPr lang="id-ID" dirty="0"/>
          </a:p>
          <a:p>
            <a:pPr marL="0" indent="0" algn="just">
              <a:buNone/>
            </a:pPr>
            <a:endParaRPr lang="id-ID" dirty="0"/>
          </a:p>
        </p:txBody>
      </p:sp>
      <p:sp>
        <p:nvSpPr>
          <p:cNvPr id="3" name="Title 2"/>
          <p:cNvSpPr>
            <a:spLocks noGrp="1"/>
          </p:cNvSpPr>
          <p:nvPr>
            <p:ph type="title"/>
          </p:nvPr>
        </p:nvSpPr>
        <p:spPr/>
        <p:txBody>
          <a:bodyPr/>
          <a:lstStyle/>
          <a:p>
            <a:r>
              <a:rPr lang="id-ID" dirty="0" smtClean="0"/>
              <a:t>Tujuan</a:t>
            </a:r>
            <a:endParaRPr lang="id-ID" dirty="0"/>
          </a:p>
        </p:txBody>
      </p:sp>
    </p:spTree>
    <p:extLst>
      <p:ext uri="{BB962C8B-B14F-4D97-AF65-F5344CB8AC3E}">
        <p14:creationId xmlns:p14="http://schemas.microsoft.com/office/powerpoint/2010/main" val="48600410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1" y="1772816"/>
            <a:ext cx="8640960" cy="4824536"/>
          </a:xfrm>
        </p:spPr>
        <p:txBody>
          <a:bodyPr>
            <a:normAutofit fontScale="92500" lnSpcReduction="20000"/>
          </a:bodyPr>
          <a:lstStyle/>
          <a:p>
            <a:pPr lvl="0" algn="just">
              <a:lnSpc>
                <a:spcPct val="120000"/>
              </a:lnSpc>
            </a:pPr>
            <a:r>
              <a:rPr lang="id-ID" dirty="0"/>
              <a:t>Implementasi dari sistem ini berbasis </a:t>
            </a:r>
            <a:r>
              <a:rPr lang="id-ID" i="1" dirty="0"/>
              <a:t>desktop</a:t>
            </a:r>
            <a:r>
              <a:rPr lang="id-ID" dirty="0"/>
              <a:t> </a:t>
            </a:r>
            <a:r>
              <a:rPr lang="id-ID" i="1" dirty="0"/>
              <a:t>offline</a:t>
            </a:r>
            <a:r>
              <a:rPr lang="id-ID" dirty="0"/>
              <a:t>.</a:t>
            </a:r>
          </a:p>
          <a:p>
            <a:pPr lvl="0"/>
            <a:r>
              <a:rPr lang="id-ID" dirty="0"/>
              <a:t>Pembentukan identitas jawaban otomatis diperoleh dari perbandingan kemiripan antara soal inputan yang ingin dicarikan jawaban dengan soal dalam pengetahuan yang telah memiliki identitas jawaban sebelumnya.</a:t>
            </a:r>
          </a:p>
          <a:p>
            <a:pPr lvl="0"/>
            <a:r>
              <a:rPr lang="id-ID" dirty="0"/>
              <a:t>Jawaban hasil pencarian berupa 5 rekomendasi yang diurutkan berdasarkan tingkat kemiripan tertinggi dan klasifikasi dari </a:t>
            </a:r>
            <a:r>
              <a:rPr lang="id-ID" i="1" dirty="0"/>
              <a:t>vote </a:t>
            </a:r>
            <a:r>
              <a:rPr lang="id-ID" dirty="0"/>
              <a:t>terbanyak sehingga dapat dijadikan sebagai gambaran untuk pengerjaaan soal-soal algoritma yang jawabannya harus menggunakan </a:t>
            </a:r>
            <a:r>
              <a:rPr lang="id-ID" i="1" dirty="0"/>
              <a:t>coding.</a:t>
            </a:r>
            <a:endParaRPr lang="id-ID" dirty="0"/>
          </a:p>
          <a:p>
            <a:pPr lvl="0" algn="just">
              <a:lnSpc>
                <a:spcPct val="120000"/>
              </a:lnSpc>
            </a:pPr>
            <a:r>
              <a:rPr lang="id-ID" dirty="0" smtClean="0"/>
              <a:t>Potongan </a:t>
            </a:r>
            <a:r>
              <a:rPr lang="id-ID" dirty="0"/>
              <a:t>kode program berupa gambar </a:t>
            </a:r>
            <a:r>
              <a:rPr lang="id-ID" dirty="0" smtClean="0"/>
              <a:t>dalam </a:t>
            </a:r>
            <a:r>
              <a:rPr lang="id-ID" dirty="0"/>
              <a:t>bahasa pemrograman C, C++ dan Pascal.</a:t>
            </a:r>
          </a:p>
          <a:p>
            <a:pPr lvl="0" algn="just">
              <a:lnSpc>
                <a:spcPct val="120000"/>
              </a:lnSpc>
            </a:pPr>
            <a:r>
              <a:rPr lang="id-ID" dirty="0"/>
              <a:t>Tingkat akurasi diperoleh dari hasil pengklasifikasian </a:t>
            </a:r>
            <a:r>
              <a:rPr lang="id-ID" dirty="0" smtClean="0"/>
              <a:t>terhadap pengujian sistem dengan </a:t>
            </a:r>
            <a:r>
              <a:rPr lang="id-ID" dirty="0"/>
              <a:t>menggunakan Algoritma </a:t>
            </a:r>
            <a:r>
              <a:rPr lang="id-ID" i="1" dirty="0"/>
              <a:t>K-Nearest Neighbor</a:t>
            </a:r>
            <a:r>
              <a:rPr lang="id-ID" dirty="0"/>
              <a:t> dalam sistem </a:t>
            </a:r>
            <a:r>
              <a:rPr lang="id-ID" i="1" dirty="0"/>
              <a:t>Case Based Reasoning</a:t>
            </a:r>
            <a:r>
              <a:rPr lang="id-ID" dirty="0"/>
              <a:t>.</a:t>
            </a:r>
          </a:p>
          <a:p>
            <a:pPr marL="0" indent="0" algn="just">
              <a:lnSpc>
                <a:spcPct val="120000"/>
              </a:lnSpc>
              <a:buNone/>
            </a:pPr>
            <a:endParaRPr lang="id-ID" dirty="0"/>
          </a:p>
        </p:txBody>
      </p:sp>
      <p:sp>
        <p:nvSpPr>
          <p:cNvPr id="3" name="Title 2"/>
          <p:cNvSpPr>
            <a:spLocks noGrp="1"/>
          </p:cNvSpPr>
          <p:nvPr>
            <p:ph type="title"/>
          </p:nvPr>
        </p:nvSpPr>
        <p:spPr/>
        <p:txBody>
          <a:bodyPr/>
          <a:lstStyle/>
          <a:p>
            <a:r>
              <a:rPr lang="id-ID" dirty="0" smtClean="0"/>
              <a:t>Batasan Masalah</a:t>
            </a:r>
            <a:endParaRPr lang="id-ID" dirty="0"/>
          </a:p>
        </p:txBody>
      </p:sp>
    </p:spTree>
    <p:extLst>
      <p:ext uri="{BB962C8B-B14F-4D97-AF65-F5344CB8AC3E}">
        <p14:creationId xmlns:p14="http://schemas.microsoft.com/office/powerpoint/2010/main" val="209107045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26032" y="404664"/>
            <a:ext cx="2999104" cy="1584176"/>
          </a:xfrm>
        </p:spPr>
        <p:style>
          <a:lnRef idx="2">
            <a:schemeClr val="accent1"/>
          </a:lnRef>
          <a:fillRef idx="1">
            <a:schemeClr val="lt1"/>
          </a:fillRef>
          <a:effectRef idx="0">
            <a:schemeClr val="accent1"/>
          </a:effectRef>
          <a:fontRef idx="minor">
            <a:schemeClr val="dk1"/>
          </a:fontRef>
        </p:style>
        <p:txBody>
          <a:bodyPr>
            <a:normAutofit/>
          </a:bodyPr>
          <a:lstStyle/>
          <a:p>
            <a:r>
              <a:rPr lang="id-ID" b="1" dirty="0" smtClean="0"/>
              <a:t>Observasi</a:t>
            </a:r>
          </a:p>
          <a:p>
            <a:r>
              <a:rPr lang="id-ID" b="1" dirty="0" smtClean="0"/>
              <a:t>Studi Kepustakaan</a:t>
            </a:r>
          </a:p>
          <a:p>
            <a:r>
              <a:rPr lang="id-ID" b="1" dirty="0" smtClean="0"/>
              <a:t>Wawancara</a:t>
            </a:r>
          </a:p>
        </p:txBody>
      </p:sp>
      <p:sp>
        <p:nvSpPr>
          <p:cNvPr id="3" name="Title 2"/>
          <p:cNvSpPr>
            <a:spLocks noGrp="1"/>
          </p:cNvSpPr>
          <p:nvPr>
            <p:ph type="title"/>
          </p:nvPr>
        </p:nvSpPr>
        <p:spPr>
          <a:xfrm>
            <a:off x="457200" y="692696"/>
            <a:ext cx="3682752" cy="792088"/>
          </a:xfrm>
        </p:spPr>
        <p:txBody>
          <a:bodyPr>
            <a:normAutofit/>
          </a:bodyPr>
          <a:lstStyle/>
          <a:p>
            <a:r>
              <a:rPr lang="id-ID" sz="3200" b="1" dirty="0" smtClean="0"/>
              <a:t>Pengumpulan Data</a:t>
            </a:r>
            <a:endParaRPr lang="id-ID" sz="3200" b="1" dirty="0"/>
          </a:p>
        </p:txBody>
      </p:sp>
      <p:sp>
        <p:nvSpPr>
          <p:cNvPr id="5" name="Right Arrow 4"/>
          <p:cNvSpPr/>
          <p:nvPr/>
        </p:nvSpPr>
        <p:spPr>
          <a:xfrm>
            <a:off x="4471472" y="831032"/>
            <a:ext cx="864096" cy="504056"/>
          </a:xfrm>
          <a:prstGeom prst="rightArrow">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6" name="Title 2"/>
          <p:cNvSpPr txBox="1">
            <a:spLocks/>
          </p:cNvSpPr>
          <p:nvPr/>
        </p:nvSpPr>
        <p:spPr>
          <a:xfrm>
            <a:off x="542816" y="3429000"/>
            <a:ext cx="2733040" cy="19442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800" b="1" dirty="0" smtClean="0">
                <a:solidFill>
                  <a:schemeClr val="tx1"/>
                </a:solidFill>
              </a:rPr>
              <a:t>Metode Pengembangan Prototype</a:t>
            </a:r>
            <a:endParaRPr lang="id-ID" sz="2800" b="1" dirty="0">
              <a:solidFill>
                <a:schemeClr val="tx1"/>
              </a:solidFill>
            </a:endParaRPr>
          </a:p>
        </p:txBody>
      </p:sp>
      <p:sp>
        <p:nvSpPr>
          <p:cNvPr id="7" name="Right Arrow 6"/>
          <p:cNvSpPr/>
          <p:nvPr/>
        </p:nvSpPr>
        <p:spPr>
          <a:xfrm>
            <a:off x="3491880" y="4149080"/>
            <a:ext cx="864096" cy="504056"/>
          </a:xfrm>
          <a:prstGeom prst="rightArrow">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pic>
        <p:nvPicPr>
          <p:cNvPr id="8" name="Picture 7" descr="http://istiaprillani.files.wordpress.com/2010/03/prototyping.jpg"/>
          <p:cNvPicPr/>
          <p:nvPr/>
        </p:nvPicPr>
        <p:blipFill>
          <a:blip r:embed="rId2">
            <a:extLst>
              <a:ext uri="{28A0092B-C50C-407E-A947-70E740481C1C}">
                <a14:useLocalDpi xmlns:a14="http://schemas.microsoft.com/office/drawing/2010/main" val="0"/>
              </a:ext>
            </a:extLst>
          </a:blip>
          <a:srcRect/>
          <a:stretch>
            <a:fillRect/>
          </a:stretch>
        </p:blipFill>
        <p:spPr bwMode="auto">
          <a:xfrm>
            <a:off x="4471472" y="2348880"/>
            <a:ext cx="4421008" cy="4032448"/>
          </a:xfrm>
          <a:prstGeom prst="rect">
            <a:avLst/>
          </a:prstGeom>
          <a:noFill/>
          <a:ln>
            <a:noFill/>
          </a:ln>
        </p:spPr>
      </p:pic>
    </p:spTree>
    <p:extLst>
      <p:ext uri="{BB962C8B-B14F-4D97-AF65-F5344CB8AC3E}">
        <p14:creationId xmlns:p14="http://schemas.microsoft.com/office/powerpoint/2010/main" val="228778180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Arsitektur Sistem</a:t>
            </a:r>
            <a:endParaRPr lang="id-ID" dirty="0"/>
          </a:p>
        </p:txBody>
      </p:sp>
      <p:grpSp>
        <p:nvGrpSpPr>
          <p:cNvPr id="21" name="Canvas 16"/>
          <p:cNvGrpSpPr/>
          <p:nvPr/>
        </p:nvGrpSpPr>
        <p:grpSpPr>
          <a:xfrm>
            <a:off x="251520" y="1844824"/>
            <a:ext cx="8640959" cy="4032448"/>
            <a:chOff x="0" y="0"/>
            <a:chExt cx="4944110" cy="1743710"/>
          </a:xfrm>
        </p:grpSpPr>
        <p:sp>
          <p:nvSpPr>
            <p:cNvPr id="22" name="Rectangle 21"/>
            <p:cNvSpPr/>
            <p:nvPr/>
          </p:nvSpPr>
          <p:spPr>
            <a:xfrm>
              <a:off x="0" y="0"/>
              <a:ext cx="4944110" cy="1743710"/>
            </a:xfrm>
            <a:prstGeom prst="rect">
              <a:avLst/>
            </a:prstGeom>
          </p:spPr>
        </p:sp>
        <p:sp>
          <p:nvSpPr>
            <p:cNvPr id="23" name="Flowchart: Magnetic Disk 22"/>
            <p:cNvSpPr/>
            <p:nvPr/>
          </p:nvSpPr>
          <p:spPr>
            <a:xfrm>
              <a:off x="3894066" y="850613"/>
              <a:ext cx="904564" cy="784802"/>
            </a:xfrm>
            <a:prstGeom prst="flowChartMagneticDisk">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id-ID" dirty="0">
                  <a:effectLst/>
                  <a:latin typeface="Times New Roman"/>
                  <a:ea typeface="Calibri"/>
                  <a:cs typeface="Times New Roman"/>
                </a:rPr>
                <a:t>Pengetahuan</a:t>
              </a:r>
            </a:p>
          </p:txBody>
        </p:sp>
        <p:sp>
          <p:nvSpPr>
            <p:cNvPr id="24" name="Flowchart: Data 23"/>
            <p:cNvSpPr/>
            <p:nvPr/>
          </p:nvSpPr>
          <p:spPr>
            <a:xfrm>
              <a:off x="1287281" y="1039466"/>
              <a:ext cx="1037933" cy="417245"/>
            </a:xfrm>
            <a:prstGeom prst="flowChartInputOutpu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id-ID" dirty="0">
                  <a:solidFill>
                    <a:schemeClr val="tx1"/>
                  </a:solidFill>
                  <a:effectLst/>
                  <a:latin typeface="Times New Roman"/>
                  <a:ea typeface="Calibri"/>
                  <a:cs typeface="Times New Roman"/>
                </a:rPr>
                <a:t>Hasil Jawaban</a:t>
              </a:r>
            </a:p>
          </p:txBody>
        </p:sp>
        <p:sp>
          <p:nvSpPr>
            <p:cNvPr id="25" name="Flowchart: Process 24"/>
            <p:cNvSpPr/>
            <p:nvPr/>
          </p:nvSpPr>
          <p:spPr>
            <a:xfrm>
              <a:off x="2622034" y="1046413"/>
              <a:ext cx="886718" cy="400059"/>
            </a:xfrm>
            <a:prstGeom prst="flowChart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id-ID" dirty="0">
                  <a:effectLst/>
                  <a:latin typeface="Times New Roman"/>
                  <a:ea typeface="Calibri"/>
                  <a:cs typeface="Times New Roman"/>
                </a:rPr>
                <a:t>Klasifikasi </a:t>
              </a:r>
              <a:r>
                <a:rPr lang="id-ID" i="1" dirty="0">
                  <a:effectLst/>
                  <a:latin typeface="Times New Roman"/>
                  <a:ea typeface="Calibri"/>
                  <a:cs typeface="Times New Roman"/>
                </a:rPr>
                <a:t>KNN</a:t>
              </a:r>
              <a:endParaRPr lang="id-ID" dirty="0">
                <a:effectLst/>
                <a:latin typeface="Times New Roman"/>
                <a:ea typeface="Calibri"/>
                <a:cs typeface="Times New Roman"/>
              </a:endParaRPr>
            </a:p>
          </p:txBody>
        </p:sp>
        <p:sp>
          <p:nvSpPr>
            <p:cNvPr id="26" name="Flowchart: Process 25"/>
            <p:cNvSpPr/>
            <p:nvPr/>
          </p:nvSpPr>
          <p:spPr>
            <a:xfrm>
              <a:off x="1199956" y="205665"/>
              <a:ext cx="762759" cy="404839"/>
            </a:xfrm>
            <a:prstGeom prst="flowChart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id-ID" i="1" dirty="0">
                  <a:effectLst/>
                  <a:latin typeface="Times New Roman"/>
                  <a:ea typeface="Calibri"/>
                </a:rPr>
                <a:t>Pre-Processing</a:t>
              </a:r>
              <a:endParaRPr lang="id-ID" dirty="0">
                <a:effectLst/>
                <a:latin typeface="Times New Roman"/>
                <a:ea typeface="Times New Roman"/>
              </a:endParaRPr>
            </a:p>
          </p:txBody>
        </p:sp>
        <p:sp>
          <p:nvSpPr>
            <p:cNvPr id="27" name="Flowchart: Data 26"/>
            <p:cNvSpPr/>
            <p:nvPr/>
          </p:nvSpPr>
          <p:spPr>
            <a:xfrm>
              <a:off x="9" y="222890"/>
              <a:ext cx="904555" cy="374642"/>
            </a:xfrm>
            <a:prstGeom prst="flowChartInputOutpu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id-ID" dirty="0">
                  <a:effectLst/>
                  <a:latin typeface="Times New Roman"/>
                  <a:ea typeface="Calibri"/>
                </a:rPr>
                <a:t>Input </a:t>
              </a:r>
              <a:r>
                <a:rPr lang="id-ID" dirty="0" smtClean="0">
                  <a:effectLst/>
                  <a:latin typeface="Times New Roman"/>
                  <a:ea typeface="Calibri"/>
                </a:rPr>
                <a:t>Soal</a:t>
              </a:r>
              <a:endParaRPr lang="id-ID" dirty="0">
                <a:effectLst/>
                <a:latin typeface="Times New Roman"/>
                <a:ea typeface="Times New Roman"/>
              </a:endParaRPr>
            </a:p>
          </p:txBody>
        </p:sp>
        <p:sp>
          <p:nvSpPr>
            <p:cNvPr id="28" name="Flowchart: Process 27"/>
            <p:cNvSpPr/>
            <p:nvPr/>
          </p:nvSpPr>
          <p:spPr>
            <a:xfrm>
              <a:off x="2325215" y="201205"/>
              <a:ext cx="835885" cy="404495"/>
            </a:xfrm>
            <a:prstGeom prst="flowChart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id-ID" dirty="0">
                  <a:effectLst/>
                  <a:latin typeface="Times New Roman"/>
                  <a:ea typeface="Calibri"/>
                </a:rPr>
                <a:t>Pembobotan </a:t>
              </a:r>
              <a:r>
                <a:rPr lang="id-ID" i="1" dirty="0">
                  <a:effectLst/>
                  <a:latin typeface="Times New Roman"/>
                  <a:ea typeface="Calibri"/>
                </a:rPr>
                <a:t>TF-IDF</a:t>
              </a:r>
              <a:endParaRPr lang="id-ID" dirty="0">
                <a:effectLst/>
                <a:latin typeface="Times New Roman"/>
                <a:ea typeface="Times New Roman"/>
              </a:endParaRPr>
            </a:p>
          </p:txBody>
        </p:sp>
        <p:sp>
          <p:nvSpPr>
            <p:cNvPr id="29" name="Flowchart: Process 28"/>
            <p:cNvSpPr/>
            <p:nvPr/>
          </p:nvSpPr>
          <p:spPr>
            <a:xfrm>
              <a:off x="111153" y="1052216"/>
              <a:ext cx="702945" cy="404495"/>
            </a:xfrm>
            <a:prstGeom prst="flowChart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id-ID" i="1" dirty="0">
                  <a:effectLst/>
                  <a:latin typeface="Times New Roman"/>
                  <a:ea typeface="Calibri"/>
                </a:rPr>
                <a:t>CBR</a:t>
              </a:r>
              <a:endParaRPr lang="id-ID" dirty="0">
                <a:effectLst/>
                <a:latin typeface="Times New Roman"/>
                <a:ea typeface="Times New Roman"/>
              </a:endParaRPr>
            </a:p>
          </p:txBody>
        </p:sp>
        <p:cxnSp>
          <p:nvCxnSpPr>
            <p:cNvPr id="30" name="Straight Arrow Connector 29"/>
            <p:cNvCxnSpPr>
              <a:stCxn id="29" idx="3"/>
              <a:endCxn id="24" idx="2"/>
            </p:cNvCxnSpPr>
            <p:nvPr/>
          </p:nvCxnSpPr>
          <p:spPr>
            <a:xfrm flipV="1">
              <a:off x="814098" y="1248089"/>
              <a:ext cx="576976" cy="6375"/>
            </a:xfrm>
            <a:prstGeom prst="straightConnector1">
              <a:avLst/>
            </a:prstGeom>
            <a:ln w="12700">
              <a:headEnd type="arrow"/>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27" idx="4"/>
              <a:endCxn id="29" idx="0"/>
            </p:cNvCxnSpPr>
            <p:nvPr/>
          </p:nvCxnSpPr>
          <p:spPr>
            <a:xfrm>
              <a:off x="452287" y="597532"/>
              <a:ext cx="10339" cy="454684"/>
            </a:xfrm>
            <a:prstGeom prst="straightConnector1">
              <a:avLst/>
            </a:prstGeom>
            <a:ln w="12700">
              <a:headEnd type="arrow"/>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3" idx="2"/>
              <a:endCxn id="25" idx="3"/>
            </p:cNvCxnSpPr>
            <p:nvPr/>
          </p:nvCxnSpPr>
          <p:spPr>
            <a:xfrm flipH="1">
              <a:off x="3508752" y="1243014"/>
              <a:ext cx="385314" cy="3429"/>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sp>
          <p:nvSpPr>
            <p:cNvPr id="33" name="Flowchart: Process 32"/>
            <p:cNvSpPr/>
            <p:nvPr/>
          </p:nvSpPr>
          <p:spPr>
            <a:xfrm>
              <a:off x="3583172" y="201193"/>
              <a:ext cx="1089981" cy="403860"/>
            </a:xfrm>
            <a:prstGeom prst="flowChartProcess">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id-ID" dirty="0">
                  <a:effectLst/>
                  <a:latin typeface="Times New Roman"/>
                  <a:ea typeface="Calibri"/>
                </a:rPr>
                <a:t>Kemiripan </a:t>
              </a:r>
              <a:r>
                <a:rPr lang="id-ID" i="1" dirty="0">
                  <a:effectLst/>
                  <a:latin typeface="Times New Roman"/>
                  <a:ea typeface="Calibri"/>
                </a:rPr>
                <a:t>Cosine Similarity</a:t>
              </a:r>
              <a:endParaRPr lang="id-ID" dirty="0">
                <a:effectLst/>
                <a:latin typeface="Times New Roman"/>
                <a:ea typeface="Times New Roman"/>
              </a:endParaRPr>
            </a:p>
          </p:txBody>
        </p:sp>
        <p:cxnSp>
          <p:nvCxnSpPr>
            <p:cNvPr id="34" name="Straight Arrow Connector 33"/>
            <p:cNvCxnSpPr>
              <a:stCxn id="28" idx="3"/>
              <a:endCxn id="33" idx="1"/>
            </p:cNvCxnSpPr>
            <p:nvPr/>
          </p:nvCxnSpPr>
          <p:spPr>
            <a:xfrm flipV="1">
              <a:off x="3161100" y="403123"/>
              <a:ext cx="422072" cy="330"/>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endCxn id="23" idx="1"/>
            </p:cNvCxnSpPr>
            <p:nvPr/>
          </p:nvCxnSpPr>
          <p:spPr>
            <a:xfrm>
              <a:off x="4346322" y="605690"/>
              <a:ext cx="26" cy="244923"/>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25" idx="1"/>
              <a:endCxn id="24" idx="5"/>
            </p:cNvCxnSpPr>
            <p:nvPr/>
          </p:nvCxnSpPr>
          <p:spPr>
            <a:xfrm flipH="1">
              <a:off x="2221421" y="1246443"/>
              <a:ext cx="400613" cy="1646"/>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26" idx="3"/>
              <a:endCxn id="28" idx="1"/>
            </p:cNvCxnSpPr>
            <p:nvPr/>
          </p:nvCxnSpPr>
          <p:spPr>
            <a:xfrm flipV="1">
              <a:off x="1962715" y="403453"/>
              <a:ext cx="362500" cy="4632"/>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27" idx="5"/>
              <a:endCxn id="26" idx="1"/>
            </p:cNvCxnSpPr>
            <p:nvPr/>
          </p:nvCxnSpPr>
          <p:spPr>
            <a:xfrm flipV="1">
              <a:off x="814109" y="408085"/>
              <a:ext cx="385847" cy="2126"/>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44775987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Pre-Processing</a:t>
            </a:r>
            <a:endParaRPr lang="id-ID" dirty="0"/>
          </a:p>
        </p:txBody>
      </p:sp>
      <p:sp>
        <p:nvSpPr>
          <p:cNvPr id="4" name="Rectangle 3"/>
          <p:cNvSpPr/>
          <p:nvPr/>
        </p:nvSpPr>
        <p:spPr>
          <a:xfrm>
            <a:off x="1547664" y="1762448"/>
            <a:ext cx="2232248" cy="1224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2000" dirty="0" smtClean="0">
                <a:latin typeface="Aharoni" pitchFamily="2" charset="-79"/>
                <a:cs typeface="Aharoni" pitchFamily="2" charset="-79"/>
              </a:rPr>
              <a:t>Case Folding</a:t>
            </a:r>
            <a:endParaRPr lang="id-ID" sz="2000" dirty="0">
              <a:latin typeface="Aharoni" pitchFamily="2" charset="-79"/>
              <a:cs typeface="Aharoni" pitchFamily="2" charset="-79"/>
            </a:endParaRPr>
          </a:p>
        </p:txBody>
      </p:sp>
      <p:sp>
        <p:nvSpPr>
          <p:cNvPr id="5" name="Rectangle 4"/>
          <p:cNvSpPr/>
          <p:nvPr/>
        </p:nvSpPr>
        <p:spPr>
          <a:xfrm>
            <a:off x="5580112" y="1777792"/>
            <a:ext cx="2236584" cy="1224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2000" dirty="0" smtClean="0">
                <a:latin typeface="Aharoni" pitchFamily="2" charset="-79"/>
                <a:cs typeface="Aharoni" pitchFamily="2" charset="-79"/>
              </a:rPr>
              <a:t>Tokenizing</a:t>
            </a:r>
            <a:endParaRPr lang="id-ID" sz="2000" dirty="0">
              <a:latin typeface="Aharoni" pitchFamily="2" charset="-79"/>
              <a:cs typeface="Aharoni" pitchFamily="2" charset="-79"/>
            </a:endParaRPr>
          </a:p>
        </p:txBody>
      </p:sp>
      <p:sp>
        <p:nvSpPr>
          <p:cNvPr id="6" name="Rectangle 5"/>
          <p:cNvSpPr/>
          <p:nvPr/>
        </p:nvSpPr>
        <p:spPr>
          <a:xfrm>
            <a:off x="5580112" y="4365104"/>
            <a:ext cx="2232248" cy="1224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2000" dirty="0" smtClean="0">
                <a:latin typeface="Aharoni" pitchFamily="2" charset="-79"/>
                <a:cs typeface="Aharoni" pitchFamily="2" charset="-79"/>
              </a:rPr>
              <a:t>Filtering</a:t>
            </a:r>
          </a:p>
          <a:p>
            <a:pPr algn="ctr"/>
            <a:r>
              <a:rPr lang="id-ID" b="1" dirty="0" smtClean="0"/>
              <a:t>(Stopword Removal)</a:t>
            </a:r>
            <a:endParaRPr lang="id-ID" b="1" dirty="0"/>
          </a:p>
        </p:txBody>
      </p:sp>
      <p:sp>
        <p:nvSpPr>
          <p:cNvPr id="7" name="Rectangle 6"/>
          <p:cNvSpPr/>
          <p:nvPr/>
        </p:nvSpPr>
        <p:spPr>
          <a:xfrm>
            <a:off x="1547664" y="4365104"/>
            <a:ext cx="2232248" cy="1224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2000" dirty="0" smtClean="0">
                <a:latin typeface="Aharoni" pitchFamily="2" charset="-79"/>
                <a:cs typeface="Aharoni" pitchFamily="2" charset="-79"/>
              </a:rPr>
              <a:t>Stemming</a:t>
            </a:r>
          </a:p>
          <a:p>
            <a:pPr algn="ctr"/>
            <a:r>
              <a:rPr lang="id-ID" b="1" dirty="0" smtClean="0"/>
              <a:t>(Porter Stemmer)</a:t>
            </a:r>
            <a:endParaRPr lang="id-ID" b="1" dirty="0"/>
          </a:p>
        </p:txBody>
      </p:sp>
      <p:sp>
        <p:nvSpPr>
          <p:cNvPr id="14" name="Right Arrow 13"/>
          <p:cNvSpPr/>
          <p:nvPr/>
        </p:nvSpPr>
        <p:spPr>
          <a:xfrm>
            <a:off x="4067944" y="1995470"/>
            <a:ext cx="1224136" cy="838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Down Arrow 14"/>
          <p:cNvSpPr/>
          <p:nvPr/>
        </p:nvSpPr>
        <p:spPr>
          <a:xfrm>
            <a:off x="6372200" y="3212976"/>
            <a:ext cx="828092" cy="9062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Left Arrow 15"/>
          <p:cNvSpPr/>
          <p:nvPr/>
        </p:nvSpPr>
        <p:spPr>
          <a:xfrm>
            <a:off x="4067944" y="4581128"/>
            <a:ext cx="1224136" cy="8640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40722031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548681"/>
            <a:ext cx="8640960" cy="936104"/>
          </a:xfrm>
        </p:spPr>
        <p:style>
          <a:lnRef idx="2">
            <a:schemeClr val="accent1"/>
          </a:lnRef>
          <a:fillRef idx="1">
            <a:schemeClr val="lt1"/>
          </a:fillRef>
          <a:effectRef idx="0">
            <a:schemeClr val="accent1"/>
          </a:effectRef>
          <a:fontRef idx="minor">
            <a:schemeClr val="dk1"/>
          </a:fontRef>
        </p:style>
        <p:txBody>
          <a:bodyPr>
            <a:normAutofit/>
          </a:bodyPr>
          <a:lstStyle/>
          <a:p>
            <a:pPr marL="0" indent="0" algn="just">
              <a:buNone/>
            </a:pPr>
            <a:r>
              <a:rPr lang="id-ID" sz="2000" b="1" dirty="0" smtClean="0"/>
              <a:t>1. Case Folding</a:t>
            </a:r>
          </a:p>
          <a:p>
            <a:pPr marL="0" indent="0" algn="just">
              <a:buNone/>
            </a:pPr>
            <a:r>
              <a:rPr lang="id-ID" sz="1600" dirty="0" smtClean="0"/>
              <a:t>Proses </a:t>
            </a:r>
            <a:r>
              <a:rPr lang="id-ID" sz="1600" i="1" dirty="0"/>
              <a:t>case folding</a:t>
            </a:r>
            <a:r>
              <a:rPr lang="id-ID" sz="1600" dirty="0"/>
              <a:t> berfungsi untuk mengubah semua huruf dalam </a:t>
            </a:r>
            <a:r>
              <a:rPr lang="id-ID" sz="1600" dirty="0" smtClean="0"/>
              <a:t>teks menjadi </a:t>
            </a:r>
            <a:r>
              <a:rPr lang="id-ID" sz="1600" dirty="0"/>
              <a:t>huruf kecil dan menghilangkan karakter selain a-z</a:t>
            </a:r>
            <a:r>
              <a:rPr lang="id-ID" sz="1600" dirty="0" smtClean="0"/>
              <a:t>.</a:t>
            </a:r>
            <a:endParaRPr lang="id-ID" sz="16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234" t="53000" r="11523" b="23500"/>
          <a:stretch/>
        </p:blipFill>
        <p:spPr bwMode="auto">
          <a:xfrm>
            <a:off x="1979712" y="1556792"/>
            <a:ext cx="5454117" cy="155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
          <p:cNvSpPr txBox="1">
            <a:spLocks/>
          </p:cNvSpPr>
          <p:nvPr/>
        </p:nvSpPr>
        <p:spPr>
          <a:xfrm>
            <a:off x="251520" y="3212976"/>
            <a:ext cx="8640960" cy="72008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dk1"/>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dk1"/>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dk1"/>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dk1"/>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dk1"/>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dk1"/>
                </a:solidFill>
                <a:latin typeface="+mn-lt"/>
                <a:ea typeface="+mn-ea"/>
                <a:cs typeface="+mn-cs"/>
              </a:defRPr>
            </a:lvl9pPr>
          </a:lstStyle>
          <a:p>
            <a:pPr marL="0" indent="0" algn="just">
              <a:buFont typeface="Symbol" pitchFamily="18" charset="2"/>
              <a:buNone/>
            </a:pPr>
            <a:r>
              <a:rPr lang="id-ID" sz="2000" b="1" dirty="0" smtClean="0"/>
              <a:t>2. Tokenizing</a:t>
            </a:r>
          </a:p>
          <a:p>
            <a:pPr marL="0" indent="0" algn="just">
              <a:buNone/>
            </a:pPr>
            <a:r>
              <a:rPr lang="id-ID" sz="1600" dirty="0"/>
              <a:t>Proses ini berfungsi untuk memecah kalimat menjadi kata-kata.</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8867" t="46220" r="13867" b="9334"/>
          <a:stretch/>
        </p:blipFill>
        <p:spPr bwMode="auto">
          <a:xfrm>
            <a:off x="2123727" y="4007926"/>
            <a:ext cx="5112569" cy="2816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983135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649</TotalTime>
  <Words>749</Words>
  <Application>Microsoft Office PowerPoint</Application>
  <PresentationFormat>On-screen Show (4:3)</PresentationFormat>
  <Paragraphs>97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Waveform</vt:lpstr>
      <vt:lpstr>IMPLEMENTASI ALGORITMA K-NEAREST NEIGHBOR DALAM SISTEM CASE BASED REASONING  UNTUK PEMBENTUKAN IDENTITAS JAWABAN OTOMATIS DAN PENCARI  KEMIRIPAN JAWABAN DARI  SOAL-SOAL ALGORITMA    Nurida Ahsanti NIM.1127050118   JURUSAN TEKNIK INFORMATIKA FAKULTAS SAINS DAN TEKNOLOGI </vt:lpstr>
      <vt:lpstr>Latar Belakang</vt:lpstr>
      <vt:lpstr>Rumusan Masalah</vt:lpstr>
      <vt:lpstr>Tujuan</vt:lpstr>
      <vt:lpstr>Batasan Masalah</vt:lpstr>
      <vt:lpstr>Pengumpulan Data</vt:lpstr>
      <vt:lpstr>Arsitektur Sistem</vt:lpstr>
      <vt:lpstr>Pre-Processing</vt:lpstr>
      <vt:lpstr>PowerPoint Presentation</vt:lpstr>
      <vt:lpstr>PowerPoint Presentation</vt:lpstr>
      <vt:lpstr>Metode</vt:lpstr>
      <vt:lpstr>Algoritma KNN</vt:lpstr>
      <vt:lpstr>Perancangan UML-1</vt:lpstr>
      <vt:lpstr>Perancangan UML-2</vt:lpstr>
      <vt:lpstr>Perancangan UML-3</vt:lpstr>
      <vt:lpstr>Perancangan UML-4</vt:lpstr>
      <vt:lpstr>Perancangan UML-5</vt:lpstr>
      <vt:lpstr>Perancangan UML-6</vt:lpstr>
      <vt:lpstr>Perancangan UML-7</vt:lpstr>
      <vt:lpstr>Perancangan UML-8</vt:lpstr>
      <vt:lpstr>Perancangan UML-9</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nury</dc:creator>
  <cp:lastModifiedBy>nury</cp:lastModifiedBy>
  <cp:revision>36</cp:revision>
  <dcterms:created xsi:type="dcterms:W3CDTF">2016-11-23T11:30:01Z</dcterms:created>
  <dcterms:modified xsi:type="dcterms:W3CDTF">2016-11-30T01:49:50Z</dcterms:modified>
</cp:coreProperties>
</file>