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302" r:id="rId5"/>
    <p:sldId id="303" r:id="rId6"/>
    <p:sldId id="30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844800" y="527310"/>
            <a:ext cx="7157609" cy="947928"/>
          </a:xfrm>
        </p:spPr>
        <p:txBody>
          <a:bodyPr anchor="b">
            <a:normAutofit fontScale="90000"/>
          </a:bodyPr>
          <a:lstStyle/>
          <a:p>
            <a:r>
              <a:rPr lang="hu-HU" sz="4400" dirty="0">
                <a:solidFill>
                  <a:schemeClr val="tx1"/>
                </a:solidFill>
              </a:rPr>
              <a:t>UDACITY- BERTELSMANN</a:t>
            </a:r>
            <a:endParaRPr lang="en-US" sz="4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92162" y="6153035"/>
            <a:ext cx="4105276" cy="355310"/>
          </a:xfrm>
        </p:spPr>
        <p:txBody>
          <a:bodyPr anchor="t">
            <a:noAutofit/>
          </a:bodyPr>
          <a:lstStyle/>
          <a:p>
            <a:pPr>
              <a:lnSpc>
                <a:spcPct val="100000"/>
              </a:lnSpc>
            </a:pPr>
            <a:r>
              <a:rPr lang="hu-HU" sz="2000" dirty="0" err="1"/>
              <a:t>Boglarka</a:t>
            </a:r>
            <a:r>
              <a:rPr lang="hu-HU" sz="2000" dirty="0"/>
              <a:t> Pankucsi-</a:t>
            </a:r>
            <a:r>
              <a:rPr lang="hu-HU" sz="2000" dirty="0" err="1"/>
              <a:t>Szabo</a:t>
            </a:r>
            <a:endParaRPr lang="en-US" sz="2000" dirty="0"/>
          </a:p>
        </p:txBody>
      </p:sp>
      <p:sp>
        <p:nvSpPr>
          <p:cNvPr id="10" name="TextBox 9">
            <a:extLst>
              <a:ext uri="{FF2B5EF4-FFF2-40B4-BE49-F238E27FC236}">
                <a16:creationId xmlns:a16="http://schemas.microsoft.com/office/drawing/2014/main" id="{75315064-E332-4F37-8050-810A00080B96}"/>
              </a:ext>
            </a:extLst>
          </p:cNvPr>
          <p:cNvSpPr txBox="1"/>
          <p:nvPr/>
        </p:nvSpPr>
        <p:spPr>
          <a:xfrm>
            <a:off x="3324804" y="1602438"/>
            <a:ext cx="6197600" cy="1305999"/>
          </a:xfrm>
          <a:prstGeom prst="rect">
            <a:avLst/>
          </a:prstGeom>
          <a:noFill/>
        </p:spPr>
        <p:txBody>
          <a:bodyPr wrap="square">
            <a:spAutoFit/>
          </a:bodyPr>
          <a:lstStyle/>
          <a:p>
            <a:pPr algn="ctr">
              <a:lnSpc>
                <a:spcPct val="150000"/>
              </a:lnSpc>
            </a:pPr>
            <a:r>
              <a:rPr lang="en-US" sz="2800" b="1" dirty="0"/>
              <a:t>Business Analytics Nanodegree</a:t>
            </a:r>
            <a:endParaRPr lang="hu-HU" sz="2800" b="1" dirty="0"/>
          </a:p>
          <a:p>
            <a:pPr algn="ctr">
              <a:lnSpc>
                <a:spcPct val="150000"/>
              </a:lnSpc>
            </a:pPr>
            <a:r>
              <a:rPr lang="hu-HU" sz="2800" b="1" dirty="0"/>
              <a:t>2022</a:t>
            </a:r>
            <a:endParaRPr lang="en-US" dirty="0"/>
          </a:p>
        </p:txBody>
      </p:sp>
    </p:spTree>
    <p:extLst>
      <p:ext uri="{BB962C8B-B14F-4D97-AF65-F5344CB8AC3E}">
        <p14:creationId xmlns:p14="http://schemas.microsoft.com/office/powerpoint/2010/main" val="3985231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63000"/>
          </a:schemeClr>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0"/>
            <a:ext cx="12191980" cy="6858000"/>
          </a:xfrm>
          <a:prstGeom prst="rect">
            <a:avLst/>
          </a:prstGeom>
          <a:noFill/>
          <a:ln>
            <a:noFill/>
          </a:ln>
        </p:spPr>
      </p:pic>
      <p:sp>
        <p:nvSpPr>
          <p:cNvPr id="12" name="Title 11">
            <a:extLst>
              <a:ext uri="{FF2B5EF4-FFF2-40B4-BE49-F238E27FC236}">
                <a16:creationId xmlns:a16="http://schemas.microsoft.com/office/drawing/2014/main" id="{1BF63B3A-4B81-4E5C-B898-212828015CC3}"/>
              </a:ext>
            </a:extLst>
          </p:cNvPr>
          <p:cNvSpPr>
            <a:spLocks noGrp="1"/>
          </p:cNvSpPr>
          <p:nvPr>
            <p:ph type="title"/>
          </p:nvPr>
        </p:nvSpPr>
        <p:spPr>
          <a:xfrm>
            <a:off x="261257" y="132252"/>
            <a:ext cx="11669486" cy="1369670"/>
          </a:xfrm>
          <a:solidFill>
            <a:schemeClr val="bg1">
              <a:lumMod val="95000"/>
              <a:alpha val="34000"/>
            </a:schemeClr>
          </a:solidFill>
          <a:ln w="47625">
            <a:noFill/>
          </a:ln>
        </p:spPr>
        <p:txBody>
          <a:bodyPr>
            <a:noAutofit/>
          </a:bodyPr>
          <a:lstStyle/>
          <a:p>
            <a:r>
              <a:rPr lang="en-US" sz="2800" dirty="0"/>
              <a:t>Q: Which IT sector had the highest average gross profit at the end of the first year? Which sector had the lowest gross profit at the end of the first quarter year? What could be the reason for this?</a:t>
            </a:r>
          </a:p>
        </p:txBody>
      </p:sp>
      <p:sp>
        <p:nvSpPr>
          <p:cNvPr id="14" name="Content Placeholder 13">
            <a:extLst>
              <a:ext uri="{FF2B5EF4-FFF2-40B4-BE49-F238E27FC236}">
                <a16:creationId xmlns:a16="http://schemas.microsoft.com/office/drawing/2014/main" id="{E7418641-74E8-4C78-A741-5679321135A9}"/>
              </a:ext>
            </a:extLst>
          </p:cNvPr>
          <p:cNvSpPr>
            <a:spLocks noGrp="1"/>
          </p:cNvSpPr>
          <p:nvPr>
            <p:ph sz="half" idx="2"/>
          </p:nvPr>
        </p:nvSpPr>
        <p:spPr>
          <a:xfrm>
            <a:off x="7652825" y="1634174"/>
            <a:ext cx="4408547" cy="5091574"/>
          </a:xfrm>
          <a:solidFill>
            <a:schemeClr val="bg1">
              <a:alpha val="62000"/>
            </a:schemeClr>
          </a:solidFill>
        </p:spPr>
        <p:txBody>
          <a:bodyPr>
            <a:normAutofit fontScale="77500" lnSpcReduction="20000"/>
          </a:bodyPr>
          <a:lstStyle/>
          <a:p>
            <a:r>
              <a:rPr lang="en-US" sz="2000" spc="-50" dirty="0">
                <a:latin typeface="+mj-lt"/>
                <a:ea typeface="+mj-ea"/>
                <a:cs typeface="+mj-cs"/>
              </a:rPr>
              <a:t>The table shows the first year’s </a:t>
            </a:r>
            <a:r>
              <a:rPr lang="hu-HU" sz="2000" spc="-50" dirty="0" err="1">
                <a:latin typeface="+mj-lt"/>
                <a:ea typeface="+mj-ea"/>
                <a:cs typeface="+mj-cs"/>
              </a:rPr>
              <a:t>average</a:t>
            </a:r>
            <a:r>
              <a:rPr lang="hu-HU" sz="2000" spc="-50" dirty="0">
                <a:latin typeface="+mj-lt"/>
                <a:ea typeface="+mj-ea"/>
                <a:cs typeface="+mj-cs"/>
              </a:rPr>
              <a:t> </a:t>
            </a:r>
            <a:r>
              <a:rPr lang="en-US" sz="2000" spc="-50" dirty="0">
                <a:latin typeface="+mj-lt"/>
                <a:ea typeface="+mj-ea"/>
                <a:cs typeface="+mj-cs"/>
              </a:rPr>
              <a:t>gross profit in the IT sector. </a:t>
            </a:r>
          </a:p>
          <a:p>
            <a:r>
              <a:rPr lang="en-US" sz="2000" spc="-50" dirty="0">
                <a:latin typeface="+mj-lt"/>
                <a:ea typeface="+mj-ea"/>
                <a:cs typeface="+mj-cs"/>
              </a:rPr>
              <a:t>The vertical axis shows the financial amounts and the horizontal axis lists the sub-</a:t>
            </a:r>
            <a:r>
              <a:rPr lang="en-US" sz="2000" spc="-50" dirty="0" err="1">
                <a:latin typeface="+mj-lt"/>
                <a:ea typeface="+mj-ea"/>
                <a:cs typeface="+mj-cs"/>
              </a:rPr>
              <a:t>indrusties</a:t>
            </a:r>
            <a:r>
              <a:rPr lang="en-US" sz="2000" spc="-50" dirty="0">
                <a:latin typeface="+mj-lt"/>
                <a:ea typeface="+mj-ea"/>
                <a:cs typeface="+mj-cs"/>
              </a:rPr>
              <a:t> of the IT sector. </a:t>
            </a:r>
          </a:p>
          <a:p>
            <a:r>
              <a:rPr lang="en-US" sz="2000" spc="-50" dirty="0">
                <a:latin typeface="+mj-lt"/>
                <a:ea typeface="+mj-ea"/>
                <a:cs typeface="+mj-cs"/>
              </a:rPr>
              <a:t>As can be seen from the table, the largest profit generators in the IT sector are Computer Hardware, System Software, IT Consulting, Semiconductors, and Networking sub-sectors.</a:t>
            </a:r>
          </a:p>
          <a:p>
            <a:r>
              <a:rPr lang="en-US" sz="2000" spc="-50" dirty="0">
                <a:latin typeface="+mj-lt"/>
                <a:ea typeface="+mj-ea"/>
                <a:cs typeface="+mj-cs"/>
              </a:rPr>
              <a:t>The picture is misleading, because for all five sub-sectors, the minimum and maximum are significantly different. This could mean that there are some very prominent players in these sectors that significantly raise the average. </a:t>
            </a:r>
          </a:p>
          <a:p>
            <a:r>
              <a:rPr lang="en-US" sz="2000" spc="-50" dirty="0">
                <a:latin typeface="+mj-lt"/>
                <a:ea typeface="+mj-ea"/>
                <a:cs typeface="+mj-cs"/>
              </a:rPr>
              <a:t>In the next graph, I will look at how the overall picture evolves if I exclude the five most prominent players in the sector. </a:t>
            </a:r>
          </a:p>
        </p:txBody>
      </p:sp>
      <p:pic>
        <p:nvPicPr>
          <p:cNvPr id="18" name="Content Placeholder 17" descr="Chart&#10;&#10;Description automatically generated">
            <a:extLst>
              <a:ext uri="{FF2B5EF4-FFF2-40B4-BE49-F238E27FC236}">
                <a16:creationId xmlns:a16="http://schemas.microsoft.com/office/drawing/2014/main" id="{C7462370-6F5A-46D5-867D-2B56D150D4E2}"/>
              </a:ext>
            </a:extLst>
          </p:cNvPr>
          <p:cNvPicPr>
            <a:picLocks noGrp="1" noChangeAspect="1"/>
          </p:cNvPicPr>
          <p:nvPr>
            <p:ph sz="half" idx="1"/>
          </p:nvPr>
        </p:nvPicPr>
        <p:blipFill>
          <a:blip r:embed="rId3"/>
          <a:stretch>
            <a:fillRect/>
          </a:stretch>
        </p:blipFill>
        <p:spPr>
          <a:xfrm>
            <a:off x="130628" y="1634174"/>
            <a:ext cx="7391569" cy="5091574"/>
          </a:xfrm>
        </p:spPr>
      </p:pic>
    </p:spTree>
    <p:extLst>
      <p:ext uri="{BB962C8B-B14F-4D97-AF65-F5344CB8AC3E}">
        <p14:creationId xmlns:p14="http://schemas.microsoft.com/office/powerpoint/2010/main" val="1593666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0"/>
            <a:ext cx="12191980" cy="6858000"/>
          </a:xfrm>
          <a:prstGeom prst="rect">
            <a:avLst/>
          </a:prstGeom>
          <a:noFill/>
          <a:ln>
            <a:noFill/>
          </a:ln>
        </p:spPr>
      </p:pic>
      <p:sp>
        <p:nvSpPr>
          <p:cNvPr id="12" name="Title 11">
            <a:extLst>
              <a:ext uri="{FF2B5EF4-FFF2-40B4-BE49-F238E27FC236}">
                <a16:creationId xmlns:a16="http://schemas.microsoft.com/office/drawing/2014/main" id="{1BF63B3A-4B81-4E5C-B898-212828015CC3}"/>
              </a:ext>
            </a:extLst>
          </p:cNvPr>
          <p:cNvSpPr>
            <a:spLocks noGrp="1"/>
          </p:cNvSpPr>
          <p:nvPr>
            <p:ph type="title"/>
          </p:nvPr>
        </p:nvSpPr>
        <p:spPr>
          <a:xfrm>
            <a:off x="261257" y="132252"/>
            <a:ext cx="11669486" cy="927291"/>
          </a:xfrm>
          <a:solidFill>
            <a:schemeClr val="bg1">
              <a:lumMod val="95000"/>
              <a:alpha val="34000"/>
            </a:schemeClr>
          </a:solidFill>
          <a:ln w="47625">
            <a:noFill/>
          </a:ln>
        </p:spPr>
        <p:txBody>
          <a:bodyPr>
            <a:noAutofit/>
          </a:bodyPr>
          <a:lstStyle/>
          <a:p>
            <a:pPr algn="ctr"/>
            <a:r>
              <a:rPr lang="en-US" sz="2800" dirty="0"/>
              <a:t>What happens if I take out the 5 most significant companies in the market?</a:t>
            </a:r>
          </a:p>
        </p:txBody>
      </p:sp>
      <p:sp>
        <p:nvSpPr>
          <p:cNvPr id="14" name="Content Placeholder 13">
            <a:extLst>
              <a:ext uri="{FF2B5EF4-FFF2-40B4-BE49-F238E27FC236}">
                <a16:creationId xmlns:a16="http://schemas.microsoft.com/office/drawing/2014/main" id="{E7418641-74E8-4C78-A741-5679321135A9}"/>
              </a:ext>
            </a:extLst>
          </p:cNvPr>
          <p:cNvSpPr>
            <a:spLocks noGrp="1"/>
          </p:cNvSpPr>
          <p:nvPr>
            <p:ph sz="half" idx="2"/>
          </p:nvPr>
        </p:nvSpPr>
        <p:spPr>
          <a:xfrm>
            <a:off x="7939314" y="1191795"/>
            <a:ext cx="4122058" cy="5533953"/>
          </a:xfrm>
          <a:solidFill>
            <a:schemeClr val="bg1">
              <a:alpha val="62000"/>
            </a:schemeClr>
          </a:solidFill>
        </p:spPr>
        <p:txBody>
          <a:bodyPr>
            <a:normAutofit/>
          </a:bodyPr>
          <a:lstStyle/>
          <a:p>
            <a:r>
              <a:rPr lang="en-US" sz="2000" spc="-50" dirty="0">
                <a:latin typeface="+mj-lt"/>
                <a:ea typeface="+mj-ea"/>
                <a:cs typeface="+mj-cs"/>
              </a:rPr>
              <a:t>Then we get a completely different picture.</a:t>
            </a:r>
          </a:p>
          <a:p>
            <a:r>
              <a:rPr lang="en-US" sz="2000" spc="-50" dirty="0">
                <a:latin typeface="+mj-lt"/>
                <a:ea typeface="+mj-ea"/>
                <a:cs typeface="+mj-cs"/>
              </a:rPr>
              <a:t>The Computer Hardware sector is still in the lead, but from the second place onwards we get a completely different order</a:t>
            </a:r>
            <a:r>
              <a:rPr lang="hu-HU" sz="2000" spc="-50" dirty="0">
                <a:latin typeface="+mj-lt"/>
                <a:ea typeface="+mj-ea"/>
                <a:cs typeface="+mj-cs"/>
              </a:rPr>
              <a:t>.</a:t>
            </a:r>
            <a:endParaRPr lang="en-US" sz="2000" spc="-50" dirty="0">
              <a:latin typeface="+mj-lt"/>
              <a:ea typeface="+mj-ea"/>
              <a:cs typeface="+mj-cs"/>
            </a:endParaRPr>
          </a:p>
          <a:p>
            <a:r>
              <a:rPr lang="en-US" sz="2000" spc="-50" dirty="0">
                <a:latin typeface="+mj-lt"/>
                <a:ea typeface="+mj-ea"/>
                <a:cs typeface="+mj-cs"/>
              </a:rPr>
              <a:t>This shows how dominant these five strongest players</a:t>
            </a:r>
            <a:r>
              <a:rPr lang="hu-HU" sz="2000" spc="-50" dirty="0">
                <a:latin typeface="+mj-lt"/>
                <a:ea typeface="+mj-ea"/>
                <a:cs typeface="+mj-cs"/>
              </a:rPr>
              <a:t>: </a:t>
            </a:r>
            <a:r>
              <a:rPr lang="en-US" sz="2000" spc="-50" dirty="0">
                <a:latin typeface="+mj-lt"/>
                <a:ea typeface="+mj-ea"/>
                <a:cs typeface="+mj-cs"/>
              </a:rPr>
              <a:t>Apple, Microsoft, IBM, Intel, and </a:t>
            </a:r>
            <a:r>
              <a:rPr lang="en-US" sz="2000" spc="-50" dirty="0" err="1">
                <a:latin typeface="+mj-lt"/>
                <a:ea typeface="+mj-ea"/>
                <a:cs typeface="+mj-cs"/>
              </a:rPr>
              <a:t>Cisc</a:t>
            </a:r>
            <a:r>
              <a:rPr lang="hu-HU" sz="2000" spc="-50" dirty="0">
                <a:latin typeface="+mj-lt"/>
                <a:ea typeface="+mj-ea"/>
                <a:cs typeface="+mj-cs"/>
              </a:rPr>
              <a:t>o </a:t>
            </a:r>
            <a:r>
              <a:rPr lang="en-US" sz="2000" spc="-50" dirty="0">
                <a:latin typeface="+mj-lt"/>
                <a:ea typeface="+mj-ea"/>
                <a:cs typeface="+mj-cs"/>
              </a:rPr>
              <a:t> in the sector</a:t>
            </a:r>
          </a:p>
        </p:txBody>
      </p:sp>
      <p:pic>
        <p:nvPicPr>
          <p:cNvPr id="6" name="Content Placeholder 5" descr="Chart&#10;&#10;Description automatically generated">
            <a:extLst>
              <a:ext uri="{FF2B5EF4-FFF2-40B4-BE49-F238E27FC236}">
                <a16:creationId xmlns:a16="http://schemas.microsoft.com/office/drawing/2014/main" id="{20855DDA-3207-47F1-AC3F-402678208BAD}"/>
              </a:ext>
            </a:extLst>
          </p:cNvPr>
          <p:cNvPicPr>
            <a:picLocks noGrp="1" noChangeAspect="1"/>
          </p:cNvPicPr>
          <p:nvPr>
            <p:ph sz="half" idx="1"/>
          </p:nvPr>
        </p:nvPicPr>
        <p:blipFill>
          <a:blip r:embed="rId3"/>
          <a:stretch>
            <a:fillRect/>
          </a:stretch>
        </p:blipFill>
        <p:spPr>
          <a:xfrm>
            <a:off x="261256" y="1305086"/>
            <a:ext cx="7578287" cy="5420662"/>
          </a:xfrm>
        </p:spPr>
      </p:pic>
    </p:spTree>
    <p:extLst>
      <p:ext uri="{BB962C8B-B14F-4D97-AF65-F5344CB8AC3E}">
        <p14:creationId xmlns:p14="http://schemas.microsoft.com/office/powerpoint/2010/main" val="229223476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{6B811225-43E9-48C6-8479-CBAB353D2675}tf22712842_win32</Template>
  <TotalTime>2081</TotalTime>
  <Words>249</Words>
  <Application>Microsoft Office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Bookman Old Style</vt:lpstr>
      <vt:lpstr>Calibri</vt:lpstr>
      <vt:lpstr>Franklin Gothic Book</vt:lpstr>
      <vt:lpstr>1_RetrospectVTI</vt:lpstr>
      <vt:lpstr>UDACITY- BERTELSMANN</vt:lpstr>
      <vt:lpstr>Q: Which IT sector had the highest average gross profit at the end of the first year? Which sector had the lowest gross profit at the end of the first quarter year? What could be the reason for this?</vt:lpstr>
      <vt:lpstr>What happens if I take out the 5 most significant companies in the market?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UDACITY- BERTHELMAN</dc:title>
  <dc:creator>Nurith@sulid.hu</dc:creator>
  <cp:lastModifiedBy>Nurith@sulid.hu</cp:lastModifiedBy>
  <cp:revision>9</cp:revision>
  <dcterms:created xsi:type="dcterms:W3CDTF">2022-07-13T20:00:16Z</dcterms:created>
  <dcterms:modified xsi:type="dcterms:W3CDTF">2022-07-15T12:05:13Z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