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63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9B64-44EB-4EA2-8CD4-4170F27C5A4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4064A-E13A-49A8-A7E7-8CAA876D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064A-E13A-49A8-A7E7-8CAA876DD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768D-79D3-4793-8684-0E0983B60F5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FADD-97D6-4925-80AB-2E151F8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B6D184-2735-4B59-B0C7-3978C0681A63}"/>
              </a:ext>
            </a:extLst>
          </p:cNvPr>
          <p:cNvGrpSpPr/>
          <p:nvPr/>
        </p:nvGrpSpPr>
        <p:grpSpPr>
          <a:xfrm>
            <a:off x="914400" y="666530"/>
            <a:ext cx="42062400" cy="5579404"/>
            <a:chOff x="1054474" y="495300"/>
            <a:chExt cx="41794578" cy="4610100"/>
          </a:xfrm>
          <a:gradFill>
            <a:gsLst>
              <a:gs pos="80000">
                <a:srgbClr val="461D7C"/>
              </a:gs>
              <a:gs pos="100000">
                <a:srgbClr val="FDD023"/>
              </a:gs>
            </a:gsLst>
            <a:lin ang="0" scaled="1"/>
          </a:gradFill>
        </p:grpSpPr>
        <p:sp>
          <p:nvSpPr>
            <p:cNvPr id="5" name="Text Box 241">
              <a:extLst>
                <a:ext uri="{FF2B5EF4-FFF2-40B4-BE49-F238E27FC236}">
                  <a16:creationId xmlns:a16="http://schemas.microsoft.com/office/drawing/2014/main" id="{785E979F-523B-4BFC-BA0F-155493794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grpFill/>
            <a:ln w="25400">
              <a:noFill/>
              <a:miter lim="800000"/>
            </a:ln>
          </p:spPr>
          <p:txBody>
            <a:bodyPr lIns="53524" tIns="26761" rIns="53524" bIns="26761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3675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6" name="Text Box 241">
              <a:extLst>
                <a:ext uri="{FF2B5EF4-FFF2-40B4-BE49-F238E27FC236}">
                  <a16:creationId xmlns:a16="http://schemas.microsoft.com/office/drawing/2014/main" id="{6E83C1C7-3AD1-4D2A-8F0A-E2F8F46D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grpFill/>
            <a:ln w="25400">
              <a:noFill/>
              <a:miter lim="800000"/>
            </a:ln>
          </p:spPr>
          <p:txBody>
            <a:bodyPr lIns="53524" tIns="26761" rIns="53524" bIns="26761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3675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7" name="Text Box 262">
            <a:extLst>
              <a:ext uri="{FF2B5EF4-FFF2-40B4-BE49-F238E27FC236}">
                <a16:creationId xmlns:a16="http://schemas.microsoft.com/office/drawing/2014/main" id="{B2954BE1-452A-4BF9-9DF4-409FE078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979" y="1253133"/>
            <a:ext cx="21353242" cy="430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53524" tIns="26761" rIns="53524" bIns="26761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8000" b="1" dirty="0">
                <a:solidFill>
                  <a:srgbClr val="FDD023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Sentiment Analysis and Topic Modeling Using Spark</a:t>
            </a:r>
          </a:p>
          <a:p>
            <a:pPr algn="ctr">
              <a:spcBef>
                <a:spcPct val="2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Nurjahan</a:t>
            </a:r>
          </a:p>
          <a:p>
            <a:pPr algn="ctr"/>
            <a:endParaRPr lang="en-US" altLang="zh-CN" sz="4001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001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Louisiana State University, Baton Rouge, LA</a:t>
            </a:r>
          </a:p>
        </p:txBody>
      </p:sp>
      <p:pic>
        <p:nvPicPr>
          <p:cNvPr id="8" name="Picture 7" descr="Gold version of the LSU SVM logo" title="LSU SVM logo">
            <a:extLst>
              <a:ext uri="{FF2B5EF4-FFF2-40B4-BE49-F238E27FC236}">
                <a16:creationId xmlns:a16="http://schemas.microsoft.com/office/drawing/2014/main" id="{F29BB10B-5CDD-4F05-BFA7-F6B34DD3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8018" y="2628922"/>
            <a:ext cx="6679619" cy="1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50EDCCB-16ED-4938-9A8A-D409AE015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7" b="4039"/>
          <a:stretch>
            <a:fillRect/>
          </a:stretch>
        </p:blipFill>
        <p:spPr bwMode="auto">
          <a:xfrm>
            <a:off x="33561189" y="1562733"/>
            <a:ext cx="9099870" cy="377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42">
            <a:extLst>
              <a:ext uri="{FF2B5EF4-FFF2-40B4-BE49-F238E27FC236}">
                <a16:creationId xmlns:a16="http://schemas.microsoft.com/office/drawing/2014/main" id="{EFF3E5AE-8197-497D-B762-99101128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8" y="7563499"/>
            <a:ext cx="11887203" cy="719556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4800" kern="100" dirty="0">
                <a:ea typeface="Aptos" panose="020B0004020202020204" pitchFamily="34" charset="0"/>
                <a:cs typeface="Vrinda" panose="020B0502040204020203" pitchFamily="34" charset="0"/>
              </a:rPr>
              <a:t>T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o </a:t>
            </a:r>
            <a:r>
              <a:rPr lang="en-US" sz="4800" kern="100" dirty="0">
                <a:ea typeface="Aptos" panose="020B0004020202020204" pitchFamily="34" charset="0"/>
                <a:cs typeface="Vrinda" panose="020B0502040204020203" pitchFamily="34" charset="0"/>
              </a:rPr>
              <a:t>analyze 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how people’s sentiment towards COVID-19 varies across geo-locations and time-periods. </a:t>
            </a:r>
          </a:p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4800" kern="100" dirty="0">
                <a:ea typeface="Aptos" panose="020B0004020202020204" pitchFamily="34" charset="0"/>
                <a:cs typeface="Vrinda" panose="020B0502040204020203" pitchFamily="34" charset="0"/>
              </a:rPr>
              <a:t>To analyze sentiments based on gender and age-group of Louisiana and Washington.</a:t>
            </a:r>
            <a:endParaRPr lang="en-US" sz="4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342900" marR="0" indent="-5715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To apply topic modeling technique Latent Dirichlet Allocation (LDA) on the dataset using Spark with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MLlib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Text Box 247">
            <a:extLst>
              <a:ext uri="{FF2B5EF4-FFF2-40B4-BE49-F238E27FC236}">
                <a16:creationId xmlns:a16="http://schemas.microsoft.com/office/drawing/2014/main" id="{5B4FC5F4-F937-4F2B-A724-A1481DC3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0" y="7495604"/>
            <a:ext cx="11887203" cy="74254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7013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Dataset(s): </a:t>
            </a: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Twitter Data of Louisiana and Washington (48 hours before and 48 hours after of the stay-at-home order and mask-mandate order);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URL: Not Publicly Available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 Row: 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314534 (only Covid),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2769978 (all)</a:t>
            </a:r>
            <a:endParaRPr lang="en-US" sz="4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Total Attributes: 16</a:t>
            </a:r>
            <a:endParaRPr lang="en-US" sz="4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48">
            <a:extLst>
              <a:ext uri="{FF2B5EF4-FFF2-40B4-BE49-F238E27FC236}">
                <a16:creationId xmlns:a16="http://schemas.microsoft.com/office/drawing/2014/main" id="{CBF65B33-10BD-4EAF-9423-E9254D8C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6858004"/>
            <a:ext cx="11887203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Your Project Description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3" name="Text Box 248">
            <a:extLst>
              <a:ext uri="{FF2B5EF4-FFF2-40B4-BE49-F238E27FC236}">
                <a16:creationId xmlns:a16="http://schemas.microsoft.com/office/drawing/2014/main" id="{7D2D496F-3A68-48A9-846F-6842C657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599" y="6857999"/>
            <a:ext cx="11887203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Datasets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4" name="Text Box 244">
            <a:extLst>
              <a:ext uri="{FF2B5EF4-FFF2-40B4-BE49-F238E27FC236}">
                <a16:creationId xmlns:a16="http://schemas.microsoft.com/office/drawing/2014/main" id="{3B985AA6-F579-478A-8378-DB9A6D65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7563503"/>
            <a:ext cx="16916400" cy="727776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4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is the Python API for Apache Spark, a powerful open-source distributed computing framework designed for large-scale data processing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MLlib</a:t>
            </a: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4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Library for performing preprocessing 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and applying ML techniques.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Matplotlib and Seaborn: Both are not big data framework but 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can work with </a:t>
            </a:r>
            <a:r>
              <a:rPr lang="en-US" sz="4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for v</a:t>
            </a:r>
            <a:r>
              <a:rPr lang="en-US" sz="4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isualization purposes.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a typeface="Aptos" panose="020B0004020202020204" pitchFamily="34" charset="0"/>
                <a:cs typeface="Times New Roman" panose="02020603050405020304" pitchFamily="18" charset="0"/>
              </a:rPr>
              <a:t>Spark SQL: Spark library for Query and Data Analysis.</a:t>
            </a:r>
          </a:p>
        </p:txBody>
      </p:sp>
      <p:sp>
        <p:nvSpPr>
          <p:cNvPr id="15" name="Text Box 261">
            <a:extLst>
              <a:ext uri="{FF2B5EF4-FFF2-40B4-BE49-F238E27FC236}">
                <a16:creationId xmlns:a16="http://schemas.microsoft.com/office/drawing/2014/main" id="{5EEF5699-1593-4C00-A8DA-2D84CC5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16136214"/>
            <a:ext cx="16916400" cy="371063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Topics found using LDA like conspiracies or health system mistrust, </a:t>
            </a:r>
            <a:r>
              <a:rPr lang="en-US" sz="4800" dirty="0"/>
              <a:t>requests or recommendations regarding mask usage, quarantine and mask-wearing, politics and the pandemic. quarantine, mask-wearing, and desires or frustrations.</a:t>
            </a:r>
            <a:endParaRPr lang="en-US" altLang="ja-JP" sz="4800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6" name="Text Box 248">
            <a:extLst>
              <a:ext uri="{FF2B5EF4-FFF2-40B4-BE49-F238E27FC236}">
                <a16:creationId xmlns:a16="http://schemas.microsoft.com/office/drawing/2014/main" id="{733C6985-888D-42D0-BB24-E57363CA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6858000"/>
            <a:ext cx="16916400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Big Data Frameworks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20" name="Text Box 248">
            <a:extLst>
              <a:ext uri="{FF2B5EF4-FFF2-40B4-BE49-F238E27FC236}">
                <a16:creationId xmlns:a16="http://schemas.microsoft.com/office/drawing/2014/main" id="{D3630B2B-0361-40CD-82C0-8C1D4631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801" y="15314721"/>
            <a:ext cx="16916400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Main Results &amp; Screenshots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18" name="Text Box 248">
            <a:extLst>
              <a:ext uri="{FF2B5EF4-FFF2-40B4-BE49-F238E27FC236}">
                <a16:creationId xmlns:a16="http://schemas.microsoft.com/office/drawing/2014/main" id="{0C4DD815-6E1B-4806-BF7E-3D84E4EE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0" y="15266414"/>
            <a:ext cx="12344401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Conclusion &amp; Future Work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21" name="Text Box 242">
            <a:extLst>
              <a:ext uri="{FF2B5EF4-FFF2-40B4-BE49-F238E27FC236}">
                <a16:creationId xmlns:a16="http://schemas.microsoft.com/office/drawing/2014/main" id="{B262AF8C-C6B2-487F-BBD8-FCE284E6D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0" y="15999525"/>
            <a:ext cx="12344401" cy="636982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Aim to time-series analysis of the twitter data, tweets containing misinformation data.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Classification of tweets into factual or misinforming tweets.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Analyze whether the tweet is from human or bot-like accounts.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  <a:cs typeface="Times New Roman" panose="02020603050405020304" pitchFamily="18" charset="0"/>
              </a:rPr>
              <a:t>To explore more ML models for analysis.</a:t>
            </a:r>
          </a:p>
        </p:txBody>
      </p:sp>
      <p:sp>
        <p:nvSpPr>
          <p:cNvPr id="22" name="Text Box 242">
            <a:extLst>
              <a:ext uri="{FF2B5EF4-FFF2-40B4-BE49-F238E27FC236}">
                <a16:creationId xmlns:a16="http://schemas.microsoft.com/office/drawing/2014/main" id="{967DE566-57EF-4A8F-9A68-F9A6D1A0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05" y="16020217"/>
            <a:ext cx="11887203" cy="1612018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</p:spPr>
        <p:txBody>
          <a:bodyPr wrap="square" lIns="160020" tIns="80010" rIns="160020" bIns="16002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Environment: </a:t>
            </a:r>
            <a:r>
              <a:rPr lang="en-US" altLang="ja-JP" sz="4800" dirty="0" err="1">
                <a:ea typeface="ＭＳ Ｐゴシック" charset="-128"/>
                <a:cs typeface="Times New Roman" panose="02020603050405020304" pitchFamily="18" charset="0"/>
              </a:rPr>
              <a:t>Jupyter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 Notebook on Windows PC, core i7, 13</a:t>
            </a:r>
            <a:r>
              <a:rPr lang="en-US" altLang="ja-JP" sz="4800" baseline="30000" dirty="0">
                <a:ea typeface="ＭＳ Ｐゴシック" charset="-128"/>
                <a:cs typeface="Times New Roman" panose="02020603050405020304" pitchFamily="18" charset="0"/>
              </a:rPr>
              <a:t>th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 Generation, 16 GB RAM.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 err="1">
                <a:ea typeface="ＭＳ Ｐゴシック" charset="-128"/>
                <a:cs typeface="Times New Roman" panose="02020603050405020304" pitchFamily="18" charset="0"/>
              </a:rPr>
              <a:t>Pyspark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 version is 3.5.3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Faced problem  about python version compatibility with </a:t>
            </a:r>
            <a:r>
              <a:rPr lang="en-US" altLang="ja-JP" sz="4800" dirty="0" err="1">
                <a:ea typeface="ＭＳ Ｐゴシック" charset="-128"/>
                <a:cs typeface="Times New Roman" panose="02020603050405020304" pitchFamily="18" charset="0"/>
              </a:rPr>
              <a:t>pyspark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. Needed to downgrade python version from 3.12 to 3.10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Specific JDK version-3.11. Updated version do not work.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Faced challenges to read csv file using spark functions. It incorrectly place one column’s data to another column.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Spark can not handle of datetime patterns ‘</a:t>
            </a:r>
            <a:r>
              <a:rPr lang="en-US" sz="4800" dirty="0">
                <a:cs typeface="Times New Roman" panose="02020603050405020304" pitchFamily="18" charset="0"/>
              </a:rPr>
              <a:t>E MMM dd </a:t>
            </a:r>
            <a:r>
              <a:rPr lang="en-US" sz="4800" dirty="0" err="1">
                <a:cs typeface="Times New Roman" panose="02020603050405020304" pitchFamily="18" charset="0"/>
              </a:rPr>
              <a:t>HH:mm:ss</a:t>
            </a:r>
            <a:r>
              <a:rPr lang="en-US" sz="4800" dirty="0">
                <a:cs typeface="Times New Roman" panose="02020603050405020304" pitchFamily="18" charset="0"/>
              </a:rPr>
              <a:t> Z </a:t>
            </a:r>
            <a:r>
              <a:rPr lang="en-US" sz="4800" dirty="0" err="1">
                <a:cs typeface="Times New Roman" panose="02020603050405020304" pitchFamily="18" charset="0"/>
              </a:rPr>
              <a:t>yyyy</a:t>
            </a:r>
            <a:r>
              <a:rPr lang="en-US" sz="4800" dirty="0">
                <a:cs typeface="Times New Roman" panose="02020603050405020304" pitchFamily="18" charset="0"/>
              </a:rPr>
              <a:t>’ 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after version 3.0.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Faced storage shortage problem for driver program.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Faced </a:t>
            </a:r>
            <a:r>
              <a:rPr lang="en-US" altLang="ja-JP" sz="4800" dirty="0" err="1">
                <a:ea typeface="ＭＳ Ｐゴシック" charset="-128"/>
                <a:cs typeface="Times New Roman" panose="02020603050405020304" pitchFamily="18" charset="0"/>
              </a:rPr>
              <a:t>Timezone</a:t>
            </a:r>
            <a:r>
              <a:rPr lang="en-US" altLang="ja-JP" sz="4800" dirty="0">
                <a:ea typeface="ＭＳ Ｐゴシック" charset="-128"/>
                <a:cs typeface="Times New Roman" panose="02020603050405020304" pitchFamily="18" charset="0"/>
              </a:rPr>
              <a:t> problem. Need to set up the spark time to UTC.</a:t>
            </a:r>
            <a:endParaRPr lang="en-US" altLang="ja-JP" sz="4400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23" name="Text Box 248">
            <a:extLst>
              <a:ext uri="{FF2B5EF4-FFF2-40B4-BE49-F238E27FC236}">
                <a16:creationId xmlns:a16="http://schemas.microsoft.com/office/drawing/2014/main" id="{DE9A0645-3078-4087-8FA2-87F5206C4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06" y="15314722"/>
            <a:ext cx="11887203" cy="684803"/>
          </a:xfrm>
          <a:prstGeom prst="rect">
            <a:avLst/>
          </a:prstGeom>
          <a:solidFill>
            <a:srgbClr val="461D7C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850" b="1" dirty="0">
                <a:solidFill>
                  <a:srgbClr val="FDD023"/>
                </a:solidFill>
                <a:latin typeface="Arial Black" panose="020B0A04020102020204" pitchFamily="34" charset="0"/>
                <a:ea typeface="SimSun" pitchFamily="2" charset="-122"/>
                <a:cs typeface="Lucida Sans" pitchFamily="34" charset="0"/>
              </a:rPr>
              <a:t>Your Development Details</a:t>
            </a:r>
            <a:endParaRPr lang="en-US" altLang="zh-CN" sz="2800" b="1" dirty="0">
              <a:solidFill>
                <a:srgbClr val="FDD023"/>
              </a:solidFill>
              <a:latin typeface="Arial Black" panose="020B0A04020102020204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AE6C2-3363-CDD9-CF31-A23E92D5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314534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91F5E4-EA77-6853-3CFB-E89F4E75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314534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A9E6852-2F63-8381-22FA-0E4D5D6ED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530" y="22411925"/>
            <a:ext cx="9373456" cy="5259671"/>
          </a:xfrm>
          <a:prstGeom prst="rect">
            <a:avLst/>
          </a:prstGeom>
        </p:spPr>
      </p:pic>
      <p:pic>
        <p:nvPicPr>
          <p:cNvPr id="26" name="Picture 25" descr="A graph showing the average moment of a wave&#10;&#10;Description automatically generated with medium confidence">
            <a:extLst>
              <a:ext uri="{FF2B5EF4-FFF2-40B4-BE49-F238E27FC236}">
                <a16:creationId xmlns:a16="http://schemas.microsoft.com/office/drawing/2014/main" id="{E5DCA093-411D-1C6D-B8B2-12B4AD6C5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621" y="22436503"/>
            <a:ext cx="10385910" cy="5287300"/>
          </a:xfrm>
          <a:prstGeom prst="rect">
            <a:avLst/>
          </a:prstGeom>
        </p:spPr>
      </p:pic>
      <p:pic>
        <p:nvPicPr>
          <p:cNvPr id="28" name="Picture 27" descr="A graph showing the time of the day&#10;&#10;Description automatically generated with medium confidence">
            <a:extLst>
              <a:ext uri="{FF2B5EF4-FFF2-40B4-BE49-F238E27FC236}">
                <a16:creationId xmlns:a16="http://schemas.microsoft.com/office/drawing/2014/main" id="{2EB1FEDB-765F-03FE-8245-9E7362A7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304" y="22387351"/>
            <a:ext cx="10553209" cy="5287300"/>
          </a:xfrm>
          <a:prstGeom prst="rect">
            <a:avLst/>
          </a:prstGeom>
        </p:spPr>
      </p:pic>
      <p:pic>
        <p:nvPicPr>
          <p:cNvPr id="30" name="Picture 2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0F5EC7E-0524-B1F3-52EA-D867C363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620" y="27723802"/>
            <a:ext cx="10385910" cy="5079990"/>
          </a:xfrm>
          <a:prstGeom prst="rect">
            <a:avLst/>
          </a:prstGeom>
        </p:spPr>
      </p:pic>
      <p:pic>
        <p:nvPicPr>
          <p:cNvPr id="32" name="Picture 31" descr="A graph showing the average moment&#10;&#10;Description automatically generated with medium confidence">
            <a:extLst>
              <a:ext uri="{FF2B5EF4-FFF2-40B4-BE49-F238E27FC236}">
                <a16:creationId xmlns:a16="http://schemas.microsoft.com/office/drawing/2014/main" id="{D86E0F1C-DEAB-DB60-CDDF-0F9B20AAF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1" y="27674649"/>
            <a:ext cx="10620712" cy="5193917"/>
          </a:xfrm>
          <a:prstGeom prst="rect">
            <a:avLst/>
          </a:prstGeom>
        </p:spPr>
      </p:pic>
      <p:pic>
        <p:nvPicPr>
          <p:cNvPr id="34" name="Picture 33" descr="A group of colorful text&#10;&#10;Description automatically generated with medium confidence">
            <a:extLst>
              <a:ext uri="{FF2B5EF4-FFF2-40B4-BE49-F238E27FC236}">
                <a16:creationId xmlns:a16="http://schemas.microsoft.com/office/drawing/2014/main" id="{77339F11-6B59-2EF0-4AF5-102F9E46DA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305" y="19933954"/>
            <a:ext cx="16916400" cy="2453397"/>
          </a:xfrm>
          <a:prstGeom prst="rect">
            <a:avLst/>
          </a:prstGeom>
        </p:spPr>
      </p:pic>
      <p:pic>
        <p:nvPicPr>
          <p:cNvPr id="36" name="Picture 35" descr="A graph of a distribution of sentiment scores&#10;&#10;Description automatically generated">
            <a:extLst>
              <a:ext uri="{FF2B5EF4-FFF2-40B4-BE49-F238E27FC236}">
                <a16:creationId xmlns:a16="http://schemas.microsoft.com/office/drawing/2014/main" id="{B7DAFCB9-8723-C682-F78C-A9D19AC9E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530" y="27723802"/>
            <a:ext cx="9373455" cy="51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387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Aptos</vt:lpstr>
      <vt:lpstr>Arial</vt:lpstr>
      <vt:lpstr>Arial Black</vt:lpstr>
      <vt:lpstr>Calibri</vt:lpstr>
      <vt:lpstr>Calibri Light</vt:lpstr>
      <vt:lpstr>inherit</vt:lpstr>
      <vt:lpstr>Lucida Sans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Kisung Lee</dc:creator>
  <cp:lastModifiedBy>Nurjahan Nipa</cp:lastModifiedBy>
  <cp:revision>22</cp:revision>
  <dcterms:created xsi:type="dcterms:W3CDTF">2020-08-25T02:03:18Z</dcterms:created>
  <dcterms:modified xsi:type="dcterms:W3CDTF">2024-10-12T16:28:48Z</dcterms:modified>
</cp:coreProperties>
</file>