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" d="100"/>
          <a:sy n="16" d="100"/>
        </p:scale>
        <p:origin x="163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E3368-D178-4070-B71D-42163BE213E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9E5D-896C-43F0-B928-67C9ADC7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8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29E5D-896C-43F0-B928-67C9ADC7CD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3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7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5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8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6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8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2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2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6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768D-79D3-4793-8684-0E0983B60F5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0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0B6D184-2735-4B59-B0C7-3978C0681A63}"/>
              </a:ext>
            </a:extLst>
          </p:cNvPr>
          <p:cNvGrpSpPr/>
          <p:nvPr/>
        </p:nvGrpSpPr>
        <p:grpSpPr>
          <a:xfrm>
            <a:off x="914400" y="666530"/>
            <a:ext cx="42062400" cy="5579404"/>
            <a:chOff x="1054474" y="495300"/>
            <a:chExt cx="41794578" cy="4610100"/>
          </a:xfrm>
          <a:gradFill>
            <a:gsLst>
              <a:gs pos="80000">
                <a:srgbClr val="461D7C"/>
              </a:gs>
              <a:gs pos="100000">
                <a:srgbClr val="FDD023"/>
              </a:gs>
            </a:gsLst>
            <a:lin ang="0" scaled="1"/>
          </a:gradFill>
        </p:grpSpPr>
        <p:sp>
          <p:nvSpPr>
            <p:cNvPr id="5" name="Text Box 241">
              <a:extLst>
                <a:ext uri="{FF2B5EF4-FFF2-40B4-BE49-F238E27FC236}">
                  <a16:creationId xmlns:a16="http://schemas.microsoft.com/office/drawing/2014/main" id="{785E979F-523B-4BFC-BA0F-155493794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474" y="495301"/>
              <a:ext cx="41782253" cy="4610099"/>
            </a:xfrm>
            <a:prstGeom prst="rect">
              <a:avLst/>
            </a:prstGeom>
            <a:grpFill/>
            <a:ln w="25400">
              <a:noFill/>
              <a:miter lim="800000"/>
            </a:ln>
          </p:spPr>
          <p:txBody>
            <a:bodyPr lIns="53524" tIns="26761" rIns="53524" bIns="26761" anchor="ctr"/>
            <a:lstStyle>
              <a:defPPr>
                <a:defRPr kern="1200" smtId="4294967295"/>
              </a:defPPr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3675" b="1" i="1" u="sng">
                <a:solidFill>
                  <a:schemeClr val="bg1"/>
                </a:solidFill>
                <a:ea typeface="SimSun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241">
              <a:extLst>
                <a:ext uri="{FF2B5EF4-FFF2-40B4-BE49-F238E27FC236}">
                  <a16:creationId xmlns:a16="http://schemas.microsoft.com/office/drawing/2014/main" id="{6E83C1C7-3AD1-4D2A-8F0A-E2F8F46DA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495300"/>
              <a:ext cx="41782253" cy="4610099"/>
            </a:xfrm>
            <a:prstGeom prst="rect">
              <a:avLst/>
            </a:prstGeom>
            <a:grpFill/>
            <a:ln w="25400">
              <a:noFill/>
              <a:miter lim="800000"/>
            </a:ln>
          </p:spPr>
          <p:txBody>
            <a:bodyPr lIns="53524" tIns="26761" rIns="53524" bIns="26761" anchor="ctr"/>
            <a:lstStyle>
              <a:defPPr>
                <a:defRPr kern="1200" smtId="4294967295"/>
              </a:defPPr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3675" b="1" i="1" u="sng">
                <a:solidFill>
                  <a:schemeClr val="bg1"/>
                </a:solidFill>
                <a:ea typeface="SimSun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 Box 262">
            <a:extLst>
              <a:ext uri="{FF2B5EF4-FFF2-40B4-BE49-F238E27FC236}">
                <a16:creationId xmlns:a16="http://schemas.microsoft.com/office/drawing/2014/main" id="{B2954BE1-452A-4BF9-9DF4-409FE0787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842" y="1253133"/>
            <a:ext cx="25620347" cy="430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BF0B"/>
                  </a:outerShdw>
                </a:effectLst>
              </a14:hiddenEffects>
            </a:ext>
          </a:extLst>
        </p:spPr>
        <p:txBody>
          <a:bodyPr lIns="53524" tIns="26761" rIns="53524" bIns="26761" anchor="ctr"/>
          <a:lstStyle>
            <a:defPPr>
              <a:defRPr kern="1200" smtId="4294967295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8000" b="1" dirty="0">
                <a:solidFill>
                  <a:srgbClr val="FDD023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Sentiment Analysis and Topic Modeling Using Spark</a:t>
            </a:r>
          </a:p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Nurjahan (nurja1@lsu.edu)</a:t>
            </a:r>
          </a:p>
          <a:p>
            <a:pPr algn="ctr"/>
            <a:r>
              <a:rPr lang="en-US" altLang="zh-CN" sz="4001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Louisiana State University, Baton Rouge, LA</a:t>
            </a:r>
          </a:p>
        </p:txBody>
      </p:sp>
      <p:pic>
        <p:nvPicPr>
          <p:cNvPr id="8" name="Picture 7" descr="Gold version of the LSU SVM logo" title="LSU SVM logo">
            <a:extLst>
              <a:ext uri="{FF2B5EF4-FFF2-40B4-BE49-F238E27FC236}">
                <a16:creationId xmlns:a16="http://schemas.microsoft.com/office/drawing/2014/main" id="{F29BB10B-5CDD-4F05-BFA7-F6B34DD3F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38018" y="2628922"/>
            <a:ext cx="6679619" cy="15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D50EDCCB-16ED-4938-9A8A-D409AE015F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7" b="4039"/>
          <a:stretch>
            <a:fillRect/>
          </a:stretch>
        </p:blipFill>
        <p:spPr bwMode="auto">
          <a:xfrm>
            <a:off x="33561189" y="1562733"/>
            <a:ext cx="9099870" cy="377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42">
            <a:extLst>
              <a:ext uri="{FF2B5EF4-FFF2-40B4-BE49-F238E27FC236}">
                <a16:creationId xmlns:a16="http://schemas.microsoft.com/office/drawing/2014/main" id="{EFF3E5AE-8197-497D-B762-99101128F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8" y="7563499"/>
            <a:ext cx="11887203" cy="1090593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</p:spPr>
        <p:txBody>
          <a:bodyPr wrap="square" lIns="160020" tIns="80010" rIns="160020" bIns="160020">
            <a:spAutoFit/>
          </a:bodyPr>
          <a:lstStyle>
            <a:defPPr>
              <a:defRPr kern="1200" smtId="4294967295"/>
            </a:defPPr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indent="-5715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5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To study the correlations between gender, age and sentiments of Covid related tweets using Hive and HBase. </a:t>
            </a:r>
          </a:p>
          <a:p>
            <a:pPr marL="342900" marR="0" indent="-5715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5400" kern="100" dirty="0">
                <a:ea typeface="Aptos" panose="020B0004020202020204" pitchFamily="34" charset="0"/>
                <a:cs typeface="Vrinda" panose="020B0502040204020203" pitchFamily="34" charset="0"/>
              </a:rPr>
              <a:t>T</a:t>
            </a:r>
            <a:r>
              <a:rPr lang="en-US" sz="5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o leverage </a:t>
            </a:r>
            <a:r>
              <a:rPr lang="en-US" sz="5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Pyspark</a:t>
            </a:r>
            <a:r>
              <a:rPr lang="en-US" sz="5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 for distributed processing of the data to find how people’s sentiment towards COVID-19 varies across geo-locations and time-periods. </a:t>
            </a:r>
          </a:p>
          <a:p>
            <a:pPr marL="342900" marR="0" indent="-5715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5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To apply topic modeling or keyword extraction techniques on the dataset using Spark with </a:t>
            </a:r>
            <a:r>
              <a:rPr lang="en-US" sz="5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MLlib</a:t>
            </a:r>
            <a:r>
              <a:rPr lang="en-US" sz="5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.</a:t>
            </a:r>
            <a:endParaRPr lang="en-US" sz="5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</p:txBody>
      </p:sp>
      <p:sp>
        <p:nvSpPr>
          <p:cNvPr id="11" name="Text Box 247">
            <a:extLst>
              <a:ext uri="{FF2B5EF4-FFF2-40B4-BE49-F238E27FC236}">
                <a16:creationId xmlns:a16="http://schemas.microsoft.com/office/drawing/2014/main" id="{5B4FC5F4-F937-4F2B-A724-A1481DC34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9" y="19745976"/>
            <a:ext cx="11887203" cy="5110181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</p:spPr>
        <p:txBody>
          <a:bodyPr wrap="square" lIns="160020" tIns="80010" rIns="160020" bIns="160020">
            <a:spAutoFit/>
          </a:bodyPr>
          <a:lstStyle>
            <a:defPPr>
              <a:defRPr kern="1200" smtId="4294967295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7013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5400" dirty="0">
                <a:ea typeface="ＭＳ Ｐゴシック" charset="-128"/>
                <a:cs typeface="Times New Roman" panose="02020603050405020304" pitchFamily="18" charset="0"/>
              </a:rPr>
              <a:t>Dataset(s): </a:t>
            </a:r>
            <a:r>
              <a:rPr lang="en-US" sz="5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Twitter Data of Louisiana and Washington (48 hours before and 48 hours after of the stay-at-home order and mask-mandate order).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kern="100" dirty="0">
                <a:ea typeface="Aptos" panose="020B0004020202020204" pitchFamily="34" charset="0"/>
                <a:cs typeface="Times New Roman" panose="02020603050405020304" pitchFamily="18" charset="0"/>
              </a:rPr>
              <a:t>URL: Not Publicly Available</a:t>
            </a:r>
            <a:endParaRPr lang="en-US" sz="5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48">
            <a:extLst>
              <a:ext uri="{FF2B5EF4-FFF2-40B4-BE49-F238E27FC236}">
                <a16:creationId xmlns:a16="http://schemas.microsoft.com/office/drawing/2014/main" id="{CBF65B33-10BD-4EAF-9423-E9254D8C4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9" y="6858004"/>
            <a:ext cx="11887203" cy="684803"/>
          </a:xfrm>
          <a:prstGeom prst="rect">
            <a:avLst/>
          </a:prstGeom>
          <a:solidFill>
            <a:srgbClr val="461D7C"/>
          </a:solidFill>
          <a:ln w="19050">
            <a:noFill/>
            <a:miter lim="800000"/>
          </a:ln>
        </p:spPr>
        <p:txBody>
          <a:bodyPr wrap="square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3850" b="1" dirty="0">
                <a:solidFill>
                  <a:srgbClr val="FDD023"/>
                </a:solidFill>
                <a:latin typeface="Arial Black" panose="020B0A04020102020204" pitchFamily="34" charset="0"/>
                <a:ea typeface="SimSun" pitchFamily="2" charset="-122"/>
                <a:cs typeface="Lucida Sans" pitchFamily="34" charset="0"/>
              </a:rPr>
              <a:t>Your Project Description</a:t>
            </a:r>
            <a:endParaRPr lang="en-US" altLang="zh-CN" sz="2800" b="1" dirty="0">
              <a:solidFill>
                <a:srgbClr val="FDD023"/>
              </a:solidFill>
              <a:latin typeface="Arial Black" panose="020B0A04020102020204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13" name="Text Box 248">
            <a:extLst>
              <a:ext uri="{FF2B5EF4-FFF2-40B4-BE49-F238E27FC236}">
                <a16:creationId xmlns:a16="http://schemas.microsoft.com/office/drawing/2014/main" id="{7D2D496F-3A68-48A9-846F-6842C657D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9" y="19061174"/>
            <a:ext cx="11887203" cy="684803"/>
          </a:xfrm>
          <a:prstGeom prst="rect">
            <a:avLst/>
          </a:prstGeom>
          <a:solidFill>
            <a:srgbClr val="461D7C"/>
          </a:solidFill>
          <a:ln w="19050">
            <a:noFill/>
            <a:miter lim="800000"/>
          </a:ln>
        </p:spPr>
        <p:txBody>
          <a:bodyPr wrap="square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3850" b="1" dirty="0">
                <a:solidFill>
                  <a:srgbClr val="FDD023"/>
                </a:solidFill>
                <a:latin typeface="Arial Black" panose="020B0A04020102020204" pitchFamily="34" charset="0"/>
                <a:ea typeface="SimSun" pitchFamily="2" charset="-122"/>
                <a:cs typeface="Lucida Sans" pitchFamily="34" charset="0"/>
              </a:rPr>
              <a:t>Datasets</a:t>
            </a:r>
            <a:endParaRPr lang="en-US" altLang="zh-CN" sz="2800" b="1" dirty="0">
              <a:solidFill>
                <a:srgbClr val="FDD023"/>
              </a:solidFill>
              <a:latin typeface="Arial Black" panose="020B0A04020102020204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14" name="Text Box 244">
            <a:extLst>
              <a:ext uri="{FF2B5EF4-FFF2-40B4-BE49-F238E27FC236}">
                <a16:creationId xmlns:a16="http://schemas.microsoft.com/office/drawing/2014/main" id="{3B985AA6-F579-478A-8378-DB9A6D65F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8801" y="7563503"/>
            <a:ext cx="16916400" cy="43256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60020" tIns="80010" rIns="160020" bIns="160020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PySpark</a:t>
            </a:r>
            <a:r>
              <a:rPr lang="en-US" sz="5400" kern="100" dirty="0">
                <a:ea typeface="Aptos" panose="020B0004020202020204" pitchFamily="34" charset="0"/>
                <a:cs typeface="Times New Roman" panose="02020603050405020304" pitchFamily="18" charset="0"/>
              </a:rPr>
              <a:t>: Distributed and Parallel Computing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MLlib</a:t>
            </a:r>
            <a:r>
              <a:rPr lang="en-US" sz="5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Library for performing machine learning tasks.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Matplotlib: Visualization purposes.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kern="100" dirty="0">
                <a:ea typeface="Aptos" panose="020B0004020202020204" pitchFamily="34" charset="0"/>
                <a:cs typeface="Times New Roman" panose="02020603050405020304" pitchFamily="18" charset="0"/>
              </a:rPr>
              <a:t>SQL : Query and Data Analysis</a:t>
            </a:r>
            <a:endParaRPr lang="en-US" sz="5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Box 261">
            <a:extLst>
              <a:ext uri="{FF2B5EF4-FFF2-40B4-BE49-F238E27FC236}">
                <a16:creationId xmlns:a16="http://schemas.microsoft.com/office/drawing/2014/main" id="{5EEF5699-1593-4C00-A8DA-2D84CC526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2598" y="19794285"/>
            <a:ext cx="16916400" cy="514134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60020" tIns="80010" rIns="160020" bIns="160020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5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  <a:cs typeface="Times New Roman" panose="02020603050405020304" pitchFamily="18" charset="0"/>
              </a:rPr>
              <a:t>Downloaded the dataset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5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  <a:cs typeface="Times New Roman" panose="02020603050405020304" pitchFamily="18" charset="0"/>
              </a:rPr>
              <a:t>Prepared the python environment for the project.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5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  <a:cs typeface="Times New Roman" panose="02020603050405020304" pitchFamily="18" charset="0"/>
              </a:rPr>
              <a:t>Installation and setup of Apache Spark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5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  <a:cs typeface="Times New Roman" panose="02020603050405020304" pitchFamily="18" charset="0"/>
              </a:rPr>
              <a:t>Analyzing the attributes, properties of the dataset.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5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  <a:cs typeface="Times New Roman" panose="02020603050405020304" pitchFamily="18" charset="0"/>
              </a:rPr>
              <a:t>Visualize the data for better understanding</a:t>
            </a:r>
          </a:p>
        </p:txBody>
      </p:sp>
      <p:sp>
        <p:nvSpPr>
          <p:cNvPr id="16" name="Text Box 248">
            <a:extLst>
              <a:ext uri="{FF2B5EF4-FFF2-40B4-BE49-F238E27FC236}">
                <a16:creationId xmlns:a16="http://schemas.microsoft.com/office/drawing/2014/main" id="{733C6985-888D-42D0-BB24-E57363CA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8801" y="6858000"/>
            <a:ext cx="16916400" cy="684803"/>
          </a:xfrm>
          <a:prstGeom prst="rect">
            <a:avLst/>
          </a:prstGeom>
          <a:solidFill>
            <a:srgbClr val="461D7C"/>
          </a:solidFill>
          <a:ln w="19050">
            <a:noFill/>
            <a:miter lim="800000"/>
          </a:ln>
        </p:spPr>
        <p:txBody>
          <a:bodyPr wrap="square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3850" b="1" dirty="0">
                <a:solidFill>
                  <a:srgbClr val="FDD023"/>
                </a:solidFill>
                <a:latin typeface="Arial Black" panose="020B0A04020102020204" pitchFamily="34" charset="0"/>
                <a:ea typeface="SimSun" pitchFamily="2" charset="-122"/>
                <a:cs typeface="Lucida Sans" pitchFamily="34" charset="0"/>
              </a:rPr>
              <a:t>Big data framework(s) you are using</a:t>
            </a:r>
            <a:endParaRPr lang="en-US" altLang="zh-CN" sz="2800" b="1" dirty="0">
              <a:solidFill>
                <a:srgbClr val="FDD023"/>
              </a:solidFill>
              <a:latin typeface="Arial Black" panose="020B0A04020102020204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19" name="Text Box 248">
            <a:extLst>
              <a:ext uri="{FF2B5EF4-FFF2-40B4-BE49-F238E27FC236}">
                <a16:creationId xmlns:a16="http://schemas.microsoft.com/office/drawing/2014/main" id="{2F5B51C0-9C6D-4EBF-B055-7CFCA1F7F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2399" y="6858000"/>
            <a:ext cx="12344401" cy="684803"/>
          </a:xfrm>
          <a:prstGeom prst="rect">
            <a:avLst/>
          </a:prstGeom>
          <a:solidFill>
            <a:srgbClr val="461D7C"/>
          </a:solidFill>
          <a:ln w="19050">
            <a:noFill/>
            <a:miter lim="800000"/>
          </a:ln>
        </p:spPr>
        <p:txBody>
          <a:bodyPr wrap="square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3850" b="1" dirty="0">
                <a:solidFill>
                  <a:srgbClr val="FDD023"/>
                </a:solidFill>
                <a:latin typeface="Arial Black" panose="020B0A04020102020204" pitchFamily="34" charset="0"/>
                <a:ea typeface="SimSun" pitchFamily="2" charset="-122"/>
                <a:cs typeface="Lucida Sans" pitchFamily="34" charset="0"/>
              </a:rPr>
              <a:t>Plans</a:t>
            </a:r>
            <a:endParaRPr lang="en-US" altLang="zh-CN" sz="2800" b="1" dirty="0">
              <a:solidFill>
                <a:srgbClr val="FDD023"/>
              </a:solidFill>
              <a:latin typeface="Arial Black" panose="020B0A04020102020204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20" name="Text Box 248">
            <a:extLst>
              <a:ext uri="{FF2B5EF4-FFF2-40B4-BE49-F238E27FC236}">
                <a16:creationId xmlns:a16="http://schemas.microsoft.com/office/drawing/2014/main" id="{D3630B2B-0361-40CD-82C0-8C1D4631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2598" y="19109482"/>
            <a:ext cx="16916400" cy="684803"/>
          </a:xfrm>
          <a:prstGeom prst="rect">
            <a:avLst/>
          </a:prstGeom>
          <a:solidFill>
            <a:srgbClr val="461D7C"/>
          </a:solidFill>
          <a:ln w="19050">
            <a:noFill/>
            <a:miter lim="800000"/>
          </a:ln>
        </p:spPr>
        <p:txBody>
          <a:bodyPr wrap="square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3850" b="1" dirty="0">
                <a:solidFill>
                  <a:srgbClr val="FDD023"/>
                </a:solidFill>
                <a:latin typeface="Arial Black" panose="020B0A04020102020204" pitchFamily="34" charset="0"/>
                <a:ea typeface="SimSun" pitchFamily="2" charset="-122"/>
                <a:cs typeface="Lucida Sans" pitchFamily="34" charset="0"/>
              </a:rPr>
              <a:t>Current Status</a:t>
            </a:r>
            <a:endParaRPr lang="en-US" altLang="zh-CN" sz="2800" b="1" dirty="0">
              <a:solidFill>
                <a:srgbClr val="FDD023"/>
              </a:solidFill>
              <a:latin typeface="Arial Black" panose="020B0A04020102020204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32" name="Text Box 242">
            <a:extLst>
              <a:ext uri="{FF2B5EF4-FFF2-40B4-BE49-F238E27FC236}">
                <a16:creationId xmlns:a16="http://schemas.microsoft.com/office/drawing/2014/main" id="{21881172-4EB3-40E9-9B6A-07E6C651F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2399" y="7591111"/>
            <a:ext cx="11887203" cy="7135736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</p:spPr>
        <p:txBody>
          <a:bodyPr wrap="square" lIns="160020" tIns="80010" rIns="160020" bIns="160020">
            <a:spAutoFit/>
          </a:bodyPr>
          <a:lstStyle>
            <a:defPPr>
              <a:defRPr kern="1200" smtId="4294967295"/>
            </a:defPPr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5400" dirty="0">
                <a:ea typeface="ＭＳ Ｐゴシック" charset="-128"/>
                <a:cs typeface="Times New Roman" panose="02020603050405020304" pitchFamily="18" charset="0"/>
              </a:rPr>
              <a:t>Exploratory Data Analysis of Covid 19 data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5400" dirty="0">
                <a:ea typeface="ＭＳ Ｐゴシック" charset="-128"/>
                <a:cs typeface="Times New Roman" panose="02020603050405020304" pitchFamily="18" charset="0"/>
              </a:rPr>
              <a:t>An Analysis of the Correlations Between Age, Gender, and Temporal Factors on COVID-19-Related Sentiments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5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Topic Modeling Using machine learning techniques</a:t>
            </a:r>
            <a:endParaRPr lang="en-US" altLang="ja-JP" sz="5400" dirty="0"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18" name="Text Box 248">
            <a:extLst>
              <a:ext uri="{FF2B5EF4-FFF2-40B4-BE49-F238E27FC236}">
                <a16:creationId xmlns:a16="http://schemas.microsoft.com/office/drawing/2014/main" id="{0C4DD815-6E1B-4806-BF7E-3D84E4EEC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9995" y="19061174"/>
            <a:ext cx="12344401" cy="684803"/>
          </a:xfrm>
          <a:prstGeom prst="rect">
            <a:avLst/>
          </a:prstGeom>
          <a:solidFill>
            <a:srgbClr val="461D7C"/>
          </a:solidFill>
          <a:ln w="19050">
            <a:noFill/>
            <a:miter lim="800000"/>
          </a:ln>
        </p:spPr>
        <p:txBody>
          <a:bodyPr wrap="square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3850" b="1" dirty="0">
                <a:solidFill>
                  <a:srgbClr val="FDD023"/>
                </a:solidFill>
                <a:latin typeface="Arial Black" panose="020B0A04020102020204" pitchFamily="34" charset="0"/>
                <a:ea typeface="SimSun" pitchFamily="2" charset="-122"/>
                <a:cs typeface="Lucida Sans" pitchFamily="34" charset="0"/>
              </a:rPr>
              <a:t>Appendix</a:t>
            </a:r>
            <a:endParaRPr lang="en-US" altLang="zh-CN" sz="2800" b="1" dirty="0">
              <a:solidFill>
                <a:srgbClr val="FDD023"/>
              </a:solidFill>
              <a:latin typeface="Arial Black" panose="020B0A04020102020204" pitchFamily="34" charset="0"/>
              <a:ea typeface="SimSun" pitchFamily="2" charset="-122"/>
              <a:cs typeface="Lucida Sans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0FED3A-69C4-4A6C-9EEA-5AE2E9196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0218"/>
              </p:ext>
            </p:extLst>
          </p:nvPr>
        </p:nvGraphicFramePr>
        <p:xfrm>
          <a:off x="30619994" y="20358042"/>
          <a:ext cx="11887202" cy="2550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3136">
                  <a:extLst>
                    <a:ext uri="{9D8B030D-6E8A-4147-A177-3AD203B41FA5}">
                      <a16:colId xmlns:a16="http://schemas.microsoft.com/office/drawing/2014/main" val="279612089"/>
                    </a:ext>
                  </a:extLst>
                </a:gridCol>
                <a:gridCol w="5254066">
                  <a:extLst>
                    <a:ext uri="{9D8B030D-6E8A-4147-A177-3AD203B41FA5}">
                      <a16:colId xmlns:a16="http://schemas.microsoft.com/office/drawing/2014/main" val="4055623563"/>
                    </a:ext>
                  </a:extLst>
                </a:gridCol>
              </a:tblGrid>
              <a:tr h="1275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File name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#lines</a:t>
                      </a:r>
                      <a:endParaRPr lang="en-U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8601630"/>
                  </a:ext>
                </a:extLst>
              </a:tr>
              <a:tr h="1275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</a:rPr>
                        <a:t>Covid_data_analysis.ipnyb</a:t>
                      </a:r>
                      <a:endParaRPr lang="en-U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220</a:t>
                      </a:r>
                      <a:endParaRPr lang="en-U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880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18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228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ＭＳ Ｐゴシック</vt:lpstr>
      <vt:lpstr>SimSun</vt:lpstr>
      <vt:lpstr>Aptos</vt:lpstr>
      <vt:lpstr>Arial</vt:lpstr>
      <vt:lpstr>Arial Black</vt:lpstr>
      <vt:lpstr>Calibri</vt:lpstr>
      <vt:lpstr>Calibri Light</vt:lpstr>
      <vt:lpstr>Lucida Sans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Kisung Lee</dc:creator>
  <cp:lastModifiedBy>Nurjahan Nipa</cp:lastModifiedBy>
  <cp:revision>11</cp:revision>
  <dcterms:created xsi:type="dcterms:W3CDTF">2020-08-25T02:03:18Z</dcterms:created>
  <dcterms:modified xsi:type="dcterms:W3CDTF">2024-09-28T23:05:50Z</dcterms:modified>
</cp:coreProperties>
</file>