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60" r:id="rId1"/>
    <p:sldMasterId id="2147483663" r:id="rId2"/>
    <p:sldMasterId id="2147483669" r:id="rId3"/>
  </p:sldMasterIdLst>
  <p:notesMasterIdLst>
    <p:notesMasterId r:id="rId26"/>
  </p:notesMasterIdLst>
  <p:handoutMasterIdLst>
    <p:handoutMasterId r:id="rId27"/>
  </p:handoutMasterIdLst>
  <p:sldIdLst>
    <p:sldId id="258" r:id="rId4"/>
    <p:sldId id="256" r:id="rId5"/>
    <p:sldId id="314" r:id="rId6"/>
    <p:sldId id="289" r:id="rId7"/>
    <p:sldId id="290" r:id="rId8"/>
    <p:sldId id="291" r:id="rId9"/>
    <p:sldId id="292" r:id="rId10"/>
    <p:sldId id="312" r:id="rId11"/>
    <p:sldId id="311" r:id="rId12"/>
    <p:sldId id="302" r:id="rId13"/>
    <p:sldId id="294" r:id="rId14"/>
    <p:sldId id="306" r:id="rId15"/>
    <p:sldId id="304" r:id="rId16"/>
    <p:sldId id="295" r:id="rId17"/>
    <p:sldId id="307" r:id="rId18"/>
    <p:sldId id="296" r:id="rId19"/>
    <p:sldId id="297" r:id="rId20"/>
    <p:sldId id="313" r:id="rId21"/>
    <p:sldId id="300" r:id="rId22"/>
    <p:sldId id="301" r:id="rId23"/>
    <p:sldId id="309" r:id="rId24"/>
    <p:sldId id="31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255" autoAdjust="0"/>
  </p:normalViewPr>
  <p:slideViewPr>
    <p:cSldViewPr snapToGrid="0" snapToObjects="1">
      <p:cViewPr varScale="1">
        <p:scale>
          <a:sx n="60" d="100"/>
          <a:sy n="60" d="100"/>
        </p:scale>
        <p:origin x="147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5" d="100"/>
          <a:sy n="95" d="100"/>
        </p:scale>
        <p:origin x="251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solidFill>
                  <a:schemeClr val="tx2"/>
                </a:solidFill>
                <a:latin typeface="Times New Roman" panose="02020603050405020304" pitchFamily="18" charset="0"/>
                <a:cs typeface="Times New Roman" panose="02020603050405020304" pitchFamily="18" charset="0"/>
              </a:rPr>
              <a:t>Bertscore</a:t>
            </a:r>
            <a:r>
              <a:rPr lang="en-US" dirty="0">
                <a:solidFill>
                  <a:schemeClr val="tx2"/>
                </a:solidFill>
                <a:latin typeface="Times New Roman" panose="02020603050405020304" pitchFamily="18" charset="0"/>
                <a:cs typeface="Times New Roman" panose="02020603050405020304" pitchFamily="18" charset="0"/>
              </a:rPr>
              <a:t>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Precision</c:v>
                </c:pt>
              </c:strCache>
            </c:strRef>
          </c:tx>
          <c:spPr>
            <a:solidFill>
              <a:schemeClr val="accent1"/>
            </a:solidFill>
            <a:ln>
              <a:noFill/>
            </a:ln>
            <a:effectLst/>
          </c:spPr>
          <c:invertIfNegative val="0"/>
          <c:cat>
            <c:strRef>
              <c:f>Sheet1!$A$2:$A$4</c:f>
              <c:strCache>
                <c:ptCount val="3"/>
                <c:pt idx="0">
                  <c:v>Llama 3 70b</c:v>
                </c:pt>
                <c:pt idx="1">
                  <c:v>llama 3 8b</c:v>
                </c:pt>
                <c:pt idx="2">
                  <c:v>Few Shot(3)</c:v>
                </c:pt>
              </c:strCache>
            </c:strRef>
          </c:cat>
          <c:val>
            <c:numRef>
              <c:f>Sheet1!$B$2:$B$4</c:f>
              <c:numCache>
                <c:formatCode>General</c:formatCode>
                <c:ptCount val="3"/>
                <c:pt idx="0">
                  <c:v>0.89559999999999995</c:v>
                </c:pt>
                <c:pt idx="1">
                  <c:v>0.58230000000000004</c:v>
                </c:pt>
                <c:pt idx="2">
                  <c:v>0.88109999999999999</c:v>
                </c:pt>
              </c:numCache>
            </c:numRef>
          </c:val>
          <c:extLst>
            <c:ext xmlns:c16="http://schemas.microsoft.com/office/drawing/2014/chart" uri="{C3380CC4-5D6E-409C-BE32-E72D297353CC}">
              <c16:uniqueId val="{00000000-3E92-44AE-AA1C-7983BC8B8E37}"/>
            </c:ext>
          </c:extLst>
        </c:ser>
        <c:ser>
          <c:idx val="1"/>
          <c:order val="1"/>
          <c:tx>
            <c:strRef>
              <c:f>Sheet1!$C$1</c:f>
              <c:strCache>
                <c:ptCount val="1"/>
                <c:pt idx="0">
                  <c:v>Recall</c:v>
                </c:pt>
              </c:strCache>
            </c:strRef>
          </c:tx>
          <c:spPr>
            <a:solidFill>
              <a:schemeClr val="accent3"/>
            </a:solidFill>
            <a:ln>
              <a:noFill/>
            </a:ln>
            <a:effectLst/>
          </c:spPr>
          <c:invertIfNegative val="0"/>
          <c:cat>
            <c:strRef>
              <c:f>Sheet1!$A$2:$A$4</c:f>
              <c:strCache>
                <c:ptCount val="3"/>
                <c:pt idx="0">
                  <c:v>Llama 3 70b</c:v>
                </c:pt>
                <c:pt idx="1">
                  <c:v>llama 3 8b</c:v>
                </c:pt>
                <c:pt idx="2">
                  <c:v>Few Shot(3)</c:v>
                </c:pt>
              </c:strCache>
            </c:strRef>
          </c:cat>
          <c:val>
            <c:numRef>
              <c:f>Sheet1!$C$2:$C$4</c:f>
              <c:numCache>
                <c:formatCode>General</c:formatCode>
                <c:ptCount val="3"/>
                <c:pt idx="0">
                  <c:v>0.87060000000000004</c:v>
                </c:pt>
                <c:pt idx="1">
                  <c:v>0.56969999999999998</c:v>
                </c:pt>
                <c:pt idx="2">
                  <c:v>0.89480000000000004</c:v>
                </c:pt>
              </c:numCache>
            </c:numRef>
          </c:val>
          <c:extLst>
            <c:ext xmlns:c16="http://schemas.microsoft.com/office/drawing/2014/chart" uri="{C3380CC4-5D6E-409C-BE32-E72D297353CC}">
              <c16:uniqueId val="{00000001-3E92-44AE-AA1C-7983BC8B8E37}"/>
            </c:ext>
          </c:extLst>
        </c:ser>
        <c:ser>
          <c:idx val="2"/>
          <c:order val="2"/>
          <c:tx>
            <c:strRef>
              <c:f>Sheet1!$D$1</c:f>
              <c:strCache>
                <c:ptCount val="1"/>
                <c:pt idx="0">
                  <c:v>F1</c:v>
                </c:pt>
              </c:strCache>
            </c:strRef>
          </c:tx>
          <c:spPr>
            <a:solidFill>
              <a:schemeClr val="accent5"/>
            </a:solidFill>
            <a:ln>
              <a:noFill/>
            </a:ln>
            <a:effectLst/>
          </c:spPr>
          <c:invertIfNegative val="0"/>
          <c:cat>
            <c:strRef>
              <c:f>Sheet1!$A$2:$A$4</c:f>
              <c:strCache>
                <c:ptCount val="3"/>
                <c:pt idx="0">
                  <c:v>Llama 3 70b</c:v>
                </c:pt>
                <c:pt idx="1">
                  <c:v>llama 3 8b</c:v>
                </c:pt>
                <c:pt idx="2">
                  <c:v>Few Shot(3)</c:v>
                </c:pt>
              </c:strCache>
            </c:strRef>
          </c:cat>
          <c:val>
            <c:numRef>
              <c:f>Sheet1!$D$2:$D$4</c:f>
              <c:numCache>
                <c:formatCode>General</c:formatCode>
                <c:ptCount val="3"/>
                <c:pt idx="0">
                  <c:v>0.88219999999999998</c:v>
                </c:pt>
                <c:pt idx="1">
                  <c:v>0.57540000000000002</c:v>
                </c:pt>
                <c:pt idx="2">
                  <c:v>0.88729999999999998</c:v>
                </c:pt>
              </c:numCache>
            </c:numRef>
          </c:val>
          <c:extLst>
            <c:ext xmlns:c16="http://schemas.microsoft.com/office/drawing/2014/chart" uri="{C3380CC4-5D6E-409C-BE32-E72D297353CC}">
              <c16:uniqueId val="{00000002-3E92-44AE-AA1C-7983BC8B8E37}"/>
            </c:ext>
          </c:extLst>
        </c:ser>
        <c:dLbls>
          <c:showLegendKey val="0"/>
          <c:showVal val="0"/>
          <c:showCatName val="0"/>
          <c:showSerName val="0"/>
          <c:showPercent val="0"/>
          <c:showBubbleSize val="0"/>
        </c:dLbls>
        <c:gapWidth val="219"/>
        <c:overlap val="-27"/>
        <c:axId val="1266007775"/>
        <c:axId val="1266005855"/>
      </c:barChart>
      <c:catAx>
        <c:axId val="126600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266005855"/>
        <c:crosses val="autoZero"/>
        <c:auto val="1"/>
        <c:lblAlgn val="ctr"/>
        <c:lblOffset val="100"/>
        <c:noMultiLvlLbl val="0"/>
      </c:catAx>
      <c:valAx>
        <c:axId val="1266005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6007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2"/>
                </a:solidFill>
                <a:latin typeface="Times New Roman" panose="02020603050405020304" pitchFamily="18" charset="0"/>
                <a:cs typeface="Times New Roman" panose="02020603050405020304" pitchFamily="18" charset="0"/>
              </a:rPr>
              <a:t>ROUGE Comparison</a:t>
            </a:r>
          </a:p>
        </c:rich>
      </c:tx>
      <c:layout>
        <c:manualLayout>
          <c:xMode val="edge"/>
          <c:yMode val="edge"/>
          <c:x val="0.34481318768418889"/>
          <c:y val="2.438271147819571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ROUGE 1</c:v>
                </c:pt>
              </c:strCache>
            </c:strRef>
          </c:tx>
          <c:spPr>
            <a:solidFill>
              <a:schemeClr val="accent1"/>
            </a:solidFill>
            <a:ln>
              <a:noFill/>
            </a:ln>
            <a:effectLst/>
          </c:spPr>
          <c:invertIfNegative val="0"/>
          <c:cat>
            <c:strRef>
              <c:f>Sheet1!$A$2:$A$4</c:f>
              <c:strCache>
                <c:ptCount val="3"/>
                <c:pt idx="0">
                  <c:v>Llama 3 70b</c:v>
                </c:pt>
                <c:pt idx="1">
                  <c:v>llama 3 8b</c:v>
                </c:pt>
                <c:pt idx="2">
                  <c:v>Few Shot (3)</c:v>
                </c:pt>
              </c:strCache>
            </c:strRef>
          </c:cat>
          <c:val>
            <c:numRef>
              <c:f>Sheet1!$B$2:$B$4</c:f>
              <c:numCache>
                <c:formatCode>General</c:formatCode>
                <c:ptCount val="3"/>
                <c:pt idx="0">
                  <c:v>0.55900000000000005</c:v>
                </c:pt>
                <c:pt idx="1">
                  <c:v>0.37169999999999997</c:v>
                </c:pt>
                <c:pt idx="2">
                  <c:v>0.56889999999999996</c:v>
                </c:pt>
              </c:numCache>
            </c:numRef>
          </c:val>
          <c:extLst>
            <c:ext xmlns:c16="http://schemas.microsoft.com/office/drawing/2014/chart" uri="{C3380CC4-5D6E-409C-BE32-E72D297353CC}">
              <c16:uniqueId val="{00000000-B0E6-41A1-BA00-885FB7CE6D8A}"/>
            </c:ext>
          </c:extLst>
        </c:ser>
        <c:ser>
          <c:idx val="1"/>
          <c:order val="1"/>
          <c:tx>
            <c:strRef>
              <c:f>Sheet1!$C$1</c:f>
              <c:strCache>
                <c:ptCount val="1"/>
                <c:pt idx="0">
                  <c:v>ROUGE 2</c:v>
                </c:pt>
              </c:strCache>
            </c:strRef>
          </c:tx>
          <c:spPr>
            <a:solidFill>
              <a:schemeClr val="accent3"/>
            </a:solidFill>
            <a:ln>
              <a:noFill/>
            </a:ln>
            <a:effectLst/>
          </c:spPr>
          <c:invertIfNegative val="0"/>
          <c:cat>
            <c:strRef>
              <c:f>Sheet1!$A$2:$A$4</c:f>
              <c:strCache>
                <c:ptCount val="3"/>
                <c:pt idx="0">
                  <c:v>Llama 3 70b</c:v>
                </c:pt>
                <c:pt idx="1">
                  <c:v>llama 3 8b</c:v>
                </c:pt>
                <c:pt idx="2">
                  <c:v>Few Shot (3)</c:v>
                </c:pt>
              </c:strCache>
            </c:strRef>
          </c:cat>
          <c:val>
            <c:numRef>
              <c:f>Sheet1!$C$2:$C$4</c:f>
              <c:numCache>
                <c:formatCode>General</c:formatCode>
                <c:ptCount val="3"/>
                <c:pt idx="0">
                  <c:v>0.50900000000000001</c:v>
                </c:pt>
                <c:pt idx="1">
                  <c:v>0.34</c:v>
                </c:pt>
                <c:pt idx="2">
                  <c:v>0.51980000000000004</c:v>
                </c:pt>
              </c:numCache>
            </c:numRef>
          </c:val>
          <c:extLst>
            <c:ext xmlns:c16="http://schemas.microsoft.com/office/drawing/2014/chart" uri="{C3380CC4-5D6E-409C-BE32-E72D297353CC}">
              <c16:uniqueId val="{00000001-B0E6-41A1-BA00-885FB7CE6D8A}"/>
            </c:ext>
          </c:extLst>
        </c:ser>
        <c:ser>
          <c:idx val="2"/>
          <c:order val="2"/>
          <c:tx>
            <c:strRef>
              <c:f>Sheet1!$D$1</c:f>
              <c:strCache>
                <c:ptCount val="1"/>
                <c:pt idx="0">
                  <c:v>ROUGE L</c:v>
                </c:pt>
              </c:strCache>
            </c:strRef>
          </c:tx>
          <c:spPr>
            <a:solidFill>
              <a:schemeClr val="accent5"/>
            </a:solidFill>
            <a:ln>
              <a:noFill/>
            </a:ln>
            <a:effectLst/>
          </c:spPr>
          <c:invertIfNegative val="0"/>
          <c:cat>
            <c:strRef>
              <c:f>Sheet1!$A$2:$A$4</c:f>
              <c:strCache>
                <c:ptCount val="3"/>
                <c:pt idx="0">
                  <c:v>Llama 3 70b</c:v>
                </c:pt>
                <c:pt idx="1">
                  <c:v>llama 3 8b</c:v>
                </c:pt>
                <c:pt idx="2">
                  <c:v>Few Shot (3)</c:v>
                </c:pt>
              </c:strCache>
            </c:strRef>
          </c:cat>
          <c:val>
            <c:numRef>
              <c:f>Sheet1!$D$2:$D$4</c:f>
              <c:numCache>
                <c:formatCode>General</c:formatCode>
                <c:ptCount val="3"/>
                <c:pt idx="0">
                  <c:v>0.54330000000000001</c:v>
                </c:pt>
                <c:pt idx="1">
                  <c:v>0.36180000000000001</c:v>
                </c:pt>
                <c:pt idx="2">
                  <c:v>0.55569999999999997</c:v>
                </c:pt>
              </c:numCache>
            </c:numRef>
          </c:val>
          <c:extLst>
            <c:ext xmlns:c16="http://schemas.microsoft.com/office/drawing/2014/chart" uri="{C3380CC4-5D6E-409C-BE32-E72D297353CC}">
              <c16:uniqueId val="{00000002-B0E6-41A1-BA00-885FB7CE6D8A}"/>
            </c:ext>
          </c:extLst>
        </c:ser>
        <c:dLbls>
          <c:showLegendKey val="0"/>
          <c:showVal val="0"/>
          <c:showCatName val="0"/>
          <c:showSerName val="0"/>
          <c:showPercent val="0"/>
          <c:showBubbleSize val="0"/>
        </c:dLbls>
        <c:gapWidth val="219"/>
        <c:overlap val="-27"/>
        <c:axId val="1266007775"/>
        <c:axId val="1266005855"/>
      </c:barChart>
      <c:catAx>
        <c:axId val="126600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6005855"/>
        <c:crosses val="autoZero"/>
        <c:auto val="1"/>
        <c:lblAlgn val="ctr"/>
        <c:lblOffset val="100"/>
        <c:noMultiLvlLbl val="0"/>
      </c:catAx>
      <c:valAx>
        <c:axId val="12660058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60077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solidFill>
                  <a:schemeClr val="tx2"/>
                </a:solidFill>
              </a:rPr>
              <a:t>BLEU Score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BLEU Score</c:v>
                </c:pt>
              </c:strCache>
            </c:strRef>
          </c:tx>
          <c:spPr>
            <a:solidFill>
              <a:schemeClr val="accent1"/>
            </a:solidFill>
            <a:ln>
              <a:noFill/>
            </a:ln>
            <a:effectLst/>
          </c:spPr>
          <c:invertIfNegative val="0"/>
          <c:dPt>
            <c:idx val="1"/>
            <c:invertIfNegative val="0"/>
            <c:bubble3D val="0"/>
            <c:spPr>
              <a:solidFill>
                <a:schemeClr val="accent1"/>
              </a:solidFill>
              <a:ln>
                <a:solidFill>
                  <a:schemeClr val="tx1">
                    <a:lumMod val="20000"/>
                    <a:lumOff val="80000"/>
                  </a:schemeClr>
                </a:solidFill>
              </a:ln>
              <a:effectLst/>
            </c:spPr>
            <c:extLst>
              <c:ext xmlns:c16="http://schemas.microsoft.com/office/drawing/2014/chart" uri="{C3380CC4-5D6E-409C-BE32-E72D297353CC}">
                <c16:uniqueId val="{00000003-4665-4814-9DA3-C04075A814C0}"/>
              </c:ext>
            </c:extLst>
          </c:dPt>
          <c:cat>
            <c:strRef>
              <c:f>Sheet1!$A$2:$A$4</c:f>
              <c:strCache>
                <c:ptCount val="3"/>
                <c:pt idx="0">
                  <c:v>Llama 3 70b</c:v>
                </c:pt>
                <c:pt idx="1">
                  <c:v>Llama 3 8b</c:v>
                </c:pt>
                <c:pt idx="2">
                  <c:v>Few Shot (3)</c:v>
                </c:pt>
              </c:strCache>
            </c:strRef>
          </c:cat>
          <c:val>
            <c:numRef>
              <c:f>Sheet1!$B$2:$B$4</c:f>
              <c:numCache>
                <c:formatCode>General</c:formatCode>
                <c:ptCount val="3"/>
                <c:pt idx="0">
                  <c:v>0.38890000000000002</c:v>
                </c:pt>
                <c:pt idx="1">
                  <c:v>0.2001</c:v>
                </c:pt>
                <c:pt idx="2">
                  <c:v>0.3982</c:v>
                </c:pt>
              </c:numCache>
            </c:numRef>
          </c:val>
          <c:extLst>
            <c:ext xmlns:c16="http://schemas.microsoft.com/office/drawing/2014/chart" uri="{C3380CC4-5D6E-409C-BE32-E72D297353CC}">
              <c16:uniqueId val="{00000000-4665-4814-9DA3-C04075A814C0}"/>
            </c:ext>
          </c:extLst>
        </c:ser>
        <c:dLbls>
          <c:showLegendKey val="0"/>
          <c:showVal val="0"/>
          <c:showCatName val="0"/>
          <c:showSerName val="0"/>
          <c:showPercent val="0"/>
          <c:showBubbleSize val="0"/>
        </c:dLbls>
        <c:gapWidth val="219"/>
        <c:overlap val="-27"/>
        <c:axId val="1270993519"/>
        <c:axId val="1270996399"/>
      </c:barChart>
      <c:catAx>
        <c:axId val="1270993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0996399"/>
        <c:crosses val="autoZero"/>
        <c:auto val="1"/>
        <c:lblAlgn val="ctr"/>
        <c:lblOffset val="100"/>
        <c:noMultiLvlLbl val="0"/>
      </c:catAx>
      <c:valAx>
        <c:axId val="1270996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0993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B0F64-FCCF-4FF0-99CC-72444A3B9D50}" type="doc">
      <dgm:prSet loTypeId="urn:microsoft.com/office/officeart/2005/8/layout/hProcess9" loCatId="process" qsTypeId="urn:microsoft.com/office/officeart/2005/8/quickstyle/simple1" qsCatId="simple" csTypeId="urn:microsoft.com/office/officeart/2005/8/colors/accent1_2" csCatId="accent1" phldr="1"/>
      <dgm:spPr/>
    </dgm:pt>
    <dgm:pt modelId="{D101CAF1-EED3-455D-B1E5-18D40FA76183}">
      <dgm:prSet phldrT="[Text]"/>
      <dgm:spPr/>
      <dgm:t>
        <a:bodyPr/>
        <a:lstStyle/>
        <a:p>
          <a:r>
            <a:rPr lang="en-US" dirty="0">
              <a:latin typeface="Times New Roman" panose="02020603050405020304" pitchFamily="18" charset="0"/>
              <a:cs typeface="Times New Roman" panose="02020603050405020304" pitchFamily="18" charset="0"/>
            </a:rPr>
            <a:t>Background and Prior Work (Slide 6-10)</a:t>
          </a:r>
        </a:p>
      </dgm:t>
    </dgm:pt>
    <dgm:pt modelId="{13424F01-4C72-4B29-A518-A921A5EDAA0E}" type="parTrans" cxnId="{8D4C857C-22A6-4CD1-835A-D98BF124BD09}">
      <dgm:prSet/>
      <dgm:spPr/>
      <dgm:t>
        <a:bodyPr/>
        <a:lstStyle/>
        <a:p>
          <a:endParaRPr lang="en-US"/>
        </a:p>
      </dgm:t>
    </dgm:pt>
    <dgm:pt modelId="{3122B3AF-0E30-4BAF-A8AC-34C4B19AF08D}" type="sibTrans" cxnId="{8D4C857C-22A6-4CD1-835A-D98BF124BD09}">
      <dgm:prSet/>
      <dgm:spPr/>
      <dgm:t>
        <a:bodyPr/>
        <a:lstStyle/>
        <a:p>
          <a:endParaRPr lang="en-US"/>
        </a:p>
      </dgm:t>
    </dgm:pt>
    <dgm:pt modelId="{0964D478-4ED6-466E-A55D-3C26CB3784F4}">
      <dgm:prSet phldrT="[Text]"/>
      <dgm:spPr/>
      <dgm:t>
        <a:bodyPr/>
        <a:lstStyle/>
        <a:p>
          <a:r>
            <a:rPr lang="en-US" dirty="0">
              <a:latin typeface="Times New Roman" panose="02020603050405020304" pitchFamily="18" charset="0"/>
              <a:cs typeface="Times New Roman" panose="02020603050405020304" pitchFamily="18" charset="0"/>
            </a:rPr>
            <a:t>Proposed Summarization Pipeline (Slide 10-17)</a:t>
          </a:r>
        </a:p>
      </dgm:t>
    </dgm:pt>
    <dgm:pt modelId="{4E77994B-F295-4C99-9A60-1450FA4C6E42}" type="parTrans" cxnId="{4AFCA105-A816-4595-8703-F2EC3DF4FF7E}">
      <dgm:prSet/>
      <dgm:spPr/>
      <dgm:t>
        <a:bodyPr/>
        <a:lstStyle/>
        <a:p>
          <a:endParaRPr lang="en-US"/>
        </a:p>
      </dgm:t>
    </dgm:pt>
    <dgm:pt modelId="{5255371F-85D8-4B75-98EA-47822D73D154}" type="sibTrans" cxnId="{4AFCA105-A816-4595-8703-F2EC3DF4FF7E}">
      <dgm:prSet/>
      <dgm:spPr/>
      <dgm:t>
        <a:bodyPr/>
        <a:lstStyle/>
        <a:p>
          <a:endParaRPr lang="en-US"/>
        </a:p>
      </dgm:t>
    </dgm:pt>
    <dgm:pt modelId="{EDB2A22D-D7EF-405D-9CC5-1247D4709675}">
      <dgm:prSet phldrT="[Text]"/>
      <dgm:spPr/>
      <dgm:t>
        <a:bodyPr/>
        <a:lstStyle/>
        <a:p>
          <a:r>
            <a:rPr lang="en-US" dirty="0">
              <a:latin typeface="Times New Roman" panose="02020603050405020304" pitchFamily="18" charset="0"/>
              <a:cs typeface="Times New Roman" panose="02020603050405020304" pitchFamily="18" charset="0"/>
            </a:rPr>
            <a:t>Experiments &amp; Results (Slide 18-20)</a:t>
          </a:r>
        </a:p>
      </dgm:t>
    </dgm:pt>
    <dgm:pt modelId="{14E09280-9CAA-41FC-A4B7-7C3AF125E43F}" type="parTrans" cxnId="{B69F295C-4ED7-4365-A6B9-4925CA2A350A}">
      <dgm:prSet/>
      <dgm:spPr/>
      <dgm:t>
        <a:bodyPr/>
        <a:lstStyle/>
        <a:p>
          <a:endParaRPr lang="en-US"/>
        </a:p>
      </dgm:t>
    </dgm:pt>
    <dgm:pt modelId="{287ABDF2-3C49-4A8B-91D3-B3BD06BFB226}" type="sibTrans" cxnId="{B69F295C-4ED7-4365-A6B9-4925CA2A350A}">
      <dgm:prSet/>
      <dgm:spPr/>
      <dgm:t>
        <a:bodyPr/>
        <a:lstStyle/>
        <a:p>
          <a:endParaRPr lang="en-US"/>
        </a:p>
      </dgm:t>
    </dgm:pt>
    <dgm:pt modelId="{50315908-81D3-4C96-9D36-0AC78686AE56}">
      <dgm:prSet phldrT="[Text]"/>
      <dgm:spPr/>
      <dgm:t>
        <a:bodyPr/>
        <a:lstStyle/>
        <a:p>
          <a:r>
            <a:rPr lang="en-US" dirty="0">
              <a:latin typeface="Times New Roman" panose="02020603050405020304" pitchFamily="18" charset="0"/>
              <a:cs typeface="Times New Roman" panose="02020603050405020304" pitchFamily="18" charset="0"/>
            </a:rPr>
            <a:t>Conclusion and Future Work (Slide 21-22)</a:t>
          </a:r>
        </a:p>
      </dgm:t>
    </dgm:pt>
    <dgm:pt modelId="{46693DAE-4ED3-4173-8B15-39EFE38A2C4C}" type="parTrans" cxnId="{2930F402-C864-4EDE-B7D0-0809C10411B6}">
      <dgm:prSet/>
      <dgm:spPr/>
      <dgm:t>
        <a:bodyPr/>
        <a:lstStyle/>
        <a:p>
          <a:endParaRPr lang="en-US"/>
        </a:p>
      </dgm:t>
    </dgm:pt>
    <dgm:pt modelId="{25F38F82-EE50-4E77-8031-0D0492EBFF23}" type="sibTrans" cxnId="{2930F402-C864-4EDE-B7D0-0809C10411B6}">
      <dgm:prSet/>
      <dgm:spPr/>
      <dgm:t>
        <a:bodyPr/>
        <a:lstStyle/>
        <a:p>
          <a:endParaRPr lang="en-US"/>
        </a:p>
      </dgm:t>
    </dgm:pt>
    <dgm:pt modelId="{B5252177-AA76-4B13-8C19-F495485CF73D}" type="pres">
      <dgm:prSet presAssocID="{0C4B0F64-FCCF-4FF0-99CC-72444A3B9D50}" presName="CompostProcess" presStyleCnt="0">
        <dgm:presLayoutVars>
          <dgm:dir/>
          <dgm:resizeHandles val="exact"/>
        </dgm:presLayoutVars>
      </dgm:prSet>
      <dgm:spPr/>
    </dgm:pt>
    <dgm:pt modelId="{CBE8E229-0BBA-463B-BCFD-3EF5BAF653DA}" type="pres">
      <dgm:prSet presAssocID="{0C4B0F64-FCCF-4FF0-99CC-72444A3B9D50}" presName="arrow" presStyleLbl="bgShp" presStyleIdx="0" presStyleCnt="1"/>
      <dgm:spPr/>
    </dgm:pt>
    <dgm:pt modelId="{67F132F8-927E-4B59-9F19-F91472ED8937}" type="pres">
      <dgm:prSet presAssocID="{0C4B0F64-FCCF-4FF0-99CC-72444A3B9D50}" presName="linearProcess" presStyleCnt="0"/>
      <dgm:spPr/>
    </dgm:pt>
    <dgm:pt modelId="{5CF4FD36-BFF2-4A9A-A881-ACBAC965B4BE}" type="pres">
      <dgm:prSet presAssocID="{D101CAF1-EED3-455D-B1E5-18D40FA76183}" presName="textNode" presStyleLbl="node1" presStyleIdx="0" presStyleCnt="4">
        <dgm:presLayoutVars>
          <dgm:bulletEnabled val="1"/>
        </dgm:presLayoutVars>
      </dgm:prSet>
      <dgm:spPr/>
    </dgm:pt>
    <dgm:pt modelId="{807901BB-97AC-4594-908C-90CA46A32571}" type="pres">
      <dgm:prSet presAssocID="{3122B3AF-0E30-4BAF-A8AC-34C4B19AF08D}" presName="sibTrans" presStyleCnt="0"/>
      <dgm:spPr/>
    </dgm:pt>
    <dgm:pt modelId="{4DDE3846-E5A5-4AC0-8689-426F99166ACC}" type="pres">
      <dgm:prSet presAssocID="{0964D478-4ED6-466E-A55D-3C26CB3784F4}" presName="textNode" presStyleLbl="node1" presStyleIdx="1" presStyleCnt="4">
        <dgm:presLayoutVars>
          <dgm:bulletEnabled val="1"/>
        </dgm:presLayoutVars>
      </dgm:prSet>
      <dgm:spPr/>
    </dgm:pt>
    <dgm:pt modelId="{1F793301-0AD1-46D0-B27C-D8514E3EA412}" type="pres">
      <dgm:prSet presAssocID="{5255371F-85D8-4B75-98EA-47822D73D154}" presName="sibTrans" presStyleCnt="0"/>
      <dgm:spPr/>
    </dgm:pt>
    <dgm:pt modelId="{E98F3370-002D-4C6F-B83A-031A899F59BB}" type="pres">
      <dgm:prSet presAssocID="{EDB2A22D-D7EF-405D-9CC5-1247D4709675}" presName="textNode" presStyleLbl="node1" presStyleIdx="2" presStyleCnt="4">
        <dgm:presLayoutVars>
          <dgm:bulletEnabled val="1"/>
        </dgm:presLayoutVars>
      </dgm:prSet>
      <dgm:spPr/>
    </dgm:pt>
    <dgm:pt modelId="{6322991E-B317-4229-8F0F-7FA75539D47A}" type="pres">
      <dgm:prSet presAssocID="{287ABDF2-3C49-4A8B-91D3-B3BD06BFB226}" presName="sibTrans" presStyleCnt="0"/>
      <dgm:spPr/>
    </dgm:pt>
    <dgm:pt modelId="{6D914B0F-403E-4319-B336-FA2A84F2C041}" type="pres">
      <dgm:prSet presAssocID="{50315908-81D3-4C96-9D36-0AC78686AE56}" presName="textNode" presStyleLbl="node1" presStyleIdx="3" presStyleCnt="4">
        <dgm:presLayoutVars>
          <dgm:bulletEnabled val="1"/>
        </dgm:presLayoutVars>
      </dgm:prSet>
      <dgm:spPr/>
    </dgm:pt>
  </dgm:ptLst>
  <dgm:cxnLst>
    <dgm:cxn modelId="{2930F402-C864-4EDE-B7D0-0809C10411B6}" srcId="{0C4B0F64-FCCF-4FF0-99CC-72444A3B9D50}" destId="{50315908-81D3-4C96-9D36-0AC78686AE56}" srcOrd="3" destOrd="0" parTransId="{46693DAE-4ED3-4173-8B15-39EFE38A2C4C}" sibTransId="{25F38F82-EE50-4E77-8031-0D0492EBFF23}"/>
    <dgm:cxn modelId="{4AFCA105-A816-4595-8703-F2EC3DF4FF7E}" srcId="{0C4B0F64-FCCF-4FF0-99CC-72444A3B9D50}" destId="{0964D478-4ED6-466E-A55D-3C26CB3784F4}" srcOrd="1" destOrd="0" parTransId="{4E77994B-F295-4C99-9A60-1450FA4C6E42}" sibTransId="{5255371F-85D8-4B75-98EA-47822D73D154}"/>
    <dgm:cxn modelId="{FD839716-17EF-4B98-B95B-2DD20B86D46D}" type="presOf" srcId="{EDB2A22D-D7EF-405D-9CC5-1247D4709675}" destId="{E98F3370-002D-4C6F-B83A-031A899F59BB}" srcOrd="0" destOrd="0" presId="urn:microsoft.com/office/officeart/2005/8/layout/hProcess9"/>
    <dgm:cxn modelId="{16F1871E-A49A-48F8-8F92-361B979B1A19}" type="presOf" srcId="{50315908-81D3-4C96-9D36-0AC78686AE56}" destId="{6D914B0F-403E-4319-B336-FA2A84F2C041}" srcOrd="0" destOrd="0" presId="urn:microsoft.com/office/officeart/2005/8/layout/hProcess9"/>
    <dgm:cxn modelId="{B69F295C-4ED7-4365-A6B9-4925CA2A350A}" srcId="{0C4B0F64-FCCF-4FF0-99CC-72444A3B9D50}" destId="{EDB2A22D-D7EF-405D-9CC5-1247D4709675}" srcOrd="2" destOrd="0" parTransId="{14E09280-9CAA-41FC-A4B7-7C3AF125E43F}" sibTransId="{287ABDF2-3C49-4A8B-91D3-B3BD06BFB226}"/>
    <dgm:cxn modelId="{8D4C857C-22A6-4CD1-835A-D98BF124BD09}" srcId="{0C4B0F64-FCCF-4FF0-99CC-72444A3B9D50}" destId="{D101CAF1-EED3-455D-B1E5-18D40FA76183}" srcOrd="0" destOrd="0" parTransId="{13424F01-4C72-4B29-A518-A921A5EDAA0E}" sibTransId="{3122B3AF-0E30-4BAF-A8AC-34C4B19AF08D}"/>
    <dgm:cxn modelId="{AE8CB69B-C706-401B-9FDD-5D0E7D4A5624}" type="presOf" srcId="{0964D478-4ED6-466E-A55D-3C26CB3784F4}" destId="{4DDE3846-E5A5-4AC0-8689-426F99166ACC}" srcOrd="0" destOrd="0" presId="urn:microsoft.com/office/officeart/2005/8/layout/hProcess9"/>
    <dgm:cxn modelId="{A22336B7-6746-4C59-991C-BBC70BB57A61}" type="presOf" srcId="{0C4B0F64-FCCF-4FF0-99CC-72444A3B9D50}" destId="{B5252177-AA76-4B13-8C19-F495485CF73D}" srcOrd="0" destOrd="0" presId="urn:microsoft.com/office/officeart/2005/8/layout/hProcess9"/>
    <dgm:cxn modelId="{EC6954CC-3DE1-46AD-B3A7-43443919AE9D}" type="presOf" srcId="{D101CAF1-EED3-455D-B1E5-18D40FA76183}" destId="{5CF4FD36-BFF2-4A9A-A881-ACBAC965B4BE}" srcOrd="0" destOrd="0" presId="urn:microsoft.com/office/officeart/2005/8/layout/hProcess9"/>
    <dgm:cxn modelId="{4F0EC1DA-BB69-43AF-914F-6E31C336A36C}" type="presParOf" srcId="{B5252177-AA76-4B13-8C19-F495485CF73D}" destId="{CBE8E229-0BBA-463B-BCFD-3EF5BAF653DA}" srcOrd="0" destOrd="0" presId="urn:microsoft.com/office/officeart/2005/8/layout/hProcess9"/>
    <dgm:cxn modelId="{07583A72-58C4-4E8B-8B37-283937F4E7C2}" type="presParOf" srcId="{B5252177-AA76-4B13-8C19-F495485CF73D}" destId="{67F132F8-927E-4B59-9F19-F91472ED8937}" srcOrd="1" destOrd="0" presId="urn:microsoft.com/office/officeart/2005/8/layout/hProcess9"/>
    <dgm:cxn modelId="{E7957C71-0767-4CA9-9056-A18103909C03}" type="presParOf" srcId="{67F132F8-927E-4B59-9F19-F91472ED8937}" destId="{5CF4FD36-BFF2-4A9A-A881-ACBAC965B4BE}" srcOrd="0" destOrd="0" presId="urn:microsoft.com/office/officeart/2005/8/layout/hProcess9"/>
    <dgm:cxn modelId="{50E27AAA-3B9F-4B27-9383-E163972D9E80}" type="presParOf" srcId="{67F132F8-927E-4B59-9F19-F91472ED8937}" destId="{807901BB-97AC-4594-908C-90CA46A32571}" srcOrd="1" destOrd="0" presId="urn:microsoft.com/office/officeart/2005/8/layout/hProcess9"/>
    <dgm:cxn modelId="{4C621C23-C85A-46C3-A66A-6B05E095ABF5}" type="presParOf" srcId="{67F132F8-927E-4B59-9F19-F91472ED8937}" destId="{4DDE3846-E5A5-4AC0-8689-426F99166ACC}" srcOrd="2" destOrd="0" presId="urn:microsoft.com/office/officeart/2005/8/layout/hProcess9"/>
    <dgm:cxn modelId="{CB2295EC-38CF-43C0-8BEA-49DE4CA04F92}" type="presParOf" srcId="{67F132F8-927E-4B59-9F19-F91472ED8937}" destId="{1F793301-0AD1-46D0-B27C-D8514E3EA412}" srcOrd="3" destOrd="0" presId="urn:microsoft.com/office/officeart/2005/8/layout/hProcess9"/>
    <dgm:cxn modelId="{038DE7F3-F5C9-4E3F-86A3-BE6AB22BE059}" type="presParOf" srcId="{67F132F8-927E-4B59-9F19-F91472ED8937}" destId="{E98F3370-002D-4C6F-B83A-031A899F59BB}" srcOrd="4" destOrd="0" presId="urn:microsoft.com/office/officeart/2005/8/layout/hProcess9"/>
    <dgm:cxn modelId="{CB65485B-D7E1-49B4-95F3-B11129E23EE2}" type="presParOf" srcId="{67F132F8-927E-4B59-9F19-F91472ED8937}" destId="{6322991E-B317-4229-8F0F-7FA75539D47A}" srcOrd="5" destOrd="0" presId="urn:microsoft.com/office/officeart/2005/8/layout/hProcess9"/>
    <dgm:cxn modelId="{8A5B4CD0-186D-4E2D-A36B-3DAF595644F4}" type="presParOf" srcId="{67F132F8-927E-4B59-9F19-F91472ED8937}" destId="{6D914B0F-403E-4319-B336-FA2A84F2C041}"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8E229-0BBA-463B-BCFD-3EF5BAF653DA}">
      <dsp:nvSpPr>
        <dsp:cNvPr id="0" name=""/>
        <dsp:cNvSpPr/>
      </dsp:nvSpPr>
      <dsp:spPr>
        <a:xfrm>
          <a:off x="515025" y="0"/>
          <a:ext cx="5836961" cy="382711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4FD36-BFF2-4A9A-A881-ACBAC965B4BE}">
      <dsp:nvSpPr>
        <dsp:cNvPr id="0" name=""/>
        <dsp:cNvSpPr/>
      </dsp:nvSpPr>
      <dsp:spPr>
        <a:xfrm>
          <a:off x="3436" y="1148135"/>
          <a:ext cx="1653045" cy="15308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Background and Prior Work (Slide 6-10)</a:t>
          </a:r>
        </a:p>
      </dsp:txBody>
      <dsp:txXfrm>
        <a:off x="78166" y="1222865"/>
        <a:ext cx="1503585" cy="1381387"/>
      </dsp:txXfrm>
    </dsp:sp>
    <dsp:sp modelId="{4DDE3846-E5A5-4AC0-8689-426F99166ACC}">
      <dsp:nvSpPr>
        <dsp:cNvPr id="0" name=""/>
        <dsp:cNvSpPr/>
      </dsp:nvSpPr>
      <dsp:spPr>
        <a:xfrm>
          <a:off x="1739134" y="1148135"/>
          <a:ext cx="1653045" cy="15308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Proposed Summarization Pipeline (Slide 10-17)</a:t>
          </a:r>
        </a:p>
      </dsp:txBody>
      <dsp:txXfrm>
        <a:off x="1813864" y="1222865"/>
        <a:ext cx="1503585" cy="1381387"/>
      </dsp:txXfrm>
    </dsp:sp>
    <dsp:sp modelId="{E98F3370-002D-4C6F-B83A-031A899F59BB}">
      <dsp:nvSpPr>
        <dsp:cNvPr id="0" name=""/>
        <dsp:cNvSpPr/>
      </dsp:nvSpPr>
      <dsp:spPr>
        <a:xfrm>
          <a:off x="3474832" y="1148135"/>
          <a:ext cx="1653045" cy="15308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Experiments &amp; Results (Slide 18-20)</a:t>
          </a:r>
        </a:p>
      </dsp:txBody>
      <dsp:txXfrm>
        <a:off x="3549562" y="1222865"/>
        <a:ext cx="1503585" cy="1381387"/>
      </dsp:txXfrm>
    </dsp:sp>
    <dsp:sp modelId="{6D914B0F-403E-4319-B336-FA2A84F2C041}">
      <dsp:nvSpPr>
        <dsp:cNvPr id="0" name=""/>
        <dsp:cNvSpPr/>
      </dsp:nvSpPr>
      <dsp:spPr>
        <a:xfrm>
          <a:off x="5210530" y="1148135"/>
          <a:ext cx="1653045" cy="15308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Conclusion and Future Work (Slide 21-22)</a:t>
          </a:r>
        </a:p>
      </dsp:txBody>
      <dsp:txXfrm>
        <a:off x="5285260" y="1222865"/>
        <a:ext cx="1503585" cy="13813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BB66ED-D34C-2143-8F23-849DD175FC13}" type="datetimeFigureOut">
              <a:rPr lang="en-US" smtClean="0"/>
              <a:t>4/21/2025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8177B5-11D6-BF4A-8B8A-9D70ACCA26B6}" type="slidenum">
              <a:rPr lang="en-US" smtClean="0"/>
              <a:t>‹#›</a:t>
            </a:fld>
            <a:endParaRPr lang="en-US"/>
          </a:p>
        </p:txBody>
      </p:sp>
    </p:spTree>
    <p:extLst>
      <p:ext uri="{BB962C8B-B14F-4D97-AF65-F5344CB8AC3E}">
        <p14:creationId xmlns:p14="http://schemas.microsoft.com/office/powerpoint/2010/main" val="1060455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05777-EB75-EF4C-9A66-49B54B674729}"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15A77-D8FE-604E-A7CD-3B05D93F5CE2}" type="slidenum">
              <a:rPr lang="en-US" smtClean="0"/>
              <a:t>‹#›</a:t>
            </a:fld>
            <a:endParaRPr lang="en-US"/>
          </a:p>
        </p:txBody>
      </p:sp>
    </p:spTree>
    <p:extLst>
      <p:ext uri="{BB962C8B-B14F-4D97-AF65-F5344CB8AC3E}">
        <p14:creationId xmlns:p14="http://schemas.microsoft.com/office/powerpoint/2010/main" val="715114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morning, everyone. My name is Md </a:t>
            </a:r>
            <a:r>
              <a:rPr lang="en-US" dirty="0" err="1"/>
              <a:t>Saidur</a:t>
            </a:r>
            <a:r>
              <a:rPr lang="en-US" dirty="0"/>
              <a:t> Rahman , and </a:t>
            </a:r>
            <a:r>
              <a:rPr lang="en-US" dirty="0" err="1"/>
              <a:t>and</a:t>
            </a:r>
            <a:r>
              <a:rPr lang="en-US" dirty="0"/>
              <a:t> they are my collaborators: Nurjahan and </a:t>
            </a:r>
            <a:r>
              <a:rPr lang="en-US" sz="1200" i="1" dirty="0">
                <a:solidFill>
                  <a:schemeClr val="tx2"/>
                </a:solidFill>
                <a:latin typeface="Times New Roman" panose="02020603050405020304" pitchFamily="18" charset="0"/>
                <a:ea typeface="+mn-lt"/>
                <a:cs typeface="Times New Roman" panose="02020603050405020304" pitchFamily="18" charset="0"/>
              </a:rPr>
              <a:t>Kaushani Samarawickrama.</a:t>
            </a:r>
            <a:endParaRPr lang="en-US" dirty="0"/>
          </a:p>
          <a:p>
            <a:pPr>
              <a:buNone/>
            </a:pPr>
            <a:r>
              <a:rPr lang="en-US" dirty="0"/>
              <a:t>Today I’m excited to present our work titled </a:t>
            </a:r>
            <a:r>
              <a:rPr lang="en-US" b="1" dirty="0" err="1"/>
              <a:t>HybridSum</a:t>
            </a:r>
            <a:r>
              <a:rPr lang="en-US" b="1" dirty="0"/>
              <a:t>: Hybrid Summarization of Stack Overflow Posts</a:t>
            </a:r>
            <a:r>
              <a:rPr lang="en-US" dirty="0"/>
              <a:t>, developed as part of CSC 7135 at LSU. This work explores a novel combination of large language models and natural language inference to generate accurate and concise summaries for technical Q&amp;A content.</a:t>
            </a:r>
          </a:p>
        </p:txBody>
      </p:sp>
      <p:sp>
        <p:nvSpPr>
          <p:cNvPr id="4" name="Slide Number Placeholder 3"/>
          <p:cNvSpPr>
            <a:spLocks noGrp="1"/>
          </p:cNvSpPr>
          <p:nvPr>
            <p:ph type="sldNum" sz="quarter" idx="5"/>
          </p:nvPr>
        </p:nvSpPr>
        <p:spPr/>
        <p:txBody>
          <a:bodyPr/>
          <a:lstStyle/>
          <a:p>
            <a:fld id="{38115A77-D8FE-604E-A7CD-3B05D93F5CE2}" type="slidenum">
              <a:rPr lang="en-US" smtClean="0"/>
              <a:t>2</a:t>
            </a:fld>
            <a:endParaRPr lang="en-US"/>
          </a:p>
        </p:txBody>
      </p:sp>
    </p:spTree>
    <p:extLst>
      <p:ext uri="{BB962C8B-B14F-4D97-AF65-F5344CB8AC3E}">
        <p14:creationId xmlns:p14="http://schemas.microsoft.com/office/powerpoint/2010/main" val="1687256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investigate two main research questions. First, which model performs better for summarization: </a:t>
            </a:r>
            <a:r>
              <a:rPr lang="en-US" dirty="0" err="1"/>
              <a:t>LLaMA</a:t>
            </a:r>
            <a:r>
              <a:rPr lang="en-US" dirty="0"/>
              <a:t> 3.1 8B or </a:t>
            </a:r>
            <a:r>
              <a:rPr lang="en-US" dirty="0" err="1"/>
              <a:t>LLaMA</a:t>
            </a:r>
            <a:r>
              <a:rPr lang="en-US" dirty="0"/>
              <a:t> 3.3 70B? Second, can we achieve comparable performance with smaller models through clever prompting or filtering?</a:t>
            </a:r>
          </a:p>
        </p:txBody>
      </p:sp>
      <p:sp>
        <p:nvSpPr>
          <p:cNvPr id="4" name="Slide Number Placeholder 3"/>
          <p:cNvSpPr>
            <a:spLocks noGrp="1"/>
          </p:cNvSpPr>
          <p:nvPr>
            <p:ph type="sldNum" sz="quarter" idx="5"/>
          </p:nvPr>
        </p:nvSpPr>
        <p:spPr/>
        <p:txBody>
          <a:bodyPr/>
          <a:lstStyle/>
          <a:p>
            <a:fld id="{38115A77-D8FE-604E-A7CD-3B05D93F5CE2}" type="slidenum">
              <a:rPr lang="en-US" smtClean="0"/>
              <a:t>11</a:t>
            </a:fld>
            <a:endParaRPr lang="en-US"/>
          </a:p>
        </p:txBody>
      </p:sp>
    </p:spTree>
    <p:extLst>
      <p:ext uri="{BB962C8B-B14F-4D97-AF65-F5344CB8AC3E}">
        <p14:creationId xmlns:p14="http://schemas.microsoft.com/office/powerpoint/2010/main" val="3498393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big picture. We start with Stack Overflow posts from the SoSum dataset, which includes 3130 answers and a mix of conceptual, how-to, and bug-fix questions. </a:t>
            </a:r>
            <a:r>
              <a:rPr lang="en-US" dirty="0" err="1"/>
              <a:t>LLaMA</a:t>
            </a:r>
            <a:r>
              <a:rPr lang="en-US" dirty="0"/>
              <a:t> generates an abstractive summary. We then check each sentence in the original answer to see if it is </a:t>
            </a:r>
            <a:r>
              <a:rPr lang="en-US" b="1" dirty="0"/>
              <a:t>entailed</a:t>
            </a:r>
            <a:r>
              <a:rPr lang="en-US" dirty="0"/>
              <a:t> by the </a:t>
            </a:r>
            <a:r>
              <a:rPr lang="en-US" dirty="0" err="1"/>
              <a:t>LLaMA</a:t>
            </a:r>
            <a:r>
              <a:rPr lang="en-US" dirty="0"/>
              <a:t> summary. Only entailed sentences are kept in the final output.</a:t>
            </a:r>
          </a:p>
        </p:txBody>
      </p:sp>
      <p:sp>
        <p:nvSpPr>
          <p:cNvPr id="4" name="Slide Number Placeholder 3"/>
          <p:cNvSpPr>
            <a:spLocks noGrp="1"/>
          </p:cNvSpPr>
          <p:nvPr>
            <p:ph type="sldNum" sz="quarter" idx="5"/>
          </p:nvPr>
        </p:nvSpPr>
        <p:spPr/>
        <p:txBody>
          <a:bodyPr/>
          <a:lstStyle/>
          <a:p>
            <a:fld id="{38115A77-D8FE-604E-A7CD-3B05D93F5CE2}" type="slidenum">
              <a:rPr lang="en-US" smtClean="0"/>
              <a:t>12</a:t>
            </a:fld>
            <a:endParaRPr lang="en-US"/>
          </a:p>
        </p:txBody>
      </p:sp>
    </p:spTree>
    <p:extLst>
      <p:ext uri="{BB962C8B-B14F-4D97-AF65-F5344CB8AC3E}">
        <p14:creationId xmlns:p14="http://schemas.microsoft.com/office/powerpoint/2010/main" val="226228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“Let me walk you through the dataset we used for training and evaluation.</a:t>
            </a:r>
            <a:br>
              <a:rPr lang="en-US" dirty="0"/>
            </a:br>
            <a:r>
              <a:rPr lang="en-US" dirty="0"/>
              <a:t>Our work is based on the </a:t>
            </a:r>
            <a:r>
              <a:rPr lang="en-US" b="1" dirty="0"/>
              <a:t>SoSum dataset</a:t>
            </a:r>
            <a:r>
              <a:rPr lang="en-US" dirty="0"/>
              <a:t>, which stands for Stack Overflow Summarization. It contains </a:t>
            </a:r>
            <a:r>
              <a:rPr lang="en-US" b="1" dirty="0"/>
              <a:t>3130 answers</a:t>
            </a:r>
            <a:r>
              <a:rPr lang="en-US" dirty="0"/>
              <a:t> drawn from </a:t>
            </a:r>
            <a:r>
              <a:rPr lang="en-US" b="1" dirty="0"/>
              <a:t>785 unique Stack Overflow questions</a:t>
            </a:r>
            <a:r>
              <a:rPr lang="en-US" dirty="0"/>
              <a:t>.</a:t>
            </a:r>
            <a:br>
              <a:rPr lang="en-US" dirty="0"/>
            </a:br>
            <a:r>
              <a:rPr lang="en-US" dirty="0"/>
              <a:t>The questions are diverse and fall into three main categories:</a:t>
            </a:r>
          </a:p>
          <a:p>
            <a:pPr>
              <a:buFont typeface="Arial" panose="020B0604020202020204" pitchFamily="34" charset="0"/>
              <a:buChar char="•"/>
            </a:pPr>
            <a:r>
              <a:rPr lang="en-US" b="1" dirty="0"/>
              <a:t>254 how-to questions</a:t>
            </a:r>
            <a:r>
              <a:rPr lang="en-US" dirty="0"/>
              <a:t>, which are implementation-focused</a:t>
            </a:r>
          </a:p>
          <a:p>
            <a:pPr>
              <a:buFont typeface="Arial" panose="020B0604020202020204" pitchFamily="34" charset="0"/>
              <a:buChar char="•"/>
            </a:pPr>
            <a:r>
              <a:rPr lang="en-US" b="1" dirty="0"/>
              <a:t>322 conceptual questions</a:t>
            </a:r>
            <a:r>
              <a:rPr lang="en-US" dirty="0"/>
              <a:t>, which cover theory or API explanations</a:t>
            </a:r>
          </a:p>
          <a:p>
            <a:pPr>
              <a:buFont typeface="Arial" panose="020B0604020202020204" pitchFamily="34" charset="0"/>
              <a:buChar char="•"/>
            </a:pPr>
            <a:r>
              <a:rPr lang="en-US" b="1" dirty="0"/>
              <a:t>209 bug-fixing questions</a:t>
            </a:r>
            <a:r>
              <a:rPr lang="en-US" dirty="0"/>
              <a:t>, where users diagnose or resolve issues</a:t>
            </a:r>
          </a:p>
          <a:p>
            <a:pPr>
              <a:buNone/>
            </a:pPr>
            <a:r>
              <a:rPr lang="en-US" dirty="0"/>
              <a:t>On the left side of the slide, you’ll see a schema of the dataset. Each entry includes:</a:t>
            </a:r>
          </a:p>
          <a:p>
            <a:pPr>
              <a:buFont typeface="Arial" panose="020B0604020202020204" pitchFamily="34" charset="0"/>
              <a:buChar char="•"/>
            </a:pPr>
            <a:r>
              <a:rPr lang="en-US" dirty="0"/>
              <a:t>The full answer (</a:t>
            </a:r>
            <a:r>
              <a:rPr lang="en-US" dirty="0" err="1"/>
              <a:t>answer_body</a:t>
            </a:r>
            <a:r>
              <a:rPr lang="en-US" dirty="0"/>
              <a:t>)</a:t>
            </a:r>
          </a:p>
          <a:p>
            <a:pPr>
              <a:buFont typeface="Arial" panose="020B0604020202020204" pitchFamily="34" charset="0"/>
              <a:buChar char="•"/>
            </a:pPr>
            <a:r>
              <a:rPr lang="en-US" dirty="0"/>
              <a:t>Metadata like </a:t>
            </a:r>
            <a:r>
              <a:rPr lang="en-US" dirty="0" err="1"/>
              <a:t>question_id</a:t>
            </a:r>
            <a:r>
              <a:rPr lang="en-US" dirty="0"/>
              <a:t>, </a:t>
            </a:r>
            <a:r>
              <a:rPr lang="en-US" dirty="0" err="1"/>
              <a:t>question_type</a:t>
            </a:r>
            <a:r>
              <a:rPr lang="en-US" dirty="0"/>
              <a:t>, tags, and title</a:t>
            </a:r>
          </a:p>
          <a:p>
            <a:pPr>
              <a:buFont typeface="Arial" panose="020B0604020202020204" pitchFamily="34" charset="0"/>
              <a:buChar char="•"/>
            </a:pPr>
            <a:r>
              <a:rPr lang="en-US" dirty="0"/>
              <a:t>And most importantly, a list of sentences from the answer. Each sentence can optionally have a truth label.</a:t>
            </a:r>
          </a:p>
          <a:p>
            <a:r>
              <a:rPr lang="en-US" dirty="0"/>
              <a:t>These truth labels mark whether a sentence should be part of the ground truth summary—so 1 means it's relevant, and 0 means it's not.</a:t>
            </a:r>
            <a:br>
              <a:rPr lang="en-US" dirty="0"/>
            </a:br>
            <a:r>
              <a:rPr lang="en-US" dirty="0"/>
              <a:t>This allows us to evaluate how well our system selects or generates sentences that align with human judgment.”</a:t>
            </a:r>
          </a:p>
          <a:p>
            <a:endParaRPr lang="en-US" dirty="0"/>
          </a:p>
        </p:txBody>
      </p:sp>
      <p:sp>
        <p:nvSpPr>
          <p:cNvPr id="4" name="Slide Number Placeholder 3"/>
          <p:cNvSpPr>
            <a:spLocks noGrp="1"/>
          </p:cNvSpPr>
          <p:nvPr>
            <p:ph type="sldNum" sz="quarter" idx="5"/>
          </p:nvPr>
        </p:nvSpPr>
        <p:spPr/>
        <p:txBody>
          <a:bodyPr/>
          <a:lstStyle/>
          <a:p>
            <a:fld id="{38115A77-D8FE-604E-A7CD-3B05D93F5CE2}" type="slidenum">
              <a:rPr lang="en-US" smtClean="0"/>
              <a:t>13</a:t>
            </a:fld>
            <a:endParaRPr lang="en-US"/>
          </a:p>
        </p:txBody>
      </p:sp>
    </p:spTree>
    <p:extLst>
      <p:ext uri="{BB962C8B-B14F-4D97-AF65-F5344CB8AC3E}">
        <p14:creationId xmlns:p14="http://schemas.microsoft.com/office/powerpoint/2010/main" val="395243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slide shows how we designed our zero-shot prompting setup for the </a:t>
            </a:r>
            <a:r>
              <a:rPr lang="en-US" b="1" dirty="0" err="1"/>
              <a:t>LLaMA</a:t>
            </a:r>
            <a:r>
              <a:rPr lang="en-US" b="1" dirty="0"/>
              <a:t> 3.3 70B Instruct model and </a:t>
            </a:r>
            <a:r>
              <a:rPr lang="en-US" b="1" dirty="0" err="1"/>
              <a:t>LLaMA</a:t>
            </a:r>
            <a:r>
              <a:rPr lang="en-US" b="1" dirty="0"/>
              <a:t> 3.3 8B Instruct model</a:t>
            </a:r>
            <a:r>
              <a:rPr lang="en-US" dirty="0"/>
              <a:t>.</a:t>
            </a:r>
          </a:p>
          <a:p>
            <a:pPr>
              <a:buNone/>
            </a:pPr>
            <a:r>
              <a:rPr lang="en-US" dirty="0"/>
              <a:t>At the core, we use an </a:t>
            </a:r>
            <a:r>
              <a:rPr lang="en-US" b="1" dirty="0"/>
              <a:t>instruction-tuned version of </a:t>
            </a:r>
            <a:r>
              <a:rPr lang="en-US" b="1" dirty="0" err="1"/>
              <a:t>LLaMA</a:t>
            </a:r>
            <a:r>
              <a:rPr lang="en-US" dirty="0"/>
              <a:t>, so it responds well to structured role-based prompts. You can see here that the system message says:</a:t>
            </a:r>
            <a:br>
              <a:rPr lang="en-US" dirty="0"/>
            </a:br>
            <a:r>
              <a:rPr lang="en-US" i="1" dirty="0"/>
              <a:t>‘You are an expert technical summarizer...’</a:t>
            </a:r>
            <a:br>
              <a:rPr lang="en-US" dirty="0"/>
            </a:br>
            <a:r>
              <a:rPr lang="en-US" dirty="0"/>
              <a:t>This tells the model its role and sets the task clearly without giving any examples—this is what makes it </a:t>
            </a:r>
            <a:r>
              <a:rPr lang="en-US" b="1" dirty="0"/>
              <a:t>zero-shot</a:t>
            </a:r>
            <a:r>
              <a:rPr lang="en-US" dirty="0"/>
              <a:t>.</a:t>
            </a:r>
          </a:p>
          <a:p>
            <a:pPr>
              <a:buNone/>
            </a:pPr>
            <a:r>
              <a:rPr lang="en-US" dirty="0"/>
              <a:t>On the right side, you can see our </a:t>
            </a:r>
            <a:r>
              <a:rPr lang="en-US" b="1" dirty="0"/>
              <a:t>sampling parameters</a:t>
            </a:r>
            <a:r>
              <a:rPr lang="en-US" dirty="0"/>
              <a:t>.</a:t>
            </a:r>
          </a:p>
          <a:p>
            <a:pPr>
              <a:buFont typeface="Arial" panose="020B0604020202020204" pitchFamily="34" charset="0"/>
              <a:buChar char="•"/>
            </a:pPr>
            <a:r>
              <a:rPr lang="en-US" dirty="0"/>
              <a:t>We use a </a:t>
            </a:r>
            <a:r>
              <a:rPr lang="en-US" b="1" dirty="0"/>
              <a:t>temperature of 0.6</a:t>
            </a:r>
            <a:r>
              <a:rPr lang="en-US" dirty="0"/>
              <a:t> to allow for controlled diversity in responses.</a:t>
            </a:r>
          </a:p>
          <a:p>
            <a:pPr>
              <a:buFont typeface="Arial" panose="020B0604020202020204" pitchFamily="34" charset="0"/>
              <a:buChar char="•"/>
            </a:pPr>
            <a:r>
              <a:rPr lang="en-US" dirty="0" err="1"/>
              <a:t>top_p</a:t>
            </a:r>
            <a:r>
              <a:rPr lang="en-US" dirty="0"/>
              <a:t> = 0.9 ensures nucleus sampling—so the model only samples from the top 90% probability mass.</a:t>
            </a:r>
          </a:p>
          <a:p>
            <a:pPr>
              <a:buFont typeface="Arial" panose="020B0604020202020204" pitchFamily="34" charset="0"/>
              <a:buChar char="•"/>
            </a:pPr>
            <a:r>
              <a:rPr lang="en-US" dirty="0"/>
              <a:t>We cap the output length to </a:t>
            </a:r>
            <a:r>
              <a:rPr lang="en-US" b="1" dirty="0"/>
              <a:t>128 tokens</a:t>
            </a:r>
            <a:r>
              <a:rPr lang="en-US" dirty="0"/>
              <a:t>, which is usually enough for concise summaries.</a:t>
            </a:r>
          </a:p>
          <a:p>
            <a:pPr>
              <a:buNone/>
            </a:pPr>
            <a:r>
              <a:rPr lang="en-US" dirty="0"/>
              <a:t>Finally, in the lower right, you’ll see our </a:t>
            </a:r>
            <a:r>
              <a:rPr lang="en-US" b="1" dirty="0" err="1"/>
              <a:t>vLLM</a:t>
            </a:r>
            <a:r>
              <a:rPr lang="en-US" b="1" dirty="0"/>
              <a:t> configuration</a:t>
            </a:r>
            <a:r>
              <a:rPr lang="en-US" dirty="0"/>
              <a:t>.</a:t>
            </a:r>
          </a:p>
          <a:p>
            <a:pPr>
              <a:buFont typeface="Arial" panose="020B0604020202020204" pitchFamily="34" charset="0"/>
              <a:buChar char="•"/>
            </a:pPr>
            <a:r>
              <a:rPr lang="en-US" dirty="0"/>
              <a:t>We run this model using </a:t>
            </a:r>
            <a:r>
              <a:rPr lang="en-US" b="1" dirty="0"/>
              <a:t>tensor parallelism across 2 GPUs</a:t>
            </a:r>
            <a:r>
              <a:rPr lang="en-US" dirty="0"/>
              <a:t>, with quantization set to </a:t>
            </a:r>
            <a:r>
              <a:rPr lang="en-US" b="1" dirty="0"/>
              <a:t>FP8</a:t>
            </a:r>
            <a:r>
              <a:rPr lang="en-US" dirty="0"/>
              <a:t>, which reduces memory consumption while preserving accuracy.</a:t>
            </a:r>
          </a:p>
          <a:p>
            <a:pPr>
              <a:buFont typeface="Arial" panose="020B0604020202020204" pitchFamily="34" charset="0"/>
              <a:buChar char="•"/>
            </a:pPr>
            <a:r>
              <a:rPr lang="en-US" dirty="0"/>
              <a:t>We also set </a:t>
            </a:r>
            <a:r>
              <a:rPr lang="en-US" dirty="0" err="1"/>
              <a:t>enforce_eager</a:t>
            </a:r>
            <a:r>
              <a:rPr lang="en-US" dirty="0"/>
              <a:t>=True and allocate </a:t>
            </a:r>
            <a:r>
              <a:rPr lang="en-US" b="1" dirty="0"/>
              <a:t>swap space and max sequence limits</a:t>
            </a:r>
            <a:r>
              <a:rPr lang="en-US" dirty="0"/>
              <a:t> for optimal performance on the LONI cluster.”</a:t>
            </a:r>
          </a:p>
          <a:p>
            <a:endParaRPr lang="en-US" dirty="0"/>
          </a:p>
        </p:txBody>
      </p:sp>
      <p:sp>
        <p:nvSpPr>
          <p:cNvPr id="4" name="Slide Number Placeholder 3"/>
          <p:cNvSpPr>
            <a:spLocks noGrp="1"/>
          </p:cNvSpPr>
          <p:nvPr>
            <p:ph type="sldNum" sz="quarter" idx="5"/>
          </p:nvPr>
        </p:nvSpPr>
        <p:spPr/>
        <p:txBody>
          <a:bodyPr/>
          <a:lstStyle/>
          <a:p>
            <a:fld id="{38115A77-D8FE-604E-A7CD-3B05D93F5CE2}" type="slidenum">
              <a:rPr lang="en-US" smtClean="0"/>
              <a:t>14</a:t>
            </a:fld>
            <a:endParaRPr lang="en-US"/>
          </a:p>
        </p:txBody>
      </p:sp>
    </p:spTree>
    <p:extLst>
      <p:ext uri="{BB962C8B-B14F-4D97-AF65-F5344CB8AC3E}">
        <p14:creationId xmlns:p14="http://schemas.microsoft.com/office/powerpoint/2010/main" val="3292465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the </a:t>
            </a:r>
            <a:r>
              <a:rPr lang="en-US" dirty="0" err="1"/>
              <a:t>LLaMA</a:t>
            </a:r>
            <a:r>
              <a:rPr lang="en-US" dirty="0"/>
              <a:t> summary, we run each original sentence through </a:t>
            </a:r>
            <a:r>
              <a:rPr lang="en-US" dirty="0" err="1"/>
              <a:t>RoBERTa</a:t>
            </a:r>
            <a:r>
              <a:rPr lang="en-US" dirty="0"/>
              <a:t>-large-MNLI. If the model predicts the sentence is entailed with confidence above 0.6, we keep it. This method catches hallucinations and ensures our summaries are </a:t>
            </a:r>
            <a:r>
              <a:rPr lang="en-US" b="1" dirty="0"/>
              <a:t>factually grounded</a:t>
            </a:r>
            <a:r>
              <a:rPr lang="en-US" dirty="0"/>
              <a:t>.</a:t>
            </a:r>
          </a:p>
        </p:txBody>
      </p:sp>
      <p:sp>
        <p:nvSpPr>
          <p:cNvPr id="4" name="Slide Number Placeholder 3"/>
          <p:cNvSpPr>
            <a:spLocks noGrp="1"/>
          </p:cNvSpPr>
          <p:nvPr>
            <p:ph type="sldNum" sz="quarter" idx="5"/>
          </p:nvPr>
        </p:nvSpPr>
        <p:spPr/>
        <p:txBody>
          <a:bodyPr/>
          <a:lstStyle/>
          <a:p>
            <a:fld id="{38115A77-D8FE-604E-A7CD-3B05D93F5CE2}" type="slidenum">
              <a:rPr lang="en-US" smtClean="0"/>
              <a:t>16</a:t>
            </a:fld>
            <a:endParaRPr lang="en-US"/>
          </a:p>
        </p:txBody>
      </p:sp>
    </p:spTree>
    <p:extLst>
      <p:ext uri="{BB962C8B-B14F-4D97-AF65-F5344CB8AC3E}">
        <p14:creationId xmlns:p14="http://schemas.microsoft.com/office/powerpoint/2010/main" val="1499194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experiments were run on LONI’s QBD2 HPC cluster with two A100 80GB GPUs. We used </a:t>
            </a:r>
            <a:r>
              <a:rPr lang="en-US" dirty="0" err="1"/>
              <a:t>vLLM</a:t>
            </a:r>
            <a:r>
              <a:rPr lang="en-US" dirty="0"/>
              <a:t> for efficient inference and enabled FP8 quantization to reduce memory usage for the 70B model. Despite the size, our setup allowed batch inference with reasonable throughput—around 27 seconds per sample on average. Despite its size, </a:t>
            </a:r>
            <a:r>
              <a:rPr lang="en-US" b="1" dirty="0" err="1"/>
              <a:t>LLaMA</a:t>
            </a:r>
            <a:r>
              <a:rPr lang="en-US" b="1" dirty="0"/>
              <a:t> 3.3 70B ran faster because it generated shorter outputs, saturated GPU hardware more effectively, and likely benefited from better input truncation and prompt handling.</a:t>
            </a:r>
            <a:endParaRPr lang="en-US" dirty="0"/>
          </a:p>
        </p:txBody>
      </p:sp>
      <p:sp>
        <p:nvSpPr>
          <p:cNvPr id="4" name="Slide Number Placeholder 3"/>
          <p:cNvSpPr>
            <a:spLocks noGrp="1"/>
          </p:cNvSpPr>
          <p:nvPr>
            <p:ph type="sldNum" sz="quarter" idx="5"/>
          </p:nvPr>
        </p:nvSpPr>
        <p:spPr/>
        <p:txBody>
          <a:bodyPr/>
          <a:lstStyle/>
          <a:p>
            <a:fld id="{38115A77-D8FE-604E-A7CD-3B05D93F5CE2}" type="slidenum">
              <a:rPr lang="en-US" smtClean="0"/>
              <a:t>17</a:t>
            </a:fld>
            <a:endParaRPr lang="en-US"/>
          </a:p>
        </p:txBody>
      </p:sp>
    </p:spTree>
    <p:extLst>
      <p:ext uri="{BB962C8B-B14F-4D97-AF65-F5344CB8AC3E}">
        <p14:creationId xmlns:p14="http://schemas.microsoft.com/office/powerpoint/2010/main" val="3288991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compare the summarization performance of three setups—</a:t>
            </a:r>
            <a:r>
              <a:rPr lang="en-US" dirty="0" err="1"/>
              <a:t>LLaMA</a:t>
            </a:r>
            <a:r>
              <a:rPr lang="en-US" dirty="0"/>
              <a:t> 3 70B zero-shot, </a:t>
            </a:r>
            <a:r>
              <a:rPr lang="en-US" dirty="0" err="1"/>
              <a:t>LLaMA</a:t>
            </a:r>
            <a:r>
              <a:rPr lang="en-US" dirty="0"/>
              <a:t> 3 8B zero-shot, and </a:t>
            </a:r>
            <a:r>
              <a:rPr lang="en-US" dirty="0" err="1"/>
              <a:t>LLaMA</a:t>
            </a:r>
            <a:r>
              <a:rPr lang="en-US" dirty="0"/>
              <a:t> 3 8B few-shot—across </a:t>
            </a:r>
            <a:r>
              <a:rPr lang="en-US" dirty="0" err="1"/>
              <a:t>BERTScore</a:t>
            </a:r>
            <a:r>
              <a:rPr lang="en-US" dirty="0"/>
              <a:t>, BLEU, and ROUGE metrics. The </a:t>
            </a:r>
            <a:r>
              <a:rPr lang="en-US" dirty="0" err="1"/>
              <a:t>LLaMA</a:t>
            </a:r>
            <a:r>
              <a:rPr lang="en-US" dirty="0"/>
              <a:t> 70B zero-shot model achieves the highest </a:t>
            </a:r>
            <a:r>
              <a:rPr lang="en-US" dirty="0" err="1"/>
              <a:t>BERTScore</a:t>
            </a:r>
            <a:r>
              <a:rPr lang="en-US" dirty="0"/>
              <a:t>, reflecting superior semantic understanding. Interestingly, the few-shot 8B model outperforms both in BLEU and ROUGE scores, suggesting that few-shot prompting helps smaller models better align with the ground-truth phrasing and content. This indicates that while larger models excel in semantic fidelity, prompting techniques can significantly enhance performance in smaller models, especially in syntactic and factual overlap.</a:t>
            </a:r>
          </a:p>
          <a:p>
            <a:r>
              <a:rPr lang="en-US" b="1" dirty="0"/>
              <a:t>Hybrid mode</a:t>
            </a:r>
            <a:r>
              <a:rPr lang="en-US" dirty="0"/>
              <a:t>✅ Enabled with </a:t>
            </a:r>
            <a:r>
              <a:rPr lang="en-US" dirty="0" err="1"/>
              <a:t>fallback:Generate</a:t>
            </a:r>
            <a:r>
              <a:rPr lang="en-US" dirty="0"/>
              <a:t> an abstractive summary → Try to extract the most relevant original sentences → If none are strongly entailed, use the abstractive one as the final output.</a:t>
            </a:r>
          </a:p>
          <a:p>
            <a:r>
              <a:rPr lang="en-US" dirty="0"/>
              <a:t>Answer truncation</a:t>
            </a:r>
          </a:p>
        </p:txBody>
      </p:sp>
      <p:sp>
        <p:nvSpPr>
          <p:cNvPr id="4" name="Slide Number Placeholder 3"/>
          <p:cNvSpPr>
            <a:spLocks noGrp="1"/>
          </p:cNvSpPr>
          <p:nvPr>
            <p:ph type="sldNum" sz="quarter" idx="5"/>
          </p:nvPr>
        </p:nvSpPr>
        <p:spPr/>
        <p:txBody>
          <a:bodyPr/>
          <a:lstStyle/>
          <a:p>
            <a:fld id="{38115A77-D8FE-604E-A7CD-3B05D93F5CE2}" type="slidenum">
              <a:rPr lang="en-US" smtClean="0"/>
              <a:t>18</a:t>
            </a:fld>
            <a:endParaRPr lang="en-US"/>
          </a:p>
        </p:txBody>
      </p:sp>
    </p:spTree>
    <p:extLst>
      <p:ext uri="{BB962C8B-B14F-4D97-AF65-F5344CB8AC3E}">
        <p14:creationId xmlns:p14="http://schemas.microsoft.com/office/powerpoint/2010/main" val="1065742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23041-FE16-4ACE-79B0-9B83ED1A8B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0BA1B-D44C-14F5-5C1B-E3A5595486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3B99C1-4BA9-A317-1C4B-A7CA1E0E8BC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 illustrates how our model-generated summaries—both abstractive and extractive—successfully capture the key difference between </a:t>
            </a:r>
            <a:r>
              <a:rPr lang="en-US" dirty="0" err="1"/>
              <a:t>visibility:hidden</a:t>
            </a:r>
            <a:r>
              <a:rPr lang="en-US" dirty="0"/>
              <a:t> and </a:t>
            </a:r>
            <a:r>
              <a:rPr lang="en-US" dirty="0" err="1"/>
              <a:t>display:none</a:t>
            </a:r>
            <a:r>
              <a:rPr lang="en-US" dirty="0"/>
              <a:t>, with the LLaMA-70B model closely matching the ground truth by clearly distinguishing layout preservation from complete removal.</a:t>
            </a:r>
          </a:p>
        </p:txBody>
      </p:sp>
      <p:sp>
        <p:nvSpPr>
          <p:cNvPr id="4" name="Slide Number Placeholder 3">
            <a:extLst>
              <a:ext uri="{FF2B5EF4-FFF2-40B4-BE49-F238E27FC236}">
                <a16:creationId xmlns:a16="http://schemas.microsoft.com/office/drawing/2014/main" id="{807A99C5-521B-7F3C-F380-8D76C85C65CE}"/>
              </a:ext>
            </a:extLst>
          </p:cNvPr>
          <p:cNvSpPr>
            <a:spLocks noGrp="1"/>
          </p:cNvSpPr>
          <p:nvPr>
            <p:ph type="sldNum" sz="quarter" idx="5"/>
          </p:nvPr>
        </p:nvSpPr>
        <p:spPr/>
        <p:txBody>
          <a:bodyPr/>
          <a:lstStyle/>
          <a:p>
            <a:fld id="{38115A77-D8FE-604E-A7CD-3B05D93F5CE2}" type="slidenum">
              <a:rPr lang="en-US" smtClean="0"/>
              <a:t>19</a:t>
            </a:fld>
            <a:endParaRPr lang="en-US"/>
          </a:p>
        </p:txBody>
      </p:sp>
    </p:spTree>
    <p:extLst>
      <p:ext uri="{BB962C8B-B14F-4D97-AF65-F5344CB8AC3E}">
        <p14:creationId xmlns:p14="http://schemas.microsoft.com/office/powerpoint/2010/main" val="2943066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we proposed a novel hybrid pipeline combining </a:t>
            </a:r>
            <a:r>
              <a:rPr lang="en-US" dirty="0" err="1"/>
              <a:t>LLaMA’s</a:t>
            </a:r>
            <a:r>
              <a:rPr lang="en-US" dirty="0"/>
              <a:t> fluency with </a:t>
            </a:r>
            <a:r>
              <a:rPr lang="en-US" dirty="0" err="1"/>
              <a:t>RoBERTa’s</a:t>
            </a:r>
            <a:r>
              <a:rPr lang="en-US" dirty="0"/>
              <a:t> factuality. We used few-shot prompting for smaller models and entailment filtering to remove hallucinations. Our results show that this hybrid method improves both accuracy and user trust, with efficient deployment even on large models using FP8.</a:t>
            </a:r>
          </a:p>
        </p:txBody>
      </p:sp>
      <p:sp>
        <p:nvSpPr>
          <p:cNvPr id="4" name="Slide Number Placeholder 3"/>
          <p:cNvSpPr>
            <a:spLocks noGrp="1"/>
          </p:cNvSpPr>
          <p:nvPr>
            <p:ph type="sldNum" sz="quarter" idx="5"/>
          </p:nvPr>
        </p:nvSpPr>
        <p:spPr/>
        <p:txBody>
          <a:bodyPr/>
          <a:lstStyle/>
          <a:p>
            <a:fld id="{38115A77-D8FE-604E-A7CD-3B05D93F5CE2}" type="slidenum">
              <a:rPr lang="en-US" smtClean="0"/>
              <a:t>20</a:t>
            </a:fld>
            <a:endParaRPr lang="en-US"/>
          </a:p>
        </p:txBody>
      </p:sp>
    </p:spTree>
    <p:extLst>
      <p:ext uri="{BB962C8B-B14F-4D97-AF65-F5344CB8AC3E}">
        <p14:creationId xmlns:p14="http://schemas.microsoft.com/office/powerpoint/2010/main" val="3757276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our hybrid system performs well, there are challenges to address. LLaMA-70B is powerful but resource-heavy—even with quantization.</a:t>
            </a:r>
            <a:br>
              <a:rPr lang="en-US" dirty="0"/>
            </a:br>
            <a:r>
              <a:rPr lang="en-US" dirty="0"/>
              <a:t>Our entailment model, </a:t>
            </a:r>
            <a:r>
              <a:rPr lang="en-US" dirty="0" err="1"/>
              <a:t>RoBERTa</a:t>
            </a:r>
            <a:r>
              <a:rPr lang="en-US" dirty="0"/>
              <a:t>-MNLI, is general-purpose and may misjudge tech-specific content. Also, our filtering threshold is static—it doesn't adapt to context.</a:t>
            </a:r>
            <a:br>
              <a:rPr lang="en-US" dirty="0"/>
            </a:br>
            <a:r>
              <a:rPr lang="en-US" dirty="0"/>
              <a:t>On the evaluation side, BLEU punishes surface-level mismatch even when meaning is preserved.</a:t>
            </a:r>
            <a:br>
              <a:rPr lang="en-US" dirty="0"/>
            </a:br>
            <a:r>
              <a:rPr lang="en-US" dirty="0"/>
              <a:t>Looking forward, we’re exploring </a:t>
            </a:r>
            <a:r>
              <a:rPr lang="en-US" b="1" dirty="0"/>
              <a:t>dynamic thresholds</a:t>
            </a:r>
            <a:r>
              <a:rPr lang="en-US" dirty="0"/>
              <a:t>, </a:t>
            </a:r>
            <a:r>
              <a:rPr lang="en-US" b="1" dirty="0"/>
              <a:t>fine-tuning on Stack Overflow</a:t>
            </a:r>
            <a:r>
              <a:rPr lang="en-US" dirty="0"/>
              <a:t>, and expanding to other domains.</a:t>
            </a:r>
            <a:br>
              <a:rPr lang="en-US" dirty="0"/>
            </a:br>
            <a:r>
              <a:rPr lang="en-US" dirty="0"/>
              <a:t>Finally, we plan to deploy a real-time UI to make this tool accessible for developers and researchers.”</a:t>
            </a:r>
          </a:p>
        </p:txBody>
      </p:sp>
      <p:sp>
        <p:nvSpPr>
          <p:cNvPr id="4" name="Slide Number Placeholder 3"/>
          <p:cNvSpPr>
            <a:spLocks noGrp="1"/>
          </p:cNvSpPr>
          <p:nvPr>
            <p:ph type="sldNum" sz="quarter" idx="5"/>
          </p:nvPr>
        </p:nvSpPr>
        <p:spPr/>
        <p:txBody>
          <a:bodyPr/>
          <a:lstStyle/>
          <a:p>
            <a:fld id="{38115A77-D8FE-604E-A7CD-3B05D93F5CE2}" type="slidenum">
              <a:rPr lang="en-US" smtClean="0"/>
              <a:t>21</a:t>
            </a:fld>
            <a:endParaRPr lang="en-US"/>
          </a:p>
        </p:txBody>
      </p:sp>
    </p:spTree>
    <p:extLst>
      <p:ext uri="{BB962C8B-B14F-4D97-AF65-F5344CB8AC3E}">
        <p14:creationId xmlns:p14="http://schemas.microsoft.com/office/powerpoint/2010/main" val="2531539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by understanding the problem we’re addressing. Stack Overflow posts are long—an average answer contains over 300 words, often blending code, explanations, and discussions. Developers waste a lot of time trying to sift through these answers to find what matters. Generic NLP models don’t handle this well because they’re not trained for technical structures like code blocks or error messages. And this has real consequences—just one question like “What’s the difference between Polymorphism, Overriding, and Overloading?” may have over 20 answers. If each takes five minutes to read, that's nearly two hours of manual filtering.</a:t>
            </a:r>
          </a:p>
        </p:txBody>
      </p:sp>
      <p:sp>
        <p:nvSpPr>
          <p:cNvPr id="4" name="Slide Number Placeholder 3"/>
          <p:cNvSpPr>
            <a:spLocks noGrp="1"/>
          </p:cNvSpPr>
          <p:nvPr>
            <p:ph type="sldNum" sz="quarter" idx="5"/>
          </p:nvPr>
        </p:nvSpPr>
        <p:spPr/>
        <p:txBody>
          <a:bodyPr/>
          <a:lstStyle/>
          <a:p>
            <a:fld id="{38115A77-D8FE-604E-A7CD-3B05D93F5CE2}" type="slidenum">
              <a:rPr lang="en-US" smtClean="0"/>
              <a:t>3</a:t>
            </a:fld>
            <a:endParaRPr lang="en-US"/>
          </a:p>
        </p:txBody>
      </p:sp>
    </p:spTree>
    <p:extLst>
      <p:ext uri="{BB962C8B-B14F-4D97-AF65-F5344CB8AC3E}">
        <p14:creationId xmlns:p14="http://schemas.microsoft.com/office/powerpoint/2010/main" val="785727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key references cited throughout this work, including ASSORT, LASSO, </a:t>
            </a:r>
            <a:r>
              <a:rPr lang="en-US" dirty="0" err="1"/>
              <a:t>TechSumBot</a:t>
            </a:r>
            <a:r>
              <a:rPr lang="en-US" dirty="0"/>
              <a:t>, BERTSUM, and foundational </a:t>
            </a:r>
            <a:r>
              <a:rPr lang="en-US" dirty="0" err="1"/>
              <a:t>LLaMA</a:t>
            </a:r>
            <a:r>
              <a:rPr lang="en-US" dirty="0"/>
              <a:t> and </a:t>
            </a:r>
            <a:r>
              <a:rPr lang="en-US" dirty="0" err="1"/>
              <a:t>RoBERTa</a:t>
            </a:r>
            <a:r>
              <a:rPr lang="en-US" dirty="0"/>
              <a:t> papers.</a:t>
            </a:r>
          </a:p>
        </p:txBody>
      </p:sp>
      <p:sp>
        <p:nvSpPr>
          <p:cNvPr id="4" name="Slide Number Placeholder 3"/>
          <p:cNvSpPr>
            <a:spLocks noGrp="1"/>
          </p:cNvSpPr>
          <p:nvPr>
            <p:ph type="sldNum" sz="quarter" idx="5"/>
          </p:nvPr>
        </p:nvSpPr>
        <p:spPr/>
        <p:txBody>
          <a:bodyPr/>
          <a:lstStyle/>
          <a:p>
            <a:fld id="{38115A77-D8FE-604E-A7CD-3B05D93F5CE2}" type="slidenum">
              <a:rPr lang="en-US" smtClean="0"/>
              <a:t>22</a:t>
            </a:fld>
            <a:endParaRPr lang="en-US"/>
          </a:p>
        </p:txBody>
      </p:sp>
    </p:spTree>
    <p:extLst>
      <p:ext uri="{BB962C8B-B14F-4D97-AF65-F5344CB8AC3E}">
        <p14:creationId xmlns:p14="http://schemas.microsoft.com/office/powerpoint/2010/main" val="2427123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your attention. I’d love to hear your questions or suggestions—whether it’s about model design, deployment, or future applications.</a:t>
            </a:r>
          </a:p>
        </p:txBody>
      </p:sp>
      <p:sp>
        <p:nvSpPr>
          <p:cNvPr id="4" name="Slide Number Placeholder 3"/>
          <p:cNvSpPr>
            <a:spLocks noGrp="1"/>
          </p:cNvSpPr>
          <p:nvPr>
            <p:ph type="sldNum" sz="quarter" idx="5"/>
          </p:nvPr>
        </p:nvSpPr>
        <p:spPr/>
        <p:txBody>
          <a:bodyPr/>
          <a:lstStyle/>
          <a:p>
            <a:fld id="{38115A77-D8FE-604E-A7CD-3B05D93F5CE2}" type="slidenum">
              <a:rPr lang="en-US" smtClean="0"/>
              <a:t>23</a:t>
            </a:fld>
            <a:endParaRPr lang="en-US"/>
          </a:p>
        </p:txBody>
      </p:sp>
    </p:spTree>
    <p:extLst>
      <p:ext uri="{BB962C8B-B14F-4D97-AF65-F5344CB8AC3E}">
        <p14:creationId xmlns:p14="http://schemas.microsoft.com/office/powerpoint/2010/main" val="258636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2C08A-C60D-CE32-EE31-0502BB3F3E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4C22A-C0AF-D1A9-A5AA-6FFA84C05E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1209A-5A90-3FD4-C83F-3C3EB101D55F}"/>
              </a:ext>
            </a:extLst>
          </p:cNvPr>
          <p:cNvSpPr>
            <a:spLocks noGrp="1"/>
          </p:cNvSpPr>
          <p:nvPr>
            <p:ph type="body" idx="1"/>
          </p:nvPr>
        </p:nvSpPr>
        <p:spPr/>
        <p:txBody>
          <a:bodyPr/>
          <a:lstStyle/>
          <a:p>
            <a:r>
              <a:rPr lang="en-US" dirty="0"/>
              <a:t>To address this, we propose a </a:t>
            </a:r>
            <a:r>
              <a:rPr lang="en-US" b="1" dirty="0"/>
              <a:t>hybrid two-stage pipeline</a:t>
            </a:r>
            <a:r>
              <a:rPr lang="en-US" dirty="0"/>
              <a:t>. First, we generate a concise abstractive draft using </a:t>
            </a:r>
            <a:r>
              <a:rPr lang="en-US" b="1" dirty="0" err="1"/>
              <a:t>LLaMA</a:t>
            </a:r>
            <a:r>
              <a:rPr lang="en-US" b="1" dirty="0"/>
              <a:t> 3.3 or 3.1</a:t>
            </a:r>
            <a:r>
              <a:rPr lang="en-US" dirty="0"/>
              <a:t>, capturing the core message of the answer. Then, we pass that summary through </a:t>
            </a:r>
            <a:r>
              <a:rPr lang="en-US" b="1" dirty="0" err="1"/>
              <a:t>RoBERTa</a:t>
            </a:r>
            <a:r>
              <a:rPr lang="en-US" b="1" dirty="0"/>
              <a:t>-large-MNLI</a:t>
            </a:r>
            <a:r>
              <a:rPr lang="en-US" dirty="0"/>
              <a:t>, a natural language inference model, to extract only those sentences from the original post that are logically entailed by the LLM’s output. This ensures that our final summary is not only fluent but also </a:t>
            </a:r>
            <a:r>
              <a:rPr lang="en-US" b="1" dirty="0"/>
              <a:t>faithful</a:t>
            </a:r>
            <a:r>
              <a:rPr lang="en-US" dirty="0"/>
              <a:t>—grounded in the source content. This hybrid method balances the creativity of LLMs with the factual consistency of entailment. We also compare few-shot LLaMA-8B and zero-shot LLaMA-70B to understand their trade-offs in quality and efficiency.</a:t>
            </a:r>
          </a:p>
        </p:txBody>
      </p:sp>
      <p:sp>
        <p:nvSpPr>
          <p:cNvPr id="4" name="Slide Number Placeholder 3">
            <a:extLst>
              <a:ext uri="{FF2B5EF4-FFF2-40B4-BE49-F238E27FC236}">
                <a16:creationId xmlns:a16="http://schemas.microsoft.com/office/drawing/2014/main" id="{0952C790-0884-C1D6-DA0F-19DB1852EE42}"/>
              </a:ext>
            </a:extLst>
          </p:cNvPr>
          <p:cNvSpPr>
            <a:spLocks noGrp="1"/>
          </p:cNvSpPr>
          <p:nvPr>
            <p:ph type="sldNum" sz="quarter" idx="5"/>
          </p:nvPr>
        </p:nvSpPr>
        <p:spPr/>
        <p:txBody>
          <a:bodyPr/>
          <a:lstStyle/>
          <a:p>
            <a:fld id="{38115A77-D8FE-604E-A7CD-3B05D93F5CE2}" type="slidenum">
              <a:rPr lang="en-US" smtClean="0"/>
              <a:t>4</a:t>
            </a:fld>
            <a:endParaRPr lang="en-US"/>
          </a:p>
        </p:txBody>
      </p:sp>
    </p:spTree>
    <p:extLst>
      <p:ext uri="{BB962C8B-B14F-4D97-AF65-F5344CB8AC3E}">
        <p14:creationId xmlns:p14="http://schemas.microsoft.com/office/powerpoint/2010/main" val="190746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 matters for several reasons. According to Stack Overflow’s 2023 survey, developers spend over 23% of their day reading Q&amp;A content. And 68% say they’ve been misled by incorrect summaries. Our method can process over 100 posts per minute, compared to a human's pace of five minutes per post. Beyond Stack Overflow, this system is adaptable to other domains like GitHub Issues or API documentation. Most importantly, in developer tools, faithfulness is non-negotiable. A misleading summary could introduce bugs or security flaws. Our pipeline addresses this directly.</a:t>
            </a:r>
          </a:p>
        </p:txBody>
      </p:sp>
      <p:sp>
        <p:nvSpPr>
          <p:cNvPr id="4" name="Slide Number Placeholder 3"/>
          <p:cNvSpPr>
            <a:spLocks noGrp="1"/>
          </p:cNvSpPr>
          <p:nvPr>
            <p:ph type="sldNum" sz="quarter" idx="5"/>
          </p:nvPr>
        </p:nvSpPr>
        <p:spPr/>
        <p:txBody>
          <a:bodyPr/>
          <a:lstStyle/>
          <a:p>
            <a:fld id="{38115A77-D8FE-604E-A7CD-3B05D93F5CE2}" type="slidenum">
              <a:rPr lang="en-US" smtClean="0"/>
              <a:t>5</a:t>
            </a:fld>
            <a:endParaRPr lang="en-US"/>
          </a:p>
        </p:txBody>
      </p:sp>
    </p:spTree>
    <p:extLst>
      <p:ext uri="{BB962C8B-B14F-4D97-AF65-F5344CB8AC3E}">
        <p14:creationId xmlns:p14="http://schemas.microsoft.com/office/powerpoint/2010/main" val="3031110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we’ll cover today: First, we’ll go over the background and theoretical foundation of our method. Then, I’ll walk through our model architecture and summarization pipeline. We’ll discuss the dataset, prompt engineering techniques, entailment filtering logic, and then share our experimental results—both quantitative and qualitative—before wrapping up with a conclusion and future work.</a:t>
            </a:r>
          </a:p>
        </p:txBody>
      </p:sp>
      <p:sp>
        <p:nvSpPr>
          <p:cNvPr id="4" name="Slide Number Placeholder 3"/>
          <p:cNvSpPr>
            <a:spLocks noGrp="1"/>
          </p:cNvSpPr>
          <p:nvPr>
            <p:ph type="sldNum" sz="quarter" idx="5"/>
          </p:nvPr>
        </p:nvSpPr>
        <p:spPr/>
        <p:txBody>
          <a:bodyPr/>
          <a:lstStyle/>
          <a:p>
            <a:fld id="{38115A77-D8FE-604E-A7CD-3B05D93F5CE2}" type="slidenum">
              <a:rPr lang="en-US" smtClean="0"/>
              <a:t>6</a:t>
            </a:fld>
            <a:endParaRPr lang="en-US"/>
          </a:p>
        </p:txBody>
      </p:sp>
    </p:spTree>
    <p:extLst>
      <p:ext uri="{BB962C8B-B14F-4D97-AF65-F5344CB8AC3E}">
        <p14:creationId xmlns:p14="http://schemas.microsoft.com/office/powerpoint/2010/main" val="31339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main paradigms of summarization: </a:t>
            </a:r>
            <a:r>
              <a:rPr lang="en-US" i="1" dirty="0"/>
              <a:t>abstractive</a:t>
            </a:r>
            <a:r>
              <a:rPr lang="en-US" dirty="0"/>
              <a:t> and </a:t>
            </a:r>
            <a:r>
              <a:rPr lang="en-US" i="1" dirty="0"/>
              <a:t>extractive</a:t>
            </a:r>
            <a:r>
              <a:rPr lang="en-US" dirty="0"/>
              <a:t>. Abstractive summarization generates new sentences to convey the key idea, but it can sometimes hallucinate facts. Extractive summarization selects important sentences directly from the original, which is more faithful but may lack fluency or coverage. Large language models like </a:t>
            </a:r>
            <a:r>
              <a:rPr lang="en-US" b="1" dirty="0" err="1"/>
              <a:t>LLaMA</a:t>
            </a:r>
            <a:r>
              <a:rPr lang="en-US" b="1" dirty="0"/>
              <a:t> 3.1 and 3.3</a:t>
            </a:r>
            <a:r>
              <a:rPr lang="en-US" dirty="0"/>
              <a:t> are powerful tools for abstractive summarization, especially when instruction-tuned. However, they still suffer from hallucination issues, especially in technical contexts. That’s where </a:t>
            </a:r>
            <a:r>
              <a:rPr lang="en-US" b="1" dirty="0"/>
              <a:t>natural language inference (NLI)</a:t>
            </a:r>
            <a:r>
              <a:rPr lang="en-US" dirty="0"/>
              <a:t> comes in—our way of fact-checking the generated summary.</a:t>
            </a:r>
          </a:p>
        </p:txBody>
      </p:sp>
      <p:sp>
        <p:nvSpPr>
          <p:cNvPr id="4" name="Slide Number Placeholder 3"/>
          <p:cNvSpPr>
            <a:spLocks noGrp="1"/>
          </p:cNvSpPr>
          <p:nvPr>
            <p:ph type="sldNum" sz="quarter" idx="5"/>
          </p:nvPr>
        </p:nvSpPr>
        <p:spPr/>
        <p:txBody>
          <a:bodyPr/>
          <a:lstStyle/>
          <a:p>
            <a:fld id="{38115A77-D8FE-604E-A7CD-3B05D93F5CE2}" type="slidenum">
              <a:rPr lang="en-US" smtClean="0"/>
              <a:t>7</a:t>
            </a:fld>
            <a:endParaRPr lang="en-US"/>
          </a:p>
        </p:txBody>
      </p:sp>
    </p:spTree>
    <p:extLst>
      <p:ext uri="{BB962C8B-B14F-4D97-AF65-F5344CB8AC3E}">
        <p14:creationId xmlns:p14="http://schemas.microsoft.com/office/powerpoint/2010/main" val="2044342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Before diving into our method, let me clarify a few important concepts we rely on throughout this work.</a:t>
            </a:r>
          </a:p>
          <a:p>
            <a:pPr>
              <a:buNone/>
            </a:pPr>
            <a:r>
              <a:rPr lang="en-US" dirty="0"/>
              <a:t>First, </a:t>
            </a:r>
            <a:r>
              <a:rPr lang="en-US" b="1" dirty="0"/>
              <a:t>Zero-shot prompting</a:t>
            </a:r>
            <a:r>
              <a:rPr lang="en-US" dirty="0"/>
              <a:t> refers to when we ask a language model to perform a task without giving it any examples—just an instruction. This works well with larger models like </a:t>
            </a:r>
            <a:r>
              <a:rPr lang="en-US" b="1" dirty="0" err="1"/>
              <a:t>LLaMA</a:t>
            </a:r>
            <a:r>
              <a:rPr lang="en-US" b="1" dirty="0"/>
              <a:t> 3.3 70B</a:t>
            </a:r>
            <a:r>
              <a:rPr lang="en-US" dirty="0"/>
              <a:t>, which generalize well from instructions alone.</a:t>
            </a:r>
          </a:p>
          <a:p>
            <a:pPr>
              <a:buNone/>
            </a:pPr>
            <a:r>
              <a:rPr lang="en-US" dirty="0"/>
              <a:t>In contrast, </a:t>
            </a:r>
            <a:r>
              <a:rPr lang="en-US" b="1" dirty="0"/>
              <a:t>Few-shot prompting</a:t>
            </a:r>
            <a:r>
              <a:rPr lang="en-US" dirty="0"/>
              <a:t> includes a few input-output examples in the prompt. We use this technique with </a:t>
            </a:r>
            <a:r>
              <a:rPr lang="en-US" b="1" dirty="0" err="1"/>
              <a:t>LLaMA</a:t>
            </a:r>
            <a:r>
              <a:rPr lang="en-US" b="1" dirty="0"/>
              <a:t> 3.1 8B</a:t>
            </a:r>
            <a:r>
              <a:rPr lang="en-US" dirty="0"/>
              <a:t> to help guide it toward producing structured and relevant summaries—even without fine-tuning the model weights.</a:t>
            </a:r>
          </a:p>
          <a:p>
            <a:pPr>
              <a:buNone/>
            </a:pPr>
            <a:r>
              <a:rPr lang="en-US" dirty="0"/>
              <a:t>Next, </a:t>
            </a:r>
            <a:r>
              <a:rPr lang="en-US" b="1" dirty="0"/>
              <a:t>Entailment</a:t>
            </a:r>
            <a:r>
              <a:rPr lang="en-US" dirty="0"/>
              <a:t> in the context of </a:t>
            </a:r>
            <a:r>
              <a:rPr lang="en-US" b="1" dirty="0"/>
              <a:t>Natural Language Inference (NLI)</a:t>
            </a:r>
            <a:r>
              <a:rPr lang="en-US" dirty="0"/>
              <a:t> means that if a sentence logically follows from another, we say it is </a:t>
            </a:r>
            <a:r>
              <a:rPr lang="en-US" i="1" dirty="0"/>
              <a:t>entailed</a:t>
            </a:r>
            <a:r>
              <a:rPr lang="en-US" dirty="0"/>
              <a:t>. </a:t>
            </a:r>
          </a:p>
          <a:p>
            <a:pPr>
              <a:buNone/>
            </a:pPr>
            <a:r>
              <a:rPr lang="en-US" dirty="0"/>
              <a:t>We also use </a:t>
            </a:r>
            <a:r>
              <a:rPr lang="en-US" b="1" dirty="0"/>
              <a:t>Instruction-tuned models</a:t>
            </a:r>
            <a:r>
              <a:rPr lang="en-US" dirty="0"/>
              <a:t> like </a:t>
            </a:r>
            <a:r>
              <a:rPr lang="en-US" dirty="0" err="1"/>
              <a:t>LLaMA</a:t>
            </a:r>
            <a:r>
              <a:rPr lang="en-US" dirty="0"/>
              <a:t> Instruct variants. These models are trained to follow structured prompts with roles like “system” and “user.” For instance, giving the model a system message like </a:t>
            </a:r>
            <a:r>
              <a:rPr lang="en-US" i="1" dirty="0"/>
              <a:t>'You are an expert summarizer'</a:t>
            </a:r>
            <a:r>
              <a:rPr lang="en-US" dirty="0"/>
              <a:t> helps generate more targeted and useful responses.</a:t>
            </a:r>
          </a:p>
          <a:p>
            <a:pPr>
              <a:buNone/>
            </a:pPr>
            <a:r>
              <a:rPr lang="en-US" dirty="0"/>
              <a:t>Finally, we evaluate our summaries using multiple metrics:</a:t>
            </a:r>
          </a:p>
          <a:p>
            <a:pPr>
              <a:buFont typeface="Arial" panose="020B0604020202020204" pitchFamily="34" charset="0"/>
              <a:buChar char="•"/>
            </a:pPr>
            <a:r>
              <a:rPr lang="en-US" b="1" dirty="0"/>
              <a:t>ROUGE</a:t>
            </a:r>
            <a:r>
              <a:rPr lang="en-US" dirty="0"/>
              <a:t> measures how much the generated summary overlaps with the reference at the n-gram level—mainly recall.</a:t>
            </a:r>
          </a:p>
          <a:p>
            <a:pPr>
              <a:buFont typeface="Arial" panose="020B0604020202020204" pitchFamily="34" charset="0"/>
              <a:buChar char="•"/>
            </a:pPr>
            <a:r>
              <a:rPr lang="en-US" b="1" dirty="0" err="1"/>
              <a:t>BERTScore</a:t>
            </a:r>
            <a:r>
              <a:rPr lang="en-US" dirty="0"/>
              <a:t> uses deep contextual embeddings to compare meaning between the generated and reference summaries.</a:t>
            </a:r>
          </a:p>
          <a:p>
            <a:pPr>
              <a:buFont typeface="Arial" panose="020B0604020202020204" pitchFamily="34" charset="0"/>
              <a:buChar char="•"/>
            </a:pPr>
            <a:r>
              <a:rPr lang="en-US" b="1" dirty="0"/>
              <a:t>BLEU</a:t>
            </a:r>
            <a:r>
              <a:rPr lang="en-US" dirty="0"/>
              <a:t> focuses on precision—how many generated words or phrases match the ground truth—and is widely used in machine translation.</a:t>
            </a:r>
          </a:p>
          <a:p>
            <a:r>
              <a:rPr lang="en-US" dirty="0"/>
              <a:t>Each of these metrics captures a different angle of quality, so we use them together to get a fuller picture.”</a:t>
            </a:r>
          </a:p>
        </p:txBody>
      </p:sp>
      <p:sp>
        <p:nvSpPr>
          <p:cNvPr id="4" name="Slide Number Placeholder 3"/>
          <p:cNvSpPr>
            <a:spLocks noGrp="1"/>
          </p:cNvSpPr>
          <p:nvPr>
            <p:ph type="sldNum" sz="quarter" idx="5"/>
          </p:nvPr>
        </p:nvSpPr>
        <p:spPr/>
        <p:txBody>
          <a:bodyPr/>
          <a:lstStyle/>
          <a:p>
            <a:fld id="{38115A77-D8FE-604E-A7CD-3B05D93F5CE2}" type="slidenum">
              <a:rPr lang="en-US" smtClean="0"/>
              <a:t>8</a:t>
            </a:fld>
            <a:endParaRPr lang="en-US"/>
          </a:p>
        </p:txBody>
      </p:sp>
    </p:spTree>
    <p:extLst>
      <p:ext uri="{BB962C8B-B14F-4D97-AF65-F5344CB8AC3E}">
        <p14:creationId xmlns:p14="http://schemas.microsoft.com/office/powerpoint/2010/main" val="3646681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works have explored Stack Overflow summarization. Kou et al. proposed ASSORTs, which uses BERT embeddings and achieves good precision and recall. Liu et al. presented BERTSUM, combining extractive and abstractive summarization through fine-tuned BERT. Nguyen et al. introduced LASSO with Bi-LSTM and BERT. Xu et al.’s </a:t>
            </a:r>
            <a:r>
              <a:rPr lang="en-US" dirty="0" err="1"/>
              <a:t>AnswerBot</a:t>
            </a:r>
            <a:r>
              <a:rPr lang="en-US" dirty="0"/>
              <a:t> used a 3-stage extractive pipeline, and Yang et al.’s </a:t>
            </a:r>
            <a:r>
              <a:rPr lang="en-US" dirty="0" err="1"/>
              <a:t>TechSumBot</a:t>
            </a:r>
            <a:r>
              <a:rPr lang="en-US" dirty="0"/>
              <a:t> leveraged usefulness ranking and redundancy removal. However, none of these methods use </a:t>
            </a:r>
            <a:r>
              <a:rPr lang="en-US" b="1" dirty="0"/>
              <a:t>instruction-tuned LLMs</a:t>
            </a:r>
            <a:r>
              <a:rPr lang="en-US" dirty="0"/>
              <a:t> or combine LLMs with </a:t>
            </a:r>
            <a:r>
              <a:rPr lang="en-US" b="1" dirty="0"/>
              <a:t>entailment filtering</a:t>
            </a:r>
            <a:r>
              <a:rPr lang="en-US" dirty="0"/>
              <a:t> like we do.</a:t>
            </a:r>
          </a:p>
        </p:txBody>
      </p:sp>
      <p:sp>
        <p:nvSpPr>
          <p:cNvPr id="4" name="Slide Number Placeholder 3"/>
          <p:cNvSpPr>
            <a:spLocks noGrp="1"/>
          </p:cNvSpPr>
          <p:nvPr>
            <p:ph type="sldNum" sz="quarter" idx="5"/>
          </p:nvPr>
        </p:nvSpPr>
        <p:spPr/>
        <p:txBody>
          <a:bodyPr/>
          <a:lstStyle/>
          <a:p>
            <a:fld id="{38115A77-D8FE-604E-A7CD-3B05D93F5CE2}" type="slidenum">
              <a:rPr lang="en-US" smtClean="0"/>
              <a:t>9</a:t>
            </a:fld>
            <a:endParaRPr lang="en-US"/>
          </a:p>
        </p:txBody>
      </p:sp>
    </p:spTree>
    <p:extLst>
      <p:ext uri="{BB962C8B-B14F-4D97-AF65-F5344CB8AC3E}">
        <p14:creationId xmlns:p14="http://schemas.microsoft.com/office/powerpoint/2010/main" val="4115746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leads to the key research gap. Existing approaches rely heavily on extractive methods and handcrafted features. None utilize instruction-tuned LLMs like </a:t>
            </a:r>
            <a:r>
              <a:rPr lang="en-US" dirty="0" err="1"/>
              <a:t>LLaMA</a:t>
            </a:r>
            <a:r>
              <a:rPr lang="en-US" dirty="0"/>
              <a:t>, and none ensure factual consistency through entailment. Also, prior work doesn’t compare model scale performance or quantization strategies, which are crucial for practical deployment. Our work addresses all of these.</a:t>
            </a:r>
          </a:p>
        </p:txBody>
      </p:sp>
      <p:sp>
        <p:nvSpPr>
          <p:cNvPr id="4" name="Slide Number Placeholder 3"/>
          <p:cNvSpPr>
            <a:spLocks noGrp="1"/>
          </p:cNvSpPr>
          <p:nvPr>
            <p:ph type="sldNum" sz="quarter" idx="5"/>
          </p:nvPr>
        </p:nvSpPr>
        <p:spPr/>
        <p:txBody>
          <a:bodyPr/>
          <a:lstStyle/>
          <a:p>
            <a:fld id="{38115A77-D8FE-604E-A7CD-3B05D93F5CE2}" type="slidenum">
              <a:rPr lang="en-US" smtClean="0"/>
              <a:t>10</a:t>
            </a:fld>
            <a:endParaRPr lang="en-US"/>
          </a:p>
        </p:txBody>
      </p:sp>
    </p:spTree>
    <p:extLst>
      <p:ext uri="{BB962C8B-B14F-4D97-AF65-F5344CB8AC3E}">
        <p14:creationId xmlns:p14="http://schemas.microsoft.com/office/powerpoint/2010/main" val="2562370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3" Type="http://schemas.openxmlformats.org/officeDocument/2006/relationships/image" Target="../media/image17.emf"/><Relationship Id="rId18" Type="http://schemas.openxmlformats.org/officeDocument/2006/relationships/image" Target="../media/image22.emf"/><Relationship Id="rId26" Type="http://schemas.openxmlformats.org/officeDocument/2006/relationships/image" Target="../media/image30.emf"/><Relationship Id="rId3" Type="http://schemas.openxmlformats.org/officeDocument/2006/relationships/image" Target="../media/image7.emf"/><Relationship Id="rId21" Type="http://schemas.openxmlformats.org/officeDocument/2006/relationships/image" Target="../media/image25.emf"/><Relationship Id="rId7" Type="http://schemas.openxmlformats.org/officeDocument/2006/relationships/image" Target="../media/image11.emf"/><Relationship Id="rId12" Type="http://schemas.openxmlformats.org/officeDocument/2006/relationships/image" Target="../media/image16.emf"/><Relationship Id="rId17" Type="http://schemas.openxmlformats.org/officeDocument/2006/relationships/image" Target="../media/image21.emf"/><Relationship Id="rId25" Type="http://schemas.openxmlformats.org/officeDocument/2006/relationships/image" Target="../media/image29.emf"/><Relationship Id="rId33" Type="http://schemas.openxmlformats.org/officeDocument/2006/relationships/image" Target="../media/image37.emf"/><Relationship Id="rId2" Type="http://schemas.openxmlformats.org/officeDocument/2006/relationships/image" Target="../media/image6.emf"/><Relationship Id="rId16" Type="http://schemas.openxmlformats.org/officeDocument/2006/relationships/image" Target="../media/image20.emf"/><Relationship Id="rId20" Type="http://schemas.openxmlformats.org/officeDocument/2006/relationships/image" Target="../media/image24.emf"/><Relationship Id="rId29" Type="http://schemas.openxmlformats.org/officeDocument/2006/relationships/image" Target="../media/image33.emf"/><Relationship Id="rId1" Type="http://schemas.openxmlformats.org/officeDocument/2006/relationships/slideMaster" Target="../slideMasters/slideMaster2.xml"/><Relationship Id="rId6" Type="http://schemas.openxmlformats.org/officeDocument/2006/relationships/image" Target="../media/image10.emf"/><Relationship Id="rId11" Type="http://schemas.openxmlformats.org/officeDocument/2006/relationships/image" Target="../media/image15.emf"/><Relationship Id="rId24" Type="http://schemas.openxmlformats.org/officeDocument/2006/relationships/image" Target="../media/image28.emf"/><Relationship Id="rId32" Type="http://schemas.openxmlformats.org/officeDocument/2006/relationships/image" Target="../media/image36.emf"/><Relationship Id="rId5" Type="http://schemas.openxmlformats.org/officeDocument/2006/relationships/image" Target="../media/image9.emf"/><Relationship Id="rId15" Type="http://schemas.openxmlformats.org/officeDocument/2006/relationships/image" Target="../media/image19.emf"/><Relationship Id="rId23" Type="http://schemas.openxmlformats.org/officeDocument/2006/relationships/image" Target="../media/image27.emf"/><Relationship Id="rId28" Type="http://schemas.openxmlformats.org/officeDocument/2006/relationships/image" Target="../media/image32.emf"/><Relationship Id="rId10" Type="http://schemas.openxmlformats.org/officeDocument/2006/relationships/image" Target="../media/image14.emf"/><Relationship Id="rId19" Type="http://schemas.openxmlformats.org/officeDocument/2006/relationships/image" Target="../media/image23.emf"/><Relationship Id="rId31" Type="http://schemas.openxmlformats.org/officeDocument/2006/relationships/image" Target="../media/image35.emf"/><Relationship Id="rId4" Type="http://schemas.openxmlformats.org/officeDocument/2006/relationships/image" Target="../media/image8.emf"/><Relationship Id="rId9" Type="http://schemas.openxmlformats.org/officeDocument/2006/relationships/image" Target="../media/image13.emf"/><Relationship Id="rId14" Type="http://schemas.openxmlformats.org/officeDocument/2006/relationships/image" Target="../media/image18.emf"/><Relationship Id="rId22" Type="http://schemas.openxmlformats.org/officeDocument/2006/relationships/image" Target="../media/image26.emf"/><Relationship Id="rId27" Type="http://schemas.openxmlformats.org/officeDocument/2006/relationships/image" Target="../media/image31.emf"/><Relationship Id="rId30" Type="http://schemas.openxmlformats.org/officeDocument/2006/relationships/image" Target="../media/image34.emf"/><Relationship Id="rId8" Type="http://schemas.openxmlformats.org/officeDocument/2006/relationships/image" Target="../media/image12.emf"/></Relationships>
</file>

<file path=ppt/slideLayouts/_rels/slideLayout12.xml.rels><?xml version="1.0" encoding="UTF-8" standalone="yes"?>
<Relationships xmlns="http://schemas.openxmlformats.org/package/2006/relationships"><Relationship Id="rId13" Type="http://schemas.openxmlformats.org/officeDocument/2006/relationships/image" Target="../media/image49.emf"/><Relationship Id="rId18" Type="http://schemas.openxmlformats.org/officeDocument/2006/relationships/image" Target="../media/image54.emf"/><Relationship Id="rId26" Type="http://schemas.openxmlformats.org/officeDocument/2006/relationships/image" Target="../media/image62.emf"/><Relationship Id="rId3" Type="http://schemas.openxmlformats.org/officeDocument/2006/relationships/image" Target="../media/image39.emf"/><Relationship Id="rId21" Type="http://schemas.openxmlformats.org/officeDocument/2006/relationships/image" Target="../media/image57.emf"/><Relationship Id="rId7" Type="http://schemas.openxmlformats.org/officeDocument/2006/relationships/image" Target="../media/image43.emf"/><Relationship Id="rId12" Type="http://schemas.openxmlformats.org/officeDocument/2006/relationships/image" Target="../media/image48.emf"/><Relationship Id="rId17" Type="http://schemas.openxmlformats.org/officeDocument/2006/relationships/image" Target="../media/image53.emf"/><Relationship Id="rId25" Type="http://schemas.openxmlformats.org/officeDocument/2006/relationships/image" Target="../media/image61.emf"/><Relationship Id="rId33" Type="http://schemas.openxmlformats.org/officeDocument/2006/relationships/image" Target="../media/image69.emf"/><Relationship Id="rId2" Type="http://schemas.openxmlformats.org/officeDocument/2006/relationships/image" Target="../media/image38.emf"/><Relationship Id="rId16" Type="http://schemas.openxmlformats.org/officeDocument/2006/relationships/image" Target="../media/image52.emf"/><Relationship Id="rId20" Type="http://schemas.openxmlformats.org/officeDocument/2006/relationships/image" Target="../media/image56.emf"/><Relationship Id="rId29" Type="http://schemas.openxmlformats.org/officeDocument/2006/relationships/image" Target="../media/image65.emf"/><Relationship Id="rId1" Type="http://schemas.openxmlformats.org/officeDocument/2006/relationships/slideMaster" Target="../slideMasters/slideMaster2.xml"/><Relationship Id="rId6" Type="http://schemas.openxmlformats.org/officeDocument/2006/relationships/image" Target="../media/image42.emf"/><Relationship Id="rId11" Type="http://schemas.openxmlformats.org/officeDocument/2006/relationships/image" Target="../media/image47.emf"/><Relationship Id="rId24" Type="http://schemas.openxmlformats.org/officeDocument/2006/relationships/image" Target="../media/image60.emf"/><Relationship Id="rId32" Type="http://schemas.openxmlformats.org/officeDocument/2006/relationships/image" Target="../media/image68.emf"/><Relationship Id="rId5" Type="http://schemas.openxmlformats.org/officeDocument/2006/relationships/image" Target="../media/image41.emf"/><Relationship Id="rId15" Type="http://schemas.openxmlformats.org/officeDocument/2006/relationships/image" Target="../media/image51.emf"/><Relationship Id="rId23" Type="http://schemas.openxmlformats.org/officeDocument/2006/relationships/image" Target="../media/image59.emf"/><Relationship Id="rId28" Type="http://schemas.openxmlformats.org/officeDocument/2006/relationships/image" Target="../media/image64.emf"/><Relationship Id="rId10" Type="http://schemas.openxmlformats.org/officeDocument/2006/relationships/image" Target="../media/image46.emf"/><Relationship Id="rId19" Type="http://schemas.openxmlformats.org/officeDocument/2006/relationships/image" Target="../media/image55.emf"/><Relationship Id="rId31" Type="http://schemas.openxmlformats.org/officeDocument/2006/relationships/image" Target="../media/image67.emf"/><Relationship Id="rId4" Type="http://schemas.openxmlformats.org/officeDocument/2006/relationships/image" Target="../media/image40.emf"/><Relationship Id="rId9" Type="http://schemas.openxmlformats.org/officeDocument/2006/relationships/image" Target="../media/image45.emf"/><Relationship Id="rId14" Type="http://schemas.openxmlformats.org/officeDocument/2006/relationships/image" Target="../media/image50.emf"/><Relationship Id="rId22" Type="http://schemas.openxmlformats.org/officeDocument/2006/relationships/image" Target="../media/image58.emf"/><Relationship Id="rId27" Type="http://schemas.openxmlformats.org/officeDocument/2006/relationships/image" Target="../media/image63.emf"/><Relationship Id="rId30" Type="http://schemas.openxmlformats.org/officeDocument/2006/relationships/image" Target="../media/image66.emf"/><Relationship Id="rId8" Type="http://schemas.openxmlformats.org/officeDocument/2006/relationships/image" Target="../media/image44.emf"/></Relationships>
</file>

<file path=ppt/slideLayouts/_rels/slideLayout13.xml.rels><?xml version="1.0" encoding="UTF-8" standalone="yes"?>
<Relationships xmlns="http://schemas.openxmlformats.org/package/2006/relationships"><Relationship Id="rId13" Type="http://schemas.openxmlformats.org/officeDocument/2006/relationships/image" Target="../media/image81.emf"/><Relationship Id="rId18" Type="http://schemas.openxmlformats.org/officeDocument/2006/relationships/image" Target="../media/image86.emf"/><Relationship Id="rId26" Type="http://schemas.openxmlformats.org/officeDocument/2006/relationships/image" Target="../media/image94.emf"/><Relationship Id="rId3" Type="http://schemas.openxmlformats.org/officeDocument/2006/relationships/image" Target="../media/image71.emf"/><Relationship Id="rId21" Type="http://schemas.openxmlformats.org/officeDocument/2006/relationships/image" Target="../media/image89.emf"/><Relationship Id="rId7" Type="http://schemas.openxmlformats.org/officeDocument/2006/relationships/image" Target="../media/image75.emf"/><Relationship Id="rId12" Type="http://schemas.openxmlformats.org/officeDocument/2006/relationships/image" Target="../media/image80.emf"/><Relationship Id="rId17" Type="http://schemas.openxmlformats.org/officeDocument/2006/relationships/image" Target="../media/image85.emf"/><Relationship Id="rId25" Type="http://schemas.openxmlformats.org/officeDocument/2006/relationships/image" Target="../media/image93.emf"/><Relationship Id="rId33" Type="http://schemas.openxmlformats.org/officeDocument/2006/relationships/image" Target="../media/image101.emf"/><Relationship Id="rId2" Type="http://schemas.openxmlformats.org/officeDocument/2006/relationships/image" Target="../media/image70.emf"/><Relationship Id="rId16" Type="http://schemas.openxmlformats.org/officeDocument/2006/relationships/image" Target="../media/image84.emf"/><Relationship Id="rId20" Type="http://schemas.openxmlformats.org/officeDocument/2006/relationships/image" Target="../media/image88.emf"/><Relationship Id="rId29" Type="http://schemas.openxmlformats.org/officeDocument/2006/relationships/image" Target="../media/image97.emf"/><Relationship Id="rId1" Type="http://schemas.openxmlformats.org/officeDocument/2006/relationships/slideMaster" Target="../slideMasters/slideMaster2.xml"/><Relationship Id="rId6" Type="http://schemas.openxmlformats.org/officeDocument/2006/relationships/image" Target="../media/image74.emf"/><Relationship Id="rId11" Type="http://schemas.openxmlformats.org/officeDocument/2006/relationships/image" Target="../media/image79.emf"/><Relationship Id="rId24" Type="http://schemas.openxmlformats.org/officeDocument/2006/relationships/image" Target="../media/image92.emf"/><Relationship Id="rId32" Type="http://schemas.openxmlformats.org/officeDocument/2006/relationships/image" Target="../media/image100.emf"/><Relationship Id="rId5" Type="http://schemas.openxmlformats.org/officeDocument/2006/relationships/image" Target="../media/image73.emf"/><Relationship Id="rId15" Type="http://schemas.openxmlformats.org/officeDocument/2006/relationships/image" Target="../media/image83.emf"/><Relationship Id="rId23" Type="http://schemas.openxmlformats.org/officeDocument/2006/relationships/image" Target="../media/image91.emf"/><Relationship Id="rId28" Type="http://schemas.openxmlformats.org/officeDocument/2006/relationships/image" Target="../media/image96.emf"/><Relationship Id="rId10" Type="http://schemas.openxmlformats.org/officeDocument/2006/relationships/image" Target="../media/image78.emf"/><Relationship Id="rId19" Type="http://schemas.openxmlformats.org/officeDocument/2006/relationships/image" Target="../media/image87.emf"/><Relationship Id="rId31" Type="http://schemas.openxmlformats.org/officeDocument/2006/relationships/image" Target="../media/image99.emf"/><Relationship Id="rId4" Type="http://schemas.openxmlformats.org/officeDocument/2006/relationships/image" Target="../media/image72.emf"/><Relationship Id="rId9" Type="http://schemas.openxmlformats.org/officeDocument/2006/relationships/image" Target="../media/image77.emf"/><Relationship Id="rId14" Type="http://schemas.openxmlformats.org/officeDocument/2006/relationships/image" Target="../media/image82.emf"/><Relationship Id="rId22" Type="http://schemas.openxmlformats.org/officeDocument/2006/relationships/image" Target="../media/image90.emf"/><Relationship Id="rId27" Type="http://schemas.openxmlformats.org/officeDocument/2006/relationships/image" Target="../media/image95.emf"/><Relationship Id="rId30" Type="http://schemas.openxmlformats.org/officeDocument/2006/relationships/image" Target="../media/image98.emf"/><Relationship Id="rId8" Type="http://schemas.openxmlformats.org/officeDocument/2006/relationships/image" Target="../media/image7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3" Type="http://schemas.openxmlformats.org/officeDocument/2006/relationships/image" Target="../media/image115.emf"/><Relationship Id="rId18" Type="http://schemas.openxmlformats.org/officeDocument/2006/relationships/image" Target="../media/image120.emf"/><Relationship Id="rId26" Type="http://schemas.openxmlformats.org/officeDocument/2006/relationships/image" Target="../media/image128.emf"/><Relationship Id="rId3" Type="http://schemas.openxmlformats.org/officeDocument/2006/relationships/image" Target="../media/image105.emf"/><Relationship Id="rId21" Type="http://schemas.openxmlformats.org/officeDocument/2006/relationships/image" Target="../media/image123.emf"/><Relationship Id="rId7" Type="http://schemas.openxmlformats.org/officeDocument/2006/relationships/image" Target="../media/image109.emf"/><Relationship Id="rId12" Type="http://schemas.openxmlformats.org/officeDocument/2006/relationships/image" Target="../media/image114.emf"/><Relationship Id="rId17" Type="http://schemas.openxmlformats.org/officeDocument/2006/relationships/image" Target="../media/image119.emf"/><Relationship Id="rId25" Type="http://schemas.openxmlformats.org/officeDocument/2006/relationships/image" Target="../media/image127.emf"/><Relationship Id="rId33" Type="http://schemas.openxmlformats.org/officeDocument/2006/relationships/image" Target="../media/image135.emf"/><Relationship Id="rId2" Type="http://schemas.openxmlformats.org/officeDocument/2006/relationships/image" Target="../media/image104.emf"/><Relationship Id="rId16" Type="http://schemas.openxmlformats.org/officeDocument/2006/relationships/image" Target="../media/image118.emf"/><Relationship Id="rId20" Type="http://schemas.openxmlformats.org/officeDocument/2006/relationships/image" Target="../media/image122.emf"/><Relationship Id="rId29" Type="http://schemas.openxmlformats.org/officeDocument/2006/relationships/image" Target="../media/image131.emf"/><Relationship Id="rId1" Type="http://schemas.openxmlformats.org/officeDocument/2006/relationships/slideMaster" Target="../slideMasters/slideMaster3.xml"/><Relationship Id="rId6" Type="http://schemas.openxmlformats.org/officeDocument/2006/relationships/image" Target="../media/image108.emf"/><Relationship Id="rId11" Type="http://schemas.openxmlformats.org/officeDocument/2006/relationships/image" Target="../media/image113.emf"/><Relationship Id="rId24" Type="http://schemas.openxmlformats.org/officeDocument/2006/relationships/image" Target="../media/image126.emf"/><Relationship Id="rId32" Type="http://schemas.openxmlformats.org/officeDocument/2006/relationships/image" Target="../media/image134.emf"/><Relationship Id="rId5" Type="http://schemas.openxmlformats.org/officeDocument/2006/relationships/image" Target="../media/image107.emf"/><Relationship Id="rId15" Type="http://schemas.openxmlformats.org/officeDocument/2006/relationships/image" Target="../media/image117.emf"/><Relationship Id="rId23" Type="http://schemas.openxmlformats.org/officeDocument/2006/relationships/image" Target="../media/image125.emf"/><Relationship Id="rId28" Type="http://schemas.openxmlformats.org/officeDocument/2006/relationships/image" Target="../media/image130.emf"/><Relationship Id="rId10" Type="http://schemas.openxmlformats.org/officeDocument/2006/relationships/image" Target="../media/image112.emf"/><Relationship Id="rId19" Type="http://schemas.openxmlformats.org/officeDocument/2006/relationships/image" Target="../media/image121.emf"/><Relationship Id="rId31" Type="http://schemas.openxmlformats.org/officeDocument/2006/relationships/image" Target="../media/image133.emf"/><Relationship Id="rId4" Type="http://schemas.openxmlformats.org/officeDocument/2006/relationships/image" Target="../media/image106.emf"/><Relationship Id="rId9" Type="http://schemas.openxmlformats.org/officeDocument/2006/relationships/image" Target="../media/image111.emf"/><Relationship Id="rId14" Type="http://schemas.openxmlformats.org/officeDocument/2006/relationships/image" Target="../media/image116.emf"/><Relationship Id="rId22" Type="http://schemas.openxmlformats.org/officeDocument/2006/relationships/image" Target="../media/image124.emf"/><Relationship Id="rId27" Type="http://schemas.openxmlformats.org/officeDocument/2006/relationships/image" Target="../media/image129.emf"/><Relationship Id="rId30" Type="http://schemas.openxmlformats.org/officeDocument/2006/relationships/image" Target="../media/image132.emf"/><Relationship Id="rId8" Type="http://schemas.openxmlformats.org/officeDocument/2006/relationships/image" Target="../media/image110.emf"/></Relationships>
</file>

<file path=ppt/slideLayouts/_rels/slideLayout24.xml.rels><?xml version="1.0" encoding="UTF-8" standalone="yes"?>
<Relationships xmlns="http://schemas.openxmlformats.org/package/2006/relationships"><Relationship Id="rId13" Type="http://schemas.openxmlformats.org/officeDocument/2006/relationships/image" Target="../media/image147.emf"/><Relationship Id="rId18" Type="http://schemas.openxmlformats.org/officeDocument/2006/relationships/image" Target="../media/image152.emf"/><Relationship Id="rId26" Type="http://schemas.openxmlformats.org/officeDocument/2006/relationships/image" Target="../media/image160.emf"/><Relationship Id="rId3" Type="http://schemas.openxmlformats.org/officeDocument/2006/relationships/image" Target="../media/image137.emf"/><Relationship Id="rId21" Type="http://schemas.openxmlformats.org/officeDocument/2006/relationships/image" Target="../media/image155.emf"/><Relationship Id="rId7" Type="http://schemas.openxmlformats.org/officeDocument/2006/relationships/image" Target="../media/image141.emf"/><Relationship Id="rId12" Type="http://schemas.openxmlformats.org/officeDocument/2006/relationships/image" Target="../media/image146.emf"/><Relationship Id="rId17" Type="http://schemas.openxmlformats.org/officeDocument/2006/relationships/image" Target="../media/image151.emf"/><Relationship Id="rId25" Type="http://schemas.openxmlformats.org/officeDocument/2006/relationships/image" Target="../media/image159.emf"/><Relationship Id="rId33" Type="http://schemas.openxmlformats.org/officeDocument/2006/relationships/image" Target="../media/image167.emf"/><Relationship Id="rId2" Type="http://schemas.openxmlformats.org/officeDocument/2006/relationships/image" Target="../media/image136.emf"/><Relationship Id="rId16" Type="http://schemas.openxmlformats.org/officeDocument/2006/relationships/image" Target="../media/image150.emf"/><Relationship Id="rId20" Type="http://schemas.openxmlformats.org/officeDocument/2006/relationships/image" Target="../media/image154.emf"/><Relationship Id="rId29" Type="http://schemas.openxmlformats.org/officeDocument/2006/relationships/image" Target="../media/image163.emf"/><Relationship Id="rId1" Type="http://schemas.openxmlformats.org/officeDocument/2006/relationships/slideMaster" Target="../slideMasters/slideMaster3.xml"/><Relationship Id="rId6" Type="http://schemas.openxmlformats.org/officeDocument/2006/relationships/image" Target="../media/image140.emf"/><Relationship Id="rId11" Type="http://schemas.openxmlformats.org/officeDocument/2006/relationships/image" Target="../media/image145.emf"/><Relationship Id="rId24" Type="http://schemas.openxmlformats.org/officeDocument/2006/relationships/image" Target="../media/image158.emf"/><Relationship Id="rId32" Type="http://schemas.openxmlformats.org/officeDocument/2006/relationships/image" Target="../media/image166.emf"/><Relationship Id="rId5" Type="http://schemas.openxmlformats.org/officeDocument/2006/relationships/image" Target="../media/image139.emf"/><Relationship Id="rId15" Type="http://schemas.openxmlformats.org/officeDocument/2006/relationships/image" Target="../media/image149.emf"/><Relationship Id="rId23" Type="http://schemas.openxmlformats.org/officeDocument/2006/relationships/image" Target="../media/image157.emf"/><Relationship Id="rId28" Type="http://schemas.openxmlformats.org/officeDocument/2006/relationships/image" Target="../media/image162.emf"/><Relationship Id="rId10" Type="http://schemas.openxmlformats.org/officeDocument/2006/relationships/image" Target="../media/image144.emf"/><Relationship Id="rId19" Type="http://schemas.openxmlformats.org/officeDocument/2006/relationships/image" Target="../media/image153.emf"/><Relationship Id="rId31" Type="http://schemas.openxmlformats.org/officeDocument/2006/relationships/image" Target="../media/image165.emf"/><Relationship Id="rId4" Type="http://schemas.openxmlformats.org/officeDocument/2006/relationships/image" Target="../media/image138.emf"/><Relationship Id="rId9" Type="http://schemas.openxmlformats.org/officeDocument/2006/relationships/image" Target="../media/image143.emf"/><Relationship Id="rId14" Type="http://schemas.openxmlformats.org/officeDocument/2006/relationships/image" Target="../media/image148.emf"/><Relationship Id="rId22" Type="http://schemas.openxmlformats.org/officeDocument/2006/relationships/image" Target="../media/image156.emf"/><Relationship Id="rId27" Type="http://schemas.openxmlformats.org/officeDocument/2006/relationships/image" Target="../media/image161.emf"/><Relationship Id="rId30" Type="http://schemas.openxmlformats.org/officeDocument/2006/relationships/image" Target="../media/image164.emf"/><Relationship Id="rId8" Type="http://schemas.openxmlformats.org/officeDocument/2006/relationships/image" Target="../media/image142.emf"/></Relationships>
</file>

<file path=ppt/slideLayouts/_rels/slideLayout25.xml.rels><?xml version="1.0" encoding="UTF-8" standalone="yes"?>
<Relationships xmlns="http://schemas.openxmlformats.org/package/2006/relationships"><Relationship Id="rId13" Type="http://schemas.openxmlformats.org/officeDocument/2006/relationships/image" Target="../media/image179.emf"/><Relationship Id="rId18" Type="http://schemas.openxmlformats.org/officeDocument/2006/relationships/image" Target="../media/image184.emf"/><Relationship Id="rId26" Type="http://schemas.openxmlformats.org/officeDocument/2006/relationships/image" Target="../media/image192.emf"/><Relationship Id="rId3" Type="http://schemas.openxmlformats.org/officeDocument/2006/relationships/image" Target="../media/image169.emf"/><Relationship Id="rId21" Type="http://schemas.openxmlformats.org/officeDocument/2006/relationships/image" Target="../media/image187.emf"/><Relationship Id="rId7" Type="http://schemas.openxmlformats.org/officeDocument/2006/relationships/image" Target="../media/image173.emf"/><Relationship Id="rId12" Type="http://schemas.openxmlformats.org/officeDocument/2006/relationships/image" Target="../media/image178.emf"/><Relationship Id="rId17" Type="http://schemas.openxmlformats.org/officeDocument/2006/relationships/image" Target="../media/image183.emf"/><Relationship Id="rId25" Type="http://schemas.openxmlformats.org/officeDocument/2006/relationships/image" Target="../media/image191.emf"/><Relationship Id="rId33" Type="http://schemas.openxmlformats.org/officeDocument/2006/relationships/image" Target="../media/image199.emf"/><Relationship Id="rId2" Type="http://schemas.openxmlformats.org/officeDocument/2006/relationships/image" Target="../media/image168.emf"/><Relationship Id="rId16" Type="http://schemas.openxmlformats.org/officeDocument/2006/relationships/image" Target="../media/image182.emf"/><Relationship Id="rId20" Type="http://schemas.openxmlformats.org/officeDocument/2006/relationships/image" Target="../media/image186.emf"/><Relationship Id="rId29" Type="http://schemas.openxmlformats.org/officeDocument/2006/relationships/image" Target="../media/image195.emf"/><Relationship Id="rId1" Type="http://schemas.openxmlformats.org/officeDocument/2006/relationships/slideMaster" Target="../slideMasters/slideMaster3.xml"/><Relationship Id="rId6" Type="http://schemas.openxmlformats.org/officeDocument/2006/relationships/image" Target="../media/image172.emf"/><Relationship Id="rId11" Type="http://schemas.openxmlformats.org/officeDocument/2006/relationships/image" Target="../media/image177.emf"/><Relationship Id="rId24" Type="http://schemas.openxmlformats.org/officeDocument/2006/relationships/image" Target="../media/image190.emf"/><Relationship Id="rId32" Type="http://schemas.openxmlformats.org/officeDocument/2006/relationships/image" Target="../media/image198.emf"/><Relationship Id="rId5" Type="http://schemas.openxmlformats.org/officeDocument/2006/relationships/image" Target="../media/image171.emf"/><Relationship Id="rId15" Type="http://schemas.openxmlformats.org/officeDocument/2006/relationships/image" Target="../media/image181.emf"/><Relationship Id="rId23" Type="http://schemas.openxmlformats.org/officeDocument/2006/relationships/image" Target="../media/image189.emf"/><Relationship Id="rId28" Type="http://schemas.openxmlformats.org/officeDocument/2006/relationships/image" Target="../media/image194.emf"/><Relationship Id="rId10" Type="http://schemas.openxmlformats.org/officeDocument/2006/relationships/image" Target="../media/image176.emf"/><Relationship Id="rId19" Type="http://schemas.openxmlformats.org/officeDocument/2006/relationships/image" Target="../media/image185.emf"/><Relationship Id="rId31" Type="http://schemas.openxmlformats.org/officeDocument/2006/relationships/image" Target="../media/image197.emf"/><Relationship Id="rId4" Type="http://schemas.openxmlformats.org/officeDocument/2006/relationships/image" Target="../media/image170.emf"/><Relationship Id="rId9" Type="http://schemas.openxmlformats.org/officeDocument/2006/relationships/image" Target="../media/image175.emf"/><Relationship Id="rId14" Type="http://schemas.openxmlformats.org/officeDocument/2006/relationships/image" Target="../media/image180.emf"/><Relationship Id="rId22" Type="http://schemas.openxmlformats.org/officeDocument/2006/relationships/image" Target="../media/image188.emf"/><Relationship Id="rId27" Type="http://schemas.openxmlformats.org/officeDocument/2006/relationships/image" Target="../media/image193.emf"/><Relationship Id="rId30" Type="http://schemas.openxmlformats.org/officeDocument/2006/relationships/image" Target="../media/image196.emf"/><Relationship Id="rId8" Type="http://schemas.openxmlformats.org/officeDocument/2006/relationships/image" Target="../media/image174.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473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FRAM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 y="0"/>
            <a:ext cx="12192000" cy="6858000"/>
          </a:xfrm>
          <a:prstGeom prst="rect">
            <a:avLst/>
          </a:prstGeom>
        </p:spPr>
        <p:txBody>
          <a:bodyPr/>
          <a:lstStyle/>
          <a:p>
            <a:endParaRPr lang="en-US"/>
          </a:p>
        </p:txBody>
      </p:sp>
    </p:spTree>
    <p:extLst>
      <p:ext uri="{BB962C8B-B14F-4D97-AF65-F5344CB8AC3E}">
        <p14:creationId xmlns:p14="http://schemas.microsoft.com/office/powerpoint/2010/main" val="108948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981853" y="1736755"/>
            <a:ext cx="592028" cy="410473"/>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3026952" y="5137471"/>
            <a:ext cx="584140" cy="513093"/>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2017274" y="5148373"/>
            <a:ext cx="513093" cy="371007"/>
          </a:xfrm>
          <a:prstGeom prst="rect">
            <a:avLst/>
          </a:prstGeom>
        </p:spPr>
      </p:pic>
      <p:pic>
        <p:nvPicPr>
          <p:cNvPr id="7" name="Picture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284769" y="5116485"/>
            <a:ext cx="489410" cy="489410"/>
          </a:xfrm>
          <a:prstGeom prst="rect">
            <a:avLst/>
          </a:prstGeom>
        </p:spPr>
      </p:pic>
      <p:pic>
        <p:nvPicPr>
          <p:cNvPr id="8" name="Picture 7"/>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295066" y="5023056"/>
            <a:ext cx="299963" cy="639394"/>
          </a:xfrm>
          <a:prstGeom prst="rect">
            <a:avLst/>
          </a:prstGeom>
        </p:spPr>
      </p:pic>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4032133" y="5124378"/>
            <a:ext cx="678861" cy="473624"/>
          </a:xfrm>
          <a:prstGeom prst="rect">
            <a:avLst/>
          </a:prstGeom>
        </p:spPr>
      </p:pic>
      <p:pic>
        <p:nvPicPr>
          <p:cNvPr id="10" name="Picture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379740" y="5124378"/>
            <a:ext cx="457835" cy="544668"/>
          </a:xfrm>
          <a:prstGeom prst="rect">
            <a:avLst/>
          </a:prstGeom>
        </p:spPr>
      </p:pic>
      <p:pic>
        <p:nvPicPr>
          <p:cNvPr id="11" name="Picture 10"/>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524494" y="4016975"/>
            <a:ext cx="481520" cy="386796"/>
          </a:xfrm>
          <a:prstGeom prst="rect">
            <a:avLst/>
          </a:prstGeom>
        </p:spPr>
      </p:pic>
      <p:pic>
        <p:nvPicPr>
          <p:cNvPr id="12" name="Picture 1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439259" y="4037302"/>
            <a:ext cx="355215" cy="347324"/>
          </a:xfrm>
          <a:prstGeom prst="rect">
            <a:avLst/>
          </a:prstGeom>
        </p:spPr>
      </p:pic>
      <p:pic>
        <p:nvPicPr>
          <p:cNvPr id="13" name="Picture 1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437009" y="3940531"/>
            <a:ext cx="339430" cy="576241"/>
          </a:xfrm>
          <a:prstGeom prst="rect">
            <a:avLst/>
          </a:prstGeom>
        </p:spPr>
      </p:pic>
      <p:pic>
        <p:nvPicPr>
          <p:cNvPr id="14" name="Picture 13"/>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245301" y="3990009"/>
            <a:ext cx="568348" cy="418365"/>
          </a:xfrm>
          <a:prstGeom prst="rect">
            <a:avLst/>
          </a:prstGeom>
        </p:spPr>
      </p:pic>
      <p:pic>
        <p:nvPicPr>
          <p:cNvPr id="15" name="Picture 14"/>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44788" y="3916850"/>
            <a:ext cx="749910" cy="520989"/>
          </a:xfrm>
          <a:prstGeom prst="rect">
            <a:avLst/>
          </a:prstGeom>
        </p:spPr>
      </p:pic>
      <p:pic>
        <p:nvPicPr>
          <p:cNvPr id="16" name="Picture 1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4123555" y="3916850"/>
            <a:ext cx="481519" cy="623605"/>
          </a:xfrm>
          <a:prstGeom prst="rect">
            <a:avLst/>
          </a:prstGeom>
        </p:spPr>
      </p:pic>
      <p:pic>
        <p:nvPicPr>
          <p:cNvPr id="17" name="Picture 1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3016437" y="4071120"/>
            <a:ext cx="615712" cy="378896"/>
          </a:xfrm>
          <a:prstGeom prst="rect">
            <a:avLst/>
          </a:prstGeom>
        </p:spPr>
      </p:pic>
      <p:pic>
        <p:nvPicPr>
          <p:cNvPr id="18" name="Picture 1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2076833" y="3957841"/>
            <a:ext cx="394688" cy="497306"/>
          </a:xfrm>
          <a:prstGeom prst="rect">
            <a:avLst/>
          </a:prstGeom>
        </p:spPr>
      </p:pic>
      <p:pic>
        <p:nvPicPr>
          <p:cNvPr id="19" name="Picture 18"/>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477132" y="5033913"/>
            <a:ext cx="576244" cy="599927"/>
          </a:xfrm>
          <a:prstGeom prst="rect">
            <a:avLst/>
          </a:prstGeom>
        </p:spPr>
      </p:pic>
      <p:pic>
        <p:nvPicPr>
          <p:cNvPr id="20" name="Picture 19"/>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594272" y="2782719"/>
            <a:ext cx="284175" cy="528880"/>
          </a:xfrm>
          <a:prstGeom prst="rect">
            <a:avLst/>
          </a:prstGeom>
        </p:spPr>
      </p:pic>
      <p:pic>
        <p:nvPicPr>
          <p:cNvPr id="21" name="Picture 20"/>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416083" y="2823397"/>
            <a:ext cx="497304" cy="497304"/>
          </a:xfrm>
          <a:prstGeom prst="rect">
            <a:avLst/>
          </a:prstGeom>
        </p:spPr>
      </p:pic>
      <p:pic>
        <p:nvPicPr>
          <p:cNvPr id="22" name="Picture 21"/>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385700" y="2879183"/>
            <a:ext cx="442049" cy="363113"/>
          </a:xfrm>
          <a:prstGeom prst="rect">
            <a:avLst/>
          </a:prstGeom>
        </p:spPr>
      </p:pic>
      <p:pic>
        <p:nvPicPr>
          <p:cNvPr id="23" name="Picture 22"/>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290570" y="2881385"/>
            <a:ext cx="457840" cy="371007"/>
          </a:xfrm>
          <a:prstGeom prst="rect">
            <a:avLst/>
          </a:prstGeom>
        </p:spPr>
      </p:pic>
      <p:pic>
        <p:nvPicPr>
          <p:cNvPr id="24" name="Picture 2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141772" y="2759332"/>
            <a:ext cx="584136" cy="584136"/>
          </a:xfrm>
          <a:prstGeom prst="rect">
            <a:avLst/>
          </a:prstGeom>
        </p:spPr>
      </p:pic>
      <p:pic>
        <p:nvPicPr>
          <p:cNvPr id="25" name="Picture 24"/>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4136126" y="2798508"/>
            <a:ext cx="489410" cy="497301"/>
          </a:xfrm>
          <a:prstGeom prst="rect">
            <a:avLst/>
          </a:prstGeom>
        </p:spPr>
      </p:pic>
      <p:pic>
        <p:nvPicPr>
          <p:cNvPr id="26" name="Picture 25"/>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3093224" y="2837969"/>
            <a:ext cx="457839" cy="457839"/>
          </a:xfrm>
          <a:prstGeom prst="rect">
            <a:avLst/>
          </a:prstGeom>
        </p:spPr>
      </p:pic>
      <p:pic>
        <p:nvPicPr>
          <p:cNvPr id="27" name="Picture 26"/>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2116303" y="2770184"/>
            <a:ext cx="315750" cy="568351"/>
          </a:xfrm>
          <a:prstGeom prst="rect">
            <a:avLst/>
          </a:prstGeom>
        </p:spPr>
      </p:pic>
      <p:pic>
        <p:nvPicPr>
          <p:cNvPr id="28" name="Picture 27"/>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543898" y="5117265"/>
            <a:ext cx="307854" cy="520985"/>
          </a:xfrm>
          <a:prstGeom prst="rect">
            <a:avLst/>
          </a:prstGeom>
        </p:spPr>
      </p:pic>
      <p:pic>
        <p:nvPicPr>
          <p:cNvPr id="29" name="Picture 28"/>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507442" y="1728213"/>
            <a:ext cx="457836" cy="410473"/>
          </a:xfrm>
          <a:prstGeom prst="rect">
            <a:avLst/>
          </a:prstGeom>
        </p:spPr>
      </p:pic>
      <p:pic>
        <p:nvPicPr>
          <p:cNvPr id="30" name="Picture 29"/>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479232" y="1700584"/>
            <a:ext cx="371007" cy="465733"/>
          </a:xfrm>
          <a:prstGeom prst="rect">
            <a:avLst/>
          </a:prstGeom>
        </p:spPr>
      </p:pic>
      <p:pic>
        <p:nvPicPr>
          <p:cNvPr id="31" name="Picture 30"/>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331905" y="1676904"/>
            <a:ext cx="520985" cy="513094"/>
          </a:xfrm>
          <a:prstGeom prst="rect">
            <a:avLst/>
          </a:prstGeom>
        </p:spPr>
      </p:pic>
      <p:pic>
        <p:nvPicPr>
          <p:cNvPr id="32" name="Picture 31"/>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390036" y="1641382"/>
            <a:ext cx="260493" cy="584138"/>
          </a:xfrm>
          <a:prstGeom prst="rect">
            <a:avLst/>
          </a:prstGeom>
        </p:spPr>
      </p:pic>
      <p:pic>
        <p:nvPicPr>
          <p:cNvPr id="33" name="Picture 32"/>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5119218" y="1665066"/>
            <a:ext cx="639392" cy="536772"/>
          </a:xfrm>
          <a:prstGeom prst="rect">
            <a:avLst/>
          </a:prstGeom>
        </p:spPr>
      </p:pic>
      <p:pic>
        <p:nvPicPr>
          <p:cNvPr id="34" name="Picture 33"/>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4187633" y="1672598"/>
            <a:ext cx="449943" cy="449943"/>
          </a:xfrm>
          <a:prstGeom prst="rect">
            <a:avLst/>
          </a:prstGeom>
        </p:spPr>
      </p:pic>
      <p:pic>
        <p:nvPicPr>
          <p:cNvPr id="35" name="Picture 34"/>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3057277" y="1705180"/>
            <a:ext cx="513093" cy="442048"/>
          </a:xfrm>
          <a:prstGeom prst="rect">
            <a:avLst/>
          </a:prstGeom>
        </p:spPr>
      </p:pic>
    </p:spTree>
    <p:extLst>
      <p:ext uri="{BB962C8B-B14F-4D97-AF65-F5344CB8AC3E}">
        <p14:creationId xmlns:p14="http://schemas.microsoft.com/office/powerpoint/2010/main" val="55214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846041" y="1498609"/>
            <a:ext cx="862438" cy="869686"/>
          </a:xfrm>
          <a:prstGeom prst="rect">
            <a:avLst/>
          </a:prstGeom>
        </p:spPr>
      </p:pic>
      <p:pic>
        <p:nvPicPr>
          <p:cNvPr id="37" name="Picture 3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903999" y="4926598"/>
            <a:ext cx="869686" cy="869686"/>
          </a:xfrm>
          <a:prstGeom prst="rect">
            <a:avLst/>
          </a:prstGeom>
        </p:spPr>
      </p:pic>
      <p:pic>
        <p:nvPicPr>
          <p:cNvPr id="38" name="Picture 3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28585" y="4901448"/>
            <a:ext cx="869686" cy="869686"/>
          </a:xfrm>
          <a:prstGeom prst="rect">
            <a:avLst/>
          </a:prstGeom>
        </p:spPr>
      </p:pic>
      <p:pic>
        <p:nvPicPr>
          <p:cNvPr id="39" name="Picture 3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84648" y="4918312"/>
            <a:ext cx="869686" cy="869686"/>
          </a:xfrm>
          <a:prstGeom prst="rect">
            <a:avLst/>
          </a:prstGeom>
        </p:spPr>
      </p:pic>
      <p:pic>
        <p:nvPicPr>
          <p:cNvPr id="40" name="Picture 3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13595" y="4921936"/>
            <a:ext cx="869686" cy="862438"/>
          </a:xfrm>
          <a:prstGeom prst="rect">
            <a:avLst/>
          </a:prstGeom>
        </p:spPr>
      </p:pic>
      <p:pic>
        <p:nvPicPr>
          <p:cNvPr id="41" name="Picture 4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45989" y="4908695"/>
            <a:ext cx="869686" cy="862438"/>
          </a:xfrm>
          <a:prstGeom prst="rect">
            <a:avLst/>
          </a:prstGeom>
        </p:spPr>
      </p:pic>
      <p:pic>
        <p:nvPicPr>
          <p:cNvPr id="42" name="Picture 4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67344" y="4948005"/>
            <a:ext cx="869686" cy="862438"/>
          </a:xfrm>
          <a:prstGeom prst="rect">
            <a:avLst/>
          </a:prstGeom>
        </p:spPr>
      </p:pic>
      <p:pic>
        <p:nvPicPr>
          <p:cNvPr id="43" name="Picture 4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335115" y="3764349"/>
            <a:ext cx="869686" cy="869686"/>
          </a:xfrm>
          <a:prstGeom prst="rect">
            <a:avLst/>
          </a:prstGeom>
        </p:spPr>
      </p:pic>
      <p:pic>
        <p:nvPicPr>
          <p:cNvPr id="44" name="Picture 4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29893" y="3781058"/>
            <a:ext cx="869686" cy="869686"/>
          </a:xfrm>
          <a:prstGeom prst="rect">
            <a:avLst/>
          </a:prstGeom>
        </p:spPr>
      </p:pic>
      <p:pic>
        <p:nvPicPr>
          <p:cNvPr id="45" name="Picture 4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65277" y="3785815"/>
            <a:ext cx="869686" cy="862438"/>
          </a:xfrm>
          <a:prstGeom prst="rect">
            <a:avLst/>
          </a:prstGeom>
        </p:spPr>
      </p:pic>
      <p:pic>
        <p:nvPicPr>
          <p:cNvPr id="46" name="Picture 4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90290" y="3785814"/>
            <a:ext cx="869686" cy="862438"/>
          </a:xfrm>
          <a:prstGeom prst="rect">
            <a:avLst/>
          </a:prstGeom>
        </p:spPr>
      </p:pic>
      <p:pic>
        <p:nvPicPr>
          <p:cNvPr id="47" name="Picture 4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05423" y="3771651"/>
            <a:ext cx="862438" cy="869686"/>
          </a:xfrm>
          <a:prstGeom prst="rect">
            <a:avLst/>
          </a:prstGeom>
        </p:spPr>
      </p:pic>
      <p:pic>
        <p:nvPicPr>
          <p:cNvPr id="48" name="Picture 4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39566" y="3782190"/>
            <a:ext cx="869686" cy="869686"/>
          </a:xfrm>
          <a:prstGeom prst="rect">
            <a:avLst/>
          </a:prstGeom>
        </p:spPr>
      </p:pic>
      <p:pic>
        <p:nvPicPr>
          <p:cNvPr id="49" name="Picture 4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85826" y="3772731"/>
            <a:ext cx="862438" cy="869686"/>
          </a:xfrm>
          <a:prstGeom prst="rect">
            <a:avLst/>
          </a:prstGeom>
        </p:spPr>
      </p:pic>
      <p:pic>
        <p:nvPicPr>
          <p:cNvPr id="50" name="Picture 4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39336" y="3772732"/>
            <a:ext cx="869686" cy="869686"/>
          </a:xfrm>
          <a:prstGeom prst="rect">
            <a:avLst/>
          </a:prstGeom>
        </p:spPr>
      </p:pic>
      <p:pic>
        <p:nvPicPr>
          <p:cNvPr id="51" name="Picture 5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334035" y="4942915"/>
            <a:ext cx="862438" cy="869686"/>
          </a:xfrm>
          <a:prstGeom prst="rect">
            <a:avLst/>
          </a:prstGeom>
        </p:spPr>
      </p:pic>
      <p:pic>
        <p:nvPicPr>
          <p:cNvPr id="52" name="Picture 5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517" y="2623868"/>
            <a:ext cx="869686" cy="869686"/>
          </a:xfrm>
          <a:prstGeom prst="rect">
            <a:avLst/>
          </a:prstGeom>
        </p:spPr>
      </p:pic>
      <p:pic>
        <p:nvPicPr>
          <p:cNvPr id="53" name="Picture 52"/>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33991" y="2624780"/>
            <a:ext cx="862438" cy="869686"/>
          </a:xfrm>
          <a:prstGeom prst="rect">
            <a:avLst/>
          </a:prstGeom>
        </p:spPr>
      </p:pic>
      <p:pic>
        <p:nvPicPr>
          <p:cNvPr id="54" name="Picture 5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171882" y="2624780"/>
            <a:ext cx="869686" cy="869686"/>
          </a:xfrm>
          <a:prstGeom prst="rect">
            <a:avLst/>
          </a:prstGeom>
        </p:spPr>
      </p:pic>
      <p:pic>
        <p:nvPicPr>
          <p:cNvPr id="55" name="Picture 54"/>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099709" y="2621744"/>
            <a:ext cx="869686" cy="869686"/>
          </a:xfrm>
          <a:prstGeom prst="rect">
            <a:avLst/>
          </a:prstGeom>
        </p:spPr>
      </p:pic>
      <p:pic>
        <p:nvPicPr>
          <p:cNvPr id="56" name="Picture 5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010205" y="2617307"/>
            <a:ext cx="869686" cy="869686"/>
          </a:xfrm>
          <a:prstGeom prst="rect">
            <a:avLst/>
          </a:prstGeom>
        </p:spPr>
      </p:pic>
      <p:pic>
        <p:nvPicPr>
          <p:cNvPr id="57" name="Picture 5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3942529" y="2623197"/>
            <a:ext cx="869686" cy="869686"/>
          </a:xfrm>
          <a:prstGeom prst="rect">
            <a:avLst/>
          </a:prstGeom>
        </p:spPr>
      </p:pic>
      <p:pic>
        <p:nvPicPr>
          <p:cNvPr id="58" name="Picture 5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2899747" y="2624780"/>
            <a:ext cx="869686" cy="869686"/>
          </a:xfrm>
          <a:prstGeom prst="rect">
            <a:avLst/>
          </a:prstGeom>
        </p:spPr>
      </p:pic>
      <p:pic>
        <p:nvPicPr>
          <p:cNvPr id="59" name="Picture 58"/>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1846584" y="2624780"/>
            <a:ext cx="862438" cy="869686"/>
          </a:xfrm>
          <a:prstGeom prst="rect">
            <a:avLst/>
          </a:prstGeom>
        </p:spPr>
      </p:pic>
      <p:pic>
        <p:nvPicPr>
          <p:cNvPr id="60" name="Picture 59"/>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262982" y="4942915"/>
            <a:ext cx="869686" cy="869686"/>
          </a:xfrm>
          <a:prstGeom prst="rect">
            <a:avLst/>
          </a:prstGeom>
        </p:spPr>
      </p:pic>
      <p:pic>
        <p:nvPicPr>
          <p:cNvPr id="61" name="Picture 60"/>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304670" y="1505857"/>
            <a:ext cx="869686" cy="862438"/>
          </a:xfrm>
          <a:prstGeom prst="rect">
            <a:avLst/>
          </a:prstGeom>
        </p:spPr>
      </p:pic>
      <p:pic>
        <p:nvPicPr>
          <p:cNvPr id="62" name="Picture 6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243195" y="1498609"/>
            <a:ext cx="862438" cy="869686"/>
          </a:xfrm>
          <a:prstGeom prst="rect">
            <a:avLst/>
          </a:prstGeom>
        </p:spPr>
      </p:pic>
      <p:pic>
        <p:nvPicPr>
          <p:cNvPr id="63" name="Picture 62"/>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171882" y="1491361"/>
            <a:ext cx="869686" cy="869686"/>
          </a:xfrm>
          <a:prstGeom prst="rect">
            <a:avLst/>
          </a:prstGeom>
        </p:spPr>
      </p:pic>
      <p:pic>
        <p:nvPicPr>
          <p:cNvPr id="64" name="Picture 63"/>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090513" y="1498609"/>
            <a:ext cx="869686" cy="869686"/>
          </a:xfrm>
          <a:prstGeom prst="rect">
            <a:avLst/>
          </a:prstGeom>
        </p:spPr>
      </p:pic>
      <p:pic>
        <p:nvPicPr>
          <p:cNvPr id="65" name="Picture 64"/>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4998997" y="1495075"/>
            <a:ext cx="869686" cy="869686"/>
          </a:xfrm>
          <a:prstGeom prst="rect">
            <a:avLst/>
          </a:prstGeom>
        </p:spPr>
      </p:pic>
      <p:pic>
        <p:nvPicPr>
          <p:cNvPr id="66" name="Picture 65"/>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3937831" y="1498609"/>
            <a:ext cx="869686" cy="862438"/>
          </a:xfrm>
          <a:prstGeom prst="rect">
            <a:avLst/>
          </a:prstGeom>
        </p:spPr>
      </p:pic>
      <p:pic>
        <p:nvPicPr>
          <p:cNvPr id="67" name="Picture 66"/>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2893944" y="1491361"/>
            <a:ext cx="869686" cy="869686"/>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4" name="Picture 3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827199" y="1490096"/>
            <a:ext cx="886709" cy="886711"/>
          </a:xfrm>
          <a:prstGeom prst="rect">
            <a:avLst/>
          </a:prstGeom>
        </p:spPr>
      </p:pic>
      <p:pic>
        <p:nvPicPr>
          <p:cNvPr id="35" name="Picture 3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899788" y="4908695"/>
            <a:ext cx="886709" cy="886711"/>
          </a:xfrm>
          <a:prstGeom prst="rect">
            <a:avLst/>
          </a:prstGeom>
        </p:spPr>
      </p:pic>
      <p:pic>
        <p:nvPicPr>
          <p:cNvPr id="68" name="Picture 6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27199" y="4897003"/>
            <a:ext cx="886709" cy="886711"/>
          </a:xfrm>
          <a:prstGeom prst="rect">
            <a:avLst/>
          </a:prstGeom>
        </p:spPr>
      </p:pic>
      <p:pic>
        <p:nvPicPr>
          <p:cNvPr id="69" name="Picture 6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84711" y="4908695"/>
            <a:ext cx="886709" cy="886711"/>
          </a:xfrm>
          <a:prstGeom prst="rect">
            <a:avLst/>
          </a:prstGeom>
        </p:spPr>
      </p:pic>
      <p:pic>
        <p:nvPicPr>
          <p:cNvPr id="70" name="Picture 69"/>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12607" y="4908695"/>
            <a:ext cx="886709" cy="886711"/>
          </a:xfrm>
          <a:prstGeom prst="rect">
            <a:avLst/>
          </a:prstGeom>
        </p:spPr>
      </p:pic>
      <p:pic>
        <p:nvPicPr>
          <p:cNvPr id="71" name="Picture 70"/>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40153" y="4897002"/>
            <a:ext cx="886709" cy="886711"/>
          </a:xfrm>
          <a:prstGeom prst="rect">
            <a:avLst/>
          </a:prstGeom>
        </p:spPr>
      </p:pic>
      <p:pic>
        <p:nvPicPr>
          <p:cNvPr id="72" name="Picture 7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56761" y="4940658"/>
            <a:ext cx="886709" cy="886711"/>
          </a:xfrm>
          <a:prstGeom prst="rect">
            <a:avLst/>
          </a:prstGeom>
        </p:spPr>
      </p:pic>
      <p:pic>
        <p:nvPicPr>
          <p:cNvPr id="73" name="Picture 7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321899" y="3754627"/>
            <a:ext cx="886709" cy="886711"/>
          </a:xfrm>
          <a:prstGeom prst="rect">
            <a:avLst/>
          </a:prstGeom>
        </p:spPr>
      </p:pic>
      <p:pic>
        <p:nvPicPr>
          <p:cNvPr id="74" name="Picture 7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27760" y="3772545"/>
            <a:ext cx="886709" cy="886711"/>
          </a:xfrm>
          <a:prstGeom prst="rect">
            <a:avLst/>
          </a:prstGeom>
        </p:spPr>
      </p:pic>
      <p:pic>
        <p:nvPicPr>
          <p:cNvPr id="75" name="Picture 7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56762" y="3761542"/>
            <a:ext cx="886709" cy="886711"/>
          </a:xfrm>
          <a:prstGeom prst="rect">
            <a:avLst/>
          </a:prstGeom>
        </p:spPr>
      </p:pic>
      <p:pic>
        <p:nvPicPr>
          <p:cNvPr id="76" name="Picture 75"/>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72163" y="3772545"/>
            <a:ext cx="886709" cy="886711"/>
          </a:xfrm>
          <a:prstGeom prst="rect">
            <a:avLst/>
          </a:prstGeom>
        </p:spPr>
      </p:pic>
      <p:pic>
        <p:nvPicPr>
          <p:cNvPr id="77" name="Picture 7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01693" y="3772545"/>
            <a:ext cx="886709" cy="886711"/>
          </a:xfrm>
          <a:prstGeom prst="rect">
            <a:avLst/>
          </a:prstGeom>
        </p:spPr>
      </p:pic>
      <p:pic>
        <p:nvPicPr>
          <p:cNvPr id="78" name="Picture 7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40154" y="3761542"/>
            <a:ext cx="886709" cy="886711"/>
          </a:xfrm>
          <a:prstGeom prst="rect">
            <a:avLst/>
          </a:prstGeom>
        </p:spPr>
      </p:pic>
      <p:pic>
        <p:nvPicPr>
          <p:cNvPr id="79" name="Picture 7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90690" y="3772545"/>
            <a:ext cx="893919" cy="886711"/>
          </a:xfrm>
          <a:prstGeom prst="rect">
            <a:avLst/>
          </a:prstGeom>
        </p:spPr>
      </p:pic>
      <p:pic>
        <p:nvPicPr>
          <p:cNvPr id="80" name="Picture 79"/>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27199" y="3772545"/>
            <a:ext cx="886709" cy="886711"/>
          </a:xfrm>
          <a:prstGeom prst="rect">
            <a:avLst/>
          </a:prstGeom>
        </p:spPr>
      </p:pic>
      <p:pic>
        <p:nvPicPr>
          <p:cNvPr id="81" name="Picture 80"/>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316949" y="4940658"/>
            <a:ext cx="893919" cy="886711"/>
          </a:xfrm>
          <a:prstGeom prst="rect">
            <a:avLst/>
          </a:prstGeom>
        </p:spPr>
      </p:pic>
      <p:pic>
        <p:nvPicPr>
          <p:cNvPr id="82" name="Picture 81"/>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516" y="2605987"/>
            <a:ext cx="886709" cy="886711"/>
          </a:xfrm>
          <a:prstGeom prst="rect">
            <a:avLst/>
          </a:prstGeom>
        </p:spPr>
      </p:pic>
      <p:pic>
        <p:nvPicPr>
          <p:cNvPr id="83" name="Picture 82"/>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17776" y="2597430"/>
            <a:ext cx="893919" cy="886711"/>
          </a:xfrm>
          <a:prstGeom prst="rect">
            <a:avLst/>
          </a:prstGeom>
        </p:spPr>
      </p:pic>
      <p:pic>
        <p:nvPicPr>
          <p:cNvPr id="84" name="Picture 83"/>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156763" y="2599353"/>
            <a:ext cx="886709" cy="886711"/>
          </a:xfrm>
          <a:prstGeom prst="rect">
            <a:avLst/>
          </a:prstGeom>
        </p:spPr>
      </p:pic>
      <p:pic>
        <p:nvPicPr>
          <p:cNvPr id="85" name="Picture 84"/>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072164" y="2617307"/>
            <a:ext cx="886709" cy="886711"/>
          </a:xfrm>
          <a:prstGeom prst="rect">
            <a:avLst/>
          </a:prstGeom>
        </p:spPr>
      </p:pic>
      <p:pic>
        <p:nvPicPr>
          <p:cNvPr id="86" name="Picture 85"/>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012607" y="2605987"/>
            <a:ext cx="886709" cy="886711"/>
          </a:xfrm>
          <a:prstGeom prst="rect">
            <a:avLst/>
          </a:prstGeom>
        </p:spPr>
      </p:pic>
      <p:pic>
        <p:nvPicPr>
          <p:cNvPr id="87" name="Picture 8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3940198" y="2600283"/>
            <a:ext cx="886709" cy="886711"/>
          </a:xfrm>
          <a:prstGeom prst="rect">
            <a:avLst/>
          </a:prstGeom>
        </p:spPr>
      </p:pic>
      <p:pic>
        <p:nvPicPr>
          <p:cNvPr id="88" name="Picture 87"/>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2890048" y="2605987"/>
            <a:ext cx="886709" cy="886711"/>
          </a:xfrm>
          <a:prstGeom prst="rect">
            <a:avLst/>
          </a:prstGeom>
        </p:spPr>
      </p:pic>
      <p:pic>
        <p:nvPicPr>
          <p:cNvPr id="89" name="Picture 88"/>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1818200" y="2626991"/>
            <a:ext cx="886709" cy="886711"/>
          </a:xfrm>
          <a:prstGeom prst="rect">
            <a:avLst/>
          </a:prstGeom>
        </p:spPr>
      </p:pic>
      <p:pic>
        <p:nvPicPr>
          <p:cNvPr id="90" name="Picture 89"/>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262982" y="4940658"/>
            <a:ext cx="893919" cy="886711"/>
          </a:xfrm>
          <a:prstGeom prst="rect">
            <a:avLst/>
          </a:prstGeom>
        </p:spPr>
      </p:pic>
      <p:pic>
        <p:nvPicPr>
          <p:cNvPr id="91" name="Picture 90"/>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301517" y="1491421"/>
            <a:ext cx="886709" cy="886711"/>
          </a:xfrm>
          <a:prstGeom prst="rect">
            <a:avLst/>
          </a:prstGeom>
        </p:spPr>
      </p:pic>
      <p:pic>
        <p:nvPicPr>
          <p:cNvPr id="92" name="Picture 91"/>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238574" y="1490096"/>
            <a:ext cx="886709" cy="886711"/>
          </a:xfrm>
          <a:prstGeom prst="rect">
            <a:avLst/>
          </a:prstGeom>
        </p:spPr>
      </p:pic>
      <p:pic>
        <p:nvPicPr>
          <p:cNvPr id="93" name="Picture 92"/>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156764" y="1490096"/>
            <a:ext cx="886709" cy="886711"/>
          </a:xfrm>
          <a:prstGeom prst="rect">
            <a:avLst/>
          </a:prstGeom>
        </p:spPr>
      </p:pic>
      <p:pic>
        <p:nvPicPr>
          <p:cNvPr id="94" name="Picture 93"/>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057042" y="1505857"/>
            <a:ext cx="886709" cy="886711"/>
          </a:xfrm>
          <a:prstGeom prst="rect">
            <a:avLst/>
          </a:prstGeom>
        </p:spPr>
      </p:pic>
      <p:pic>
        <p:nvPicPr>
          <p:cNvPr id="95" name="Picture 94"/>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4992121" y="1491361"/>
            <a:ext cx="886709" cy="886711"/>
          </a:xfrm>
          <a:prstGeom prst="rect">
            <a:avLst/>
          </a:prstGeom>
        </p:spPr>
      </p:pic>
      <p:pic>
        <p:nvPicPr>
          <p:cNvPr id="96" name="Picture 95"/>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3942529" y="1491361"/>
            <a:ext cx="886709" cy="886711"/>
          </a:xfrm>
          <a:prstGeom prst="rect">
            <a:avLst/>
          </a:prstGeom>
        </p:spPr>
      </p:pic>
      <p:pic>
        <p:nvPicPr>
          <p:cNvPr id="97" name="Picture 96"/>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2877608" y="1491361"/>
            <a:ext cx="886709" cy="88671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0"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27" name="Text Placeholder 26"/>
          <p:cNvSpPr>
            <a:spLocks noGrp="1"/>
          </p:cNvSpPr>
          <p:nvPr>
            <p:ph type="body" sz="quarter" idx="14" hasCustomPrompt="1"/>
          </p:nvPr>
        </p:nvSpPr>
        <p:spPr>
          <a:xfrm>
            <a:off x="885824" y="2514599"/>
            <a:ext cx="4543426" cy="685801"/>
          </a:xfrm>
          <a:prstGeom prst="rect">
            <a:avLst/>
          </a:prstGeom>
          <a:noFill/>
        </p:spPr>
        <p:txBody>
          <a:bodyPr/>
          <a:lstStyle>
            <a:lvl1pPr marL="0" indent="0">
              <a:buNone/>
              <a:defRPr sz="2000" b="1" i="0" spc="300" baseline="0">
                <a:ln>
                  <a:noFill/>
                </a:ln>
                <a:solidFill>
                  <a:srgbClr val="F9F7FF"/>
                </a:solidFill>
                <a:latin typeface="Helvetica" charset="0"/>
                <a:ea typeface="Helvetica" charset="0"/>
                <a:cs typeface="Helvetica" charset="0"/>
              </a:defRPr>
            </a:lvl1pPr>
          </a:lstStyle>
          <a:p>
            <a:pPr lvl="0"/>
            <a:r>
              <a:rPr lang="en-US" dirty="0"/>
              <a:t>TITLE OF PRESENTATION</a:t>
            </a:r>
          </a:p>
          <a:p>
            <a:pPr lvl="0"/>
            <a:r>
              <a:rPr lang="en-US" dirty="0"/>
              <a:t>AND WHAT THIS IS ABOUT</a:t>
            </a:r>
          </a:p>
        </p:txBody>
      </p:sp>
      <p:sp>
        <p:nvSpPr>
          <p:cNvPr id="30" name="Text Placeholder 26"/>
          <p:cNvSpPr>
            <a:spLocks noGrp="1"/>
          </p:cNvSpPr>
          <p:nvPr>
            <p:ph type="body" sz="quarter" idx="15" hasCustomPrompt="1"/>
          </p:nvPr>
        </p:nvSpPr>
        <p:spPr>
          <a:xfrm>
            <a:off x="885824" y="3327400"/>
            <a:ext cx="4271963" cy="957263"/>
          </a:xfrm>
          <a:prstGeom prst="rect">
            <a:avLst/>
          </a:prstGeom>
          <a:noFill/>
        </p:spPr>
        <p:txBody>
          <a:bodyPr/>
          <a:lstStyle>
            <a:lvl1pPr marL="0" indent="0">
              <a:buNone/>
              <a:defRPr sz="1400" b="0" i="0" spc="300" baseline="0">
                <a:ln>
                  <a:noFill/>
                </a:ln>
                <a:solidFill>
                  <a:srgbClr val="F9F7FF"/>
                </a:solidFill>
                <a:latin typeface="Helvetica" charset="0"/>
                <a:ea typeface="Helvetica" charset="0"/>
                <a:cs typeface="Helvetica" charset="0"/>
              </a:defRPr>
            </a:lvl1pPr>
          </a:lstStyle>
          <a:p>
            <a:pPr lvl="0"/>
            <a:r>
              <a:rPr lang="en-US" dirty="0"/>
              <a:t>WITH A SMALL SUB-HEAD</a:t>
            </a:r>
          </a:p>
        </p:txBody>
      </p:sp>
      <p:sp>
        <p:nvSpPr>
          <p:cNvPr id="17"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6B21D936-C24C-4AE3-B83A-B09ED0204B56}" type="datetime1">
              <a:rPr lang="en-US" smtClean="0"/>
              <a:t>4/21/2025</a:t>
            </a:fld>
            <a:endParaRPr lang="en-US" dirty="0"/>
          </a:p>
        </p:txBody>
      </p:sp>
      <p:sp>
        <p:nvSpPr>
          <p:cNvPr id="18"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7F5729B0-945C-7A4B-8C25-588548B420AE}" type="slidenum">
              <a:rPr lang="en-US" smtClean="0"/>
              <a:pPr/>
              <a:t>‹#›</a:t>
            </a:fld>
            <a:endParaRPr lang="en-US" dirty="0"/>
          </a:p>
        </p:txBody>
      </p:sp>
      <p:sp>
        <p:nvSpPr>
          <p:cNvPr id="19"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dirty="0"/>
              <a:t>Page Title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aragraph">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0"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7" name="Text Placeholder 26"/>
          <p:cNvSpPr>
            <a:spLocks noGrp="1"/>
          </p:cNvSpPr>
          <p:nvPr>
            <p:ph type="body" sz="quarter" idx="15" hasCustomPrompt="1"/>
          </p:nvPr>
        </p:nvSpPr>
        <p:spPr>
          <a:xfrm>
            <a:off x="885824" y="1865817"/>
            <a:ext cx="4643607" cy="2497715"/>
          </a:xfrm>
          <a:prstGeom prst="rect">
            <a:avLst/>
          </a:prstGeom>
          <a:noFill/>
        </p:spPr>
        <p:txBody>
          <a:bodyPr anchor="ctr"/>
          <a:lstStyle>
            <a:lvl1pPr marL="0" indent="0">
              <a:lnSpc>
                <a:spcPct val="150000"/>
              </a:lnSpc>
              <a:buNone/>
              <a:defRPr lang="en-US" sz="1200" b="0" i="0" spc="0" smtClean="0">
                <a:ln>
                  <a:noFill/>
                </a:ln>
                <a:solidFill>
                  <a:srgbClr val="F9F7FF"/>
                </a:solidFill>
                <a:effectLst/>
                <a:latin typeface="Helvetica" charset="0"/>
                <a:ea typeface="Helvetica" charset="0"/>
                <a:cs typeface="Helvetica" charset="0"/>
              </a:defRPr>
            </a:lvl1pPr>
          </a:lstStyle>
          <a:p>
            <a:pPr lvl="0"/>
            <a:r>
              <a:rPr lang="en-US" dirty="0"/>
              <a:t>CONTENT HEADLINE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in </a:t>
            </a:r>
            <a:r>
              <a:rPr lang="en-US" dirty="0" err="1"/>
              <a:t>scelerisque</a:t>
            </a:r>
            <a:r>
              <a:rPr lang="en-US" dirty="0"/>
              <a:t> </a:t>
            </a:r>
            <a:r>
              <a:rPr lang="en-US" dirty="0" err="1"/>
              <a:t>nisl</a:t>
            </a:r>
            <a:r>
              <a:rPr lang="en-US" dirty="0"/>
              <a:t>. </a:t>
            </a:r>
            <a:r>
              <a:rPr lang="en-US" dirty="0" err="1"/>
              <a:t>Sed</a:t>
            </a:r>
            <a:r>
              <a:rPr lang="en-US" dirty="0"/>
              <a:t> </a:t>
            </a:r>
            <a:r>
              <a:rPr lang="en-US" dirty="0" err="1"/>
              <a:t>ullamcorper</a:t>
            </a:r>
            <a:r>
              <a:rPr lang="en-US" dirty="0"/>
              <a:t> </a:t>
            </a:r>
            <a:r>
              <a:rPr lang="en-US" dirty="0" err="1"/>
              <a:t>suscipit</a:t>
            </a:r>
            <a:r>
              <a:rPr lang="en-US" dirty="0"/>
              <a:t> </a:t>
            </a:r>
            <a:r>
              <a:rPr lang="en-US" dirty="0" err="1"/>
              <a:t>risus</a:t>
            </a:r>
            <a:r>
              <a:rPr lang="en-US" dirty="0"/>
              <a:t>, </a:t>
            </a:r>
            <a:r>
              <a:rPr lang="en-US" dirty="0" err="1"/>
              <a:t>nec</a:t>
            </a:r>
            <a:r>
              <a:rPr lang="en-US" dirty="0"/>
              <a:t> </a:t>
            </a:r>
            <a:r>
              <a:rPr lang="en-US" dirty="0" err="1"/>
              <a:t>tincidunt</a:t>
            </a:r>
            <a:r>
              <a:rPr lang="en-US" dirty="0"/>
              <a:t> </a:t>
            </a:r>
            <a:r>
              <a:rPr lang="en-US" dirty="0" err="1"/>
              <a:t>risus</a:t>
            </a:r>
            <a:r>
              <a:rPr lang="en-US" dirty="0"/>
              <a:t> </a:t>
            </a:r>
            <a:r>
              <a:rPr lang="en-US" dirty="0" err="1"/>
              <a:t>tristique</a:t>
            </a:r>
            <a:r>
              <a:rPr lang="en-US" dirty="0"/>
              <a:t> et. </a:t>
            </a:r>
            <a:r>
              <a:rPr lang="en-US" dirty="0" err="1"/>
              <a:t>Etiam</a:t>
            </a:r>
            <a:r>
              <a:rPr lang="en-US" dirty="0"/>
              <a:t> </a:t>
            </a:r>
            <a:r>
              <a:rPr lang="en-US" dirty="0" err="1"/>
              <a:t>dapibus</a:t>
            </a:r>
            <a:r>
              <a:rPr lang="en-US" dirty="0"/>
              <a:t> </a:t>
            </a:r>
            <a:r>
              <a:rPr lang="en-US" dirty="0" err="1"/>
              <a:t>diam</a:t>
            </a:r>
            <a:r>
              <a:rPr lang="en-US" dirty="0"/>
              <a:t> id </a:t>
            </a:r>
            <a:r>
              <a:rPr lang="en-US" dirty="0" err="1"/>
              <a:t>nisl</a:t>
            </a:r>
            <a:r>
              <a:rPr lang="en-US" dirty="0"/>
              <a:t> </a:t>
            </a:r>
            <a:r>
              <a:rPr lang="en-US" dirty="0" err="1"/>
              <a:t>accumsan</a:t>
            </a:r>
            <a:r>
              <a:rPr lang="en-US" dirty="0"/>
              <a:t>, </a:t>
            </a:r>
            <a:r>
              <a:rPr lang="en-US" dirty="0" err="1"/>
              <a:t>eu</a:t>
            </a:r>
            <a:r>
              <a:rPr lang="en-US" dirty="0"/>
              <a:t> </a:t>
            </a:r>
            <a:r>
              <a:rPr lang="en-US" dirty="0" err="1"/>
              <a:t>placerat</a:t>
            </a:r>
            <a:r>
              <a:rPr lang="en-US" dirty="0"/>
              <a:t> </a:t>
            </a:r>
            <a:r>
              <a:rPr lang="en-US" dirty="0" err="1"/>
              <a:t>sapien</a:t>
            </a:r>
            <a:r>
              <a:rPr lang="en-US" dirty="0"/>
              <a:t> tempus. Maecenas ligula ipsum, </a:t>
            </a:r>
            <a:r>
              <a:rPr lang="en-US" dirty="0" err="1"/>
              <a:t>finibus</a:t>
            </a:r>
            <a:r>
              <a:rPr lang="en-US" dirty="0"/>
              <a:t> </a:t>
            </a:r>
            <a:r>
              <a:rPr lang="en-US" dirty="0" err="1"/>
              <a:t>ut</a:t>
            </a:r>
            <a:r>
              <a:rPr lang="en-US" dirty="0"/>
              <a:t> semper at, </a:t>
            </a:r>
            <a:r>
              <a:rPr lang="en-US" dirty="0" err="1"/>
              <a:t>tristique</a:t>
            </a:r>
            <a:r>
              <a:rPr lang="en-US" dirty="0"/>
              <a:t> </a:t>
            </a:r>
            <a:r>
              <a:rPr lang="en-US" dirty="0" err="1"/>
              <a:t>sed</a:t>
            </a:r>
            <a:r>
              <a:rPr lang="en-US" dirty="0"/>
              <a:t> </a:t>
            </a:r>
            <a:r>
              <a:rPr lang="en-US" dirty="0" err="1"/>
              <a:t>leo</a:t>
            </a:r>
            <a:r>
              <a:rPr lang="en-US" dirty="0"/>
              <a:t>. </a:t>
            </a:r>
            <a:r>
              <a:rPr lang="en-US" dirty="0" err="1"/>
              <a:t>Pellentesque</a:t>
            </a:r>
            <a:r>
              <a:rPr lang="en-US" dirty="0"/>
              <a:t> </a:t>
            </a:r>
            <a:r>
              <a:rPr lang="en-US" dirty="0" err="1"/>
              <a:t>erat</a:t>
            </a:r>
            <a:r>
              <a:rPr lang="en-US" dirty="0"/>
              <a:t> </a:t>
            </a:r>
            <a:r>
              <a:rPr lang="en-US" dirty="0" err="1"/>
              <a:t>metus</a:t>
            </a:r>
            <a:r>
              <a:rPr lang="en-US" dirty="0"/>
              <a:t>, </a:t>
            </a:r>
            <a:r>
              <a:rPr lang="en-US" dirty="0" err="1"/>
              <a:t>egestas</a:t>
            </a:r>
            <a:r>
              <a:rPr lang="en-US" dirty="0"/>
              <a:t> </a:t>
            </a:r>
            <a:r>
              <a:rPr lang="en-US" dirty="0" err="1"/>
              <a:t>feugiat</a:t>
            </a:r>
            <a:r>
              <a:rPr lang="en-US" dirty="0"/>
              <a:t> </a:t>
            </a:r>
            <a:r>
              <a:rPr lang="en-US" dirty="0" err="1"/>
              <a:t>egestas</a:t>
            </a:r>
            <a:r>
              <a:rPr lang="en-US" dirty="0"/>
              <a:t> at, </a:t>
            </a:r>
            <a:r>
              <a:rPr lang="en-US" dirty="0" err="1"/>
              <a:t>sollicitudin</a:t>
            </a:r>
            <a:r>
              <a:rPr lang="en-US" dirty="0"/>
              <a:t> at </a:t>
            </a:r>
            <a:r>
              <a:rPr lang="en-US" dirty="0" err="1"/>
              <a:t>tortor</a:t>
            </a:r>
            <a:r>
              <a:rPr lang="en-US" dirty="0"/>
              <a:t>. Integer </a:t>
            </a:r>
            <a:r>
              <a:rPr lang="en-US" dirty="0" err="1"/>
              <a:t>orci</a:t>
            </a:r>
            <a:r>
              <a:rPr lang="en-US" dirty="0"/>
              <a:t> </a:t>
            </a:r>
            <a:r>
              <a:rPr lang="en-US" dirty="0" err="1"/>
              <a:t>tortor</a:t>
            </a:r>
            <a:r>
              <a:rPr lang="en-US" dirty="0"/>
              <a:t>, </a:t>
            </a:r>
            <a:r>
              <a:rPr lang="en-US" dirty="0" err="1"/>
              <a:t>sodales</a:t>
            </a:r>
            <a:r>
              <a:rPr lang="en-US" dirty="0"/>
              <a:t> sit </a:t>
            </a:r>
            <a:r>
              <a:rPr lang="en-US" dirty="0" err="1"/>
              <a:t>amet</a:t>
            </a:r>
            <a:r>
              <a:rPr lang="en-US" dirty="0"/>
              <a:t> </a:t>
            </a:r>
            <a:r>
              <a:rPr lang="en-US" dirty="0" err="1"/>
              <a:t>mauris</a:t>
            </a:r>
            <a:r>
              <a:rPr lang="en-US" dirty="0"/>
              <a:t> a, </a:t>
            </a:r>
            <a:r>
              <a:rPr lang="en-US" dirty="0" err="1"/>
              <a:t>bibendum</a:t>
            </a:r>
            <a:r>
              <a:rPr lang="en-US" dirty="0"/>
              <a:t> </a:t>
            </a:r>
            <a:r>
              <a:rPr lang="en-US" dirty="0" err="1"/>
              <a:t>aliquam</a:t>
            </a:r>
            <a:r>
              <a:rPr lang="en-US" dirty="0"/>
              <a:t> </a:t>
            </a:r>
            <a:r>
              <a:rPr lang="en-US" dirty="0" err="1"/>
              <a:t>turpis</a:t>
            </a:r>
            <a:r>
              <a:rPr lang="en-US" dirty="0"/>
              <a:t>.</a:t>
            </a:r>
          </a:p>
        </p:txBody>
      </p:sp>
      <p:sp>
        <p:nvSpPr>
          <p:cNvPr id="14"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C38A79D7-BD28-4CBD-B177-69C6E6AE82AC}" type="datetime1">
              <a:rPr lang="en-US" smtClean="0"/>
              <a:t>4/21/2025</a:t>
            </a:fld>
            <a:endParaRPr lang="en-US" dirty="0"/>
          </a:p>
        </p:txBody>
      </p:sp>
      <p:sp>
        <p:nvSpPr>
          <p:cNvPr id="15"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E6843177-7B0A-1143-BEC9-7278658E651C}" type="slidenum">
              <a:rPr lang="en-US" smtClean="0"/>
              <a:pPr/>
              <a:t>‹#›</a:t>
            </a:fld>
            <a:endParaRPr lang="en-US" dirty="0"/>
          </a:p>
        </p:txBody>
      </p:sp>
      <p:sp>
        <p:nvSpPr>
          <p:cNvPr id="16"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0"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3"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rgbClr val="FFFFFF"/>
                </a:solidFill>
                <a:latin typeface="Helvetica" charset="0"/>
                <a:ea typeface="Helvetica" charset="0"/>
                <a:cs typeface="Helvetica" charset="0"/>
              </a:defRPr>
            </a:lvl1pPr>
            <a:lvl2pPr marL="685800" indent="-228600">
              <a:lnSpc>
                <a:spcPct val="150000"/>
              </a:lnSpc>
              <a:buFont typeface="Arial" charset="0"/>
              <a:buChar char="•"/>
              <a:defRPr sz="1200" b="0" i="0">
                <a:solidFill>
                  <a:srgbClr val="FFFFFF"/>
                </a:solidFill>
                <a:latin typeface="Helvetica" charset="0"/>
                <a:ea typeface="Helvetica" charset="0"/>
                <a:cs typeface="Helvetica" charset="0"/>
              </a:defRPr>
            </a:lvl2pPr>
            <a:lvl3pPr marL="1143000" indent="-228600">
              <a:lnSpc>
                <a:spcPct val="150000"/>
              </a:lnSpc>
              <a:buFont typeface="Arial" charset="0"/>
              <a:buChar char="•"/>
              <a:defRPr sz="1200" b="0" i="0">
                <a:solidFill>
                  <a:srgbClr val="FFFFFF"/>
                </a:solidFill>
                <a:latin typeface="Helvetica" charset="0"/>
                <a:ea typeface="Helvetica" charset="0"/>
                <a:cs typeface="Helvetica" charset="0"/>
              </a:defRPr>
            </a:lvl3pPr>
            <a:lvl4pPr marL="1600200" indent="-228600">
              <a:lnSpc>
                <a:spcPct val="150000"/>
              </a:lnSpc>
              <a:buFont typeface="Arial" charset="0"/>
              <a:buChar char="•"/>
              <a:defRPr sz="1200" b="0" i="0">
                <a:solidFill>
                  <a:srgbClr val="FFFFFF"/>
                </a:solidFill>
                <a:latin typeface="Helvetica" charset="0"/>
                <a:ea typeface="Helvetica" charset="0"/>
                <a:cs typeface="Helvetica" charset="0"/>
              </a:defRPr>
            </a:lvl4pPr>
            <a:lvl5pPr marL="2057400" indent="-228600">
              <a:lnSpc>
                <a:spcPct val="150000"/>
              </a:lnSpc>
              <a:buFont typeface="Arial" charset="0"/>
              <a:buChar char="•"/>
              <a:defRPr sz="1200" b="0" i="0">
                <a:solidFill>
                  <a:srgbClr val="FFFFFF"/>
                </a:solidFill>
                <a:latin typeface="Helvetica" charset="0"/>
                <a:ea typeface="Helvetica" charset="0"/>
                <a:cs typeface="Helvetica" charset="0"/>
              </a:defRPr>
            </a:lvl5pPr>
          </a:lstStyle>
          <a:p>
            <a:pPr lvl="0"/>
            <a:r>
              <a:rPr lang="en-US" dirty="0"/>
              <a:t>Make a bulleted list really easy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rgbClr val="F9F7FF"/>
                </a:solidFill>
                <a:effectLst/>
                <a:latin typeface="Helvetica" charset="0"/>
                <a:ea typeface="Helvetica" charset="0"/>
                <a:cs typeface="Helvetica" charset="0"/>
              </a:defRPr>
            </a:lvl1pPr>
          </a:lstStyle>
          <a:p>
            <a:pPr lvl="0"/>
            <a:r>
              <a:rPr lang="en-US" dirty="0"/>
              <a:t>CONTENT HEADLINE </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DBE0C863-3994-442F-A1A4-83C37053411B}" type="datetime1">
              <a:rPr lang="en-US" smtClean="0"/>
              <a:t>4/21/2025</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EF0EE781-7E11-8642-8CB1-8680BC9F8887}"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ist">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a:t>Drag picture to placeholder or click icon to add</a:t>
            </a:r>
          </a:p>
        </p:txBody>
      </p:sp>
      <p:sp>
        <p:nvSpPr>
          <p:cNvPr id="11" name="Text Placeholder 26"/>
          <p:cNvSpPr>
            <a:spLocks noGrp="1"/>
          </p:cNvSpPr>
          <p:nvPr>
            <p:ph type="body" sz="quarter" idx="15" hasCustomPrompt="1"/>
          </p:nvPr>
        </p:nvSpPr>
        <p:spPr>
          <a:xfrm>
            <a:off x="885824" y="1865817"/>
            <a:ext cx="4643607" cy="2497715"/>
          </a:xfrm>
          <a:prstGeom prst="rect">
            <a:avLst/>
          </a:prstGeom>
          <a:noFill/>
        </p:spPr>
        <p:txBody>
          <a:bodyPr anchor="ctr"/>
          <a:lstStyle>
            <a:lvl1pPr marL="0" indent="0">
              <a:lnSpc>
                <a:spcPct val="150000"/>
              </a:lnSpc>
              <a:buNone/>
              <a:defRPr lang="en-US" sz="1200" b="0" i="0" spc="0" smtClean="0">
                <a:ln>
                  <a:noFill/>
                </a:ln>
                <a:solidFill>
                  <a:srgbClr val="F9F7FF"/>
                </a:solidFill>
                <a:effectLst/>
                <a:latin typeface="Helvetica" charset="0"/>
                <a:ea typeface="Helvetica" charset="0"/>
                <a:cs typeface="Helvetica" charset="0"/>
              </a:defRPr>
            </a:lvl1pPr>
          </a:lstStyle>
          <a:p>
            <a:pPr lvl="0"/>
            <a:r>
              <a:rPr lang="en-US" dirty="0"/>
              <a:t>CONTENT HEADLINE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in </a:t>
            </a:r>
            <a:r>
              <a:rPr lang="en-US" dirty="0" err="1"/>
              <a:t>scelerisque</a:t>
            </a:r>
            <a:r>
              <a:rPr lang="en-US" dirty="0"/>
              <a:t> </a:t>
            </a:r>
            <a:r>
              <a:rPr lang="en-US" dirty="0" err="1"/>
              <a:t>nisl</a:t>
            </a:r>
            <a:r>
              <a:rPr lang="en-US" dirty="0"/>
              <a:t>. </a:t>
            </a:r>
            <a:r>
              <a:rPr lang="en-US" dirty="0" err="1"/>
              <a:t>Sed</a:t>
            </a:r>
            <a:r>
              <a:rPr lang="en-US" dirty="0"/>
              <a:t> </a:t>
            </a:r>
            <a:r>
              <a:rPr lang="en-US" dirty="0" err="1"/>
              <a:t>ullamcorper</a:t>
            </a:r>
            <a:r>
              <a:rPr lang="en-US" dirty="0"/>
              <a:t> </a:t>
            </a:r>
            <a:r>
              <a:rPr lang="en-US" dirty="0" err="1"/>
              <a:t>suscipit</a:t>
            </a:r>
            <a:r>
              <a:rPr lang="en-US" dirty="0"/>
              <a:t> </a:t>
            </a:r>
            <a:r>
              <a:rPr lang="en-US" dirty="0" err="1"/>
              <a:t>risus</a:t>
            </a:r>
            <a:r>
              <a:rPr lang="en-US" dirty="0"/>
              <a:t>, </a:t>
            </a:r>
            <a:r>
              <a:rPr lang="en-US" dirty="0" err="1"/>
              <a:t>nec</a:t>
            </a:r>
            <a:r>
              <a:rPr lang="en-US" dirty="0"/>
              <a:t> </a:t>
            </a:r>
            <a:r>
              <a:rPr lang="en-US" dirty="0" err="1"/>
              <a:t>tincidunt</a:t>
            </a:r>
            <a:r>
              <a:rPr lang="en-US" dirty="0"/>
              <a:t> </a:t>
            </a:r>
            <a:r>
              <a:rPr lang="en-US" dirty="0" err="1"/>
              <a:t>risus</a:t>
            </a:r>
            <a:r>
              <a:rPr lang="en-US" dirty="0"/>
              <a:t> </a:t>
            </a:r>
            <a:r>
              <a:rPr lang="en-US" dirty="0" err="1"/>
              <a:t>tristique</a:t>
            </a:r>
            <a:r>
              <a:rPr lang="en-US" dirty="0"/>
              <a:t> et. </a:t>
            </a:r>
            <a:r>
              <a:rPr lang="en-US" dirty="0" err="1"/>
              <a:t>Etiam</a:t>
            </a:r>
            <a:r>
              <a:rPr lang="en-US" dirty="0"/>
              <a:t> </a:t>
            </a:r>
            <a:r>
              <a:rPr lang="en-US" dirty="0" err="1"/>
              <a:t>dapibus</a:t>
            </a:r>
            <a:r>
              <a:rPr lang="en-US" dirty="0"/>
              <a:t> </a:t>
            </a:r>
            <a:r>
              <a:rPr lang="en-US" dirty="0" err="1"/>
              <a:t>diam</a:t>
            </a:r>
            <a:r>
              <a:rPr lang="en-US" dirty="0"/>
              <a:t> id </a:t>
            </a:r>
            <a:r>
              <a:rPr lang="en-US" dirty="0" err="1"/>
              <a:t>nisl</a:t>
            </a:r>
            <a:r>
              <a:rPr lang="en-US" dirty="0"/>
              <a:t> </a:t>
            </a:r>
            <a:r>
              <a:rPr lang="en-US" dirty="0" err="1"/>
              <a:t>accumsan</a:t>
            </a:r>
            <a:r>
              <a:rPr lang="en-US" dirty="0"/>
              <a:t>, </a:t>
            </a:r>
            <a:r>
              <a:rPr lang="en-US" dirty="0" err="1"/>
              <a:t>eu</a:t>
            </a:r>
            <a:r>
              <a:rPr lang="en-US" dirty="0"/>
              <a:t> </a:t>
            </a:r>
            <a:r>
              <a:rPr lang="en-US" dirty="0" err="1"/>
              <a:t>placerat</a:t>
            </a:r>
            <a:r>
              <a:rPr lang="en-US" dirty="0"/>
              <a:t> </a:t>
            </a:r>
            <a:r>
              <a:rPr lang="en-US" dirty="0" err="1"/>
              <a:t>sapien</a:t>
            </a:r>
            <a:r>
              <a:rPr lang="en-US" dirty="0"/>
              <a:t> tempus. Maecenas ligula ipsum, </a:t>
            </a:r>
            <a:r>
              <a:rPr lang="en-US" dirty="0" err="1"/>
              <a:t>finibus</a:t>
            </a:r>
            <a:r>
              <a:rPr lang="en-US" dirty="0"/>
              <a:t> </a:t>
            </a:r>
            <a:r>
              <a:rPr lang="en-US" dirty="0" err="1"/>
              <a:t>ut</a:t>
            </a:r>
            <a:r>
              <a:rPr lang="en-US" dirty="0"/>
              <a:t> semper at, </a:t>
            </a:r>
            <a:r>
              <a:rPr lang="en-US" dirty="0" err="1"/>
              <a:t>tristique</a:t>
            </a:r>
            <a:r>
              <a:rPr lang="en-US" dirty="0"/>
              <a:t> </a:t>
            </a:r>
            <a:r>
              <a:rPr lang="en-US" dirty="0" err="1"/>
              <a:t>sed</a:t>
            </a:r>
            <a:r>
              <a:rPr lang="en-US" dirty="0"/>
              <a:t> </a:t>
            </a:r>
            <a:r>
              <a:rPr lang="en-US" dirty="0" err="1"/>
              <a:t>leo</a:t>
            </a:r>
            <a:r>
              <a:rPr lang="en-US" dirty="0"/>
              <a:t>. </a:t>
            </a:r>
            <a:r>
              <a:rPr lang="en-US" dirty="0" err="1"/>
              <a:t>Pellentesque</a:t>
            </a:r>
            <a:r>
              <a:rPr lang="en-US" dirty="0"/>
              <a:t> </a:t>
            </a:r>
            <a:r>
              <a:rPr lang="en-US" dirty="0" err="1"/>
              <a:t>erat</a:t>
            </a:r>
            <a:r>
              <a:rPr lang="en-US" dirty="0"/>
              <a:t> </a:t>
            </a:r>
            <a:r>
              <a:rPr lang="en-US" dirty="0" err="1"/>
              <a:t>metus</a:t>
            </a:r>
            <a:r>
              <a:rPr lang="en-US" dirty="0"/>
              <a:t>, </a:t>
            </a:r>
            <a:r>
              <a:rPr lang="en-US" dirty="0" err="1"/>
              <a:t>egestas</a:t>
            </a:r>
            <a:r>
              <a:rPr lang="en-US" dirty="0"/>
              <a:t> </a:t>
            </a:r>
            <a:r>
              <a:rPr lang="en-US" dirty="0" err="1"/>
              <a:t>feugiat</a:t>
            </a:r>
            <a:r>
              <a:rPr lang="en-US" dirty="0"/>
              <a:t> </a:t>
            </a:r>
            <a:r>
              <a:rPr lang="en-US" dirty="0" err="1"/>
              <a:t>egestas</a:t>
            </a:r>
            <a:r>
              <a:rPr lang="en-US" dirty="0"/>
              <a:t> at, </a:t>
            </a:r>
            <a:r>
              <a:rPr lang="en-US" dirty="0" err="1"/>
              <a:t>sollicitudin</a:t>
            </a:r>
            <a:r>
              <a:rPr lang="en-US" dirty="0"/>
              <a:t> at </a:t>
            </a:r>
            <a:r>
              <a:rPr lang="en-US" dirty="0" err="1"/>
              <a:t>tortor</a:t>
            </a:r>
            <a:r>
              <a:rPr lang="en-US" dirty="0"/>
              <a:t>. Integer </a:t>
            </a:r>
            <a:r>
              <a:rPr lang="en-US" dirty="0" err="1"/>
              <a:t>orci</a:t>
            </a:r>
            <a:r>
              <a:rPr lang="en-US" dirty="0"/>
              <a:t> </a:t>
            </a:r>
            <a:r>
              <a:rPr lang="en-US" dirty="0" err="1"/>
              <a:t>tortor</a:t>
            </a:r>
            <a:r>
              <a:rPr lang="en-US" dirty="0"/>
              <a:t>, </a:t>
            </a:r>
            <a:r>
              <a:rPr lang="en-US" dirty="0" err="1"/>
              <a:t>sodales</a:t>
            </a:r>
            <a:r>
              <a:rPr lang="en-US" dirty="0"/>
              <a:t> sit </a:t>
            </a:r>
            <a:r>
              <a:rPr lang="en-US" dirty="0" err="1"/>
              <a:t>amet</a:t>
            </a:r>
            <a:r>
              <a:rPr lang="en-US" dirty="0"/>
              <a:t> </a:t>
            </a:r>
            <a:r>
              <a:rPr lang="en-US" dirty="0" err="1"/>
              <a:t>mauris</a:t>
            </a:r>
            <a:r>
              <a:rPr lang="en-US" dirty="0"/>
              <a:t> a, </a:t>
            </a:r>
            <a:r>
              <a:rPr lang="en-US" dirty="0" err="1"/>
              <a:t>bibendum</a:t>
            </a:r>
            <a:r>
              <a:rPr lang="en-US" dirty="0"/>
              <a:t> </a:t>
            </a:r>
            <a:r>
              <a:rPr lang="en-US" dirty="0" err="1"/>
              <a:t>aliquam</a:t>
            </a:r>
            <a:r>
              <a:rPr lang="en-US" dirty="0"/>
              <a:t> </a:t>
            </a:r>
            <a:r>
              <a:rPr lang="en-US" dirty="0" err="1"/>
              <a:t>turpis</a:t>
            </a:r>
            <a:r>
              <a:rPr lang="en-US" dirty="0"/>
              <a:t>.</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7B8726E4-8192-45A1-947D-A4BC5A2A84FC}" type="datetime1">
              <a:rPr lang="en-US" smtClean="0"/>
              <a:t>4/21/2025</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A02950E2-EECC-A046-AF88-EE1B7F0C4E6E}"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List">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a:t>Drag picture to placeholder or click icon to add</a:t>
            </a:r>
          </a:p>
        </p:txBody>
      </p:sp>
      <p:sp>
        <p:nvSpPr>
          <p:cNvPr id="8"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rgbClr val="FFFFFF"/>
                </a:solidFill>
                <a:latin typeface="Helvetica" charset="0"/>
                <a:ea typeface="Helvetica" charset="0"/>
                <a:cs typeface="Helvetica" charset="0"/>
              </a:defRPr>
            </a:lvl1pPr>
            <a:lvl2pPr marL="685800" indent="-228600">
              <a:lnSpc>
                <a:spcPct val="150000"/>
              </a:lnSpc>
              <a:buFont typeface="Arial" charset="0"/>
              <a:buChar char="•"/>
              <a:defRPr sz="1200" b="0" i="0">
                <a:solidFill>
                  <a:srgbClr val="FFFFFF"/>
                </a:solidFill>
                <a:latin typeface="Helvetica" charset="0"/>
                <a:ea typeface="Helvetica" charset="0"/>
                <a:cs typeface="Helvetica" charset="0"/>
              </a:defRPr>
            </a:lvl2pPr>
            <a:lvl3pPr marL="1143000" indent="-228600">
              <a:lnSpc>
                <a:spcPct val="150000"/>
              </a:lnSpc>
              <a:buFont typeface="Arial" charset="0"/>
              <a:buChar char="•"/>
              <a:defRPr sz="1200" b="0" i="0">
                <a:solidFill>
                  <a:srgbClr val="FFFFFF"/>
                </a:solidFill>
                <a:latin typeface="Helvetica" charset="0"/>
                <a:ea typeface="Helvetica" charset="0"/>
                <a:cs typeface="Helvetica" charset="0"/>
              </a:defRPr>
            </a:lvl3pPr>
            <a:lvl4pPr marL="1600200" indent="-228600">
              <a:lnSpc>
                <a:spcPct val="150000"/>
              </a:lnSpc>
              <a:buFont typeface="Arial" charset="0"/>
              <a:buChar char="•"/>
              <a:defRPr sz="1200" b="0" i="0">
                <a:solidFill>
                  <a:srgbClr val="FFFFFF"/>
                </a:solidFill>
                <a:latin typeface="Helvetica" charset="0"/>
                <a:ea typeface="Helvetica" charset="0"/>
                <a:cs typeface="Helvetica" charset="0"/>
              </a:defRPr>
            </a:lvl4pPr>
            <a:lvl5pPr marL="2057400" indent="-228600">
              <a:lnSpc>
                <a:spcPct val="150000"/>
              </a:lnSpc>
              <a:buFont typeface="Arial" charset="0"/>
              <a:buChar char="•"/>
              <a:defRPr sz="1200" b="0" i="0">
                <a:solidFill>
                  <a:srgbClr val="FFFFFF"/>
                </a:solidFill>
                <a:latin typeface="Helvetica" charset="0"/>
                <a:ea typeface="Helvetica" charset="0"/>
                <a:cs typeface="Helvetica" charset="0"/>
              </a:defRPr>
            </a:lvl5pPr>
          </a:lstStyle>
          <a:p>
            <a:pPr lvl="0"/>
            <a:r>
              <a:rPr lang="en-US" dirty="0"/>
              <a:t>Make a bulleted list really easy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rgbClr val="F9F7FF"/>
                </a:solidFill>
                <a:effectLst/>
                <a:latin typeface="Helvetica" charset="0"/>
                <a:ea typeface="Helvetica" charset="0"/>
                <a:cs typeface="Helvetica" charset="0"/>
              </a:defRPr>
            </a:lvl1pPr>
          </a:lstStyle>
          <a:p>
            <a:pPr lvl="0"/>
            <a:r>
              <a:rPr lang="en-US" dirty="0"/>
              <a:t>CONTENT HEADLINE </a:t>
            </a:r>
          </a:p>
        </p:txBody>
      </p:sp>
      <p:sp>
        <p:nvSpPr>
          <p:cNvPr id="16"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accent1"/>
                </a:solidFill>
                <a:latin typeface="Helvetica" charset="0"/>
                <a:ea typeface="Helvetica" charset="0"/>
                <a:cs typeface="Helvetica" charset="0"/>
              </a:defRPr>
            </a:lvl1pPr>
          </a:lstStyle>
          <a:p>
            <a:fld id="{13E05BC7-06E9-4410-A347-4A25A224E8F4}" type="datetime1">
              <a:rPr lang="en-US" smtClean="0"/>
              <a:t>4/21/2025</a:t>
            </a:fld>
            <a:endParaRPr lang="en-US" dirty="0"/>
          </a:p>
        </p:txBody>
      </p:sp>
      <p:sp>
        <p:nvSpPr>
          <p:cNvPr id="17"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accent1"/>
                </a:solidFill>
                <a:latin typeface="Helvetica" charset="0"/>
                <a:ea typeface="Helvetica" charset="0"/>
                <a:cs typeface="Helvetica" charset="0"/>
              </a:defRPr>
            </a:lvl1pPr>
          </a:lstStyle>
          <a:p>
            <a:fld id="{A7D4FD83-4E95-7C4B-91FC-F35A358A9A5B}" type="slidenum">
              <a:rPr lang="en-US" smtClean="0"/>
              <a:pPr/>
              <a:t>‹#›</a:t>
            </a:fld>
            <a:endParaRPr lang="en-US" dirty="0"/>
          </a:p>
        </p:txBody>
      </p:sp>
      <p:sp>
        <p:nvSpPr>
          <p:cNvPr id="18"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accent1"/>
                </a:solidFill>
                <a:latin typeface="Helvetica" charset="0"/>
                <a:ea typeface="Helvetica" charset="0"/>
                <a:cs typeface="Helvetica" charset="0"/>
              </a:defRPr>
            </a:lvl1pPr>
          </a:lstStyle>
          <a:p>
            <a:r>
              <a:rPr lang="en-US" dirty="0"/>
              <a:t>Page Title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49300" y="2705100"/>
            <a:ext cx="5029200" cy="2971800"/>
          </a:xfrm>
          <a:prstGeom prst="rect">
            <a:avLst/>
          </a:prstGeom>
        </p:spPr>
        <p:txBody>
          <a:bodyPr/>
          <a:lstStyle>
            <a:lvl1pPr>
              <a:defRPr sz="2000">
                <a:solidFill>
                  <a:srgbClr val="FFFFFF"/>
                </a:solidFill>
                <a:latin typeface="Helvetica" charset="0"/>
                <a:ea typeface="Helvetica" charset="0"/>
                <a:cs typeface="Helvetica" charset="0"/>
              </a:defRPr>
            </a:lvl1pPr>
            <a:lvl2pPr>
              <a:defRPr sz="1800">
                <a:solidFill>
                  <a:srgbClr val="FFFFFF"/>
                </a:solidFill>
                <a:latin typeface="Helvetica" charset="0"/>
                <a:ea typeface="Helvetica" charset="0"/>
                <a:cs typeface="Helvetica" charset="0"/>
              </a:defRPr>
            </a:lvl2pPr>
            <a:lvl3pPr>
              <a:defRPr sz="1600">
                <a:solidFill>
                  <a:srgbClr val="FFFFFF"/>
                </a:solidFill>
                <a:latin typeface="Helvetica" charset="0"/>
                <a:ea typeface="Helvetica" charset="0"/>
                <a:cs typeface="Helvetica" charset="0"/>
              </a:defRPr>
            </a:lvl3pPr>
            <a:lvl4pPr>
              <a:defRPr sz="1400">
                <a:solidFill>
                  <a:srgbClr val="FFFFFF"/>
                </a:solidFill>
                <a:latin typeface="Helvetica" charset="0"/>
                <a:ea typeface="Helvetica" charset="0"/>
                <a:cs typeface="Helvetica" charset="0"/>
              </a:defRPr>
            </a:lvl4pPr>
            <a:lvl5pPr>
              <a:defRPr sz="1400">
                <a:solidFill>
                  <a:srgbClr val="FFFFFF"/>
                </a:solidFill>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6362700" y="2705100"/>
            <a:ext cx="5029200" cy="2971800"/>
          </a:xfrm>
          <a:prstGeom prst="rect">
            <a:avLst/>
          </a:prstGeom>
        </p:spPr>
        <p:txBody>
          <a:bodyPr/>
          <a:lstStyle>
            <a:lvl1pPr>
              <a:defRPr sz="2000">
                <a:solidFill>
                  <a:srgbClr val="FFFFFF"/>
                </a:solidFill>
                <a:latin typeface="Helvetica" charset="0"/>
                <a:ea typeface="Helvetica" charset="0"/>
                <a:cs typeface="Helvetica" charset="0"/>
              </a:defRPr>
            </a:lvl1pPr>
            <a:lvl2pPr>
              <a:defRPr sz="1800">
                <a:solidFill>
                  <a:srgbClr val="FFFFFF"/>
                </a:solidFill>
                <a:latin typeface="Helvetica" charset="0"/>
                <a:ea typeface="Helvetica" charset="0"/>
                <a:cs typeface="Helvetica" charset="0"/>
              </a:defRPr>
            </a:lvl2pPr>
            <a:lvl3pPr>
              <a:defRPr sz="1600">
                <a:solidFill>
                  <a:srgbClr val="FFFFFF"/>
                </a:solidFill>
                <a:latin typeface="Helvetica" charset="0"/>
                <a:ea typeface="Helvetica" charset="0"/>
                <a:cs typeface="Helvetica" charset="0"/>
              </a:defRPr>
            </a:lvl3pPr>
            <a:lvl4pPr>
              <a:defRPr sz="1400">
                <a:solidFill>
                  <a:srgbClr val="FFFFFF"/>
                </a:solidFill>
                <a:latin typeface="Helvetica" charset="0"/>
                <a:ea typeface="Helvetica" charset="0"/>
                <a:cs typeface="Helvetica" charset="0"/>
              </a:defRPr>
            </a:lvl4pPr>
            <a:lvl5pPr>
              <a:defRPr sz="1400">
                <a:solidFill>
                  <a:srgbClr val="FFFFFF"/>
                </a:solidFill>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9"/>
          <p:cNvSpPr>
            <a:spLocks noGrp="1"/>
          </p:cNvSpPr>
          <p:nvPr>
            <p:ph type="title"/>
          </p:nvPr>
        </p:nvSpPr>
        <p:spPr>
          <a:xfrm>
            <a:off x="749300" y="1600200"/>
            <a:ext cx="10515600" cy="890588"/>
          </a:xfrm>
          <a:prstGeom prst="rect">
            <a:avLst/>
          </a:prstGeom>
        </p:spPr>
        <p:txBody>
          <a:bodyPr/>
          <a:lstStyle>
            <a:lvl1pPr>
              <a:defRPr sz="3200">
                <a:solidFill>
                  <a:srgbClr val="FFFFFF"/>
                </a:solidFill>
                <a:latin typeface="Helvetica" charset="0"/>
                <a:ea typeface="Helvetica" charset="0"/>
                <a:cs typeface="Helvetica" charset="0"/>
              </a:defRPr>
            </a:lvl1pPr>
          </a:lstStyle>
          <a:p>
            <a:r>
              <a:rPr lang="en-US" dirty="0"/>
              <a:t>Click to edit Master title style</a:t>
            </a:r>
          </a:p>
        </p:txBody>
      </p:sp>
    </p:spTree>
    <p:extLst>
      <p:ext uri="{BB962C8B-B14F-4D97-AF65-F5344CB8AC3E}">
        <p14:creationId xmlns:p14="http://schemas.microsoft.com/office/powerpoint/2010/main" val="206368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1"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27" name="Text Placeholder 26"/>
          <p:cNvSpPr>
            <a:spLocks noGrp="1"/>
          </p:cNvSpPr>
          <p:nvPr>
            <p:ph type="body" sz="quarter" idx="14" hasCustomPrompt="1"/>
          </p:nvPr>
        </p:nvSpPr>
        <p:spPr>
          <a:xfrm>
            <a:off x="885824" y="2514599"/>
            <a:ext cx="4543426" cy="685801"/>
          </a:xfrm>
          <a:prstGeom prst="rect">
            <a:avLst/>
          </a:prstGeom>
          <a:noFill/>
        </p:spPr>
        <p:txBody>
          <a:bodyPr/>
          <a:lstStyle>
            <a:lvl1pPr marL="0" indent="0">
              <a:buNone/>
              <a:defRPr sz="2000" b="1" i="0" spc="300" baseline="0">
                <a:ln>
                  <a:noFill/>
                </a:ln>
                <a:solidFill>
                  <a:schemeClr val="accent1"/>
                </a:solidFill>
                <a:latin typeface="Helvetica" charset="0"/>
                <a:ea typeface="Helvetica" charset="0"/>
                <a:cs typeface="Helvetica" charset="0"/>
              </a:defRPr>
            </a:lvl1pPr>
          </a:lstStyle>
          <a:p>
            <a:pPr lvl="0"/>
            <a:r>
              <a:rPr lang="en-US" dirty="0"/>
              <a:t>TITLE OF PRESENTATION</a:t>
            </a:r>
          </a:p>
          <a:p>
            <a:pPr lvl="0"/>
            <a:r>
              <a:rPr lang="en-US" dirty="0"/>
              <a:t>AND WHAT THIS IS ABOUT</a:t>
            </a:r>
          </a:p>
        </p:txBody>
      </p:sp>
      <p:sp>
        <p:nvSpPr>
          <p:cNvPr id="30" name="Text Placeholder 26"/>
          <p:cNvSpPr>
            <a:spLocks noGrp="1"/>
          </p:cNvSpPr>
          <p:nvPr>
            <p:ph type="body" sz="quarter" idx="15" hasCustomPrompt="1"/>
          </p:nvPr>
        </p:nvSpPr>
        <p:spPr>
          <a:xfrm>
            <a:off x="885824" y="3327400"/>
            <a:ext cx="4271963" cy="957263"/>
          </a:xfrm>
          <a:prstGeom prst="rect">
            <a:avLst/>
          </a:prstGeom>
          <a:noFill/>
        </p:spPr>
        <p:txBody>
          <a:bodyPr/>
          <a:lstStyle>
            <a:lvl1pPr marL="0" indent="0">
              <a:buNone/>
              <a:defRPr sz="1400" b="0" i="0" spc="300" baseline="0">
                <a:ln>
                  <a:noFill/>
                </a:ln>
                <a:solidFill>
                  <a:schemeClr val="accent1"/>
                </a:solidFill>
                <a:latin typeface="Helvetica" charset="0"/>
                <a:ea typeface="Helvetica" charset="0"/>
                <a:cs typeface="Helvetica" charset="0"/>
              </a:defRPr>
            </a:lvl1pPr>
          </a:lstStyle>
          <a:p>
            <a:pPr lvl="0"/>
            <a:r>
              <a:rPr lang="en-US" dirty="0"/>
              <a:t>WITH A SMALL SUB-HEAD</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2492AD23-3932-479B-8057-2126BA5A8864}" type="datetime1">
              <a:rPr lang="en-US" smtClean="0"/>
              <a:t>4/21/2025</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F0C85BA6-357D-0B42-BE4F-E601DD070715}"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dirty="0"/>
              <a:t>Page Title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49300" y="2705100"/>
            <a:ext cx="5029200" cy="2971800"/>
          </a:xfrm>
          <a:prstGeom prst="rect">
            <a:avLst/>
          </a:prstGeom>
        </p:spPr>
        <p:txBody>
          <a:bodyPr/>
          <a:lstStyle>
            <a:lvl1pPr>
              <a:defRPr sz="2000">
                <a:solidFill>
                  <a:srgbClr val="FFFFFF"/>
                </a:solidFill>
                <a:latin typeface="Helvetica" charset="0"/>
                <a:ea typeface="Helvetica" charset="0"/>
                <a:cs typeface="Helvetica" charset="0"/>
              </a:defRPr>
            </a:lvl1pPr>
            <a:lvl2pPr>
              <a:defRPr sz="1800">
                <a:solidFill>
                  <a:srgbClr val="FFFFFF"/>
                </a:solidFill>
                <a:latin typeface="Helvetica" charset="0"/>
                <a:ea typeface="Helvetica" charset="0"/>
                <a:cs typeface="Helvetica" charset="0"/>
              </a:defRPr>
            </a:lvl2pPr>
            <a:lvl3pPr>
              <a:defRPr sz="1600">
                <a:solidFill>
                  <a:srgbClr val="FFFFFF"/>
                </a:solidFill>
                <a:latin typeface="Helvetica" charset="0"/>
                <a:ea typeface="Helvetica" charset="0"/>
                <a:cs typeface="Helvetica" charset="0"/>
              </a:defRPr>
            </a:lvl3pPr>
            <a:lvl4pPr>
              <a:defRPr sz="1400">
                <a:solidFill>
                  <a:srgbClr val="FFFFFF"/>
                </a:solidFill>
                <a:latin typeface="Helvetica" charset="0"/>
                <a:ea typeface="Helvetica" charset="0"/>
                <a:cs typeface="Helvetica" charset="0"/>
              </a:defRPr>
            </a:lvl4pPr>
            <a:lvl5pPr>
              <a:defRPr sz="1400">
                <a:solidFill>
                  <a:srgbClr val="FFFFFF"/>
                </a:solidFill>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9"/>
          <p:cNvSpPr>
            <a:spLocks noGrp="1"/>
          </p:cNvSpPr>
          <p:nvPr>
            <p:ph type="title"/>
          </p:nvPr>
        </p:nvSpPr>
        <p:spPr>
          <a:xfrm>
            <a:off x="749300" y="1600200"/>
            <a:ext cx="10515600" cy="890588"/>
          </a:xfrm>
          <a:prstGeom prst="rect">
            <a:avLst/>
          </a:prstGeom>
        </p:spPr>
        <p:txBody>
          <a:bodyPr/>
          <a:lstStyle>
            <a:lvl1pPr>
              <a:defRPr sz="3200">
                <a:solidFill>
                  <a:srgbClr val="FFFFFF"/>
                </a:solidFill>
                <a:latin typeface="Helvetica" charset="0"/>
                <a:ea typeface="Helvetica" charset="0"/>
                <a:cs typeface="Helvetica" charset="0"/>
              </a:defRPr>
            </a:lvl1pPr>
          </a:lstStyle>
          <a:p>
            <a:r>
              <a:rPr lang="en-US" dirty="0"/>
              <a:t>Click to edit Master title style</a:t>
            </a:r>
          </a:p>
        </p:txBody>
      </p:sp>
      <p:sp>
        <p:nvSpPr>
          <p:cNvPr id="5" name="Content Placeholder 5"/>
          <p:cNvSpPr>
            <a:spLocks noGrp="1"/>
          </p:cNvSpPr>
          <p:nvPr>
            <p:ph sz="quarter" idx="11"/>
          </p:nvPr>
        </p:nvSpPr>
        <p:spPr>
          <a:xfrm>
            <a:off x="6235700" y="2705100"/>
            <a:ext cx="5029200" cy="29718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3832280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Content Placeholder 5"/>
          <p:cNvSpPr>
            <a:spLocks noGrp="1"/>
          </p:cNvSpPr>
          <p:nvPr>
            <p:ph sz="quarter" idx="11"/>
          </p:nvPr>
        </p:nvSpPr>
        <p:spPr>
          <a:xfrm>
            <a:off x="6235700" y="1600200"/>
            <a:ext cx="5029200" cy="40767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
        <p:nvSpPr>
          <p:cNvPr id="4" name="Content Placeholder 5"/>
          <p:cNvSpPr>
            <a:spLocks noGrp="1"/>
          </p:cNvSpPr>
          <p:nvPr>
            <p:ph sz="quarter" idx="12"/>
          </p:nvPr>
        </p:nvSpPr>
        <p:spPr>
          <a:xfrm>
            <a:off x="749300" y="1600200"/>
            <a:ext cx="5029200" cy="40767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6104294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FRAME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930996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2010729" y="1792820"/>
            <a:ext cx="538044" cy="373044"/>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3058012" y="5139998"/>
            <a:ext cx="530870" cy="466306"/>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2029749" y="5171326"/>
            <a:ext cx="466308" cy="337176"/>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285962" y="5117522"/>
            <a:ext cx="444784" cy="444784"/>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315257" y="5049370"/>
            <a:ext cx="272610" cy="581088"/>
          </a:xfrm>
          <a:prstGeom prst="rect">
            <a:avLst/>
          </a:prstGeom>
        </p:spPr>
      </p:pic>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4079580" y="5147819"/>
            <a:ext cx="616958" cy="430436"/>
          </a:xfrm>
          <a:prstGeom prst="rect">
            <a:avLst/>
          </a:prstGeom>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392075" y="5112584"/>
            <a:ext cx="416090" cy="495002"/>
          </a:xfrm>
          <a:prstGeom prst="rect">
            <a:avLst/>
          </a:prstGeom>
        </p:spPr>
      </p:pic>
      <p:pic>
        <p:nvPicPr>
          <p:cNvPr id="9"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539773" y="4042390"/>
            <a:ext cx="437612" cy="351524"/>
          </a:xfrm>
          <a:prstGeom prst="rect">
            <a:avLst/>
          </a:prstGeom>
        </p:spPr>
      </p:pic>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489647" y="4054514"/>
            <a:ext cx="322826" cy="315654"/>
          </a:xfrm>
          <a:prstGeom prst="rect">
            <a:avLst/>
          </a:prstGeom>
        </p:spPr>
      </p:pic>
      <p:pic>
        <p:nvPicPr>
          <p:cNvPr id="11" name="Picture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447248" y="3984260"/>
            <a:ext cx="308480" cy="523698"/>
          </a:xfrm>
          <a:prstGeom prst="rect">
            <a:avLst/>
          </a:prstGeom>
        </p:spPr>
      </p:pic>
      <p:pic>
        <p:nvPicPr>
          <p:cNvPr id="12" name="Picture 1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263962" y="4017464"/>
            <a:ext cx="516522" cy="380218"/>
          </a:xfrm>
          <a:prstGeom prst="rect">
            <a:avLst/>
          </a:prstGeom>
        </p:spPr>
      </p:pic>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94538" y="3954674"/>
            <a:ext cx="681524" cy="473480"/>
          </a:xfrm>
          <a:prstGeom prst="rect">
            <a:avLst/>
          </a:prstGeom>
        </p:spPr>
      </p:pic>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4149365" y="3928776"/>
            <a:ext cx="437608" cy="566740"/>
          </a:xfrm>
          <a:prstGeom prst="rect">
            <a:avLst/>
          </a:prstGeom>
        </p:spPr>
      </p:pic>
      <p:pic>
        <p:nvPicPr>
          <p:cNvPr id="15" name="Picture 1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3035911" y="4088605"/>
            <a:ext cx="559564" cy="344348"/>
          </a:xfrm>
          <a:prstGeom prst="rect">
            <a:avLst/>
          </a:prstGeom>
        </p:spPr>
      </p:pic>
      <p:pic>
        <p:nvPicPr>
          <p:cNvPr id="16" name="Picture 1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2098453" y="3981594"/>
            <a:ext cx="358698" cy="451958"/>
          </a:xfrm>
          <a:prstGeom prst="rect">
            <a:avLst/>
          </a:prstGeom>
        </p:spPr>
      </p:pic>
      <p:pic>
        <p:nvPicPr>
          <p:cNvPr id="17" name="Picture 1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473431" y="5067304"/>
            <a:ext cx="523698" cy="545220"/>
          </a:xfrm>
          <a:prstGeom prst="rect">
            <a:avLst/>
          </a:prstGeom>
        </p:spPr>
      </p:pic>
      <p:pic>
        <p:nvPicPr>
          <p:cNvPr id="18" name="Picture 1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606149" y="2838957"/>
            <a:ext cx="258262" cy="480654"/>
          </a:xfrm>
          <a:prstGeom prst="rect">
            <a:avLst/>
          </a:prstGeom>
        </p:spPr>
      </p:pic>
      <p:pic>
        <p:nvPicPr>
          <p:cNvPr id="19" name="Picture 18"/>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439231" y="2828880"/>
            <a:ext cx="451958" cy="451958"/>
          </a:xfrm>
          <a:prstGeom prst="rect">
            <a:avLst/>
          </a:prstGeom>
        </p:spPr>
      </p:pic>
      <p:pic>
        <p:nvPicPr>
          <p:cNvPr id="20" name="Picture 19"/>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400374" y="2914283"/>
            <a:ext cx="401742" cy="330002"/>
          </a:xfrm>
          <a:prstGeom prst="rect">
            <a:avLst/>
          </a:prstGeom>
        </p:spPr>
      </p:pic>
      <p:pic>
        <p:nvPicPr>
          <p:cNvPr id="21" name="Picture 20"/>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327587" y="2919298"/>
            <a:ext cx="416088" cy="337176"/>
          </a:xfrm>
          <a:prstGeom prst="rect">
            <a:avLst/>
          </a:prstGeom>
        </p:spPr>
      </p:pic>
      <p:pic>
        <p:nvPicPr>
          <p:cNvPr id="22" name="Picture 2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185820" y="2794187"/>
            <a:ext cx="530872" cy="530872"/>
          </a:xfrm>
          <a:prstGeom prst="rect">
            <a:avLst/>
          </a:prstGeom>
        </p:spPr>
      </p:pic>
      <p:pic>
        <p:nvPicPr>
          <p:cNvPr id="23" name="Picture 22"/>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4149631" y="2836755"/>
            <a:ext cx="444784" cy="451958"/>
          </a:xfrm>
          <a:prstGeom prst="rect">
            <a:avLst/>
          </a:prstGeom>
        </p:spPr>
      </p:pic>
      <p:pic>
        <p:nvPicPr>
          <p:cNvPr id="24" name="Picture 23"/>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3126968" y="2851579"/>
            <a:ext cx="416088" cy="416088"/>
          </a:xfrm>
          <a:prstGeom prst="rect">
            <a:avLst/>
          </a:prstGeom>
        </p:spPr>
      </p:pic>
      <p:pic>
        <p:nvPicPr>
          <p:cNvPr id="25" name="Picture 24"/>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2134324" y="2801361"/>
            <a:ext cx="286958" cy="516524"/>
          </a:xfrm>
          <a:prstGeom prst="rect">
            <a:avLst/>
          </a:prstGeom>
        </p:spPr>
      </p:pic>
      <p:pic>
        <p:nvPicPr>
          <p:cNvPr id="26" name="Picture 25"/>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558638" y="5103174"/>
            <a:ext cx="279784" cy="473480"/>
          </a:xfrm>
          <a:prstGeom prst="rect">
            <a:avLst/>
          </a:prstGeom>
        </p:spPr>
      </p:pic>
      <p:pic>
        <p:nvPicPr>
          <p:cNvPr id="27" name="Picture 26"/>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527236" y="1747534"/>
            <a:ext cx="416088" cy="373044"/>
          </a:xfrm>
          <a:prstGeom prst="rect">
            <a:avLst/>
          </a:prstGeom>
        </p:spPr>
      </p:pic>
      <p:pic>
        <p:nvPicPr>
          <p:cNvPr id="28" name="Picture 27"/>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499113" y="1729468"/>
            <a:ext cx="337176" cy="423264"/>
          </a:xfrm>
          <a:prstGeom prst="rect">
            <a:avLst/>
          </a:prstGeom>
        </p:spPr>
      </p:pic>
      <p:pic>
        <p:nvPicPr>
          <p:cNvPr id="29" name="Picture 28"/>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363381" y="1696092"/>
            <a:ext cx="473478" cy="466306"/>
          </a:xfrm>
          <a:prstGeom prst="rect">
            <a:avLst/>
          </a:prstGeom>
        </p:spPr>
      </p:pic>
      <p:pic>
        <p:nvPicPr>
          <p:cNvPr id="30" name="Picture 29"/>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417261" y="1677418"/>
            <a:ext cx="236740" cy="530872"/>
          </a:xfrm>
          <a:prstGeom prst="rect">
            <a:avLst/>
          </a:prstGeom>
          <a:noFill/>
        </p:spPr>
      </p:pic>
      <p:pic>
        <p:nvPicPr>
          <p:cNvPr id="31" name="Picture 30"/>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5150791" y="1675819"/>
            <a:ext cx="581088" cy="487828"/>
          </a:xfrm>
          <a:prstGeom prst="rect">
            <a:avLst/>
          </a:prstGeom>
        </p:spPr>
      </p:pic>
      <p:pic>
        <p:nvPicPr>
          <p:cNvPr id="32" name="Picture 31"/>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4198732" y="1710329"/>
            <a:ext cx="408916" cy="408916"/>
          </a:xfrm>
          <a:prstGeom prst="rect">
            <a:avLst/>
          </a:prstGeom>
        </p:spPr>
      </p:pic>
      <p:pic>
        <p:nvPicPr>
          <p:cNvPr id="33" name="Picture 32"/>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3079038" y="1720640"/>
            <a:ext cx="466304" cy="40174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s 2">
    <p:spTree>
      <p:nvGrpSpPr>
        <p:cNvPr id="1" name=""/>
        <p:cNvGrpSpPr/>
        <p:nvPr/>
      </p:nvGrpSpPr>
      <p:grpSpPr>
        <a:xfrm>
          <a:off x="0" y="0"/>
          <a:ext cx="0" cy="0"/>
          <a:chOff x="0" y="0"/>
          <a:chExt cx="0" cy="0"/>
        </a:xfrm>
      </p:grpSpPr>
      <p:pic>
        <p:nvPicPr>
          <p:cNvPr id="39" name="Picture 3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844040" y="1493520"/>
            <a:ext cx="867527" cy="867527"/>
          </a:xfrm>
          <a:prstGeom prst="rect">
            <a:avLst/>
          </a:prstGeom>
        </p:spPr>
      </p:pic>
      <p:pic>
        <p:nvPicPr>
          <p:cNvPr id="40" name="Picture 3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895600" y="4906151"/>
            <a:ext cx="867527" cy="867527"/>
          </a:xfrm>
          <a:prstGeom prst="rect">
            <a:avLst/>
          </a:prstGeom>
        </p:spPr>
      </p:pic>
      <p:pic>
        <p:nvPicPr>
          <p:cNvPr id="41" name="Picture 4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44040" y="4906152"/>
            <a:ext cx="867527" cy="867527"/>
          </a:xfrm>
          <a:prstGeom prst="rect">
            <a:avLst/>
          </a:prstGeom>
        </p:spPr>
      </p:pic>
      <p:pic>
        <p:nvPicPr>
          <p:cNvPr id="42" name="Picture 4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82941" y="4906151"/>
            <a:ext cx="867527" cy="867527"/>
          </a:xfrm>
          <a:prstGeom prst="rect">
            <a:avLst/>
          </a:prstGeom>
        </p:spPr>
      </p:pic>
      <p:pic>
        <p:nvPicPr>
          <p:cNvPr id="43" name="Picture 4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17493" y="4915540"/>
            <a:ext cx="867527" cy="860298"/>
          </a:xfrm>
          <a:prstGeom prst="rect">
            <a:avLst/>
          </a:prstGeom>
        </p:spPr>
      </p:pic>
      <p:pic>
        <p:nvPicPr>
          <p:cNvPr id="44" name="Picture 4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56547" y="4915540"/>
            <a:ext cx="867527" cy="860298"/>
          </a:xfrm>
          <a:prstGeom prst="rect">
            <a:avLst/>
          </a:prstGeom>
        </p:spPr>
      </p:pic>
      <p:pic>
        <p:nvPicPr>
          <p:cNvPr id="45" name="Picture 4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72962" y="4931292"/>
            <a:ext cx="867527" cy="860298"/>
          </a:xfrm>
          <a:prstGeom prst="rect">
            <a:avLst/>
          </a:prstGeom>
        </p:spPr>
      </p:pic>
      <p:pic>
        <p:nvPicPr>
          <p:cNvPr id="46" name="Picture 45"/>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331491" y="3765428"/>
            <a:ext cx="867527" cy="867527"/>
          </a:xfrm>
          <a:prstGeom prst="rect">
            <a:avLst/>
          </a:prstGeom>
        </p:spPr>
      </p:pic>
      <p:pic>
        <p:nvPicPr>
          <p:cNvPr id="47" name="Picture 4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31507" y="3773810"/>
            <a:ext cx="867527" cy="867527"/>
          </a:xfrm>
          <a:prstGeom prst="rect">
            <a:avLst/>
          </a:prstGeom>
        </p:spPr>
      </p:pic>
      <p:pic>
        <p:nvPicPr>
          <p:cNvPr id="48" name="Picture 47"/>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72962" y="3782190"/>
            <a:ext cx="867527" cy="860298"/>
          </a:xfrm>
          <a:prstGeom prst="rect">
            <a:avLst/>
          </a:prstGeom>
        </p:spPr>
      </p:pic>
      <p:pic>
        <p:nvPicPr>
          <p:cNvPr id="49" name="Picture 48"/>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82942" y="3773809"/>
            <a:ext cx="867527" cy="860298"/>
          </a:xfrm>
          <a:prstGeom prst="rect">
            <a:avLst/>
          </a:prstGeom>
        </p:spPr>
      </p:pic>
      <p:pic>
        <p:nvPicPr>
          <p:cNvPr id="50" name="Picture 49"/>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11187" y="3773810"/>
            <a:ext cx="860298" cy="867527"/>
          </a:xfrm>
          <a:prstGeom prst="rect">
            <a:avLst/>
          </a:prstGeom>
        </p:spPr>
      </p:pic>
      <p:pic>
        <p:nvPicPr>
          <p:cNvPr id="51" name="Picture 50"/>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43338" y="3773810"/>
            <a:ext cx="867527" cy="867527"/>
          </a:xfrm>
          <a:prstGeom prst="rect">
            <a:avLst/>
          </a:prstGeom>
        </p:spPr>
      </p:pic>
      <p:pic>
        <p:nvPicPr>
          <p:cNvPr id="52" name="Picture 5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95599" y="3773810"/>
            <a:ext cx="860298" cy="867527"/>
          </a:xfrm>
          <a:prstGeom prst="rect">
            <a:avLst/>
          </a:prstGeom>
        </p:spPr>
      </p:pic>
      <p:pic>
        <p:nvPicPr>
          <p:cNvPr id="53" name="Picture 5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33499" y="3773810"/>
            <a:ext cx="867527" cy="867527"/>
          </a:xfrm>
          <a:prstGeom prst="rect">
            <a:avLst/>
          </a:prstGeom>
        </p:spPr>
      </p:pic>
      <p:pic>
        <p:nvPicPr>
          <p:cNvPr id="54" name="Picture 53"/>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328430" y="4942915"/>
            <a:ext cx="860298" cy="867527"/>
          </a:xfrm>
          <a:prstGeom prst="rect">
            <a:avLst/>
          </a:prstGeom>
        </p:spPr>
      </p:pic>
      <p:pic>
        <p:nvPicPr>
          <p:cNvPr id="55" name="Picture 54"/>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517" y="2625862"/>
            <a:ext cx="867527" cy="867527"/>
          </a:xfrm>
          <a:prstGeom prst="rect">
            <a:avLst/>
          </a:prstGeom>
        </p:spPr>
      </p:pic>
      <p:pic>
        <p:nvPicPr>
          <p:cNvPr id="56" name="Picture 55"/>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35061" y="2625862"/>
            <a:ext cx="860298" cy="867527"/>
          </a:xfrm>
          <a:prstGeom prst="rect">
            <a:avLst/>
          </a:prstGeom>
        </p:spPr>
      </p:pic>
      <p:pic>
        <p:nvPicPr>
          <p:cNvPr id="57" name="Picture 5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7166357" y="2625860"/>
            <a:ext cx="867527" cy="867527"/>
          </a:xfrm>
          <a:prstGeom prst="rect">
            <a:avLst/>
          </a:prstGeom>
        </p:spPr>
      </p:pic>
      <p:pic>
        <p:nvPicPr>
          <p:cNvPr id="58" name="Picture 57"/>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6101868" y="2625862"/>
            <a:ext cx="867527" cy="867527"/>
          </a:xfrm>
          <a:prstGeom prst="rect">
            <a:avLst/>
          </a:prstGeom>
        </p:spPr>
      </p:pic>
      <p:pic>
        <p:nvPicPr>
          <p:cNvPr id="59" name="Picture 58"/>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5011188" y="2625862"/>
            <a:ext cx="867527" cy="867527"/>
          </a:xfrm>
          <a:prstGeom prst="rect">
            <a:avLst/>
          </a:prstGeom>
        </p:spPr>
      </p:pic>
      <p:pic>
        <p:nvPicPr>
          <p:cNvPr id="60" name="Picture 59"/>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3956547" y="2625862"/>
            <a:ext cx="867527" cy="867527"/>
          </a:xfrm>
          <a:prstGeom prst="rect">
            <a:avLst/>
          </a:prstGeom>
        </p:spPr>
      </p:pic>
      <p:pic>
        <p:nvPicPr>
          <p:cNvPr id="61" name="Picture 60"/>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2895600" y="2625862"/>
            <a:ext cx="867527" cy="867527"/>
          </a:xfrm>
          <a:prstGeom prst="rect">
            <a:avLst/>
          </a:prstGeom>
        </p:spPr>
      </p:pic>
      <p:pic>
        <p:nvPicPr>
          <p:cNvPr id="62" name="Picture 61"/>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1841881" y="2625862"/>
            <a:ext cx="860298" cy="867527"/>
          </a:xfrm>
          <a:prstGeom prst="rect">
            <a:avLst/>
          </a:prstGeom>
        </p:spPr>
      </p:pic>
      <p:pic>
        <p:nvPicPr>
          <p:cNvPr id="63" name="Picture 62"/>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8262982" y="4931292"/>
            <a:ext cx="867527" cy="867527"/>
          </a:xfrm>
          <a:prstGeom prst="rect">
            <a:avLst/>
          </a:prstGeom>
        </p:spPr>
      </p:pic>
      <p:pic>
        <p:nvPicPr>
          <p:cNvPr id="64" name="Picture 63"/>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9301517" y="1491361"/>
            <a:ext cx="867527" cy="860298"/>
          </a:xfrm>
          <a:prstGeom prst="rect">
            <a:avLst/>
          </a:prstGeom>
        </p:spPr>
      </p:pic>
      <p:pic>
        <p:nvPicPr>
          <p:cNvPr id="65" name="Picture 64"/>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8235061" y="1493520"/>
            <a:ext cx="860298" cy="867527"/>
          </a:xfrm>
          <a:prstGeom prst="rect">
            <a:avLst/>
          </a:prstGeom>
        </p:spPr>
      </p:pic>
      <p:pic>
        <p:nvPicPr>
          <p:cNvPr id="66" name="Picture 65"/>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7166357" y="1493520"/>
            <a:ext cx="867527" cy="867527"/>
          </a:xfrm>
          <a:prstGeom prst="rect">
            <a:avLst/>
          </a:prstGeom>
        </p:spPr>
      </p:pic>
      <p:pic>
        <p:nvPicPr>
          <p:cNvPr id="67" name="Picture 66"/>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6101868" y="1493520"/>
            <a:ext cx="867527" cy="867527"/>
          </a:xfrm>
          <a:prstGeom prst="rect">
            <a:avLst/>
          </a:prstGeom>
        </p:spPr>
      </p:pic>
      <p:pic>
        <p:nvPicPr>
          <p:cNvPr id="68" name="Picture 67"/>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5011188" y="1493520"/>
            <a:ext cx="867527" cy="867527"/>
          </a:xfrm>
          <a:prstGeom prst="rect">
            <a:avLst/>
          </a:prstGeom>
        </p:spPr>
      </p:pic>
      <p:pic>
        <p:nvPicPr>
          <p:cNvPr id="69" name="Picture 68"/>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3946006" y="1491361"/>
            <a:ext cx="867527" cy="860298"/>
          </a:xfrm>
          <a:prstGeom prst="rect">
            <a:avLst/>
          </a:prstGeom>
        </p:spPr>
      </p:pic>
      <p:pic>
        <p:nvPicPr>
          <p:cNvPr id="70" name="Picture 69"/>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2883282" y="1493520"/>
            <a:ext cx="867527" cy="867527"/>
          </a:xfrm>
          <a:prstGeom prst="rect">
            <a:avLst/>
          </a:prstGeom>
        </p:spPr>
      </p:pic>
    </p:spTree>
    <p:extLst>
      <p:ext uri="{BB962C8B-B14F-4D97-AF65-F5344CB8AC3E}">
        <p14:creationId xmlns:p14="http://schemas.microsoft.com/office/powerpoint/2010/main" val="391517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3">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flipH="1" flipV="1">
            <a:off x="1785855" y="1462825"/>
            <a:ext cx="925712" cy="925712"/>
          </a:xfrm>
          <a:prstGeom prst="rect">
            <a:avLst/>
          </a:prstGeom>
        </p:spPr>
      </p:pic>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flipH="1" flipV="1">
            <a:off x="2883720" y="4876624"/>
            <a:ext cx="925712" cy="925712"/>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0800000" flipH="1" flipV="1">
            <a:off x="1816904" y="4877058"/>
            <a:ext cx="925712" cy="925712"/>
          </a:xfrm>
          <a:prstGeom prst="rect">
            <a:avLst/>
          </a:prstGeom>
        </p:spPr>
      </p:pic>
      <p:pic>
        <p:nvPicPr>
          <p:cNvPr id="5" name="Picture 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flipH="1" flipV="1">
            <a:off x="6053848" y="4876624"/>
            <a:ext cx="925712" cy="925712"/>
          </a:xfrm>
          <a:prstGeom prst="rect">
            <a:avLst/>
          </a:prstGeom>
        </p:spPr>
      </p:pic>
      <p:pic>
        <p:nvPicPr>
          <p:cNvPr id="6" name="Picture 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0800000" flipH="1" flipV="1">
            <a:off x="5004245" y="4877058"/>
            <a:ext cx="925712" cy="925712"/>
          </a:xfrm>
          <a:prstGeom prst="rect">
            <a:avLst/>
          </a:prstGeom>
        </p:spPr>
      </p:pic>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rot="10800000" flipH="1" flipV="1">
            <a:off x="3936416" y="4877058"/>
            <a:ext cx="925712" cy="925712"/>
          </a:xfrm>
          <a:prstGeom prst="rect">
            <a:avLst/>
          </a:prstGeom>
        </p:spPr>
      </p:pic>
      <p:pic>
        <p:nvPicPr>
          <p:cNvPr id="8" name="Picture 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0800000" flipH="1" flipV="1">
            <a:off x="7151376" y="4931170"/>
            <a:ext cx="925712" cy="925712"/>
          </a:xfrm>
          <a:prstGeom prst="rect">
            <a:avLst/>
          </a:prstGeom>
        </p:spPr>
      </p:pic>
      <p:pic>
        <p:nvPicPr>
          <p:cNvPr id="9" name="Picture 8"/>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rot="10800000" flipH="1" flipV="1">
            <a:off x="9299566" y="3750887"/>
            <a:ext cx="925712" cy="925712"/>
          </a:xfrm>
          <a:prstGeom prst="rect">
            <a:avLst/>
          </a:prstGeom>
        </p:spPr>
      </p:pic>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rot="10800000" flipH="1" flipV="1">
            <a:off x="8218674" y="3747174"/>
            <a:ext cx="925712" cy="925712"/>
          </a:xfrm>
          <a:prstGeom prst="rect">
            <a:avLst/>
          </a:prstGeom>
        </p:spPr>
      </p:pic>
      <p:pic>
        <p:nvPicPr>
          <p:cNvPr id="11" name="Picture 1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rot="10800000" flipH="1" flipV="1">
            <a:off x="7151376" y="3747173"/>
            <a:ext cx="925712" cy="925712"/>
          </a:xfrm>
          <a:prstGeom prst="rect">
            <a:avLst/>
          </a:prstGeom>
        </p:spPr>
      </p:pic>
      <p:pic>
        <p:nvPicPr>
          <p:cNvPr id="12" name="Picture 1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0800000" flipH="1" flipV="1">
            <a:off x="6071428" y="3736336"/>
            <a:ext cx="925712" cy="925712"/>
          </a:xfrm>
          <a:prstGeom prst="rect">
            <a:avLst/>
          </a:prstGeom>
        </p:spPr>
      </p:pic>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rot="10800000" flipH="1" flipV="1">
            <a:off x="5000235" y="3718796"/>
            <a:ext cx="925712" cy="925712"/>
          </a:xfrm>
          <a:prstGeom prst="rect">
            <a:avLst/>
          </a:prstGeom>
        </p:spPr>
      </p:pic>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rot="10800000" flipH="1" flipV="1">
            <a:off x="3927454" y="3736336"/>
            <a:ext cx="925712" cy="925712"/>
          </a:xfrm>
          <a:prstGeom prst="rect">
            <a:avLst/>
          </a:prstGeom>
        </p:spPr>
      </p:pic>
      <p:pic>
        <p:nvPicPr>
          <p:cNvPr id="15" name="Picture 14"/>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rot="10800000" flipH="1" flipV="1">
            <a:off x="2841740" y="3736336"/>
            <a:ext cx="933240" cy="925712"/>
          </a:xfrm>
          <a:prstGeom prst="rect">
            <a:avLst/>
          </a:prstGeom>
        </p:spPr>
      </p:pic>
      <p:pic>
        <p:nvPicPr>
          <p:cNvPr id="16" name="Picture 15"/>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rot="10800000" flipH="1" flipV="1">
            <a:off x="1814947" y="3736336"/>
            <a:ext cx="925712" cy="925712"/>
          </a:xfrm>
          <a:prstGeom prst="rect">
            <a:avLst/>
          </a:prstGeom>
        </p:spPr>
      </p:pic>
      <p:pic>
        <p:nvPicPr>
          <p:cNvPr id="17" name="Picture 1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rot="10800000" flipH="1" flipV="1">
            <a:off x="9294996" y="4918601"/>
            <a:ext cx="933240" cy="925712"/>
          </a:xfrm>
          <a:prstGeom prst="rect">
            <a:avLst/>
          </a:prstGeom>
        </p:spPr>
      </p:pic>
      <p:pic>
        <p:nvPicPr>
          <p:cNvPr id="18" name="Picture 1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rot="10800000" flipH="1" flipV="1">
            <a:off x="9301433" y="2596767"/>
            <a:ext cx="925712" cy="925712"/>
          </a:xfrm>
          <a:prstGeom prst="rect">
            <a:avLst/>
          </a:prstGeom>
        </p:spPr>
      </p:pic>
      <p:pic>
        <p:nvPicPr>
          <p:cNvPr id="19" name="Picture 18"/>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rot="10800000" flipH="1" flipV="1">
            <a:off x="8219422" y="2604572"/>
            <a:ext cx="933240" cy="925712"/>
          </a:xfrm>
          <a:prstGeom prst="rect">
            <a:avLst/>
          </a:prstGeom>
        </p:spPr>
      </p:pic>
      <p:pic>
        <p:nvPicPr>
          <p:cNvPr id="21" name="Picture 20"/>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rot="10800000" flipH="1" flipV="1">
            <a:off x="6099199" y="2604572"/>
            <a:ext cx="925712" cy="925712"/>
          </a:xfrm>
          <a:prstGeom prst="rect">
            <a:avLst/>
          </a:prstGeom>
        </p:spPr>
      </p:pic>
      <p:pic>
        <p:nvPicPr>
          <p:cNvPr id="22" name="Picture 21"/>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rot="10800000" flipH="1" flipV="1">
            <a:off x="5004245" y="2607235"/>
            <a:ext cx="925712" cy="925712"/>
          </a:xfrm>
          <a:prstGeom prst="rect">
            <a:avLst/>
          </a:prstGeom>
        </p:spPr>
      </p:pic>
      <p:pic>
        <p:nvPicPr>
          <p:cNvPr id="23" name="Picture 22"/>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rot="10800000" flipH="1" flipV="1">
            <a:off x="3935714" y="2595614"/>
            <a:ext cx="925712" cy="925712"/>
          </a:xfrm>
          <a:prstGeom prst="rect">
            <a:avLst/>
          </a:prstGeom>
        </p:spPr>
      </p:pic>
      <p:pic>
        <p:nvPicPr>
          <p:cNvPr id="24" name="Picture 23"/>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10800000" flipH="1" flipV="1">
            <a:off x="2854188" y="2604573"/>
            <a:ext cx="925712" cy="925712"/>
          </a:xfrm>
          <a:prstGeom prst="rect">
            <a:avLst/>
          </a:prstGeom>
        </p:spPr>
      </p:pic>
      <p:pic>
        <p:nvPicPr>
          <p:cNvPr id="25" name="Picture 24"/>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rot="10800000" flipH="1" flipV="1">
            <a:off x="1814947" y="2604572"/>
            <a:ext cx="925712" cy="925712"/>
          </a:xfrm>
          <a:prstGeom prst="rect">
            <a:avLst/>
          </a:prstGeom>
        </p:spPr>
      </p:pic>
      <p:pic>
        <p:nvPicPr>
          <p:cNvPr id="26" name="Picture 25"/>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rot="10800000" flipH="1" flipV="1">
            <a:off x="8219422" y="4931292"/>
            <a:ext cx="933240" cy="925712"/>
          </a:xfrm>
          <a:prstGeom prst="rect">
            <a:avLst/>
          </a:prstGeom>
        </p:spPr>
      </p:pic>
      <p:pic>
        <p:nvPicPr>
          <p:cNvPr id="27" name="Picture 26"/>
          <p:cNvPicPr>
            <a:picLocks noChangeAspect="1"/>
          </p:cNvPicPr>
          <p:nvPr userDrawn="1"/>
        </p:nvPicPr>
        <p:blipFill>
          <a:blip r:embed="rId26">
            <a:extLst>
              <a:ext uri="{28A0092B-C50C-407E-A947-70E740481C1C}">
                <a14:useLocalDpi xmlns:a14="http://schemas.microsoft.com/office/drawing/2010/main" val="0"/>
              </a:ext>
            </a:extLst>
          </a:blip>
          <a:stretch>
            <a:fillRect/>
          </a:stretch>
        </p:blipFill>
        <p:spPr>
          <a:xfrm rot="10800000" flipH="1" flipV="1">
            <a:off x="9301517" y="1464284"/>
            <a:ext cx="925712" cy="925712"/>
          </a:xfrm>
          <a:prstGeom prst="rect">
            <a:avLst/>
          </a:prstGeom>
        </p:spPr>
      </p:pic>
      <p:pic>
        <p:nvPicPr>
          <p:cNvPr id="28" name="Picture 27"/>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10800000" flipH="1" flipV="1">
            <a:off x="8222503" y="1464284"/>
            <a:ext cx="925712" cy="925712"/>
          </a:xfrm>
          <a:prstGeom prst="rect">
            <a:avLst/>
          </a:prstGeom>
        </p:spPr>
      </p:pic>
      <p:pic>
        <p:nvPicPr>
          <p:cNvPr id="29" name="Picture 28"/>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10800000" flipH="1" flipV="1">
            <a:off x="7154754" y="1464284"/>
            <a:ext cx="925712" cy="925712"/>
          </a:xfrm>
          <a:prstGeom prst="rect">
            <a:avLst/>
          </a:prstGeom>
        </p:spPr>
      </p:pic>
      <p:pic>
        <p:nvPicPr>
          <p:cNvPr id="30" name="Picture 29"/>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rot="10800000" flipH="1" flipV="1">
            <a:off x="6084038" y="1464284"/>
            <a:ext cx="925712" cy="925712"/>
          </a:xfrm>
          <a:prstGeom prst="rect">
            <a:avLst/>
          </a:prstGeom>
        </p:spPr>
      </p:pic>
      <p:pic>
        <p:nvPicPr>
          <p:cNvPr id="31" name="Picture 30"/>
          <p:cNvPicPr>
            <a:picLocks noChangeAspect="1"/>
          </p:cNvPicPr>
          <p:nvPr userDrawn="1"/>
        </p:nvPicPr>
        <p:blipFill>
          <a:blip r:embed="rId30">
            <a:extLst>
              <a:ext uri="{28A0092B-C50C-407E-A947-70E740481C1C}">
                <a14:useLocalDpi xmlns:a14="http://schemas.microsoft.com/office/drawing/2010/main" val="0"/>
              </a:ext>
            </a:extLst>
          </a:blip>
          <a:stretch>
            <a:fillRect/>
          </a:stretch>
        </p:blipFill>
        <p:spPr>
          <a:xfrm rot="10800000" flipH="1" flipV="1">
            <a:off x="5000235" y="1464285"/>
            <a:ext cx="925712" cy="925712"/>
          </a:xfrm>
          <a:prstGeom prst="rect">
            <a:avLst/>
          </a:prstGeom>
        </p:spPr>
      </p:pic>
      <p:pic>
        <p:nvPicPr>
          <p:cNvPr id="32" name="Picture 31"/>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rot="10800000" flipH="1" flipV="1">
            <a:off x="3932881" y="1464427"/>
            <a:ext cx="925712" cy="925712"/>
          </a:xfrm>
          <a:prstGeom prst="rect">
            <a:avLst/>
          </a:prstGeom>
        </p:spPr>
      </p:pic>
      <p:pic>
        <p:nvPicPr>
          <p:cNvPr id="33" name="Picture 32"/>
          <p:cNvPicPr>
            <a:picLocks noChangeAspect="1"/>
          </p:cNvPicPr>
          <p:nvPr userDrawn="1"/>
        </p:nvPicPr>
        <p:blipFill>
          <a:blip r:embed="rId32">
            <a:extLst>
              <a:ext uri="{28A0092B-C50C-407E-A947-70E740481C1C}">
                <a14:useLocalDpi xmlns:a14="http://schemas.microsoft.com/office/drawing/2010/main" val="0"/>
              </a:ext>
            </a:extLst>
          </a:blip>
          <a:stretch>
            <a:fillRect/>
          </a:stretch>
        </p:blipFill>
        <p:spPr>
          <a:xfrm rot="10800000" flipH="1" flipV="1">
            <a:off x="2854189" y="1458654"/>
            <a:ext cx="925712" cy="925712"/>
          </a:xfrm>
          <a:prstGeom prst="rect">
            <a:avLst/>
          </a:prstGeom>
        </p:spPr>
      </p:pic>
      <p:pic>
        <p:nvPicPr>
          <p:cNvPr id="104" name="Picture 103"/>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rot="10800000" flipH="1" flipV="1">
            <a:off x="7151376" y="2604572"/>
            <a:ext cx="925712" cy="925712"/>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49300" y="2705100"/>
            <a:ext cx="5029200" cy="2971800"/>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1"/>
          </p:nvPr>
        </p:nvSpPr>
        <p:spPr>
          <a:xfrm>
            <a:off x="6362700" y="2705100"/>
            <a:ext cx="5029200" cy="2971800"/>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a:xfrm>
            <a:off x="749300" y="1600200"/>
            <a:ext cx="10515600" cy="890588"/>
          </a:xfrm>
          <a:prstGeom prst="rect">
            <a:avLst/>
          </a:prstGeom>
        </p:spPr>
        <p:txBody>
          <a:bodyPr/>
          <a:lstStyle>
            <a:lvl1pPr>
              <a:defRPr sz="3200">
                <a:latin typeface="Helvetica" charset="0"/>
                <a:ea typeface="Helvetica" charset="0"/>
                <a:cs typeface="Helvetica" charset="0"/>
              </a:defRPr>
            </a:lvl1pPr>
          </a:lstStyle>
          <a:p>
            <a:r>
              <a:rPr lang="en-US" dirty="0"/>
              <a:t>Click to edit Master title style</a:t>
            </a:r>
          </a:p>
        </p:txBody>
      </p:sp>
      <p:sp>
        <p:nvSpPr>
          <p:cNvPr id="11"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385097F6-A298-4512-8926-36ABBE077F75}" type="datetime1">
              <a:rPr lang="en-US" smtClean="0"/>
              <a:t>4/21/2025</a:t>
            </a:fld>
            <a:endParaRPr lang="en-US" dirty="0"/>
          </a:p>
        </p:txBody>
      </p:sp>
      <p:sp>
        <p:nvSpPr>
          <p:cNvPr id="12"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EA02C58-81D1-A848-871E-E11E789432AA}" type="slidenum">
              <a:rPr lang="en-US" smtClean="0"/>
              <a:pPr/>
              <a:t>‹#›</a:t>
            </a:fld>
            <a:endParaRPr lang="en-US" dirty="0"/>
          </a:p>
        </p:txBody>
      </p:sp>
      <p:sp>
        <p:nvSpPr>
          <p:cNvPr id="13"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extLst>
      <p:ext uri="{BB962C8B-B14F-4D97-AF65-F5344CB8AC3E}">
        <p14:creationId xmlns:p14="http://schemas.microsoft.com/office/powerpoint/2010/main" val="154663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ragraph">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0"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7" name="Text Placeholder 26"/>
          <p:cNvSpPr>
            <a:spLocks noGrp="1"/>
          </p:cNvSpPr>
          <p:nvPr>
            <p:ph type="body" sz="quarter" idx="15" hasCustomPrompt="1"/>
          </p:nvPr>
        </p:nvSpPr>
        <p:spPr>
          <a:xfrm>
            <a:off x="918097" y="1865817"/>
            <a:ext cx="4643607" cy="2497715"/>
          </a:xfrm>
          <a:prstGeom prst="rect">
            <a:avLst/>
          </a:prstGeom>
          <a:noFill/>
        </p:spPr>
        <p:txBody>
          <a:bodyPr anchor="ctr"/>
          <a:lstStyle>
            <a:lvl1pPr marL="0" indent="0">
              <a:lnSpc>
                <a:spcPct val="150000"/>
              </a:lnSpc>
              <a:buNone/>
              <a:defRPr lang="en-US" sz="1200" b="0" i="0" spc="0" smtClean="0">
                <a:ln>
                  <a:noFill/>
                </a:ln>
                <a:effectLst/>
                <a:latin typeface="Helvetica" charset="0"/>
                <a:ea typeface="Helvetica" charset="0"/>
                <a:cs typeface="Helvetica" charset="0"/>
              </a:defRPr>
            </a:lvl1pPr>
          </a:lstStyle>
          <a:p>
            <a:pPr lvl="0"/>
            <a:r>
              <a:rPr lang="en-US" dirty="0"/>
              <a:t>CONTENT HEADLINE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in </a:t>
            </a:r>
            <a:r>
              <a:rPr lang="en-US" dirty="0" err="1"/>
              <a:t>scelerisque</a:t>
            </a:r>
            <a:r>
              <a:rPr lang="en-US" dirty="0"/>
              <a:t> </a:t>
            </a:r>
            <a:r>
              <a:rPr lang="en-US" dirty="0" err="1"/>
              <a:t>nisl</a:t>
            </a:r>
            <a:r>
              <a:rPr lang="en-US" dirty="0"/>
              <a:t>. </a:t>
            </a:r>
            <a:r>
              <a:rPr lang="en-US" dirty="0" err="1"/>
              <a:t>Sed</a:t>
            </a:r>
            <a:r>
              <a:rPr lang="en-US" dirty="0"/>
              <a:t> </a:t>
            </a:r>
            <a:r>
              <a:rPr lang="en-US" dirty="0" err="1"/>
              <a:t>ullamcorper</a:t>
            </a:r>
            <a:r>
              <a:rPr lang="en-US" dirty="0"/>
              <a:t> </a:t>
            </a:r>
            <a:r>
              <a:rPr lang="en-US" dirty="0" err="1"/>
              <a:t>suscipit</a:t>
            </a:r>
            <a:r>
              <a:rPr lang="en-US" dirty="0"/>
              <a:t> </a:t>
            </a:r>
            <a:r>
              <a:rPr lang="en-US" dirty="0" err="1"/>
              <a:t>risus</a:t>
            </a:r>
            <a:r>
              <a:rPr lang="en-US" dirty="0"/>
              <a:t>, </a:t>
            </a:r>
            <a:r>
              <a:rPr lang="en-US" dirty="0" err="1"/>
              <a:t>nec</a:t>
            </a:r>
            <a:r>
              <a:rPr lang="en-US" dirty="0"/>
              <a:t> </a:t>
            </a:r>
            <a:r>
              <a:rPr lang="en-US" dirty="0" err="1"/>
              <a:t>tincidunt</a:t>
            </a:r>
            <a:r>
              <a:rPr lang="en-US" dirty="0"/>
              <a:t> </a:t>
            </a:r>
            <a:r>
              <a:rPr lang="en-US" dirty="0" err="1"/>
              <a:t>risus</a:t>
            </a:r>
            <a:r>
              <a:rPr lang="en-US" dirty="0"/>
              <a:t> </a:t>
            </a:r>
            <a:r>
              <a:rPr lang="en-US" dirty="0" err="1"/>
              <a:t>tristique</a:t>
            </a:r>
            <a:r>
              <a:rPr lang="en-US" dirty="0"/>
              <a:t> et. </a:t>
            </a:r>
            <a:r>
              <a:rPr lang="en-US" dirty="0" err="1"/>
              <a:t>Etiam</a:t>
            </a:r>
            <a:r>
              <a:rPr lang="en-US" dirty="0"/>
              <a:t> </a:t>
            </a:r>
            <a:r>
              <a:rPr lang="en-US" dirty="0" err="1"/>
              <a:t>dapibus</a:t>
            </a:r>
            <a:r>
              <a:rPr lang="en-US" dirty="0"/>
              <a:t> </a:t>
            </a:r>
            <a:r>
              <a:rPr lang="en-US" dirty="0" err="1"/>
              <a:t>diam</a:t>
            </a:r>
            <a:r>
              <a:rPr lang="en-US" dirty="0"/>
              <a:t> id </a:t>
            </a:r>
            <a:r>
              <a:rPr lang="en-US" dirty="0" err="1"/>
              <a:t>nisl</a:t>
            </a:r>
            <a:r>
              <a:rPr lang="en-US" dirty="0"/>
              <a:t> </a:t>
            </a:r>
            <a:r>
              <a:rPr lang="en-US" dirty="0" err="1"/>
              <a:t>accumsan</a:t>
            </a:r>
            <a:r>
              <a:rPr lang="en-US" dirty="0"/>
              <a:t>, </a:t>
            </a:r>
            <a:r>
              <a:rPr lang="en-US" dirty="0" err="1"/>
              <a:t>eu</a:t>
            </a:r>
            <a:r>
              <a:rPr lang="en-US" dirty="0"/>
              <a:t> </a:t>
            </a:r>
            <a:r>
              <a:rPr lang="en-US" dirty="0" err="1"/>
              <a:t>placerat</a:t>
            </a:r>
            <a:r>
              <a:rPr lang="en-US" dirty="0"/>
              <a:t> </a:t>
            </a:r>
            <a:r>
              <a:rPr lang="en-US" dirty="0" err="1"/>
              <a:t>sapien</a:t>
            </a:r>
            <a:r>
              <a:rPr lang="en-US" dirty="0"/>
              <a:t> tempus. Maecenas ligula ipsum, </a:t>
            </a:r>
            <a:r>
              <a:rPr lang="en-US" dirty="0" err="1"/>
              <a:t>finibus</a:t>
            </a:r>
            <a:r>
              <a:rPr lang="en-US" dirty="0"/>
              <a:t> </a:t>
            </a:r>
            <a:r>
              <a:rPr lang="en-US" dirty="0" err="1"/>
              <a:t>ut</a:t>
            </a:r>
            <a:r>
              <a:rPr lang="en-US" dirty="0"/>
              <a:t> semper at, </a:t>
            </a:r>
            <a:r>
              <a:rPr lang="en-US" dirty="0" err="1"/>
              <a:t>tristique</a:t>
            </a:r>
            <a:r>
              <a:rPr lang="en-US" dirty="0"/>
              <a:t> </a:t>
            </a:r>
            <a:r>
              <a:rPr lang="en-US" dirty="0" err="1"/>
              <a:t>sed</a:t>
            </a:r>
            <a:r>
              <a:rPr lang="en-US" dirty="0"/>
              <a:t> </a:t>
            </a:r>
            <a:r>
              <a:rPr lang="en-US" dirty="0" err="1"/>
              <a:t>leo</a:t>
            </a:r>
            <a:r>
              <a:rPr lang="en-US" dirty="0"/>
              <a:t>. </a:t>
            </a:r>
            <a:r>
              <a:rPr lang="en-US" dirty="0" err="1"/>
              <a:t>Pellentesque</a:t>
            </a:r>
            <a:r>
              <a:rPr lang="en-US" dirty="0"/>
              <a:t> </a:t>
            </a:r>
            <a:r>
              <a:rPr lang="en-US" dirty="0" err="1"/>
              <a:t>erat</a:t>
            </a:r>
            <a:r>
              <a:rPr lang="en-US" dirty="0"/>
              <a:t> </a:t>
            </a:r>
            <a:r>
              <a:rPr lang="en-US" dirty="0" err="1"/>
              <a:t>metus</a:t>
            </a:r>
            <a:r>
              <a:rPr lang="en-US" dirty="0"/>
              <a:t>, </a:t>
            </a:r>
            <a:r>
              <a:rPr lang="en-US" dirty="0" err="1"/>
              <a:t>egestas</a:t>
            </a:r>
            <a:r>
              <a:rPr lang="en-US" dirty="0"/>
              <a:t> </a:t>
            </a:r>
            <a:r>
              <a:rPr lang="en-US" dirty="0" err="1"/>
              <a:t>feugiat</a:t>
            </a:r>
            <a:r>
              <a:rPr lang="en-US" dirty="0"/>
              <a:t> </a:t>
            </a:r>
            <a:r>
              <a:rPr lang="en-US" dirty="0" err="1"/>
              <a:t>egestas</a:t>
            </a:r>
            <a:r>
              <a:rPr lang="en-US" dirty="0"/>
              <a:t> at, </a:t>
            </a:r>
            <a:r>
              <a:rPr lang="en-US" dirty="0" err="1"/>
              <a:t>sollicitudin</a:t>
            </a:r>
            <a:r>
              <a:rPr lang="en-US" dirty="0"/>
              <a:t> at </a:t>
            </a:r>
            <a:r>
              <a:rPr lang="en-US" dirty="0" err="1"/>
              <a:t>tortor</a:t>
            </a:r>
            <a:r>
              <a:rPr lang="en-US" dirty="0"/>
              <a:t>. Integer </a:t>
            </a:r>
            <a:r>
              <a:rPr lang="en-US" dirty="0" err="1"/>
              <a:t>orci</a:t>
            </a:r>
            <a:r>
              <a:rPr lang="en-US" dirty="0"/>
              <a:t> </a:t>
            </a:r>
            <a:r>
              <a:rPr lang="en-US" dirty="0" err="1"/>
              <a:t>tortor</a:t>
            </a:r>
            <a:r>
              <a:rPr lang="en-US" dirty="0"/>
              <a:t>, </a:t>
            </a:r>
            <a:r>
              <a:rPr lang="en-US" dirty="0" err="1"/>
              <a:t>sodales</a:t>
            </a:r>
            <a:r>
              <a:rPr lang="en-US" dirty="0"/>
              <a:t> sit </a:t>
            </a:r>
            <a:r>
              <a:rPr lang="en-US" dirty="0" err="1"/>
              <a:t>amet</a:t>
            </a:r>
            <a:r>
              <a:rPr lang="en-US" dirty="0"/>
              <a:t> </a:t>
            </a:r>
            <a:r>
              <a:rPr lang="en-US" dirty="0" err="1"/>
              <a:t>mauris</a:t>
            </a:r>
            <a:r>
              <a:rPr lang="en-US" dirty="0"/>
              <a:t> a, </a:t>
            </a:r>
            <a:r>
              <a:rPr lang="en-US" dirty="0" err="1"/>
              <a:t>bibendum</a:t>
            </a:r>
            <a:r>
              <a:rPr lang="en-US" dirty="0"/>
              <a:t> </a:t>
            </a:r>
            <a:r>
              <a:rPr lang="en-US" dirty="0" err="1"/>
              <a:t>aliquam</a:t>
            </a:r>
            <a:r>
              <a:rPr lang="en-US" dirty="0"/>
              <a:t> </a:t>
            </a:r>
            <a:r>
              <a:rPr lang="en-US" dirty="0" err="1"/>
              <a:t>turpis</a:t>
            </a:r>
            <a:r>
              <a:rPr lang="en-US" dirty="0"/>
              <a:t>.</a:t>
            </a:r>
          </a:p>
        </p:txBody>
      </p:sp>
      <p:sp>
        <p:nvSpPr>
          <p:cNvPr id="17"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9C6B7C28-AC3F-4FC3-95D6-49D766508C6F}" type="datetime1">
              <a:rPr lang="en-US" smtClean="0"/>
              <a:t>4/21/2025</a:t>
            </a:fld>
            <a:endParaRPr lang="en-US" dirty="0"/>
          </a:p>
        </p:txBody>
      </p:sp>
      <p:sp>
        <p:nvSpPr>
          <p:cNvPr id="18"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71B84A63-EDA9-B24B-A105-82A949BAB0F8}" type="slidenum">
              <a:rPr lang="en-US" smtClean="0"/>
              <a:pPr/>
              <a:t>‹#›</a:t>
            </a:fld>
            <a:endParaRPr lang="en-US" dirty="0"/>
          </a:p>
        </p:txBody>
      </p:sp>
      <p:sp>
        <p:nvSpPr>
          <p:cNvPr id="19"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4419601" y="0"/>
            <a:ext cx="7772400" cy="6229350"/>
          </a:xfrm>
          <a:custGeom>
            <a:avLst/>
            <a:gdLst>
              <a:gd name="connsiteX0" fmla="*/ 0 w 8734425"/>
              <a:gd name="connsiteY0" fmla="*/ 0 h 6229350"/>
              <a:gd name="connsiteX1" fmla="*/ 8734425 w 8734425"/>
              <a:gd name="connsiteY1" fmla="*/ 0 h 6229350"/>
              <a:gd name="connsiteX2" fmla="*/ 8734425 w 8734425"/>
              <a:gd name="connsiteY2" fmla="*/ 6229350 h 6229350"/>
              <a:gd name="connsiteX3" fmla="*/ 0 w 8734425"/>
              <a:gd name="connsiteY3" fmla="*/ 6229350 h 6229350"/>
              <a:gd name="connsiteX4" fmla="*/ 0 w 8734425"/>
              <a:gd name="connsiteY4" fmla="*/ 5200650 h 6229350"/>
              <a:gd name="connsiteX5" fmla="*/ 2514601 w 8734425"/>
              <a:gd name="connsiteY5" fmla="*/ 5200650 h 6229350"/>
              <a:gd name="connsiteX6" fmla="*/ 2514601 w 8734425"/>
              <a:gd name="connsiteY6" fmla="*/ 1028700 h 6229350"/>
              <a:gd name="connsiteX7" fmla="*/ 0 w 8734425"/>
              <a:gd name="connsiteY7" fmla="*/ 1028700 h 62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34425" h="6229350">
                <a:moveTo>
                  <a:pt x="0" y="0"/>
                </a:moveTo>
                <a:lnTo>
                  <a:pt x="8734425" y="0"/>
                </a:lnTo>
                <a:lnTo>
                  <a:pt x="8734425" y="6229350"/>
                </a:lnTo>
                <a:lnTo>
                  <a:pt x="0" y="6229350"/>
                </a:lnTo>
                <a:lnTo>
                  <a:pt x="0" y="5200650"/>
                </a:lnTo>
                <a:lnTo>
                  <a:pt x="2514601" y="5200650"/>
                </a:lnTo>
                <a:lnTo>
                  <a:pt x="2514601" y="1028700"/>
                </a:lnTo>
                <a:lnTo>
                  <a:pt x="0" y="1028700"/>
                </a:lnTo>
                <a:close/>
              </a:path>
            </a:pathLst>
          </a:custGeom>
        </p:spPr>
        <p:txBody>
          <a:bodyPr wrap="square">
            <a:noAutofit/>
          </a:bodyPr>
          <a:lstStyle/>
          <a:p>
            <a:r>
              <a:rPr lang="en-US"/>
              <a:t>Drag picture to placeholder or click icon to add</a:t>
            </a:r>
            <a:endParaRPr lang="en-US" dirty="0"/>
          </a:p>
        </p:txBody>
      </p:sp>
      <p:sp>
        <p:nvSpPr>
          <p:cNvPr id="3"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chemeClr val="accent1"/>
                </a:solidFill>
                <a:latin typeface="Helvetica" charset="0"/>
                <a:ea typeface="Helvetica" charset="0"/>
                <a:cs typeface="Helvetica" charset="0"/>
              </a:defRPr>
            </a:lvl1pPr>
            <a:lvl2pPr marL="685800" indent="-228600">
              <a:lnSpc>
                <a:spcPct val="150000"/>
              </a:lnSpc>
              <a:buFont typeface="Arial" charset="0"/>
              <a:buChar char="•"/>
              <a:defRPr sz="1200" b="0" i="0">
                <a:solidFill>
                  <a:schemeClr val="accent1"/>
                </a:solidFill>
                <a:latin typeface="Helvetica" charset="0"/>
                <a:ea typeface="Helvetica" charset="0"/>
                <a:cs typeface="Helvetica" charset="0"/>
              </a:defRPr>
            </a:lvl2pPr>
            <a:lvl3pPr marL="1143000" indent="-228600">
              <a:lnSpc>
                <a:spcPct val="150000"/>
              </a:lnSpc>
              <a:buFont typeface="Arial" charset="0"/>
              <a:buChar char="•"/>
              <a:defRPr sz="1200" b="0" i="0">
                <a:solidFill>
                  <a:schemeClr val="accent1"/>
                </a:solidFill>
                <a:latin typeface="Helvetica" charset="0"/>
                <a:ea typeface="Helvetica" charset="0"/>
                <a:cs typeface="Helvetica" charset="0"/>
              </a:defRPr>
            </a:lvl3pPr>
            <a:lvl4pPr marL="1600200" indent="-228600">
              <a:lnSpc>
                <a:spcPct val="150000"/>
              </a:lnSpc>
              <a:buFont typeface="Arial" charset="0"/>
              <a:buChar char="•"/>
              <a:defRPr sz="1200" b="0" i="0">
                <a:solidFill>
                  <a:schemeClr val="accent1"/>
                </a:solidFill>
                <a:latin typeface="Helvetica" charset="0"/>
                <a:ea typeface="Helvetica" charset="0"/>
                <a:cs typeface="Helvetica" charset="0"/>
              </a:defRPr>
            </a:lvl4pPr>
            <a:lvl5pPr marL="2057400" indent="-228600">
              <a:lnSpc>
                <a:spcPct val="150000"/>
              </a:lnSpc>
              <a:buFont typeface="Arial" charset="0"/>
              <a:buChar char="•"/>
              <a:defRPr sz="1200" b="0" i="0">
                <a:solidFill>
                  <a:schemeClr val="accent1"/>
                </a:solidFill>
                <a:latin typeface="Helvetica" charset="0"/>
                <a:ea typeface="Helvetica" charset="0"/>
                <a:cs typeface="Helvetica" charset="0"/>
              </a:defRPr>
            </a:lvl5pPr>
          </a:lstStyle>
          <a:p>
            <a:pPr lvl="0"/>
            <a:r>
              <a:rPr lang="en-US" dirty="0"/>
              <a:t>Make a bulleted list really easy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chemeClr val="accent1"/>
                </a:solidFill>
                <a:effectLst/>
                <a:latin typeface="Helvetica" charset="0"/>
                <a:ea typeface="Helvetica" charset="0"/>
                <a:cs typeface="Helvetica" charset="0"/>
              </a:defRPr>
            </a:lvl1pPr>
          </a:lstStyle>
          <a:p>
            <a:pPr lvl="0"/>
            <a:r>
              <a:rPr lang="en-US" dirty="0"/>
              <a:t>CONTENT HEADLINE </a:t>
            </a:r>
          </a:p>
        </p:txBody>
      </p:sp>
      <p:sp>
        <p:nvSpPr>
          <p:cNvPr id="18"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8B4717BC-921C-4E7A-81ED-AEAAAF6E7336}" type="datetime1">
              <a:rPr lang="en-US" smtClean="0"/>
              <a:t>4/21/2025</a:t>
            </a:fld>
            <a:endParaRPr lang="en-US" dirty="0"/>
          </a:p>
        </p:txBody>
      </p:sp>
      <p:sp>
        <p:nvSpPr>
          <p:cNvPr id="19"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05C3F91E-0D18-9647-B89F-469C10A4005D}" type="slidenum">
              <a:rPr lang="en-US" smtClean="0"/>
              <a:pPr/>
              <a:t>‹#›</a:t>
            </a:fld>
            <a:endParaRPr lang="en-US" dirty="0"/>
          </a:p>
        </p:txBody>
      </p:sp>
      <p:sp>
        <p:nvSpPr>
          <p:cNvPr id="20"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aragraph">
    <p:spTree>
      <p:nvGrpSpPr>
        <p:cNvPr id="1" name=""/>
        <p:cNvGrpSpPr/>
        <p:nvPr/>
      </p:nvGrpSpPr>
      <p:grpSpPr>
        <a:xfrm>
          <a:off x="0" y="0"/>
          <a:ext cx="0" cy="0"/>
          <a:chOff x="0" y="0"/>
          <a:chExt cx="0" cy="0"/>
        </a:xfrm>
      </p:grpSpPr>
      <p:sp>
        <p:nvSpPr>
          <p:cNvPr id="30" name="Text Placeholder 26"/>
          <p:cNvSpPr>
            <a:spLocks noGrp="1"/>
          </p:cNvSpPr>
          <p:nvPr>
            <p:ph type="body" sz="quarter" idx="15" hasCustomPrompt="1"/>
          </p:nvPr>
        </p:nvSpPr>
        <p:spPr>
          <a:xfrm>
            <a:off x="918097" y="1865817"/>
            <a:ext cx="4643607" cy="2497715"/>
          </a:xfrm>
          <a:prstGeom prst="rect">
            <a:avLst/>
          </a:prstGeom>
          <a:noFill/>
        </p:spPr>
        <p:txBody>
          <a:bodyPr anchor="ctr"/>
          <a:lstStyle>
            <a:lvl1pPr marL="0" indent="0">
              <a:lnSpc>
                <a:spcPct val="150000"/>
              </a:lnSpc>
              <a:buNone/>
              <a:defRPr lang="en-US" sz="1200" b="0" i="0" spc="0" smtClean="0">
                <a:ln>
                  <a:noFill/>
                </a:ln>
                <a:effectLst/>
                <a:latin typeface="Helvetica" charset="0"/>
                <a:ea typeface="Helvetica" charset="0"/>
                <a:cs typeface="Helvetica" charset="0"/>
              </a:defRPr>
            </a:lvl1pPr>
          </a:lstStyle>
          <a:p>
            <a:pPr lvl="0"/>
            <a:r>
              <a:rPr lang="en-US" dirty="0"/>
              <a:t>CONTENT HEADLINE </a:t>
            </a:r>
          </a:p>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in </a:t>
            </a:r>
            <a:r>
              <a:rPr lang="en-US" dirty="0" err="1"/>
              <a:t>scelerisque</a:t>
            </a:r>
            <a:r>
              <a:rPr lang="en-US" dirty="0"/>
              <a:t> </a:t>
            </a:r>
            <a:r>
              <a:rPr lang="en-US" dirty="0" err="1"/>
              <a:t>nisl</a:t>
            </a:r>
            <a:r>
              <a:rPr lang="en-US" dirty="0"/>
              <a:t>. </a:t>
            </a:r>
            <a:r>
              <a:rPr lang="en-US" dirty="0" err="1"/>
              <a:t>Sed</a:t>
            </a:r>
            <a:r>
              <a:rPr lang="en-US" dirty="0"/>
              <a:t> </a:t>
            </a:r>
            <a:r>
              <a:rPr lang="en-US" dirty="0" err="1"/>
              <a:t>ullamcorper</a:t>
            </a:r>
            <a:r>
              <a:rPr lang="en-US" dirty="0"/>
              <a:t> </a:t>
            </a:r>
            <a:r>
              <a:rPr lang="en-US" dirty="0" err="1"/>
              <a:t>suscipit</a:t>
            </a:r>
            <a:r>
              <a:rPr lang="en-US" dirty="0"/>
              <a:t> </a:t>
            </a:r>
            <a:r>
              <a:rPr lang="en-US" dirty="0" err="1"/>
              <a:t>risus</a:t>
            </a:r>
            <a:r>
              <a:rPr lang="en-US" dirty="0"/>
              <a:t>, </a:t>
            </a:r>
            <a:r>
              <a:rPr lang="en-US" dirty="0" err="1"/>
              <a:t>nec</a:t>
            </a:r>
            <a:r>
              <a:rPr lang="en-US" dirty="0"/>
              <a:t> </a:t>
            </a:r>
            <a:r>
              <a:rPr lang="en-US" dirty="0" err="1"/>
              <a:t>tincidunt</a:t>
            </a:r>
            <a:r>
              <a:rPr lang="en-US" dirty="0"/>
              <a:t> </a:t>
            </a:r>
            <a:r>
              <a:rPr lang="en-US" dirty="0" err="1"/>
              <a:t>risus</a:t>
            </a:r>
            <a:r>
              <a:rPr lang="en-US" dirty="0"/>
              <a:t> </a:t>
            </a:r>
            <a:r>
              <a:rPr lang="en-US" dirty="0" err="1"/>
              <a:t>tristique</a:t>
            </a:r>
            <a:r>
              <a:rPr lang="en-US" dirty="0"/>
              <a:t> et. </a:t>
            </a:r>
            <a:r>
              <a:rPr lang="en-US" dirty="0" err="1"/>
              <a:t>Etiam</a:t>
            </a:r>
            <a:r>
              <a:rPr lang="en-US" dirty="0"/>
              <a:t> </a:t>
            </a:r>
            <a:r>
              <a:rPr lang="en-US" dirty="0" err="1"/>
              <a:t>dapibus</a:t>
            </a:r>
            <a:r>
              <a:rPr lang="en-US" dirty="0"/>
              <a:t> </a:t>
            </a:r>
            <a:r>
              <a:rPr lang="en-US" dirty="0" err="1"/>
              <a:t>diam</a:t>
            </a:r>
            <a:r>
              <a:rPr lang="en-US" dirty="0"/>
              <a:t> id </a:t>
            </a:r>
            <a:r>
              <a:rPr lang="en-US" dirty="0" err="1"/>
              <a:t>nisl</a:t>
            </a:r>
            <a:r>
              <a:rPr lang="en-US" dirty="0"/>
              <a:t> </a:t>
            </a:r>
            <a:r>
              <a:rPr lang="en-US" dirty="0" err="1"/>
              <a:t>accumsan</a:t>
            </a:r>
            <a:r>
              <a:rPr lang="en-US" dirty="0"/>
              <a:t>, </a:t>
            </a:r>
            <a:r>
              <a:rPr lang="en-US" dirty="0" err="1"/>
              <a:t>eu</a:t>
            </a:r>
            <a:r>
              <a:rPr lang="en-US" dirty="0"/>
              <a:t> </a:t>
            </a:r>
            <a:r>
              <a:rPr lang="en-US" dirty="0" err="1"/>
              <a:t>placerat</a:t>
            </a:r>
            <a:r>
              <a:rPr lang="en-US" dirty="0"/>
              <a:t> </a:t>
            </a:r>
            <a:r>
              <a:rPr lang="en-US" dirty="0" err="1"/>
              <a:t>sapien</a:t>
            </a:r>
            <a:r>
              <a:rPr lang="en-US" dirty="0"/>
              <a:t> tempus. Maecenas ligula ipsum, </a:t>
            </a:r>
            <a:r>
              <a:rPr lang="en-US" dirty="0" err="1"/>
              <a:t>finibus</a:t>
            </a:r>
            <a:r>
              <a:rPr lang="en-US" dirty="0"/>
              <a:t> </a:t>
            </a:r>
            <a:r>
              <a:rPr lang="en-US" dirty="0" err="1"/>
              <a:t>ut</a:t>
            </a:r>
            <a:r>
              <a:rPr lang="en-US" dirty="0"/>
              <a:t> semper at, </a:t>
            </a:r>
            <a:r>
              <a:rPr lang="en-US" dirty="0" err="1"/>
              <a:t>tristique</a:t>
            </a:r>
            <a:r>
              <a:rPr lang="en-US" dirty="0"/>
              <a:t> </a:t>
            </a:r>
            <a:r>
              <a:rPr lang="en-US" dirty="0" err="1"/>
              <a:t>sed</a:t>
            </a:r>
            <a:r>
              <a:rPr lang="en-US" dirty="0"/>
              <a:t> </a:t>
            </a:r>
            <a:r>
              <a:rPr lang="en-US" dirty="0" err="1"/>
              <a:t>leo</a:t>
            </a:r>
            <a:r>
              <a:rPr lang="en-US" dirty="0"/>
              <a:t>. </a:t>
            </a:r>
            <a:r>
              <a:rPr lang="en-US" dirty="0" err="1"/>
              <a:t>Pellentesque</a:t>
            </a:r>
            <a:r>
              <a:rPr lang="en-US" dirty="0"/>
              <a:t> </a:t>
            </a:r>
            <a:r>
              <a:rPr lang="en-US" dirty="0" err="1"/>
              <a:t>erat</a:t>
            </a:r>
            <a:r>
              <a:rPr lang="en-US" dirty="0"/>
              <a:t> </a:t>
            </a:r>
            <a:r>
              <a:rPr lang="en-US" dirty="0" err="1"/>
              <a:t>metus</a:t>
            </a:r>
            <a:r>
              <a:rPr lang="en-US" dirty="0"/>
              <a:t>, </a:t>
            </a:r>
            <a:r>
              <a:rPr lang="en-US" dirty="0" err="1"/>
              <a:t>egestas</a:t>
            </a:r>
            <a:r>
              <a:rPr lang="en-US" dirty="0"/>
              <a:t> </a:t>
            </a:r>
            <a:r>
              <a:rPr lang="en-US" dirty="0" err="1"/>
              <a:t>feugiat</a:t>
            </a:r>
            <a:r>
              <a:rPr lang="en-US" dirty="0"/>
              <a:t> </a:t>
            </a:r>
            <a:r>
              <a:rPr lang="en-US" dirty="0" err="1"/>
              <a:t>egestas</a:t>
            </a:r>
            <a:r>
              <a:rPr lang="en-US" dirty="0"/>
              <a:t> at, </a:t>
            </a:r>
            <a:r>
              <a:rPr lang="en-US" dirty="0" err="1"/>
              <a:t>sollicitudin</a:t>
            </a:r>
            <a:r>
              <a:rPr lang="en-US" dirty="0"/>
              <a:t> at </a:t>
            </a:r>
            <a:r>
              <a:rPr lang="en-US" dirty="0" err="1"/>
              <a:t>tortor</a:t>
            </a:r>
            <a:r>
              <a:rPr lang="en-US" dirty="0"/>
              <a:t>. Integer </a:t>
            </a:r>
            <a:r>
              <a:rPr lang="en-US" dirty="0" err="1"/>
              <a:t>orci</a:t>
            </a:r>
            <a:r>
              <a:rPr lang="en-US" dirty="0"/>
              <a:t> </a:t>
            </a:r>
            <a:r>
              <a:rPr lang="en-US" dirty="0" err="1"/>
              <a:t>tortor</a:t>
            </a:r>
            <a:r>
              <a:rPr lang="en-US" dirty="0"/>
              <a:t>, </a:t>
            </a:r>
            <a:r>
              <a:rPr lang="en-US" dirty="0" err="1"/>
              <a:t>sodales</a:t>
            </a:r>
            <a:r>
              <a:rPr lang="en-US" dirty="0"/>
              <a:t> sit </a:t>
            </a:r>
            <a:r>
              <a:rPr lang="en-US" dirty="0" err="1"/>
              <a:t>amet</a:t>
            </a:r>
            <a:r>
              <a:rPr lang="en-US" dirty="0"/>
              <a:t> </a:t>
            </a:r>
            <a:r>
              <a:rPr lang="en-US" dirty="0" err="1"/>
              <a:t>mauris</a:t>
            </a:r>
            <a:r>
              <a:rPr lang="en-US" dirty="0"/>
              <a:t> a, </a:t>
            </a:r>
            <a:r>
              <a:rPr lang="en-US" dirty="0" err="1"/>
              <a:t>bibendum</a:t>
            </a:r>
            <a:r>
              <a:rPr lang="en-US" dirty="0"/>
              <a:t> </a:t>
            </a:r>
            <a:r>
              <a:rPr lang="en-US" dirty="0" err="1"/>
              <a:t>aliquam</a:t>
            </a:r>
            <a:r>
              <a:rPr lang="en-US" dirty="0"/>
              <a:t> </a:t>
            </a:r>
            <a:r>
              <a:rPr lang="en-US" dirty="0" err="1"/>
              <a:t>turpis</a:t>
            </a:r>
            <a:r>
              <a:rPr lang="en-US" dirty="0"/>
              <a:t>.</a:t>
            </a:r>
          </a:p>
        </p:txBody>
      </p:sp>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a:t>Drag picture to placeholder or click icon to add</a:t>
            </a:r>
          </a:p>
        </p:txBody>
      </p:sp>
      <p:sp>
        <p:nvSpPr>
          <p:cNvPr id="20"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4EA61F5C-E97C-401C-B5CD-B87197C5A731}" type="datetime1">
              <a:rPr lang="en-US" smtClean="0"/>
              <a:t>4/21/2025</a:t>
            </a:fld>
            <a:endParaRPr lang="en-US" dirty="0"/>
          </a:p>
        </p:txBody>
      </p:sp>
      <p:sp>
        <p:nvSpPr>
          <p:cNvPr id="21"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5A38D63-EF50-1542-A849-D6AE0BA4DD58}" type="slidenum">
              <a:rPr lang="en-US" smtClean="0"/>
              <a:pPr/>
              <a:t>‹#›</a:t>
            </a:fld>
            <a:endParaRPr lang="en-US" dirty="0"/>
          </a:p>
        </p:txBody>
      </p:sp>
      <p:sp>
        <p:nvSpPr>
          <p:cNvPr id="22"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aragraph">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6705600" y="0"/>
            <a:ext cx="5486400" cy="6224337"/>
          </a:xfrm>
          <a:prstGeom prst="rect">
            <a:avLst/>
          </a:prstGeom>
        </p:spPr>
        <p:txBody>
          <a:bodyPr/>
          <a:lstStyle/>
          <a:p>
            <a:r>
              <a:rPr lang="en-US"/>
              <a:t>Drag picture to placeholder or click icon to add</a:t>
            </a:r>
          </a:p>
        </p:txBody>
      </p:sp>
      <p:sp>
        <p:nvSpPr>
          <p:cNvPr id="8" name="Text Placeholder 2"/>
          <p:cNvSpPr>
            <a:spLocks noGrp="1"/>
          </p:cNvSpPr>
          <p:nvPr>
            <p:ph type="body" sz="quarter" idx="14" hasCustomPrompt="1"/>
          </p:nvPr>
        </p:nvSpPr>
        <p:spPr>
          <a:xfrm>
            <a:off x="885824" y="2377879"/>
            <a:ext cx="4184650" cy="1968444"/>
          </a:xfrm>
          <a:prstGeom prst="rect">
            <a:avLst/>
          </a:prstGeom>
        </p:spPr>
        <p:txBody>
          <a:bodyPr/>
          <a:lstStyle>
            <a:lvl1pPr marL="228600" indent="-228600">
              <a:lnSpc>
                <a:spcPct val="150000"/>
              </a:lnSpc>
              <a:buFont typeface="Arial" charset="0"/>
              <a:buChar char="•"/>
              <a:defRPr sz="1200" b="0" i="0">
                <a:solidFill>
                  <a:schemeClr val="accent1"/>
                </a:solidFill>
                <a:latin typeface="Helvetica" charset="0"/>
                <a:ea typeface="Helvetica" charset="0"/>
                <a:cs typeface="Helvetica" charset="0"/>
              </a:defRPr>
            </a:lvl1pPr>
            <a:lvl2pPr marL="685800" indent="-228600">
              <a:lnSpc>
                <a:spcPct val="150000"/>
              </a:lnSpc>
              <a:buFont typeface="Arial" charset="0"/>
              <a:buChar char="•"/>
              <a:defRPr sz="1200" b="0" i="0">
                <a:solidFill>
                  <a:schemeClr val="accent1"/>
                </a:solidFill>
                <a:latin typeface="Helvetica" charset="0"/>
                <a:ea typeface="Helvetica" charset="0"/>
                <a:cs typeface="Helvetica" charset="0"/>
              </a:defRPr>
            </a:lvl2pPr>
            <a:lvl3pPr marL="1143000" indent="-228600">
              <a:lnSpc>
                <a:spcPct val="150000"/>
              </a:lnSpc>
              <a:buFont typeface="Arial" charset="0"/>
              <a:buChar char="•"/>
              <a:defRPr sz="1200" b="0" i="0">
                <a:solidFill>
                  <a:schemeClr val="accent1"/>
                </a:solidFill>
                <a:latin typeface="Helvetica" charset="0"/>
                <a:ea typeface="Helvetica" charset="0"/>
                <a:cs typeface="Helvetica" charset="0"/>
              </a:defRPr>
            </a:lvl3pPr>
            <a:lvl4pPr marL="1600200" indent="-228600">
              <a:lnSpc>
                <a:spcPct val="150000"/>
              </a:lnSpc>
              <a:buFont typeface="Arial" charset="0"/>
              <a:buChar char="•"/>
              <a:defRPr sz="1200" b="0" i="0">
                <a:solidFill>
                  <a:schemeClr val="accent1"/>
                </a:solidFill>
                <a:latin typeface="Helvetica" charset="0"/>
                <a:ea typeface="Helvetica" charset="0"/>
                <a:cs typeface="Helvetica" charset="0"/>
              </a:defRPr>
            </a:lvl4pPr>
            <a:lvl5pPr marL="2057400" indent="-228600">
              <a:lnSpc>
                <a:spcPct val="150000"/>
              </a:lnSpc>
              <a:buFont typeface="Arial" charset="0"/>
              <a:buChar char="•"/>
              <a:defRPr sz="1200" b="0" i="0">
                <a:solidFill>
                  <a:schemeClr val="accent1"/>
                </a:solidFill>
                <a:latin typeface="Helvetica" charset="0"/>
                <a:ea typeface="Helvetica" charset="0"/>
                <a:cs typeface="Helvetica" charset="0"/>
              </a:defRPr>
            </a:lvl5pPr>
          </a:lstStyle>
          <a:p>
            <a:pPr lvl="0"/>
            <a:r>
              <a:rPr lang="en-US" dirty="0"/>
              <a:t>Make a bulleted list really easy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6"/>
          <p:cNvSpPr>
            <a:spLocks noGrp="1"/>
          </p:cNvSpPr>
          <p:nvPr>
            <p:ph type="body" sz="quarter" idx="15" hasCustomPrompt="1"/>
          </p:nvPr>
        </p:nvSpPr>
        <p:spPr>
          <a:xfrm>
            <a:off x="885824" y="2113244"/>
            <a:ext cx="4643607" cy="242682"/>
          </a:xfrm>
          <a:prstGeom prst="rect">
            <a:avLst/>
          </a:prstGeom>
          <a:noFill/>
        </p:spPr>
        <p:txBody>
          <a:bodyPr anchor="ctr"/>
          <a:lstStyle>
            <a:lvl1pPr marL="0" indent="0">
              <a:lnSpc>
                <a:spcPct val="150000"/>
              </a:lnSpc>
              <a:buNone/>
              <a:defRPr lang="en-US" sz="1200" b="0" i="0" spc="0" smtClean="0">
                <a:ln>
                  <a:noFill/>
                </a:ln>
                <a:solidFill>
                  <a:schemeClr val="accent1"/>
                </a:solidFill>
                <a:effectLst/>
                <a:latin typeface="Helvetica" charset="0"/>
                <a:ea typeface="Helvetica" charset="0"/>
                <a:cs typeface="Helvetica" charset="0"/>
              </a:defRPr>
            </a:lvl1pPr>
          </a:lstStyle>
          <a:p>
            <a:pPr lvl="0"/>
            <a:r>
              <a:rPr lang="en-US" dirty="0"/>
              <a:t>CONTENT HEADLINE </a:t>
            </a:r>
          </a:p>
        </p:txBody>
      </p:sp>
      <p:sp>
        <p:nvSpPr>
          <p:cNvPr id="22"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CAA80135-AAB9-4D53-B5A4-39BA703D7982}" type="datetime1">
              <a:rPr lang="en-US" smtClean="0"/>
              <a:t>4/21/2025</a:t>
            </a:fld>
            <a:endParaRPr lang="en-US" dirty="0"/>
          </a:p>
        </p:txBody>
      </p:sp>
      <p:sp>
        <p:nvSpPr>
          <p:cNvPr id="23"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EA02C58-81D1-A848-871E-E11E789432AA}" type="slidenum">
              <a:rPr lang="en-US" smtClean="0"/>
              <a:pPr/>
              <a:t>‹#›</a:t>
            </a:fld>
            <a:endParaRPr lang="en-US" dirty="0"/>
          </a:p>
        </p:txBody>
      </p:sp>
      <p:sp>
        <p:nvSpPr>
          <p:cNvPr id="24"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49300" y="2705100"/>
            <a:ext cx="5029200" cy="2971800"/>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1"/>
          </p:nvPr>
        </p:nvSpPr>
        <p:spPr>
          <a:xfrm>
            <a:off x="6362700" y="2705100"/>
            <a:ext cx="5029200" cy="2971800"/>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a:xfrm>
            <a:off x="749300" y="1600200"/>
            <a:ext cx="10515600" cy="890588"/>
          </a:xfrm>
          <a:prstGeom prst="rect">
            <a:avLst/>
          </a:prstGeom>
        </p:spPr>
        <p:txBody>
          <a:bodyPr/>
          <a:lstStyle>
            <a:lvl1pPr>
              <a:defRPr sz="3200">
                <a:latin typeface="Helvetica" charset="0"/>
                <a:ea typeface="Helvetica" charset="0"/>
                <a:cs typeface="Helvetica" charset="0"/>
              </a:defRPr>
            </a:lvl1pPr>
          </a:lstStyle>
          <a:p>
            <a:r>
              <a:rPr lang="en-US" dirty="0"/>
              <a:t>Click to edit Master title style</a:t>
            </a:r>
          </a:p>
        </p:txBody>
      </p:sp>
      <p:sp>
        <p:nvSpPr>
          <p:cNvPr id="11"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C784ABE2-809E-4402-8F5A-09E0BB5C6A29}" type="datetime1">
              <a:rPr lang="en-US" smtClean="0"/>
              <a:t>4/21/2025</a:t>
            </a:fld>
            <a:endParaRPr lang="en-US" dirty="0"/>
          </a:p>
        </p:txBody>
      </p:sp>
      <p:sp>
        <p:nvSpPr>
          <p:cNvPr id="12"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EA02C58-81D1-A848-871E-E11E789432AA}" type="slidenum">
              <a:rPr lang="en-US" smtClean="0"/>
              <a:pPr/>
              <a:t>‹#›</a:t>
            </a:fld>
            <a:endParaRPr lang="en-US" dirty="0"/>
          </a:p>
        </p:txBody>
      </p:sp>
      <p:sp>
        <p:nvSpPr>
          <p:cNvPr id="13"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extLst>
      <p:ext uri="{BB962C8B-B14F-4D97-AF65-F5344CB8AC3E}">
        <p14:creationId xmlns:p14="http://schemas.microsoft.com/office/powerpoint/2010/main" val="175882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text and graphic">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749300" y="2705100"/>
            <a:ext cx="5029200" cy="2971800"/>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600">
                <a:latin typeface="Helvetica" charset="0"/>
                <a:ea typeface="Helvetica" charset="0"/>
                <a:cs typeface="Helvetica" charset="0"/>
              </a:defRPr>
            </a:lvl3pPr>
            <a:lvl4pPr>
              <a:defRPr sz="1400">
                <a:latin typeface="Helvetica" charset="0"/>
                <a:ea typeface="Helvetica" charset="0"/>
                <a:cs typeface="Helvetica" charset="0"/>
              </a:defRPr>
            </a:lvl4pPr>
            <a:lvl5pPr>
              <a:defRPr sz="14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9"/>
          <p:cNvSpPr>
            <a:spLocks noGrp="1"/>
          </p:cNvSpPr>
          <p:nvPr>
            <p:ph type="title"/>
          </p:nvPr>
        </p:nvSpPr>
        <p:spPr>
          <a:xfrm>
            <a:off x="749300" y="1600200"/>
            <a:ext cx="10515600" cy="890588"/>
          </a:xfrm>
          <a:prstGeom prst="rect">
            <a:avLst/>
          </a:prstGeom>
        </p:spPr>
        <p:txBody>
          <a:bodyPr/>
          <a:lstStyle>
            <a:lvl1pPr>
              <a:defRPr sz="3200">
                <a:latin typeface="Helvetica" charset="0"/>
                <a:ea typeface="Helvetica" charset="0"/>
                <a:cs typeface="Helvetica" charset="0"/>
              </a:defRPr>
            </a:lvl1pPr>
          </a:lstStyle>
          <a:p>
            <a:r>
              <a:rPr lang="en-US" dirty="0"/>
              <a:t>Click to edit Master title style</a:t>
            </a:r>
          </a:p>
        </p:txBody>
      </p:sp>
      <p:sp>
        <p:nvSpPr>
          <p:cNvPr id="6" name="Content Placeholder 5"/>
          <p:cNvSpPr>
            <a:spLocks noGrp="1"/>
          </p:cNvSpPr>
          <p:nvPr>
            <p:ph sz="quarter" idx="11"/>
          </p:nvPr>
        </p:nvSpPr>
        <p:spPr>
          <a:xfrm>
            <a:off x="6235700" y="2705100"/>
            <a:ext cx="5029200" cy="29718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
        <p:nvSpPr>
          <p:cNvPr id="7" name="Date Placeholder 3"/>
          <p:cNvSpPr>
            <a:spLocks noGrp="1"/>
          </p:cNvSpPr>
          <p:nvPr>
            <p:ph type="dt" sz="half" idx="2"/>
          </p:nvPr>
        </p:nvSpPr>
        <p:spPr>
          <a:xfrm>
            <a:off x="609600" y="6356349"/>
            <a:ext cx="2743200" cy="365125"/>
          </a:xfrm>
          <a:prstGeom prst="rect">
            <a:avLst/>
          </a:prstGeom>
        </p:spPr>
        <p:txBody>
          <a:bodyPr anchor="ctr"/>
          <a:lstStyle>
            <a:lvl1pPr>
              <a:defRPr sz="1200" b="0" i="0">
                <a:solidFill>
                  <a:schemeClr val="bg2"/>
                </a:solidFill>
                <a:latin typeface="Helvetica" charset="0"/>
                <a:ea typeface="Helvetica" charset="0"/>
                <a:cs typeface="Helvetica" charset="0"/>
              </a:defRPr>
            </a:lvl1pPr>
          </a:lstStyle>
          <a:p>
            <a:fld id="{BC07C3F5-306E-4080-AC2D-2E0773F86635}" type="datetime1">
              <a:rPr lang="en-US" smtClean="0"/>
              <a:t>4/21/2025</a:t>
            </a:fld>
            <a:endParaRPr lang="en-US" dirty="0"/>
          </a:p>
        </p:txBody>
      </p:sp>
      <p:sp>
        <p:nvSpPr>
          <p:cNvPr id="8" name="Slide Number Placeholder 5"/>
          <p:cNvSpPr>
            <a:spLocks noGrp="1"/>
          </p:cNvSpPr>
          <p:nvPr>
            <p:ph type="sldNum" sz="quarter" idx="4"/>
          </p:nvPr>
        </p:nvSpPr>
        <p:spPr>
          <a:xfrm>
            <a:off x="8153400" y="6356350"/>
            <a:ext cx="2743200" cy="365125"/>
          </a:xfrm>
          <a:prstGeom prst="rect">
            <a:avLst/>
          </a:prstGeom>
        </p:spPr>
        <p:txBody>
          <a:bodyPr anchor="ctr"/>
          <a:lstStyle>
            <a:lvl1pPr algn="r">
              <a:defRPr sz="1200" b="0" i="0">
                <a:solidFill>
                  <a:schemeClr val="bg2"/>
                </a:solidFill>
                <a:latin typeface="Helvetica" charset="0"/>
                <a:ea typeface="Helvetica" charset="0"/>
                <a:cs typeface="Helvetica" charset="0"/>
              </a:defRPr>
            </a:lvl1pPr>
          </a:lstStyle>
          <a:p>
            <a:fld id="{6EA02C58-81D1-A848-871E-E11E789432AA}" type="slidenum">
              <a:rPr lang="en-US" smtClean="0"/>
              <a:pPr/>
              <a:t>‹#›</a:t>
            </a:fld>
            <a:endParaRPr lang="en-US" dirty="0"/>
          </a:p>
        </p:txBody>
      </p:sp>
      <p:sp>
        <p:nvSpPr>
          <p:cNvPr id="9" name="Footer Placeholder 4"/>
          <p:cNvSpPr>
            <a:spLocks noGrp="1"/>
          </p:cNvSpPr>
          <p:nvPr>
            <p:ph type="ftr" sz="quarter" idx="3"/>
          </p:nvPr>
        </p:nvSpPr>
        <p:spPr>
          <a:xfrm>
            <a:off x="3824288" y="6356350"/>
            <a:ext cx="4114800" cy="365125"/>
          </a:xfrm>
          <a:prstGeom prst="rect">
            <a:avLst/>
          </a:prstGeom>
        </p:spPr>
        <p:txBody>
          <a:bodyPr anchor="ctr"/>
          <a:lstStyle>
            <a:lvl1pPr algn="ctr">
              <a:defRPr sz="1200" b="0" i="0">
                <a:solidFill>
                  <a:schemeClr val="bg2"/>
                </a:solidFill>
                <a:latin typeface="Helvetica" charset="0"/>
                <a:ea typeface="Helvetica" charset="0"/>
                <a:cs typeface="Helvetica" charset="0"/>
              </a:defRPr>
            </a:lvl1pPr>
          </a:lstStyle>
          <a:p>
            <a:r>
              <a:rPr lang="en-US"/>
              <a:t>Page Title</a:t>
            </a:r>
            <a:endParaRPr lang="en-US" dirty="0"/>
          </a:p>
        </p:txBody>
      </p:sp>
    </p:spTree>
    <p:extLst>
      <p:ext uri="{BB962C8B-B14F-4D97-AF65-F5344CB8AC3E}">
        <p14:creationId xmlns:p14="http://schemas.microsoft.com/office/powerpoint/2010/main" val="211254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uble graphic">
    <p:spTree>
      <p:nvGrpSpPr>
        <p:cNvPr id="1" name=""/>
        <p:cNvGrpSpPr/>
        <p:nvPr/>
      </p:nvGrpSpPr>
      <p:grpSpPr>
        <a:xfrm>
          <a:off x="0" y="0"/>
          <a:ext cx="0" cy="0"/>
          <a:chOff x="0" y="0"/>
          <a:chExt cx="0" cy="0"/>
        </a:xfrm>
      </p:grpSpPr>
      <p:sp>
        <p:nvSpPr>
          <p:cNvPr id="5" name="Content Placeholder 5"/>
          <p:cNvSpPr>
            <a:spLocks noGrp="1"/>
          </p:cNvSpPr>
          <p:nvPr>
            <p:ph sz="quarter" idx="11"/>
          </p:nvPr>
        </p:nvSpPr>
        <p:spPr>
          <a:xfrm>
            <a:off x="6235700" y="1600200"/>
            <a:ext cx="5029200" cy="40767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
        <p:nvSpPr>
          <p:cNvPr id="6" name="Content Placeholder 5"/>
          <p:cNvSpPr>
            <a:spLocks noGrp="1"/>
          </p:cNvSpPr>
          <p:nvPr>
            <p:ph sz="quarter" idx="12"/>
          </p:nvPr>
        </p:nvSpPr>
        <p:spPr>
          <a:xfrm>
            <a:off x="749300" y="1600200"/>
            <a:ext cx="5029200" cy="4076700"/>
          </a:xfrm>
          <a:prstGeom prst="rect">
            <a:avLst/>
          </a:prstGeom>
        </p:spPr>
        <p:txBody>
          <a:bodyPr/>
          <a:lstStyle>
            <a:lvl1pPr>
              <a:defRPr sz="2000">
                <a:latin typeface="Helvetica" charset="0"/>
                <a:ea typeface="Helvetica" charset="0"/>
                <a:cs typeface="Helvetica"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Tree>
    <p:extLst>
      <p:ext uri="{BB962C8B-B14F-4D97-AF65-F5344CB8AC3E}">
        <p14:creationId xmlns:p14="http://schemas.microsoft.com/office/powerpoint/2010/main" val="20960315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4.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103.png"/><Relationship Id="rId2" Type="http://schemas.openxmlformats.org/officeDocument/2006/relationships/slideLayout" Target="../slideLayouts/slideLayout15.xml"/><Relationship Id="rId16"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02.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1142" t="15577" r="22498" b="53153"/>
          <a:stretch/>
        </p:blipFill>
        <p:spPr>
          <a:xfrm>
            <a:off x="-11146" y="0"/>
            <a:ext cx="12203146" cy="6858000"/>
          </a:xfrm>
          <a:prstGeom prst="rect">
            <a:avLst/>
          </a:prstGeom>
        </p:spPr>
      </p:pic>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94913" y="1544659"/>
            <a:ext cx="5202174" cy="3755474"/>
          </a:xfrm>
          <a:prstGeom prst="rect">
            <a:avLst/>
          </a:prstGeom>
        </p:spPr>
      </p:pic>
    </p:spTree>
    <p:extLst>
      <p:ext uri="{BB962C8B-B14F-4D97-AF65-F5344CB8AC3E}">
        <p14:creationId xmlns:p14="http://schemas.microsoft.com/office/powerpoint/2010/main" val="593048962"/>
      </p:ext>
    </p:extLst>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215688" y="6449950"/>
            <a:ext cx="623621" cy="228661"/>
          </a:xfrm>
          <a:prstGeom prst="rect">
            <a:avLst/>
          </a:prstGeom>
        </p:spPr>
      </p:pic>
      <p:pic>
        <p:nvPicPr>
          <p:cNvPr id="2" name="Picture 1"/>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765176" y="641794"/>
            <a:ext cx="3146423" cy="428753"/>
          </a:xfrm>
          <a:prstGeom prst="rect">
            <a:avLst/>
          </a:prstGeom>
        </p:spPr>
      </p:pic>
    </p:spTree>
    <p:extLst>
      <p:ext uri="{BB962C8B-B14F-4D97-AF65-F5344CB8AC3E}">
        <p14:creationId xmlns:p14="http://schemas.microsoft.com/office/powerpoint/2010/main" val="155065638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84" r:id="rId6"/>
    <p:sldLayoutId id="2147483685" r:id="rId7"/>
    <p:sldLayoutId id="2147483686" r:id="rId8"/>
    <p:sldLayoutId id="2147483681" r:id="rId9"/>
    <p:sldLayoutId id="2147483675" r:id="rId10"/>
    <p:sldLayoutId id="2147483679" r:id="rId11"/>
    <p:sldLayoutId id="214748368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215688" y="6449950"/>
            <a:ext cx="623621" cy="228661"/>
          </a:xfrm>
          <a:prstGeom prst="rect">
            <a:avLst/>
          </a:prstGeom>
        </p:spPr>
      </p:pic>
      <p:pic>
        <p:nvPicPr>
          <p:cNvPr id="2" name="Picture 1"/>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68351" y="733426"/>
            <a:ext cx="3143249" cy="428321"/>
          </a:xfrm>
          <a:prstGeom prst="rect">
            <a:avLst/>
          </a:prstGeom>
        </p:spPr>
      </p:pic>
    </p:spTree>
    <p:extLst>
      <p:ext uri="{BB962C8B-B14F-4D97-AF65-F5344CB8AC3E}">
        <p14:creationId xmlns:p14="http://schemas.microsoft.com/office/powerpoint/2010/main" val="2027228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7" r:id="rId6"/>
    <p:sldLayoutId id="2147483688" r:id="rId7"/>
    <p:sldLayoutId id="2147483689" r:id="rId8"/>
    <p:sldLayoutId id="2147483682" r:id="rId9"/>
    <p:sldLayoutId id="2147483678" r:id="rId10"/>
    <p:sldLayoutId id="2147483676" r:id="rId11"/>
    <p:sldLayoutId id="2147483677" r:id="rId12"/>
    <p:sldLayoutId id="214748369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urjahan-Nipa/summarization"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FF37A44B-3904-0F50-1422-D0738D4B2392}"/>
              </a:ext>
            </a:extLst>
          </p:cNvPr>
          <p:cNvSpPr>
            <a:spLocks noGrp="1"/>
          </p:cNvSpPr>
          <p:nvPr>
            <p:ph type="title"/>
          </p:nvPr>
        </p:nvSpPr>
        <p:spPr>
          <a:xfrm>
            <a:off x="838200" y="1660450"/>
            <a:ext cx="10515600" cy="1600201"/>
          </a:xfrm>
        </p:spPr>
        <p:txBody>
          <a:bodyPr/>
          <a:lstStyle/>
          <a:p>
            <a:pPr algn="ctr"/>
            <a:r>
              <a:rPr lang="en-US" sz="3200" dirty="0" err="1">
                <a:solidFill>
                  <a:schemeClr val="tx2"/>
                </a:solidFill>
                <a:latin typeface="Times New Roman"/>
                <a:cs typeface="Times New Roman"/>
              </a:rPr>
              <a:t>HybridSum</a:t>
            </a:r>
            <a:r>
              <a:rPr lang="en-US" sz="3200" dirty="0">
                <a:solidFill>
                  <a:schemeClr val="tx2"/>
                </a:solidFill>
                <a:latin typeface="Times New Roman"/>
                <a:cs typeface="Times New Roman"/>
              </a:rPr>
              <a:t>: Hybrid Summarization of Stack Overflow Posts</a:t>
            </a:r>
            <a:br>
              <a:rPr lang="en-US" dirty="0">
                <a:solidFill>
                  <a:schemeClr val="tx2"/>
                </a:solidFill>
              </a:rPr>
            </a:br>
            <a:endParaRPr lang="en-US" dirty="0">
              <a:solidFill>
                <a:schemeClr val="tx2"/>
              </a:solidFill>
            </a:endParaRPr>
          </a:p>
        </p:txBody>
      </p:sp>
      <p:sp>
        <p:nvSpPr>
          <p:cNvPr id="9" name="Title 5">
            <a:extLst>
              <a:ext uri="{FF2B5EF4-FFF2-40B4-BE49-F238E27FC236}">
                <a16:creationId xmlns:a16="http://schemas.microsoft.com/office/drawing/2014/main" id="{6C347D32-4C46-7FED-123A-463151A3BB0C}"/>
              </a:ext>
            </a:extLst>
          </p:cNvPr>
          <p:cNvSpPr txBox="1">
            <a:spLocks/>
          </p:cNvSpPr>
          <p:nvPr/>
        </p:nvSpPr>
        <p:spPr>
          <a:xfrm>
            <a:off x="838200" y="4367717"/>
            <a:ext cx="10515600" cy="1789243"/>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Helvetica" charset="0"/>
                <a:ea typeface="Helvetica" charset="0"/>
                <a:cs typeface="Helvetica" charset="0"/>
              </a:defRPr>
            </a:lvl1pPr>
          </a:lstStyle>
          <a:p>
            <a:pPr algn="ctr">
              <a:lnSpc>
                <a:spcPct val="100000"/>
              </a:lnSpc>
              <a:spcBef>
                <a:spcPts val="0"/>
              </a:spcBef>
            </a:pPr>
            <a:r>
              <a:rPr lang="en-US" sz="1800" i="1" dirty="0">
                <a:solidFill>
                  <a:schemeClr val="tx2"/>
                </a:solidFill>
                <a:latin typeface="Times New Roman" panose="02020603050405020304" pitchFamily="18" charset="0"/>
                <a:cs typeface="Times New Roman" panose="02020603050405020304" pitchFamily="18" charset="0"/>
              </a:rPr>
              <a:t>Nurjahan</a:t>
            </a:r>
          </a:p>
          <a:p>
            <a:pPr algn="ctr">
              <a:lnSpc>
                <a:spcPct val="100000"/>
              </a:lnSpc>
              <a:spcBef>
                <a:spcPts val="0"/>
              </a:spcBef>
            </a:pPr>
            <a:r>
              <a:rPr lang="en-US" sz="1800" i="1" dirty="0">
                <a:solidFill>
                  <a:schemeClr val="tx2"/>
                </a:solidFill>
                <a:latin typeface="Times New Roman" panose="02020603050405020304" pitchFamily="18" charset="0"/>
                <a:ea typeface="+mn-lt"/>
                <a:cs typeface="Times New Roman" panose="02020603050405020304" pitchFamily="18" charset="0"/>
              </a:rPr>
              <a:t>Kaushani Samarawickrama</a:t>
            </a:r>
          </a:p>
          <a:p>
            <a:pPr algn="ctr">
              <a:lnSpc>
                <a:spcPct val="100000"/>
              </a:lnSpc>
              <a:spcBef>
                <a:spcPts val="0"/>
              </a:spcBef>
            </a:pPr>
            <a:r>
              <a:rPr lang="en-US" sz="1800" i="1" dirty="0">
                <a:solidFill>
                  <a:schemeClr val="tx2"/>
                </a:solidFill>
                <a:latin typeface="Times New Roman" panose="02020603050405020304" pitchFamily="18" charset="0"/>
                <a:ea typeface="+mn-lt"/>
                <a:cs typeface="Times New Roman" panose="02020603050405020304" pitchFamily="18" charset="0"/>
              </a:rPr>
              <a:t>Md </a:t>
            </a:r>
            <a:r>
              <a:rPr lang="en-US" sz="1800" i="1" dirty="0" err="1">
                <a:solidFill>
                  <a:schemeClr val="tx2"/>
                </a:solidFill>
                <a:latin typeface="Times New Roman" panose="02020603050405020304" pitchFamily="18" charset="0"/>
                <a:ea typeface="+mn-lt"/>
                <a:cs typeface="Times New Roman" panose="02020603050405020304" pitchFamily="18" charset="0"/>
              </a:rPr>
              <a:t>Saidur</a:t>
            </a:r>
            <a:r>
              <a:rPr lang="en-US" sz="1800" i="1" dirty="0">
                <a:solidFill>
                  <a:schemeClr val="tx2"/>
                </a:solidFill>
                <a:latin typeface="Times New Roman" panose="02020603050405020304" pitchFamily="18" charset="0"/>
                <a:ea typeface="+mn-lt"/>
                <a:cs typeface="Times New Roman" panose="02020603050405020304" pitchFamily="18" charset="0"/>
              </a:rPr>
              <a:t> Rahman</a:t>
            </a:r>
          </a:p>
          <a:p>
            <a:pPr algn="ctr">
              <a:lnSpc>
                <a:spcPct val="100000"/>
              </a:lnSpc>
              <a:spcBef>
                <a:spcPts val="0"/>
              </a:spcBef>
            </a:pPr>
            <a:r>
              <a:rPr lang="en-US" sz="1800" dirty="0">
                <a:solidFill>
                  <a:schemeClr val="tx2"/>
                </a:solidFill>
                <a:latin typeface="Times New Roman" panose="02020603050405020304" pitchFamily="18" charset="0"/>
                <a:cs typeface="Times New Roman" panose="02020603050405020304" pitchFamily="18" charset="0"/>
              </a:rPr>
              <a:t>Division of Computer Science and Engineering, LSU</a:t>
            </a:r>
            <a:br>
              <a:rPr lang="en-US" sz="1800" dirty="0">
                <a:solidFill>
                  <a:schemeClr val="tx2"/>
                </a:solidFill>
                <a:latin typeface="Times New Roman" panose="02020603050405020304" pitchFamily="18" charset="0"/>
                <a:cs typeface="Times New Roman" panose="02020603050405020304" pitchFamily="18" charset="0"/>
              </a:rPr>
            </a:br>
            <a:r>
              <a:rPr lang="en-US" sz="1800" dirty="0">
                <a:solidFill>
                  <a:schemeClr val="tx2"/>
                </a:solidFill>
                <a:latin typeface="Times New Roman" panose="02020603050405020304" pitchFamily="18" charset="0"/>
                <a:cs typeface="Times New Roman" panose="02020603050405020304" pitchFamily="18" charset="0"/>
              </a:rPr>
              <a:t>CSC 7135 — Spring 2025</a:t>
            </a:r>
          </a:p>
          <a:p>
            <a:pPr algn="ctr">
              <a:lnSpc>
                <a:spcPct val="100000"/>
              </a:lnSpc>
              <a:spcBef>
                <a:spcPts val="0"/>
              </a:spcBef>
            </a:pPr>
            <a:r>
              <a:rPr lang="en-US" sz="1800" dirty="0">
                <a:solidFill>
                  <a:schemeClr val="tx2"/>
                </a:solidFill>
                <a:latin typeface="Times New Roman" panose="02020603050405020304" pitchFamily="18" charset="0"/>
                <a:cs typeface="Times New Roman" panose="02020603050405020304" pitchFamily="18" charset="0"/>
              </a:rPr>
              <a:t>Date: 21 Apr, 2025</a:t>
            </a:r>
          </a:p>
        </p:txBody>
      </p:sp>
      <p:sp>
        <p:nvSpPr>
          <p:cNvPr id="4" name="Title 5">
            <a:extLst>
              <a:ext uri="{FF2B5EF4-FFF2-40B4-BE49-F238E27FC236}">
                <a16:creationId xmlns:a16="http://schemas.microsoft.com/office/drawing/2014/main" id="{D4C62E08-5F83-3565-3ACB-7845F726D763}"/>
              </a:ext>
            </a:extLst>
          </p:cNvPr>
          <p:cNvSpPr txBox="1">
            <a:spLocks/>
          </p:cNvSpPr>
          <p:nvPr/>
        </p:nvSpPr>
        <p:spPr>
          <a:xfrm>
            <a:off x="731196" y="3598606"/>
            <a:ext cx="10515600" cy="351454"/>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Helvetica" charset="0"/>
                <a:ea typeface="Helvetica" charset="0"/>
                <a:cs typeface="Helvetica" charset="0"/>
              </a:defRPr>
            </a:lvl1pPr>
          </a:lstStyle>
          <a:p>
            <a:pPr algn="ctr"/>
            <a:r>
              <a:rPr lang="en-US" sz="1800" i="1" dirty="0">
                <a:solidFill>
                  <a:schemeClr val="tx2"/>
                </a:solidFill>
              </a:rPr>
              <a:t>       Presented By:</a:t>
            </a:r>
          </a:p>
          <a:p>
            <a:pPr algn="ctr"/>
            <a:endParaRPr lang="en-US" sz="1800" i="1" dirty="0">
              <a:solidFill>
                <a:schemeClr val="tx2"/>
              </a:solidFill>
            </a:endParaRPr>
          </a:p>
          <a:p>
            <a:pPr algn="ctr"/>
            <a:endParaRPr lang="en-US" sz="1800" i="1" dirty="0">
              <a:solidFill>
                <a:schemeClr val="tx2"/>
              </a:solidFill>
            </a:endParaRPr>
          </a:p>
          <a:p>
            <a:pPr algn="ctr"/>
            <a:endParaRPr lang="en-US" sz="1800" i="1" dirty="0">
              <a:solidFill>
                <a:schemeClr val="tx2"/>
              </a:solidFill>
            </a:endParaRPr>
          </a:p>
        </p:txBody>
      </p:sp>
    </p:spTree>
    <p:extLst>
      <p:ext uri="{BB962C8B-B14F-4D97-AF65-F5344CB8AC3E}">
        <p14:creationId xmlns:p14="http://schemas.microsoft.com/office/powerpoint/2010/main" val="1737193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A47EA1-585C-D5FB-C3A2-6771DF39FEF9}"/>
              </a:ext>
            </a:extLst>
          </p:cNvPr>
          <p:cNvSpPr>
            <a:spLocks noGrp="1"/>
          </p:cNvSpPr>
          <p:nvPr>
            <p:ph type="body" sz="quarter" idx="10"/>
          </p:nvPr>
        </p:nvSpPr>
        <p:spPr>
          <a:xfrm>
            <a:off x="749299" y="2705100"/>
            <a:ext cx="10252997" cy="2971800"/>
          </a:xfrm>
        </p:spPr>
        <p:txBody>
          <a:bodyPr/>
          <a:lstStyle/>
          <a:p>
            <a:r>
              <a:rPr lang="en-US" dirty="0">
                <a:solidFill>
                  <a:schemeClr val="tx2"/>
                </a:solidFill>
                <a:latin typeface="Times New Roman" panose="02020603050405020304" pitchFamily="18" charset="0"/>
                <a:cs typeface="Times New Roman" panose="02020603050405020304" pitchFamily="18" charset="0"/>
              </a:rPr>
              <a:t>RQ1: Which model performs best among the two models (Llama3.1 8b or Llama 3.3 70b) evaluated for post summarization?</a:t>
            </a:r>
          </a:p>
          <a:p>
            <a:r>
              <a:rPr lang="en-US" dirty="0">
                <a:solidFill>
                  <a:schemeClr val="tx2"/>
                </a:solidFill>
                <a:latin typeface="Times New Roman" panose="02020603050405020304" pitchFamily="18" charset="0"/>
                <a:cs typeface="Times New Roman" panose="02020603050405020304" pitchFamily="18" charset="0"/>
              </a:rPr>
              <a:t>RQ2: Can we achieve similar performance using smaller models compared to larger models like LLaMA-3.3-70B, and if so, how can this be accomplished?</a:t>
            </a:r>
          </a:p>
        </p:txBody>
      </p:sp>
      <p:sp>
        <p:nvSpPr>
          <p:cNvPr id="4" name="Title 3">
            <a:extLst>
              <a:ext uri="{FF2B5EF4-FFF2-40B4-BE49-F238E27FC236}">
                <a16:creationId xmlns:a16="http://schemas.microsoft.com/office/drawing/2014/main" id="{6CC2B29A-6949-A324-2528-5FAF8D789DFE}"/>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Research Question</a:t>
            </a:r>
          </a:p>
        </p:txBody>
      </p:sp>
      <p:sp>
        <p:nvSpPr>
          <p:cNvPr id="5" name="Slide Number Placeholder 4">
            <a:extLst>
              <a:ext uri="{FF2B5EF4-FFF2-40B4-BE49-F238E27FC236}">
                <a16:creationId xmlns:a16="http://schemas.microsoft.com/office/drawing/2014/main" id="{419AF15E-8833-170A-8CF3-EB4D01D5E7E9}"/>
              </a:ext>
            </a:extLst>
          </p:cNvPr>
          <p:cNvSpPr>
            <a:spLocks noGrp="1"/>
          </p:cNvSpPr>
          <p:nvPr>
            <p:ph type="sldNum" sz="quarter" idx="4"/>
          </p:nvPr>
        </p:nvSpPr>
        <p:spPr/>
        <p:txBody>
          <a:bodyPr/>
          <a:lstStyle/>
          <a:p>
            <a:r>
              <a:rPr lang="en-US" dirty="0"/>
              <a:t>10</a:t>
            </a:r>
          </a:p>
        </p:txBody>
      </p:sp>
    </p:spTree>
    <p:extLst>
      <p:ext uri="{BB962C8B-B14F-4D97-AF65-F5344CB8AC3E}">
        <p14:creationId xmlns:p14="http://schemas.microsoft.com/office/powerpoint/2010/main" val="309813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data processing process&#10;&#10;AI-generated content may be incorrect.">
            <a:extLst>
              <a:ext uri="{FF2B5EF4-FFF2-40B4-BE49-F238E27FC236}">
                <a16:creationId xmlns:a16="http://schemas.microsoft.com/office/drawing/2014/main" id="{CFB4ED1D-ED9C-C663-8951-C061CA0CB4CF}"/>
              </a:ext>
            </a:extLst>
          </p:cNvPr>
          <p:cNvPicPr>
            <a:picLocks noChangeAspect="1"/>
          </p:cNvPicPr>
          <p:nvPr/>
        </p:nvPicPr>
        <p:blipFill>
          <a:blip r:embed="rId3"/>
          <a:stretch>
            <a:fillRect/>
          </a:stretch>
        </p:blipFill>
        <p:spPr>
          <a:xfrm>
            <a:off x="4401927" y="136525"/>
            <a:ext cx="5289176" cy="5844394"/>
          </a:xfrm>
          <a:prstGeom prst="rect">
            <a:avLst/>
          </a:prstGeom>
          <a:noFill/>
        </p:spPr>
      </p:pic>
      <p:sp>
        <p:nvSpPr>
          <p:cNvPr id="5" name="Slide Number Placeholder 4">
            <a:extLst>
              <a:ext uri="{FF2B5EF4-FFF2-40B4-BE49-F238E27FC236}">
                <a16:creationId xmlns:a16="http://schemas.microsoft.com/office/drawing/2014/main" id="{0DFD7112-09CA-CE1E-C5CC-4E787ACD0A08}"/>
              </a:ext>
            </a:extLst>
          </p:cNvPr>
          <p:cNvSpPr>
            <a:spLocks noGrp="1"/>
          </p:cNvSpPr>
          <p:nvPr>
            <p:ph type="sldNum" sz="quarter" idx="4"/>
          </p:nvPr>
        </p:nvSpPr>
        <p:spPr>
          <a:xfrm>
            <a:off x="8153400" y="6356350"/>
            <a:ext cx="2743200" cy="365125"/>
          </a:xfrm>
        </p:spPr>
        <p:txBody>
          <a:bodyPr anchor="ctr">
            <a:normAutofit/>
          </a:bodyPr>
          <a:lstStyle/>
          <a:p>
            <a:pPr>
              <a:spcAft>
                <a:spcPts val="600"/>
              </a:spcAft>
            </a:pPr>
            <a:r>
              <a:rPr lang="en-US" dirty="0"/>
              <a:t>11</a:t>
            </a:r>
          </a:p>
        </p:txBody>
      </p:sp>
      <p:sp>
        <p:nvSpPr>
          <p:cNvPr id="11" name="Title 3">
            <a:extLst>
              <a:ext uri="{FF2B5EF4-FFF2-40B4-BE49-F238E27FC236}">
                <a16:creationId xmlns:a16="http://schemas.microsoft.com/office/drawing/2014/main" id="{B6C4790B-5DDF-1DEA-E27C-93F1A9E4FAB4}"/>
              </a:ext>
            </a:extLst>
          </p:cNvPr>
          <p:cNvSpPr txBox="1">
            <a:spLocks/>
          </p:cNvSpPr>
          <p:nvPr/>
        </p:nvSpPr>
        <p:spPr>
          <a:xfrm>
            <a:off x="749300" y="1600200"/>
            <a:ext cx="2811481" cy="8905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Main Workflow</a:t>
            </a:r>
          </a:p>
        </p:txBody>
      </p:sp>
    </p:spTree>
    <p:extLst>
      <p:ext uri="{BB962C8B-B14F-4D97-AF65-F5344CB8AC3E}">
        <p14:creationId xmlns:p14="http://schemas.microsoft.com/office/powerpoint/2010/main" val="230462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600B210-87EC-1ED9-28B3-0968FDC88390}"/>
              </a:ext>
            </a:extLst>
          </p:cNvPr>
          <p:cNvSpPr>
            <a:spLocks noGrp="1"/>
          </p:cNvSpPr>
          <p:nvPr>
            <p:ph type="body" sz="quarter" idx="10"/>
          </p:nvPr>
        </p:nvSpPr>
        <p:spPr>
          <a:xfrm>
            <a:off x="885216" y="1840812"/>
            <a:ext cx="5909418" cy="1442274"/>
          </a:xfrm>
        </p:spPr>
        <p:txBody>
          <a:bodyPr/>
          <a:lstStyle/>
          <a:p>
            <a:r>
              <a:rPr lang="en-US" sz="1800" dirty="0">
                <a:solidFill>
                  <a:schemeClr val="tx2"/>
                </a:solidFill>
                <a:latin typeface="Times New Roman" panose="02020603050405020304" pitchFamily="18" charset="0"/>
                <a:cs typeface="Times New Roman" panose="02020603050405020304" pitchFamily="18" charset="0"/>
              </a:rPr>
              <a:t>3130 Stack Overflow posts: </a:t>
            </a:r>
            <a:r>
              <a:rPr lang="en-US" sz="1800" b="0" i="0" dirty="0">
                <a:solidFill>
                  <a:schemeClr val="tx2"/>
                </a:solidFill>
                <a:effectLst/>
                <a:latin typeface="Times New Roman" panose="02020603050405020304" pitchFamily="18" charset="0"/>
                <a:cs typeface="Times New Roman" panose="02020603050405020304" pitchFamily="18" charset="0"/>
              </a:rPr>
              <a:t>785 SO questions, </a:t>
            </a:r>
          </a:p>
          <a:p>
            <a:pPr lvl="2"/>
            <a:r>
              <a:rPr lang="en-US" b="0" i="0" dirty="0">
                <a:solidFill>
                  <a:schemeClr val="tx2"/>
                </a:solidFill>
                <a:effectLst/>
                <a:latin typeface="Times New Roman" panose="02020603050405020304" pitchFamily="18" charset="0"/>
                <a:cs typeface="Times New Roman" panose="02020603050405020304" pitchFamily="18" charset="0"/>
              </a:rPr>
              <a:t>254 </a:t>
            </a:r>
            <a:r>
              <a:rPr lang="en-US" b="0" i="1" dirty="0">
                <a:solidFill>
                  <a:schemeClr val="tx2"/>
                </a:solidFill>
                <a:effectLst/>
                <a:latin typeface="Times New Roman" panose="02020603050405020304" pitchFamily="18" charset="0"/>
                <a:cs typeface="Times New Roman" panose="02020603050405020304" pitchFamily="18" charset="0"/>
              </a:rPr>
              <a:t>how-to </a:t>
            </a:r>
            <a:r>
              <a:rPr lang="en-US" b="0" i="0" dirty="0">
                <a:solidFill>
                  <a:schemeClr val="tx2"/>
                </a:solidFill>
                <a:effectLst/>
                <a:latin typeface="Times New Roman" panose="02020603050405020304" pitchFamily="18" charset="0"/>
                <a:cs typeface="Times New Roman" panose="02020603050405020304" pitchFamily="18" charset="0"/>
              </a:rPr>
              <a:t>questions, </a:t>
            </a:r>
          </a:p>
          <a:p>
            <a:pPr lvl="2"/>
            <a:r>
              <a:rPr lang="en-US" b="0" i="0" dirty="0">
                <a:solidFill>
                  <a:schemeClr val="tx2"/>
                </a:solidFill>
                <a:effectLst/>
                <a:latin typeface="Times New Roman" panose="02020603050405020304" pitchFamily="18" charset="0"/>
                <a:cs typeface="Times New Roman" panose="02020603050405020304" pitchFamily="18" charset="0"/>
              </a:rPr>
              <a:t>322 </a:t>
            </a:r>
            <a:r>
              <a:rPr lang="en-US" b="0" i="1" dirty="0">
                <a:solidFill>
                  <a:schemeClr val="tx2"/>
                </a:solidFill>
                <a:effectLst/>
                <a:latin typeface="Times New Roman" panose="02020603050405020304" pitchFamily="18" charset="0"/>
                <a:cs typeface="Times New Roman" panose="02020603050405020304" pitchFamily="18" charset="0"/>
              </a:rPr>
              <a:t>conceptual </a:t>
            </a:r>
            <a:r>
              <a:rPr lang="en-US" b="0" i="0" dirty="0">
                <a:solidFill>
                  <a:schemeClr val="tx2"/>
                </a:solidFill>
                <a:effectLst/>
                <a:latin typeface="Times New Roman" panose="02020603050405020304" pitchFamily="18" charset="0"/>
                <a:cs typeface="Times New Roman" panose="02020603050405020304" pitchFamily="18" charset="0"/>
              </a:rPr>
              <a:t>questions</a:t>
            </a:r>
          </a:p>
          <a:p>
            <a:pPr lvl="2"/>
            <a:r>
              <a:rPr lang="en-US" b="0" i="0" dirty="0">
                <a:solidFill>
                  <a:schemeClr val="tx2"/>
                </a:solidFill>
                <a:effectLst/>
                <a:latin typeface="Times New Roman" panose="02020603050405020304" pitchFamily="18" charset="0"/>
                <a:cs typeface="Times New Roman" panose="02020603050405020304" pitchFamily="18" charset="0"/>
              </a:rPr>
              <a:t>209 </a:t>
            </a:r>
            <a:r>
              <a:rPr lang="en-US" b="0" i="1" dirty="0">
                <a:solidFill>
                  <a:schemeClr val="tx2"/>
                </a:solidFill>
                <a:effectLst/>
                <a:latin typeface="Times New Roman" panose="02020603050405020304" pitchFamily="18" charset="0"/>
                <a:cs typeface="Times New Roman" panose="02020603050405020304" pitchFamily="18" charset="0"/>
              </a:rPr>
              <a:t>bug-fixing </a:t>
            </a:r>
            <a:r>
              <a:rPr lang="en-US" b="0" i="0" dirty="0">
                <a:solidFill>
                  <a:schemeClr val="tx2"/>
                </a:solidFill>
                <a:effectLst/>
                <a:latin typeface="Times New Roman" panose="02020603050405020304" pitchFamily="18" charset="0"/>
                <a:cs typeface="Times New Roman" panose="02020603050405020304" pitchFamily="18" charset="0"/>
              </a:rPr>
              <a:t>questions</a:t>
            </a:r>
            <a:r>
              <a:rPr lang="en-US" dirty="0">
                <a:solidFill>
                  <a:schemeClr val="tx2"/>
                </a:solidFill>
                <a:latin typeface="Times New Roman" panose="02020603050405020304" pitchFamily="18" charset="0"/>
                <a:cs typeface="Times New Roman" panose="02020603050405020304" pitchFamily="18" charset="0"/>
              </a:rPr>
              <a:t> </a:t>
            </a:r>
          </a:p>
          <a:p>
            <a:r>
              <a:rPr lang="en-US" sz="1800" b="1" dirty="0">
                <a:solidFill>
                  <a:schemeClr val="tx2"/>
                </a:solidFill>
                <a:latin typeface="Times New Roman" panose="02020603050405020304" pitchFamily="18" charset="0"/>
                <a:cs typeface="Times New Roman" panose="02020603050405020304" pitchFamily="18" charset="0"/>
              </a:rPr>
              <a:t>Source</a:t>
            </a:r>
            <a:r>
              <a:rPr lang="en-US" sz="1800" dirty="0">
                <a:solidFill>
                  <a:schemeClr val="tx2"/>
                </a:solidFill>
                <a:latin typeface="Times New Roman" panose="02020603050405020304" pitchFamily="18" charset="0"/>
                <a:cs typeface="Times New Roman" panose="02020603050405020304" pitchFamily="18" charset="0"/>
              </a:rPr>
              <a:t>: SoSum (Stack Overflow Summarization)</a:t>
            </a:r>
          </a:p>
          <a:p>
            <a:endParaRPr lang="en-US" dirty="0">
              <a:solidFill>
                <a:schemeClr val="tx2"/>
              </a:solidFill>
              <a:latin typeface="Times New Roman" panose="02020603050405020304" pitchFamily="18" charset="0"/>
              <a:cs typeface="Times New Roman" panose="02020603050405020304" pitchFamily="18" charset="0"/>
            </a:endParaRPr>
          </a:p>
          <a:p>
            <a:pPr marL="0" indent="0">
              <a:buNone/>
            </a:pPr>
            <a:br>
              <a:rPr lang="en-US" sz="1800" dirty="0">
                <a:solidFill>
                  <a:schemeClr val="tx2"/>
                </a:solidFill>
                <a:latin typeface="Times New Roman" panose="02020603050405020304" pitchFamily="18" charset="0"/>
                <a:cs typeface="Times New Roman" panose="02020603050405020304" pitchFamily="18" charset="0"/>
              </a:rPr>
            </a:br>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CACBBA50-8201-F5CB-4053-7081002C9002}"/>
              </a:ext>
            </a:extLst>
          </p:cNvPr>
          <p:cNvSpPr>
            <a:spLocks noGrp="1"/>
          </p:cNvSpPr>
          <p:nvPr>
            <p:ph type="body" sz="quarter" idx="11"/>
          </p:nvPr>
        </p:nvSpPr>
        <p:spPr>
          <a:xfrm>
            <a:off x="7081736" y="1149653"/>
            <a:ext cx="4886528" cy="4904881"/>
          </a:xfrm>
          <a:solidFill>
            <a:schemeClr val="accent6"/>
          </a:solidFill>
          <a:effectLst>
            <a:outerShdw blurRad="76200" dir="13500000" sy="23000" kx="1200000" algn="br" rotWithShape="0">
              <a:prstClr val="black">
                <a:alpha val="20000"/>
              </a:prstClr>
            </a:outerShdw>
          </a:effectLst>
        </p:spPr>
        <p:txBody>
          <a:bodyPr/>
          <a:lstStyle/>
          <a:p>
            <a:pPr marL="0" indent="0">
              <a:buNone/>
            </a:pP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answer_id</a:t>
            </a:r>
            <a:r>
              <a:rPr lang="en-US" sz="1600" dirty="0">
                <a:solidFill>
                  <a:schemeClr val="tx2"/>
                </a:solidFill>
                <a:latin typeface="Times New Roman" panose="02020603050405020304" pitchFamily="18" charset="0"/>
                <a:cs typeface="Times New Roman" panose="02020603050405020304" pitchFamily="18" charset="0"/>
              </a:rPr>
              <a:t>": 12345,</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answer_body</a:t>
            </a:r>
            <a:r>
              <a:rPr lang="en-US" sz="1600" dirty="0">
                <a:solidFill>
                  <a:schemeClr val="tx2"/>
                </a:solidFill>
                <a:latin typeface="Times New Roman" panose="02020603050405020304" pitchFamily="18" charset="0"/>
                <a:cs typeface="Times New Roman" panose="02020603050405020304" pitchFamily="18" charset="0"/>
              </a:rPr>
              <a:t>": "This is an example answer body.",</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question_id</a:t>
            </a:r>
            <a:r>
              <a:rPr lang="en-US" sz="1600" dirty="0">
                <a:solidFill>
                  <a:schemeClr val="tx2"/>
                </a:solidFill>
                <a:latin typeface="Times New Roman" panose="02020603050405020304" pitchFamily="18" charset="0"/>
                <a:cs typeface="Times New Roman" panose="02020603050405020304" pitchFamily="18" charset="0"/>
              </a:rPr>
              <a:t>": 67890,</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question_type</a:t>
            </a:r>
            <a:r>
              <a:rPr lang="en-US" sz="1600" dirty="0">
                <a:solidFill>
                  <a:schemeClr val="tx2"/>
                </a:solidFill>
                <a:latin typeface="Times New Roman" panose="02020603050405020304" pitchFamily="18" charset="0"/>
                <a:cs typeface="Times New Roman" panose="02020603050405020304" pitchFamily="18" charset="0"/>
              </a:rPr>
              <a:t>": 1,</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question_tags</a:t>
            </a:r>
            <a:r>
              <a:rPr lang="en-US" sz="1600" dirty="0">
                <a:solidFill>
                  <a:schemeClr val="tx2"/>
                </a:solidFill>
                <a:latin typeface="Times New Roman" panose="02020603050405020304" pitchFamily="18" charset="0"/>
                <a:cs typeface="Times New Roman" panose="02020603050405020304" pitchFamily="18" charset="0"/>
              </a:rPr>
              <a:t>": ["Java"],</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question_title</a:t>
            </a:r>
            <a:r>
              <a:rPr lang="en-US" sz="1600" dirty="0">
                <a:solidFill>
                  <a:schemeClr val="tx2"/>
                </a:solidFill>
                <a:latin typeface="Times New Roman" panose="02020603050405020304" pitchFamily="18" charset="0"/>
                <a:cs typeface="Times New Roman" panose="02020603050405020304" pitchFamily="18" charset="0"/>
              </a:rPr>
              <a:t>": "How to use JSON in Python?",</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"sentences": [ {</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"sentence": "You can use the </a:t>
            </a:r>
            <a:r>
              <a:rPr lang="en-US" sz="1600" dirty="0" err="1">
                <a:solidFill>
                  <a:schemeClr val="tx2"/>
                </a:solidFill>
                <a:latin typeface="Times New Roman" panose="02020603050405020304" pitchFamily="18" charset="0"/>
                <a:cs typeface="Times New Roman" panose="02020603050405020304" pitchFamily="18" charset="0"/>
              </a:rPr>
              <a:t>json</a:t>
            </a:r>
            <a:r>
              <a:rPr lang="en-US" sz="1600" dirty="0">
                <a:solidFill>
                  <a:schemeClr val="tx2"/>
                </a:solidFill>
                <a:latin typeface="Times New Roman" panose="02020603050405020304" pitchFamily="18" charset="0"/>
                <a:cs typeface="Times New Roman" panose="02020603050405020304" pitchFamily="18" charset="0"/>
              </a:rPr>
              <a:t> module to parse JSON data.",</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"truth": 1},</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"sentence": "It's part of the standard library.",</a:t>
            </a:r>
          </a:p>
          <a:p>
            <a:pPr marL="0" indent="0">
              <a:buNone/>
            </a:pPr>
            <a:r>
              <a:rPr lang="en-US" sz="1600" dirty="0">
                <a:solidFill>
                  <a:schemeClr val="tx2"/>
                </a:solidFill>
                <a:latin typeface="Times New Roman" panose="02020603050405020304" pitchFamily="18" charset="0"/>
                <a:cs typeface="Times New Roman" panose="02020603050405020304" pitchFamily="18" charset="0"/>
              </a:rPr>
              <a:t>            "truth": 0 } ]}</a:t>
            </a:r>
          </a:p>
        </p:txBody>
      </p:sp>
      <p:sp>
        <p:nvSpPr>
          <p:cNvPr id="7" name="Title 6">
            <a:extLst>
              <a:ext uri="{FF2B5EF4-FFF2-40B4-BE49-F238E27FC236}">
                <a16:creationId xmlns:a16="http://schemas.microsoft.com/office/drawing/2014/main" id="{4B56709B-9B16-C51B-981F-B0C49C9BAEBE}"/>
              </a:ext>
            </a:extLst>
          </p:cNvPr>
          <p:cNvSpPr>
            <a:spLocks noGrp="1"/>
          </p:cNvSpPr>
          <p:nvPr>
            <p:ph type="title"/>
          </p:nvPr>
        </p:nvSpPr>
        <p:spPr>
          <a:xfrm>
            <a:off x="742544" y="1149653"/>
            <a:ext cx="5353456" cy="530579"/>
          </a:xfrm>
        </p:spPr>
        <p:txBody>
          <a:bodyPr/>
          <a:lstStyle/>
          <a:p>
            <a:r>
              <a:rPr lang="en-US" dirty="0">
                <a:solidFill>
                  <a:schemeClr val="tx2"/>
                </a:solidFill>
                <a:latin typeface="Times New Roman" panose="02020603050405020304" pitchFamily="18" charset="0"/>
                <a:cs typeface="Times New Roman" panose="02020603050405020304" pitchFamily="18" charset="0"/>
              </a:rPr>
              <a:t>Dataset Description</a:t>
            </a:r>
          </a:p>
        </p:txBody>
      </p:sp>
      <p:sp>
        <p:nvSpPr>
          <p:cNvPr id="4" name="Slide Number Placeholder 3">
            <a:extLst>
              <a:ext uri="{FF2B5EF4-FFF2-40B4-BE49-F238E27FC236}">
                <a16:creationId xmlns:a16="http://schemas.microsoft.com/office/drawing/2014/main" id="{9D6526D8-F431-A469-C327-7A9895C6D9FB}"/>
              </a:ext>
            </a:extLst>
          </p:cNvPr>
          <p:cNvSpPr>
            <a:spLocks noGrp="1"/>
          </p:cNvSpPr>
          <p:nvPr>
            <p:ph type="sldNum" sz="quarter" idx="4"/>
          </p:nvPr>
        </p:nvSpPr>
        <p:spPr/>
        <p:txBody>
          <a:bodyPr/>
          <a:lstStyle/>
          <a:p>
            <a:r>
              <a:rPr lang="en-US" dirty="0"/>
              <a:t>12</a:t>
            </a:r>
          </a:p>
        </p:txBody>
      </p:sp>
      <p:graphicFrame>
        <p:nvGraphicFramePr>
          <p:cNvPr id="11" name="Content Placeholder 9">
            <a:extLst>
              <a:ext uri="{FF2B5EF4-FFF2-40B4-BE49-F238E27FC236}">
                <a16:creationId xmlns:a16="http://schemas.microsoft.com/office/drawing/2014/main" id="{1CFEB712-C98F-A4BA-3043-92766295BEC9}"/>
              </a:ext>
            </a:extLst>
          </p:cNvPr>
          <p:cNvGraphicFramePr>
            <a:graphicFrameLocks/>
          </p:cNvGraphicFramePr>
          <p:nvPr>
            <p:extLst>
              <p:ext uri="{D42A27DB-BD31-4B8C-83A1-F6EECF244321}">
                <p14:modId xmlns:p14="http://schemas.microsoft.com/office/powerpoint/2010/main" val="1356117646"/>
              </p:ext>
            </p:extLst>
          </p:nvPr>
        </p:nvGraphicFramePr>
        <p:xfrm>
          <a:off x="885217" y="3492258"/>
          <a:ext cx="5909417" cy="2640002"/>
        </p:xfrm>
        <a:graphic>
          <a:graphicData uri="http://schemas.openxmlformats.org/drawingml/2006/table">
            <a:tbl>
              <a:tblPr firstRow="1" bandRow="1">
                <a:tableStyleId>{68D230F3-CF80-4859-8CE7-A43EE81993B5}</a:tableStyleId>
              </a:tblPr>
              <a:tblGrid>
                <a:gridCol w="1410511">
                  <a:extLst>
                    <a:ext uri="{9D8B030D-6E8A-4147-A177-3AD203B41FA5}">
                      <a16:colId xmlns:a16="http://schemas.microsoft.com/office/drawing/2014/main" val="1431567683"/>
                    </a:ext>
                  </a:extLst>
                </a:gridCol>
                <a:gridCol w="4498906">
                  <a:extLst>
                    <a:ext uri="{9D8B030D-6E8A-4147-A177-3AD203B41FA5}">
                      <a16:colId xmlns:a16="http://schemas.microsoft.com/office/drawing/2014/main" val="1394023474"/>
                    </a:ext>
                  </a:extLst>
                </a:gridCol>
              </a:tblGrid>
              <a:tr h="297121">
                <a:tc>
                  <a:txBody>
                    <a:bodyPr/>
                    <a:lstStyle/>
                    <a:p>
                      <a:pPr lvl="0">
                        <a:buNone/>
                      </a:pPr>
                      <a:r>
                        <a:rPr lang="en-GB" sz="1400" dirty="0">
                          <a:solidFill>
                            <a:schemeClr val="tx2"/>
                          </a:solidFill>
                          <a:latin typeface="Times New Roman" panose="02020603050405020304" pitchFamily="18" charset="0"/>
                          <a:cs typeface="Times New Roman" panose="02020603050405020304" pitchFamily="18" charset="0"/>
                        </a:rPr>
                        <a:t>Column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dirty="0">
                          <a:solidFill>
                            <a:schemeClr val="tx2"/>
                          </a:solidFill>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6124509"/>
                  </a:ext>
                </a:extLst>
              </a:tr>
              <a:tr h="323664">
                <a:tc>
                  <a:txBody>
                    <a:bodyPr/>
                    <a:lstStyle/>
                    <a:p>
                      <a:pPr lvl="0">
                        <a:buNone/>
                      </a:pPr>
                      <a:r>
                        <a:rPr lang="en-GB" sz="1400" b="0" u="none" strike="noStrike" noProof="0" err="1">
                          <a:solidFill>
                            <a:schemeClr val="tx2"/>
                          </a:solidFill>
                          <a:latin typeface="Times New Roman" panose="02020603050405020304" pitchFamily="18" charset="0"/>
                          <a:cs typeface="Times New Roman" panose="02020603050405020304" pitchFamily="18" charset="0"/>
                        </a:rPr>
                        <a:t>answer_id</a:t>
                      </a:r>
                      <a:endParaRPr lang="en-US" sz="140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GB" sz="1400" b="0" u="none" strike="noStrike" noProof="0" dirty="0">
                          <a:solidFill>
                            <a:schemeClr val="tx2"/>
                          </a:solidFill>
                          <a:latin typeface="Times New Roman" panose="02020603050405020304" pitchFamily="18" charset="0"/>
                          <a:cs typeface="Times New Roman" panose="02020603050405020304" pitchFamily="18" charset="0"/>
                        </a:rPr>
                        <a:t>Unique identifier for each answer</a:t>
                      </a:r>
                      <a:endParaRPr lang="en-US" sz="14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855913"/>
                  </a:ext>
                </a:extLst>
              </a:tr>
              <a:tr h="321554">
                <a:tc>
                  <a:txBody>
                    <a:bodyPr/>
                    <a:lstStyle/>
                    <a:p>
                      <a:pPr lvl="0">
                        <a:buNone/>
                      </a:pPr>
                      <a:r>
                        <a:rPr lang="en-GB" sz="1400" b="0" u="none" strike="noStrike" noProof="0" err="1">
                          <a:solidFill>
                            <a:schemeClr val="tx2"/>
                          </a:solidFill>
                          <a:latin typeface="Times New Roman" panose="02020603050405020304" pitchFamily="18" charset="0"/>
                          <a:cs typeface="Times New Roman" panose="02020603050405020304" pitchFamily="18" charset="0"/>
                        </a:rPr>
                        <a:t>answer_body</a:t>
                      </a:r>
                      <a:endParaRPr lang="en-US" sz="140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GB" sz="1400" b="0" u="none" strike="noStrike" noProof="0" dirty="0">
                          <a:solidFill>
                            <a:schemeClr val="tx2"/>
                          </a:solidFill>
                          <a:latin typeface="Times New Roman" panose="02020603050405020304" pitchFamily="18" charset="0"/>
                          <a:cs typeface="Times New Roman" panose="02020603050405020304" pitchFamily="18" charset="0"/>
                        </a:rPr>
                        <a:t>Full answer text written by a user</a:t>
                      </a:r>
                      <a:endParaRPr lang="en-US" sz="14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726906"/>
                  </a:ext>
                </a:extLst>
              </a:tr>
              <a:tr h="308185">
                <a:tc>
                  <a:txBody>
                    <a:bodyPr/>
                    <a:lstStyle/>
                    <a:p>
                      <a:pPr lvl="0">
                        <a:buNone/>
                      </a:pPr>
                      <a:r>
                        <a:rPr lang="en-GB" sz="1400" b="0" u="none" strike="noStrike" noProof="0" err="1">
                          <a:solidFill>
                            <a:schemeClr val="tx2"/>
                          </a:solidFill>
                          <a:latin typeface="Times New Roman" panose="02020603050405020304" pitchFamily="18" charset="0"/>
                          <a:cs typeface="Times New Roman" panose="02020603050405020304" pitchFamily="18" charset="0"/>
                        </a:rPr>
                        <a:t>question_id</a:t>
                      </a:r>
                      <a:endParaRPr lang="en-US" sz="140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GB" sz="1400" b="0" u="none" strike="noStrike" noProof="0" dirty="0">
                          <a:solidFill>
                            <a:schemeClr val="tx2"/>
                          </a:solidFill>
                          <a:latin typeface="Times New Roman" panose="02020603050405020304" pitchFamily="18" charset="0"/>
                          <a:cs typeface="Times New Roman" panose="02020603050405020304" pitchFamily="18" charset="0"/>
                        </a:rPr>
                        <a:t>Identifier linking to the corresponding question</a:t>
                      </a:r>
                      <a:endParaRPr lang="en-US" sz="14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6106791"/>
                  </a:ext>
                </a:extLst>
              </a:tr>
              <a:tr h="300282">
                <a:tc>
                  <a:txBody>
                    <a:bodyPr/>
                    <a:lstStyle/>
                    <a:p>
                      <a:pPr lvl="0">
                        <a:buNone/>
                      </a:pPr>
                      <a:r>
                        <a:rPr lang="en-GB" sz="1400" b="0" u="none" strike="noStrike" noProof="0" err="1">
                          <a:solidFill>
                            <a:schemeClr val="tx2"/>
                          </a:solidFill>
                          <a:latin typeface="Times New Roman" panose="02020603050405020304" pitchFamily="18" charset="0"/>
                          <a:cs typeface="Times New Roman" panose="02020603050405020304" pitchFamily="18" charset="0"/>
                        </a:rPr>
                        <a:t>question_type</a:t>
                      </a:r>
                      <a:endParaRPr lang="en-US" sz="140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GB" sz="1400" b="0" u="none" strike="noStrike" noProof="0" dirty="0">
                          <a:solidFill>
                            <a:schemeClr val="tx2"/>
                          </a:solidFill>
                          <a:latin typeface="Times New Roman" panose="02020603050405020304" pitchFamily="18" charset="0"/>
                          <a:cs typeface="Times New Roman" panose="02020603050405020304" pitchFamily="18" charset="0"/>
                        </a:rPr>
                        <a:t>Type of question (e.g., conceptual, implementation, etc.)</a:t>
                      </a:r>
                      <a:endParaRPr lang="en-US" sz="140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3986421"/>
                  </a:ext>
                </a:extLst>
              </a:tr>
              <a:tr h="339793">
                <a:tc>
                  <a:txBody>
                    <a:bodyPr/>
                    <a:lstStyle/>
                    <a:p>
                      <a:pPr lvl="0">
                        <a:buNone/>
                      </a:pPr>
                      <a:r>
                        <a:rPr lang="en-GB" sz="1400" b="0" u="none" strike="noStrike" noProof="0" err="1">
                          <a:solidFill>
                            <a:schemeClr val="tx2"/>
                          </a:solidFill>
                          <a:latin typeface="Times New Roman" panose="02020603050405020304" pitchFamily="18" charset="0"/>
                          <a:cs typeface="Times New Roman" panose="02020603050405020304" pitchFamily="18" charset="0"/>
                        </a:rPr>
                        <a:t>question_tags</a:t>
                      </a:r>
                      <a:endParaRPr lang="en-US" sz="140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GB" sz="1400" b="0" u="none" strike="noStrike" noProof="0" dirty="0">
                          <a:solidFill>
                            <a:schemeClr val="tx2"/>
                          </a:solidFill>
                          <a:latin typeface="Times New Roman" panose="02020603050405020304" pitchFamily="18" charset="0"/>
                          <a:cs typeface="Times New Roman" panose="02020603050405020304" pitchFamily="18" charset="0"/>
                        </a:rPr>
                        <a:t>List of relevant tags (e.g., ['python', 'list'])</a:t>
                      </a:r>
                      <a:endParaRPr lang="en-US" sz="14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6616018"/>
                  </a:ext>
                </a:extLst>
              </a:tr>
              <a:tr h="323988">
                <a:tc>
                  <a:txBody>
                    <a:bodyPr/>
                    <a:lstStyle/>
                    <a:p>
                      <a:pPr lvl="0" algn="l">
                        <a:lnSpc>
                          <a:spcPct val="100000"/>
                        </a:lnSpc>
                        <a:spcBef>
                          <a:spcPts val="0"/>
                        </a:spcBef>
                        <a:spcAft>
                          <a:spcPts val="0"/>
                        </a:spcAft>
                        <a:buNone/>
                      </a:pPr>
                      <a:r>
                        <a:rPr lang="en-GB" sz="1400" err="1">
                          <a:solidFill>
                            <a:schemeClr val="tx2"/>
                          </a:solidFill>
                          <a:latin typeface="Times New Roman" panose="02020603050405020304" pitchFamily="18" charset="0"/>
                          <a:cs typeface="Times New Roman" panose="02020603050405020304" pitchFamily="18" charset="0"/>
                        </a:rPr>
                        <a:t>question_title</a:t>
                      </a:r>
                      <a:endParaRPr lang="en-US" sz="140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GB" sz="1400" b="0" u="none" strike="noStrike" noProof="0" dirty="0">
                          <a:solidFill>
                            <a:schemeClr val="tx2"/>
                          </a:solidFill>
                          <a:latin typeface="Times New Roman" panose="02020603050405020304" pitchFamily="18" charset="0"/>
                          <a:cs typeface="Times New Roman" panose="02020603050405020304" pitchFamily="18" charset="0"/>
                        </a:rPr>
                        <a:t>Short title or headline of the question</a:t>
                      </a:r>
                      <a:endParaRPr lang="en-US" sz="14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3946970"/>
                  </a:ext>
                </a:extLst>
              </a:tr>
              <a:tr h="413218">
                <a:tc>
                  <a:txBody>
                    <a:bodyPr/>
                    <a:lstStyle/>
                    <a:p>
                      <a:pPr lvl="0">
                        <a:buNone/>
                      </a:pPr>
                      <a:r>
                        <a:rPr lang="en-GB" sz="1400" b="0" u="none" strike="noStrike" noProof="0" dirty="0">
                          <a:solidFill>
                            <a:schemeClr val="tx2"/>
                          </a:solidFill>
                          <a:latin typeface="Times New Roman" panose="02020603050405020304" pitchFamily="18" charset="0"/>
                          <a:cs typeface="Times New Roman" panose="02020603050405020304" pitchFamily="18" charset="0"/>
                        </a:rPr>
                        <a:t>sentences</a:t>
                      </a:r>
                      <a:endParaRPr lang="en-US" sz="140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GB" sz="1400" b="0" u="none" strike="noStrike" noProof="0" dirty="0">
                          <a:solidFill>
                            <a:schemeClr val="tx2"/>
                          </a:solidFill>
                          <a:latin typeface="Times New Roman" panose="02020603050405020304" pitchFamily="18" charset="0"/>
                          <a:cs typeface="Times New Roman" panose="02020603050405020304" pitchFamily="18" charset="0"/>
                        </a:rPr>
                        <a:t>List of dictionaries with sentence and optional truth label</a:t>
                      </a:r>
                      <a:endParaRPr lang="en-US" sz="1400" dirty="0">
                        <a:solidFill>
                          <a:schemeClr val="tx2"/>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459280"/>
                  </a:ext>
                </a:extLst>
              </a:tr>
            </a:tbl>
          </a:graphicData>
        </a:graphic>
      </p:graphicFrame>
    </p:spTree>
    <p:extLst>
      <p:ext uri="{BB962C8B-B14F-4D97-AF65-F5344CB8AC3E}">
        <p14:creationId xmlns:p14="http://schemas.microsoft.com/office/powerpoint/2010/main" val="313939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D0DC6-D698-B5BD-B679-3891078F9915}"/>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D835AF57-FD79-AE37-0F95-937F2720AF01}"/>
              </a:ext>
            </a:extLst>
          </p:cNvPr>
          <p:cNvSpPr>
            <a:spLocks noGrp="1"/>
          </p:cNvSpPr>
          <p:nvPr>
            <p:ph type="body" sz="quarter" idx="11"/>
          </p:nvPr>
        </p:nvSpPr>
        <p:spPr>
          <a:xfrm>
            <a:off x="749301" y="3429000"/>
            <a:ext cx="5029200" cy="2353597"/>
          </a:xfrm>
          <a:solidFill>
            <a:schemeClr val="accent6"/>
          </a:solidFill>
          <a:ln>
            <a:solidFill>
              <a:schemeClr val="accent6"/>
            </a:solidFill>
          </a:ln>
          <a:effectLst>
            <a:outerShdw blurRad="76200" dir="13500000" sy="23000" kx="1200000" algn="br" rotWithShape="0">
              <a:prstClr val="black">
                <a:alpha val="20000"/>
              </a:prstClr>
            </a:outerShdw>
          </a:effectLst>
        </p:spPr>
        <p:style>
          <a:lnRef idx="0">
            <a:scrgbClr r="0" g="0" b="0"/>
          </a:lnRef>
          <a:fillRef idx="1001">
            <a:schemeClr val="lt2"/>
          </a:fillRef>
          <a:effectRef idx="0">
            <a:scrgbClr r="0" g="0" b="0"/>
          </a:effectRef>
          <a:fontRef idx="major"/>
        </p:style>
        <p:txBody>
          <a:bodyPr/>
          <a:lstStyle/>
          <a:p>
            <a:pPr marL="0" indent="0">
              <a:buNone/>
            </a:pPr>
            <a:r>
              <a:rPr lang="en-US" sz="1800" dirty="0">
                <a:solidFill>
                  <a:schemeClr val="tx2"/>
                </a:solidFill>
                <a:latin typeface="Times New Roman" panose="02020603050405020304" pitchFamily="18" charset="0"/>
                <a:cs typeface="Times New Roman" panose="02020603050405020304" pitchFamily="18" charset="0"/>
              </a:rPr>
              <a:t>messages = [</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"role": "system",</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"content": "You are an expert technical summarizer. Your task is to generate a brief and accurate summary of the provided Stack Overflow answer, based on the question context." }]</a:t>
            </a:r>
          </a:p>
        </p:txBody>
      </p:sp>
      <p:sp>
        <p:nvSpPr>
          <p:cNvPr id="4" name="Title 3">
            <a:extLst>
              <a:ext uri="{FF2B5EF4-FFF2-40B4-BE49-F238E27FC236}">
                <a16:creationId xmlns:a16="http://schemas.microsoft.com/office/drawing/2014/main" id="{51D77F65-FCD1-F2B7-2112-30DA8E3FD58A}"/>
              </a:ext>
            </a:extLst>
          </p:cNvPr>
          <p:cNvSpPr>
            <a:spLocks noGrp="1"/>
          </p:cNvSpPr>
          <p:nvPr>
            <p:ph type="title"/>
          </p:nvPr>
        </p:nvSpPr>
        <p:spPr>
          <a:xfrm>
            <a:off x="749301" y="1721631"/>
            <a:ext cx="5029200" cy="890588"/>
          </a:xfrm>
        </p:spPr>
        <p:txBody>
          <a:bodyPr/>
          <a:lstStyle/>
          <a:p>
            <a:r>
              <a:rPr lang="en-US" dirty="0">
                <a:latin typeface="Times New Roman" panose="02020603050405020304" pitchFamily="18" charset="0"/>
                <a:cs typeface="Times New Roman" panose="02020603050405020304" pitchFamily="18" charset="0"/>
              </a:rPr>
              <a:t>Prompt Design: Zero Shot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(70 B, 8B) </a:t>
            </a:r>
          </a:p>
        </p:txBody>
      </p:sp>
      <p:sp>
        <p:nvSpPr>
          <p:cNvPr id="5" name="Slide Number Placeholder 4">
            <a:extLst>
              <a:ext uri="{FF2B5EF4-FFF2-40B4-BE49-F238E27FC236}">
                <a16:creationId xmlns:a16="http://schemas.microsoft.com/office/drawing/2014/main" id="{AA03F360-4853-32A6-765A-B84A8D62F430}"/>
              </a:ext>
            </a:extLst>
          </p:cNvPr>
          <p:cNvSpPr>
            <a:spLocks noGrp="1"/>
          </p:cNvSpPr>
          <p:nvPr>
            <p:ph type="sldNum" sz="quarter" idx="4"/>
          </p:nvPr>
        </p:nvSpPr>
        <p:spPr/>
        <p:txBody>
          <a:bodyPr/>
          <a:lstStyle/>
          <a:p>
            <a:r>
              <a:rPr lang="en-US" dirty="0"/>
              <a:t>13</a:t>
            </a:r>
          </a:p>
        </p:txBody>
      </p:sp>
      <p:sp>
        <p:nvSpPr>
          <p:cNvPr id="7" name="Text Placeholder 6">
            <a:extLst>
              <a:ext uri="{FF2B5EF4-FFF2-40B4-BE49-F238E27FC236}">
                <a16:creationId xmlns:a16="http://schemas.microsoft.com/office/drawing/2014/main" id="{0B501DF8-42D1-63D7-76FD-4BC6A00307FC}"/>
              </a:ext>
            </a:extLst>
          </p:cNvPr>
          <p:cNvSpPr>
            <a:spLocks noGrp="1"/>
          </p:cNvSpPr>
          <p:nvPr>
            <p:ph type="body" sz="quarter" idx="10"/>
          </p:nvPr>
        </p:nvSpPr>
        <p:spPr>
          <a:xfrm>
            <a:off x="6266017" y="1380138"/>
            <a:ext cx="5608482" cy="1573573"/>
          </a:xfrm>
          <a:solidFill>
            <a:schemeClr val="accent6"/>
          </a:solidFill>
          <a:ln>
            <a:solidFill>
              <a:schemeClr val="accent6"/>
            </a:solidFill>
          </a:ln>
          <a:effectLst>
            <a:outerShdw blurRad="76200" dir="13500000" sy="23000" kx="1200000" algn="br" rotWithShape="0">
              <a:prstClr val="black">
                <a:alpha val="20000"/>
              </a:prstClr>
            </a:outerShdw>
          </a:effectLst>
        </p:spPr>
        <p:txBody>
          <a:bodyPr/>
          <a:lstStyle/>
          <a:p>
            <a:pPr marL="0" indent="0">
              <a:buNone/>
            </a:pPr>
            <a:r>
              <a:rPr lang="en-US" sz="1800" dirty="0" err="1">
                <a:solidFill>
                  <a:schemeClr val="tx2"/>
                </a:solidFill>
                <a:latin typeface="Times New Roman" panose="02020603050405020304" pitchFamily="18" charset="0"/>
                <a:cs typeface="Times New Roman" panose="02020603050405020304" pitchFamily="18" charset="0"/>
              </a:rPr>
              <a:t>sampling_params</a:t>
            </a:r>
            <a:r>
              <a:rPr lang="en-US" sz="1800" dirty="0">
                <a:solidFill>
                  <a:schemeClr val="tx2"/>
                </a:solidFill>
                <a:latin typeface="Times New Roman" panose="02020603050405020304" pitchFamily="18" charset="0"/>
                <a:cs typeface="Times New Roman" panose="02020603050405020304" pitchFamily="18" charset="0"/>
              </a:rPr>
              <a:t> = </a:t>
            </a:r>
            <a:r>
              <a:rPr lang="en-US" sz="1800" dirty="0" err="1">
                <a:solidFill>
                  <a:schemeClr val="tx2"/>
                </a:solidFill>
                <a:latin typeface="Times New Roman" panose="02020603050405020304" pitchFamily="18" charset="0"/>
                <a:cs typeface="Times New Roman" panose="02020603050405020304" pitchFamily="18" charset="0"/>
              </a:rPr>
              <a:t>SamplingParams</a:t>
            </a:r>
            <a:r>
              <a:rPr lang="en-US" sz="1800" dirty="0">
                <a:solidFill>
                  <a:schemeClr val="tx2"/>
                </a:solidFill>
                <a:latin typeface="Times New Roman" panose="02020603050405020304" pitchFamily="18" charset="0"/>
                <a:cs typeface="Times New Roman" panose="02020603050405020304" pitchFamily="18" charset="0"/>
              </a:rPr>
              <a:t>(</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temperature=0.6,</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top_p</a:t>
            </a:r>
            <a:r>
              <a:rPr lang="en-US" sz="1800" dirty="0">
                <a:solidFill>
                  <a:schemeClr val="tx2"/>
                </a:solidFill>
                <a:latin typeface="Times New Roman" panose="02020603050405020304" pitchFamily="18" charset="0"/>
                <a:cs typeface="Times New Roman" panose="02020603050405020304" pitchFamily="18" charset="0"/>
              </a:rPr>
              <a:t>=0.9,</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a:t>
            </a:r>
            <a:r>
              <a:rPr lang="en-US" sz="1800" dirty="0" err="1">
                <a:solidFill>
                  <a:schemeClr val="tx2"/>
                </a:solidFill>
                <a:latin typeface="Times New Roman" panose="02020603050405020304" pitchFamily="18" charset="0"/>
                <a:cs typeface="Times New Roman" panose="02020603050405020304" pitchFamily="18" charset="0"/>
              </a:rPr>
              <a:t>max_tokens</a:t>
            </a:r>
            <a:r>
              <a:rPr lang="en-US" sz="1800" dirty="0">
                <a:solidFill>
                  <a:schemeClr val="tx2"/>
                </a:solidFill>
                <a:latin typeface="Times New Roman" panose="02020603050405020304" pitchFamily="18" charset="0"/>
                <a:cs typeface="Times New Roman" panose="02020603050405020304" pitchFamily="18" charset="0"/>
              </a:rPr>
              <a:t>=128 (70B) /256 (8B) )</a:t>
            </a:r>
          </a:p>
        </p:txBody>
      </p:sp>
      <p:sp>
        <p:nvSpPr>
          <p:cNvPr id="8" name="TextBox 7">
            <a:extLst>
              <a:ext uri="{FF2B5EF4-FFF2-40B4-BE49-F238E27FC236}">
                <a16:creationId xmlns:a16="http://schemas.microsoft.com/office/drawing/2014/main" id="{292189F6-8BCC-D0DB-656D-0ACEC8BD57FA}"/>
              </a:ext>
            </a:extLst>
          </p:cNvPr>
          <p:cNvSpPr txBox="1"/>
          <p:nvPr/>
        </p:nvSpPr>
        <p:spPr>
          <a:xfrm>
            <a:off x="6266017" y="3400005"/>
            <a:ext cx="5608482" cy="2308324"/>
          </a:xfrm>
          <a:prstGeom prst="rect">
            <a:avLst/>
          </a:prstGeom>
          <a:solidFill>
            <a:schemeClr val="accent6"/>
          </a:solidFill>
          <a:ln>
            <a:solidFill>
              <a:schemeClr val="accent6"/>
            </a:solidFill>
          </a:ln>
          <a:effectLst>
            <a:outerShdw blurRad="76200" dir="13500000" sy="23000" kx="1200000" algn="br" rotWithShape="0">
              <a:prstClr val="black">
                <a:alpha val="20000"/>
              </a:prstClr>
            </a:outerShdw>
          </a:effectLst>
        </p:spPr>
        <p:txBody>
          <a:bodyPr wrap="square" rtlCol="0">
            <a:spAutoFit/>
          </a:bodyPr>
          <a:lstStyle/>
          <a:p>
            <a:r>
              <a:rPr lang="en-US" dirty="0" err="1">
                <a:solidFill>
                  <a:schemeClr val="tx2"/>
                </a:solidFill>
                <a:latin typeface="Times New Roman" panose="02020603050405020304" pitchFamily="18" charset="0"/>
                <a:cs typeface="Times New Roman" panose="02020603050405020304" pitchFamily="18" charset="0"/>
              </a:rPr>
              <a:t>llm</a:t>
            </a:r>
            <a:r>
              <a:rPr lang="en-US" dirty="0">
                <a:solidFill>
                  <a:schemeClr val="tx2"/>
                </a:solidFill>
                <a:latin typeface="Times New Roman" panose="02020603050405020304" pitchFamily="18" charset="0"/>
                <a:cs typeface="Times New Roman" panose="02020603050405020304" pitchFamily="18" charset="0"/>
              </a:rPr>
              <a:t> = LLM(</a:t>
            </a:r>
          </a:p>
          <a:p>
            <a:r>
              <a:rPr lang="en-US" dirty="0">
                <a:solidFill>
                  <a:schemeClr val="tx2"/>
                </a:solidFill>
                <a:latin typeface="Times New Roman" panose="02020603050405020304" pitchFamily="18" charset="0"/>
                <a:cs typeface="Times New Roman" panose="02020603050405020304" pitchFamily="18" charset="0"/>
              </a:rPr>
              <a:t>        model=</a:t>
            </a:r>
            <a:r>
              <a:rPr lang="en-US" dirty="0" err="1">
                <a:solidFill>
                  <a:schemeClr val="tx2"/>
                </a:solidFill>
                <a:latin typeface="Times New Roman" panose="02020603050405020304" pitchFamily="18" charset="0"/>
                <a:cs typeface="Times New Roman" panose="02020603050405020304" pitchFamily="18" charset="0"/>
              </a:rPr>
              <a:t>llm_model_id</a:t>
            </a:r>
            <a:r>
              <a:rPr lang="en-US" dirty="0">
                <a:solidFill>
                  <a:schemeClr val="tx2"/>
                </a:solidFill>
                <a:latin typeface="Times New Roman" panose="02020603050405020304" pitchFamily="18" charset="0"/>
                <a:cs typeface="Times New Roman" panose="02020603050405020304" pitchFamily="18" charset="0"/>
              </a:rPr>
              <a:t>,</a:t>
            </a:r>
          </a:p>
          <a:p>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tensor_parallel_size</a:t>
            </a:r>
            <a:r>
              <a:rPr lang="en-US" dirty="0">
                <a:solidFill>
                  <a:schemeClr val="tx2"/>
                </a:solidFill>
                <a:latin typeface="Times New Roman" panose="02020603050405020304" pitchFamily="18" charset="0"/>
                <a:cs typeface="Times New Roman" panose="02020603050405020304" pitchFamily="18" charset="0"/>
              </a:rPr>
              <a:t>=2,</a:t>
            </a:r>
          </a:p>
          <a:p>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max_model_len</a:t>
            </a:r>
            <a:r>
              <a:rPr lang="en-US" dirty="0">
                <a:solidFill>
                  <a:schemeClr val="tx2"/>
                </a:solidFill>
                <a:latin typeface="Times New Roman" panose="02020603050405020304" pitchFamily="18" charset="0"/>
                <a:cs typeface="Times New Roman" panose="02020603050405020304" pitchFamily="18" charset="0"/>
              </a:rPr>
              <a:t>=2048,</a:t>
            </a:r>
          </a:p>
          <a:p>
            <a:r>
              <a:rPr lang="en-US" dirty="0">
                <a:solidFill>
                  <a:schemeClr val="tx2"/>
                </a:solidFill>
                <a:latin typeface="Times New Roman" panose="02020603050405020304" pitchFamily="18" charset="0"/>
                <a:cs typeface="Times New Roman" panose="02020603050405020304" pitchFamily="18" charset="0"/>
              </a:rPr>
              <a:t>        </a:t>
            </a:r>
            <a:r>
              <a:rPr lang="en-US" dirty="0" err="1">
                <a:solidFill>
                  <a:schemeClr val="tx2"/>
                </a:solidFill>
                <a:latin typeface="Times New Roman" panose="02020603050405020304" pitchFamily="18" charset="0"/>
                <a:cs typeface="Times New Roman" panose="02020603050405020304" pitchFamily="18" charset="0"/>
              </a:rPr>
              <a:t>gpu_memory_utilization</a:t>
            </a:r>
            <a:r>
              <a:rPr lang="en-US" dirty="0">
                <a:solidFill>
                  <a:schemeClr val="tx2"/>
                </a:solidFill>
                <a:latin typeface="Times New Roman" panose="02020603050405020304" pitchFamily="18" charset="0"/>
                <a:cs typeface="Times New Roman" panose="02020603050405020304" pitchFamily="18" charset="0"/>
              </a:rPr>
              <a:t>=0.85,</a:t>
            </a:r>
          </a:p>
          <a:p>
            <a:r>
              <a:rPr lang="en-US" dirty="0">
                <a:solidFill>
                  <a:schemeClr val="tx2"/>
                </a:solidFill>
                <a:latin typeface="Times New Roman" panose="02020603050405020304" pitchFamily="18" charset="0"/>
                <a:cs typeface="Times New Roman" panose="02020603050405020304" pitchFamily="18" charset="0"/>
              </a:rPr>
              <a:t>        quantization="fp8” )</a:t>
            </a:r>
          </a:p>
          <a:p>
            <a:r>
              <a:rPr lang="es-ES" dirty="0" err="1">
                <a:solidFill>
                  <a:schemeClr val="tx2"/>
                </a:solidFill>
                <a:latin typeface="Times New Roman" panose="02020603050405020304" pitchFamily="18" charset="0"/>
                <a:cs typeface="Times New Roman" panose="02020603050405020304" pitchFamily="18" charset="0"/>
              </a:rPr>
              <a:t>llm_model_id</a:t>
            </a:r>
            <a:r>
              <a:rPr lang="es-ES" dirty="0">
                <a:solidFill>
                  <a:schemeClr val="tx2"/>
                </a:solidFill>
                <a:latin typeface="Times New Roman" panose="02020603050405020304" pitchFamily="18" charset="0"/>
                <a:cs typeface="Times New Roman" panose="02020603050405020304" pitchFamily="18" charset="0"/>
              </a:rPr>
              <a:t> = "meta-llama/Llama-3.3-70B-Instruct” /</a:t>
            </a:r>
          </a:p>
          <a:p>
            <a:r>
              <a:rPr lang="es-ES" dirty="0" err="1">
                <a:solidFill>
                  <a:schemeClr val="tx2"/>
                </a:solidFill>
                <a:latin typeface="Times New Roman" panose="02020603050405020304" pitchFamily="18" charset="0"/>
                <a:cs typeface="Times New Roman" panose="02020603050405020304" pitchFamily="18" charset="0"/>
              </a:rPr>
              <a:t>llm_model_id</a:t>
            </a:r>
            <a:r>
              <a:rPr lang="es-ES" dirty="0">
                <a:solidFill>
                  <a:schemeClr val="tx2"/>
                </a:solidFill>
                <a:latin typeface="Times New Roman" panose="02020603050405020304" pitchFamily="18" charset="0"/>
                <a:cs typeface="Times New Roman" panose="02020603050405020304" pitchFamily="18" charset="0"/>
              </a:rPr>
              <a:t> = "meta-llama/Llama-3.1-8B-Instruct"</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73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4549C7-52B3-4691-0C85-5CF4CA239E9C}"/>
              </a:ext>
            </a:extLst>
          </p:cNvPr>
          <p:cNvSpPr>
            <a:spLocks noGrp="1"/>
          </p:cNvSpPr>
          <p:nvPr>
            <p:ph type="body" sz="quarter" idx="10"/>
          </p:nvPr>
        </p:nvSpPr>
        <p:spPr>
          <a:xfrm>
            <a:off x="6248400" y="1536700"/>
            <a:ext cx="5319254" cy="4481421"/>
          </a:xfrm>
          <a:solidFill>
            <a:schemeClr val="accent5">
              <a:lumMod val="20000"/>
              <a:lumOff val="80000"/>
            </a:schemeClr>
          </a:solidFill>
          <a:ln>
            <a:solidFill>
              <a:schemeClr val="accent6"/>
            </a:solidFill>
          </a:ln>
          <a:effectLst>
            <a:outerShdw blurRad="76200" dir="13500000" sy="23000" kx="1200000" algn="br" rotWithShape="0">
              <a:prstClr val="black">
                <a:alpha val="20000"/>
              </a:prstClr>
            </a:outerShdw>
          </a:effectLst>
        </p:spPr>
        <p:style>
          <a:lnRef idx="0">
            <a:scrgbClr r="0" g="0" b="0"/>
          </a:lnRef>
          <a:fillRef idx="1001">
            <a:schemeClr val="lt2"/>
          </a:fillRef>
          <a:effectRef idx="0">
            <a:scrgbClr r="0" g="0" b="0"/>
          </a:effectRef>
          <a:fontRef idx="major"/>
        </p:style>
        <p:txBody>
          <a:bodyPr/>
          <a:lstStyle/>
          <a:p>
            <a:pPr marL="0" indent="0">
              <a:buNone/>
            </a:pPr>
            <a:r>
              <a:rPr lang="en-US" sz="1800" dirty="0" err="1">
                <a:solidFill>
                  <a:schemeClr val="tx2"/>
                </a:solidFill>
                <a:latin typeface="Times New Roman" panose="02020603050405020304" pitchFamily="18" charset="0"/>
                <a:cs typeface="Times New Roman" panose="02020603050405020304" pitchFamily="18" charset="0"/>
              </a:rPr>
              <a:t>few_shot_examples</a:t>
            </a:r>
            <a:r>
              <a:rPr lang="en-US" sz="1800" dirty="0">
                <a:solidFill>
                  <a:schemeClr val="tx2"/>
                </a:solidFill>
                <a:latin typeface="Times New Roman" panose="02020603050405020304" pitchFamily="18" charset="0"/>
                <a:cs typeface="Times New Roman" panose="02020603050405020304" pitchFamily="18" charset="0"/>
              </a:rPr>
              <a:t> = """### </a:t>
            </a:r>
            <a:r>
              <a:rPr lang="en-US" sz="1800" i="1" dirty="0">
                <a:solidFill>
                  <a:schemeClr val="tx2"/>
                </a:solidFill>
                <a:latin typeface="Times New Roman" panose="02020603050405020304" pitchFamily="18" charset="0"/>
                <a:cs typeface="Times New Roman" panose="02020603050405020304" pitchFamily="18" charset="0"/>
              </a:rPr>
              <a:t>Example 1</a:t>
            </a:r>
          </a:p>
          <a:p>
            <a:pPr marL="0" indent="0">
              <a:buNone/>
            </a:pPr>
            <a:r>
              <a:rPr lang="en-US" sz="1800" b="1" dirty="0">
                <a:solidFill>
                  <a:schemeClr val="tx2"/>
                </a:solidFill>
                <a:latin typeface="Times New Roman" panose="02020603050405020304" pitchFamily="18" charset="0"/>
                <a:cs typeface="Times New Roman" panose="02020603050405020304" pitchFamily="18" charset="0"/>
              </a:rPr>
              <a:t>Question: </a:t>
            </a:r>
            <a:r>
              <a:rPr lang="en-US" sz="1800" dirty="0">
                <a:solidFill>
                  <a:schemeClr val="tx2"/>
                </a:solidFill>
                <a:latin typeface="Times New Roman" panose="02020603050405020304" pitchFamily="18" charset="0"/>
                <a:cs typeface="Times New Roman" panose="02020603050405020304" pitchFamily="18" charset="0"/>
              </a:rPr>
              <a:t>Why use def main()?</a:t>
            </a:r>
          </a:p>
          <a:p>
            <a:pPr marL="0" indent="0">
              <a:buNone/>
            </a:pPr>
            <a:r>
              <a:rPr lang="en-US" sz="1800" b="1" dirty="0">
                <a:solidFill>
                  <a:schemeClr val="tx2"/>
                </a:solidFill>
                <a:latin typeface="Times New Roman" panose="02020603050405020304" pitchFamily="18" charset="0"/>
                <a:cs typeface="Times New Roman" panose="02020603050405020304" pitchFamily="18" charset="0"/>
              </a:rPr>
              <a:t>Answer: </a:t>
            </a:r>
            <a:r>
              <a:rPr lang="en-US" sz="1800" dirty="0">
                <a:solidFill>
                  <a:schemeClr val="tx2"/>
                </a:solidFill>
                <a:latin typeface="Times New Roman" panose="02020603050405020304" pitchFamily="18" charset="0"/>
                <a:cs typeface="Times New Roman" panose="02020603050405020304" pitchFamily="18" charset="0"/>
              </a:rPr>
              <a:t>"What does &lt;code&gt;if __name__=='__main__'&lt;/code&gt; mean?" and "why do people use &lt;code&gt;def main()&lt;/code&gt;?" The usual answer is: to prevent code from being executed when the module is imported. But more importantly, using `def main()` allows better organization, reusability, and testability of your script.</a:t>
            </a:r>
          </a:p>
          <a:p>
            <a:pPr marL="0" indent="0">
              <a:buNone/>
            </a:pPr>
            <a:r>
              <a:rPr lang="en-US" sz="1800" b="1" dirty="0">
                <a:solidFill>
                  <a:schemeClr val="tx2"/>
                </a:solidFill>
                <a:latin typeface="Times New Roman" panose="02020603050405020304" pitchFamily="18" charset="0"/>
                <a:cs typeface="Times New Roman" panose="02020603050405020304" pitchFamily="18" charset="0"/>
              </a:rPr>
              <a:t>Summary: </a:t>
            </a:r>
            <a:r>
              <a:rPr lang="en-US" sz="1800" dirty="0">
                <a:solidFill>
                  <a:schemeClr val="tx2"/>
                </a:solidFill>
                <a:latin typeface="Times New Roman" panose="02020603050405020304" pitchFamily="18" charset="0"/>
                <a:cs typeface="Times New Roman" panose="02020603050405020304" pitchFamily="18" charset="0"/>
              </a:rPr>
              <a:t>Using `def main()` allows the function's functionality to be reused, tested, and avoids execution on import.</a:t>
            </a:r>
          </a:p>
          <a:p>
            <a:r>
              <a:rPr lang="en-US" sz="1800" i="1" dirty="0">
                <a:solidFill>
                  <a:schemeClr val="tx2"/>
                </a:solidFill>
                <a:latin typeface="Times New Roman" panose="02020603050405020304" pitchFamily="18" charset="0"/>
                <a:cs typeface="Times New Roman" panose="02020603050405020304" pitchFamily="18" charset="0"/>
              </a:rPr>
              <a:t>Example 2</a:t>
            </a:r>
          </a:p>
          <a:p>
            <a:r>
              <a:rPr lang="en-US" sz="1800" i="1" dirty="0">
                <a:solidFill>
                  <a:schemeClr val="tx2"/>
                </a:solidFill>
                <a:latin typeface="Times New Roman" panose="02020603050405020304" pitchFamily="18" charset="0"/>
                <a:cs typeface="Times New Roman" panose="02020603050405020304" pitchFamily="18" charset="0"/>
              </a:rPr>
              <a:t>Example 3</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a:t>
            </a:r>
          </a:p>
          <a:p>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A6E933E3-DB88-0A7D-BA7A-F9C5E1C6E55A}"/>
              </a:ext>
            </a:extLst>
          </p:cNvPr>
          <p:cNvSpPr>
            <a:spLocks noGrp="1"/>
          </p:cNvSpPr>
          <p:nvPr>
            <p:ph type="body" sz="quarter" idx="11"/>
          </p:nvPr>
        </p:nvSpPr>
        <p:spPr>
          <a:xfrm>
            <a:off x="749301" y="2540000"/>
            <a:ext cx="5029200" cy="3458029"/>
          </a:xfrm>
          <a:solidFill>
            <a:schemeClr val="accent5">
              <a:lumMod val="20000"/>
              <a:lumOff val="80000"/>
            </a:schemeClr>
          </a:solidFill>
          <a:ln>
            <a:solidFill>
              <a:schemeClr val="accent6"/>
            </a:solidFill>
          </a:ln>
          <a:effectLst>
            <a:outerShdw blurRad="76200" dir="13500000" sy="23000" kx="1200000" algn="br" rotWithShape="0">
              <a:prstClr val="black">
                <a:alpha val="20000"/>
              </a:prstClr>
            </a:outerShdw>
          </a:effectLst>
        </p:spPr>
        <p:style>
          <a:lnRef idx="0">
            <a:scrgbClr r="0" g="0" b="0"/>
          </a:lnRef>
          <a:fillRef idx="1001">
            <a:schemeClr val="lt2"/>
          </a:fillRef>
          <a:effectRef idx="0">
            <a:scrgbClr r="0" g="0" b="0"/>
          </a:effectRef>
          <a:fontRef idx="major"/>
        </p:style>
        <p:txBody>
          <a:bodyPr/>
          <a:lstStyle/>
          <a:p>
            <a:pPr marL="0" indent="0">
              <a:buNone/>
            </a:pPr>
            <a:r>
              <a:rPr lang="en-US" sz="1800" dirty="0">
                <a:solidFill>
                  <a:schemeClr val="tx2"/>
                </a:solidFill>
                <a:latin typeface="Times New Roman" panose="02020603050405020304" pitchFamily="18" charset="0"/>
                <a:cs typeface="Times New Roman" panose="02020603050405020304" pitchFamily="18" charset="0"/>
              </a:rPr>
              <a:t>messages = [</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"role": "system",</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"content": "You are an expert technical summarizer. Your task is to generate a brief and accurate summary of the provided Stack Overflow answer, based on the question context and few-shot examples."    },</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        "role": "user",        </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            "content": </a:t>
            </a:r>
            <a:r>
              <a:rPr lang="en-US" sz="1800" dirty="0" err="1">
                <a:solidFill>
                  <a:schemeClr val="tx2"/>
                </a:solidFill>
                <a:latin typeface="Times New Roman" panose="02020603050405020304" pitchFamily="18" charset="0"/>
                <a:cs typeface="Times New Roman" panose="02020603050405020304" pitchFamily="18" charset="0"/>
              </a:rPr>
              <a:t>few_shot_prompt</a:t>
            </a:r>
            <a:r>
              <a:rPr lang="en-US" sz="1800" dirty="0">
                <a:solidFill>
                  <a:schemeClr val="tx2"/>
                </a:solidFill>
                <a:latin typeface="Times New Roman" panose="02020603050405020304" pitchFamily="18" charset="0"/>
                <a:cs typeface="Times New Roman" panose="02020603050405020304" pitchFamily="18" charset="0"/>
              </a:rPr>
              <a:t>}</a:t>
            </a:r>
          </a:p>
          <a:p>
            <a:pPr marL="0" indent="0">
              <a:buNone/>
            </a:pPr>
            <a:r>
              <a:rPr lang="en-US" sz="1800" dirty="0">
                <a:solidFill>
                  <a:schemeClr val="tx2"/>
                </a:solidFill>
                <a:latin typeface="Times New Roman" panose="02020603050405020304" pitchFamily="18" charset="0"/>
                <a:cs typeface="Times New Roman" panose="02020603050405020304" pitchFamily="18" charset="0"/>
              </a:rPr>
              <a:t>]</a:t>
            </a:r>
          </a:p>
        </p:txBody>
      </p:sp>
      <p:sp>
        <p:nvSpPr>
          <p:cNvPr id="4" name="Title 3">
            <a:extLst>
              <a:ext uri="{FF2B5EF4-FFF2-40B4-BE49-F238E27FC236}">
                <a16:creationId xmlns:a16="http://schemas.microsoft.com/office/drawing/2014/main" id="{FC8DA554-0D22-D82C-5EB3-5734B3CEF0E1}"/>
              </a:ext>
            </a:extLst>
          </p:cNvPr>
          <p:cNvSpPr>
            <a:spLocks noGrp="1"/>
          </p:cNvSpPr>
          <p:nvPr>
            <p:ph type="title"/>
          </p:nvPr>
        </p:nvSpPr>
        <p:spPr>
          <a:xfrm>
            <a:off x="749300" y="1375682"/>
            <a:ext cx="4904248" cy="890588"/>
          </a:xfrm>
        </p:spPr>
        <p:txBody>
          <a:bodyPr/>
          <a:lstStyle/>
          <a:p>
            <a:r>
              <a:rPr lang="en-US" dirty="0">
                <a:solidFill>
                  <a:schemeClr val="tx2"/>
                </a:solidFill>
                <a:latin typeface="Times New Roman" panose="02020603050405020304" pitchFamily="18" charset="0"/>
                <a:cs typeface="Times New Roman" panose="02020603050405020304" pitchFamily="18" charset="0"/>
              </a:rPr>
              <a:t>Prompt Design: Few Shot (1/2/3)</a:t>
            </a:r>
          </a:p>
        </p:txBody>
      </p:sp>
      <p:sp>
        <p:nvSpPr>
          <p:cNvPr id="5" name="Slide Number Placeholder 4">
            <a:extLst>
              <a:ext uri="{FF2B5EF4-FFF2-40B4-BE49-F238E27FC236}">
                <a16:creationId xmlns:a16="http://schemas.microsoft.com/office/drawing/2014/main" id="{724F00D6-67A4-EF86-A823-1DE197E9BD3D}"/>
              </a:ext>
            </a:extLst>
          </p:cNvPr>
          <p:cNvSpPr>
            <a:spLocks noGrp="1"/>
          </p:cNvSpPr>
          <p:nvPr>
            <p:ph type="sldNum" sz="quarter" idx="4"/>
          </p:nvPr>
        </p:nvSpPr>
        <p:spPr/>
        <p:txBody>
          <a:bodyPr/>
          <a:lstStyle/>
          <a:p>
            <a:r>
              <a:rPr lang="en-US" dirty="0"/>
              <a:t>14</a:t>
            </a:r>
          </a:p>
        </p:txBody>
      </p:sp>
    </p:spTree>
    <p:extLst>
      <p:ext uri="{BB962C8B-B14F-4D97-AF65-F5344CB8AC3E}">
        <p14:creationId xmlns:p14="http://schemas.microsoft.com/office/powerpoint/2010/main" val="113727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AA994F-969D-90AA-4ACF-B21A0E816CC4}"/>
              </a:ext>
            </a:extLst>
          </p:cNvPr>
          <p:cNvSpPr>
            <a:spLocks noGrp="1"/>
          </p:cNvSpPr>
          <p:nvPr>
            <p:ph type="body" sz="quarter" idx="11"/>
          </p:nvPr>
        </p:nvSpPr>
        <p:spPr>
          <a:xfrm>
            <a:off x="6362700" y="2475071"/>
            <a:ext cx="5029200" cy="3418920"/>
          </a:xfrm>
        </p:spPr>
        <p:txBody>
          <a:bodyPr/>
          <a:lstStyle/>
          <a:p>
            <a:pPr>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Example</a:t>
            </a:r>
          </a:p>
          <a:p>
            <a:pPr lvl="1">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Summary: "def main() helps structure Python code.“</a:t>
            </a:r>
          </a:p>
          <a:p>
            <a:pPr lvl="1">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Sentence: "Using main() makes code modular."  -&gt; </a:t>
            </a:r>
            <a:r>
              <a:rPr lang="en-US" dirty="0" err="1">
                <a:solidFill>
                  <a:schemeClr val="tx2"/>
                </a:solidFill>
                <a:latin typeface="Times New Roman" panose="02020603050405020304" pitchFamily="18" charset="0"/>
                <a:cs typeface="Times New Roman" panose="02020603050405020304" pitchFamily="18" charset="0"/>
              </a:rPr>
              <a:t>EntailedSentence</a:t>
            </a:r>
            <a:r>
              <a:rPr lang="en-US" dirty="0">
                <a:solidFill>
                  <a:schemeClr val="tx2"/>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"Python was invented in 1989.“ -&gt; Not entailed</a:t>
            </a:r>
          </a:p>
          <a:p>
            <a:pPr>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Why Use Entailment?</a:t>
            </a:r>
          </a:p>
          <a:p>
            <a:pPr lvl="1">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Filters </a:t>
            </a:r>
            <a:r>
              <a:rPr lang="en-US" b="1" dirty="0">
                <a:solidFill>
                  <a:schemeClr val="tx2"/>
                </a:solidFill>
                <a:latin typeface="Times New Roman" panose="02020603050405020304" pitchFamily="18" charset="0"/>
                <a:cs typeface="Times New Roman" panose="02020603050405020304" pitchFamily="18" charset="0"/>
              </a:rPr>
              <a:t>hallucinations</a:t>
            </a:r>
            <a:r>
              <a:rPr lang="en-US" dirty="0">
                <a:solidFill>
                  <a:schemeClr val="tx2"/>
                </a:solidFill>
                <a:latin typeface="Times New Roman" panose="02020603050405020304" pitchFamily="18" charset="0"/>
                <a:cs typeface="Times New Roman" panose="02020603050405020304" pitchFamily="18" charset="0"/>
              </a:rPr>
              <a:t> in LLM outputs</a:t>
            </a:r>
          </a:p>
          <a:p>
            <a:pPr lvl="1">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Ensures each sentence in the extractive summary is </a:t>
            </a:r>
            <a:r>
              <a:rPr lang="en-US" b="1" dirty="0">
                <a:solidFill>
                  <a:schemeClr val="tx2"/>
                </a:solidFill>
                <a:latin typeface="Times New Roman" panose="02020603050405020304" pitchFamily="18" charset="0"/>
                <a:cs typeface="Times New Roman" panose="02020603050405020304" pitchFamily="18" charset="0"/>
              </a:rPr>
              <a:t>grounded in the source</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5966348A-5018-F31D-03A0-E41B4CD74E6E}"/>
              </a:ext>
            </a:extLst>
          </p:cNvPr>
          <p:cNvSpPr>
            <a:spLocks noGrp="1"/>
          </p:cNvSpPr>
          <p:nvPr>
            <p:ph type="title"/>
          </p:nvPr>
        </p:nvSpPr>
        <p:spPr>
          <a:xfrm>
            <a:off x="734979" y="1588902"/>
            <a:ext cx="10515600" cy="546155"/>
          </a:xfrm>
        </p:spPr>
        <p:txBody>
          <a:bodyPr/>
          <a:lstStyle/>
          <a:p>
            <a:r>
              <a:rPr lang="en-US" dirty="0">
                <a:solidFill>
                  <a:schemeClr val="tx2"/>
                </a:solidFill>
                <a:latin typeface="Times New Roman" panose="02020603050405020304" pitchFamily="18" charset="0"/>
                <a:cs typeface="Times New Roman" panose="02020603050405020304" pitchFamily="18" charset="0"/>
              </a:rPr>
              <a:t>Entailment Filtering Logic</a:t>
            </a:r>
          </a:p>
        </p:txBody>
      </p:sp>
      <p:sp>
        <p:nvSpPr>
          <p:cNvPr id="5" name="Slide Number Placeholder 4">
            <a:extLst>
              <a:ext uri="{FF2B5EF4-FFF2-40B4-BE49-F238E27FC236}">
                <a16:creationId xmlns:a16="http://schemas.microsoft.com/office/drawing/2014/main" id="{A61F1227-D9DB-908C-41A8-4AAC82F31291}"/>
              </a:ext>
            </a:extLst>
          </p:cNvPr>
          <p:cNvSpPr>
            <a:spLocks noGrp="1"/>
          </p:cNvSpPr>
          <p:nvPr>
            <p:ph type="sldNum" sz="quarter" idx="4"/>
          </p:nvPr>
        </p:nvSpPr>
        <p:spPr/>
        <p:txBody>
          <a:bodyPr/>
          <a:lstStyle/>
          <a:p>
            <a:r>
              <a:rPr lang="en-US" dirty="0"/>
              <a:t>15</a:t>
            </a:r>
          </a:p>
        </p:txBody>
      </p:sp>
      <p:sp>
        <p:nvSpPr>
          <p:cNvPr id="6" name="Rectangle 1">
            <a:extLst>
              <a:ext uri="{FF2B5EF4-FFF2-40B4-BE49-F238E27FC236}">
                <a16:creationId xmlns:a16="http://schemas.microsoft.com/office/drawing/2014/main" id="{14FC2E8D-76E0-F007-8315-B40766256B79}"/>
              </a:ext>
            </a:extLst>
          </p:cNvPr>
          <p:cNvSpPr>
            <a:spLocks noGrp="1" noChangeArrowheads="1"/>
          </p:cNvSpPr>
          <p:nvPr>
            <p:ph type="body" sz="quarter" idx="10"/>
          </p:nvPr>
        </p:nvSpPr>
        <p:spPr bwMode="auto">
          <a:xfrm>
            <a:off x="800100" y="2475071"/>
            <a:ext cx="527212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Input:</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Abstractive Summary ← Generated by </a:t>
            </a:r>
            <a:r>
              <a:rPr kumimoji="0" lang="en-US" altLang="en-US"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LLaMA</a:t>
            </a:r>
            <a:endPar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Candidate Sentences ← From original Stack Overflow answer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Check Entailment: For each sentence S in the original answer:</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Use </a:t>
            </a:r>
            <a:r>
              <a:rPr kumimoji="0" lang="en-US" altLang="en-US"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RoBERTa</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-large-MNLI to check if the </a:t>
            </a:r>
            <a:r>
              <a:rPr kumimoji="0" lang="en-US" altLang="en-US"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LLaMA</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summary entails S.</a:t>
            </a:r>
          </a:p>
          <a:p>
            <a:pPr eaLnBrk="0" fontAlgn="base" hangingPunct="0">
              <a:lnSpc>
                <a:spcPct val="100000"/>
              </a:lnSpc>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Threshold: </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Keep sentence S only if entailment probability &gt; 0.6</a:t>
            </a:r>
          </a:p>
        </p:txBody>
      </p:sp>
    </p:spTree>
    <p:extLst>
      <p:ext uri="{BB962C8B-B14F-4D97-AF65-F5344CB8AC3E}">
        <p14:creationId xmlns:p14="http://schemas.microsoft.com/office/powerpoint/2010/main" val="2526219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308BD1-773F-63FE-D7DD-87FB0D045A4E}"/>
              </a:ext>
            </a:extLst>
          </p:cNvPr>
          <p:cNvSpPr>
            <a:spLocks noGrp="1"/>
          </p:cNvSpPr>
          <p:nvPr>
            <p:ph type="title"/>
          </p:nvPr>
        </p:nvSpPr>
        <p:spPr>
          <a:xfrm>
            <a:off x="734533" y="1325310"/>
            <a:ext cx="10515600" cy="890588"/>
          </a:xfrm>
        </p:spPr>
        <p:txBody>
          <a:bodyPr/>
          <a:lstStyle/>
          <a:p>
            <a:r>
              <a:rPr lang="en-US" dirty="0">
                <a:solidFill>
                  <a:schemeClr val="tx2"/>
                </a:solidFill>
                <a:latin typeface="Times New Roman" panose="02020603050405020304" pitchFamily="18" charset="0"/>
                <a:cs typeface="Times New Roman" panose="02020603050405020304" pitchFamily="18" charset="0"/>
              </a:rPr>
              <a:t>Experimental Results: Setup</a:t>
            </a:r>
          </a:p>
        </p:txBody>
      </p:sp>
      <p:sp>
        <p:nvSpPr>
          <p:cNvPr id="5" name="Slide Number Placeholder 4">
            <a:extLst>
              <a:ext uri="{FF2B5EF4-FFF2-40B4-BE49-F238E27FC236}">
                <a16:creationId xmlns:a16="http://schemas.microsoft.com/office/drawing/2014/main" id="{AF963976-1DE6-6477-61F5-B0C2EBC7851F}"/>
              </a:ext>
            </a:extLst>
          </p:cNvPr>
          <p:cNvSpPr>
            <a:spLocks noGrp="1"/>
          </p:cNvSpPr>
          <p:nvPr>
            <p:ph type="sldNum" sz="quarter" idx="4"/>
          </p:nvPr>
        </p:nvSpPr>
        <p:spPr/>
        <p:txBody>
          <a:bodyPr/>
          <a:lstStyle/>
          <a:p>
            <a:r>
              <a:rPr lang="en-US" dirty="0"/>
              <a:t>16</a:t>
            </a:r>
          </a:p>
        </p:txBody>
      </p:sp>
      <p:sp>
        <p:nvSpPr>
          <p:cNvPr id="10" name="Rectangle 4">
            <a:extLst>
              <a:ext uri="{FF2B5EF4-FFF2-40B4-BE49-F238E27FC236}">
                <a16:creationId xmlns:a16="http://schemas.microsoft.com/office/drawing/2014/main" id="{E2CDA4B6-69DD-CA9A-A20D-A80A5C7446AB}"/>
              </a:ext>
            </a:extLst>
          </p:cNvPr>
          <p:cNvSpPr>
            <a:spLocks noGrp="1" noChangeArrowheads="1"/>
          </p:cNvSpPr>
          <p:nvPr>
            <p:ph type="body" sz="quarter" idx="10"/>
          </p:nvPr>
        </p:nvSpPr>
        <p:spPr bwMode="auto">
          <a:xfrm>
            <a:off x="6362700" y="2462118"/>
            <a:ext cx="56134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Resource Used</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Total GPU memory used ≈ 67.9 GB × 2 = 135.8 GB across 2 A100 GPUs. (</a:t>
            </a:r>
            <a:r>
              <a:rPr lang="en-US" altLang="en-US" sz="1600" dirty="0">
                <a:solidFill>
                  <a:schemeClr val="tx2"/>
                </a:solidFill>
                <a:latin typeface="Times New Roman" panose="02020603050405020304" pitchFamily="18" charset="0"/>
                <a:cs typeface="Times New Roman" panose="02020603050405020304" pitchFamily="18" charset="0"/>
              </a:rPr>
              <a:t>70b)</a:t>
            </a:r>
          </a:p>
          <a:p>
            <a:pPr lvl="1" eaLnBrk="0" fontAlgn="base" hangingPunct="0">
              <a:lnSpc>
                <a:spcPct val="100000"/>
              </a:lnSpc>
              <a:spcBef>
                <a:spcPct val="0"/>
              </a:spcBef>
              <a:spcAft>
                <a:spcPct val="0"/>
              </a:spcAft>
              <a:buFont typeface="Wingdings" panose="05000000000000000000" pitchFamily="2" charset="2"/>
              <a:buChar char="§"/>
            </a:pPr>
            <a:r>
              <a:rPr lang="en-US" altLang="en-US" sz="1600" dirty="0">
                <a:solidFill>
                  <a:schemeClr val="tx2"/>
                </a:solidFill>
                <a:latin typeface="Times New Roman" panose="02020603050405020304" pitchFamily="18" charset="0"/>
                <a:cs typeface="Times New Roman" panose="02020603050405020304" pitchFamily="18" charset="0"/>
              </a:rPr>
              <a:t>GPU memory used: nearly ~170 GB (8B)</a:t>
            </a:r>
          </a:p>
          <a:p>
            <a:pPr eaLnBrk="0" fontAlgn="base" hangingPunct="0">
              <a:lnSpc>
                <a:spcPct val="100000"/>
              </a:lnSpc>
              <a:spcBef>
                <a:spcPct val="0"/>
              </a:spcBef>
              <a:spcAft>
                <a:spcPct val="0"/>
              </a:spcAft>
              <a:buFont typeface="Wingdings" panose="05000000000000000000" pitchFamily="2" charset="2"/>
              <a:buChar char="§"/>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Runtime statistics</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Total inference time: 1h 56m 28s</a:t>
            </a:r>
            <a:endParaRPr lang="en-US" altLang="en-US" sz="1600" dirty="0">
              <a:solidFill>
                <a:schemeClr val="tx2"/>
              </a:solidFill>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buFont typeface="Wingdings" panose="05000000000000000000" pitchFamily="2" charset="2"/>
              <a:buChar char="§"/>
            </a:pPr>
            <a:r>
              <a:rPr lang="en-US" altLang="en-US" sz="1600" dirty="0">
                <a:solidFill>
                  <a:schemeClr val="tx2"/>
                </a:solidFill>
                <a:latin typeface="Times New Roman" panose="02020603050405020304" pitchFamily="18" charset="0"/>
                <a:cs typeface="Times New Roman" panose="02020603050405020304" pitchFamily="18" charset="0"/>
              </a:rPr>
              <a:t>Total wall-clock time of 1 h19 m 17 s (8b)</a:t>
            </a:r>
          </a:p>
          <a:p>
            <a:pPr lvl="1" eaLnBrk="0" fontAlgn="base" hangingPunct="0">
              <a:lnSpc>
                <a:spcPct val="100000"/>
              </a:lnSpc>
              <a:spcBef>
                <a:spcPct val="0"/>
              </a:spcBef>
              <a:spcAft>
                <a:spcPct val="0"/>
              </a:spcAft>
              <a:buFont typeface="Wingdings" panose="05000000000000000000" pitchFamily="2" charset="2"/>
              <a:buChar char="§"/>
            </a:pPr>
            <a:r>
              <a:rPr lang="en-US" altLang="en-US" sz="1600" dirty="0">
                <a:solidFill>
                  <a:schemeClr val="tx2"/>
                </a:solidFill>
                <a:latin typeface="Times New Roman" panose="02020603050405020304" pitchFamily="18" charset="0"/>
                <a:cs typeface="Times New Roman" panose="02020603050405020304" pitchFamily="18" charset="0"/>
              </a:rPr>
              <a:t>Total wall-clock time of </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2 hours, 1 minute, and 37 seconds (few shot)</a:t>
            </a:r>
          </a:p>
        </p:txBody>
      </p:sp>
      <p:sp>
        <p:nvSpPr>
          <p:cNvPr id="11" name="Rectangle 5">
            <a:extLst>
              <a:ext uri="{FF2B5EF4-FFF2-40B4-BE49-F238E27FC236}">
                <a16:creationId xmlns:a16="http://schemas.microsoft.com/office/drawing/2014/main" id="{E75870CC-C99B-395A-90C3-ABF1FF478651}"/>
              </a:ext>
            </a:extLst>
          </p:cNvPr>
          <p:cNvSpPr>
            <a:spLocks noGrp="1" noChangeArrowheads="1"/>
          </p:cNvSpPr>
          <p:nvPr>
            <p:ph type="body" sz="quarter" idx="11"/>
          </p:nvPr>
        </p:nvSpPr>
        <p:spPr bwMode="auto">
          <a:xfrm>
            <a:off x="841576" y="2023634"/>
            <a:ext cx="49022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Environment</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System</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LONI HPC (QBD2)</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GPUs</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2× A100 80GB</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CPU</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4 cores</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Runtime</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SLURM batch or interactive shell</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Libraries</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vLLM</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lang="en-US" dirty="0">
                <a:solidFill>
                  <a:schemeClr val="tx2"/>
                </a:solidFill>
                <a:latin typeface="Times New Roman" panose="02020603050405020304" pitchFamily="18" charset="0"/>
                <a:cs typeface="Times New Roman" panose="02020603050405020304" pitchFamily="18" charset="0"/>
              </a:rPr>
              <a:t>v0.8.2)</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transformers, torch, </a:t>
            </a:r>
            <a:r>
              <a:rPr kumimoji="0" lang="en-US" altLang="en-US"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rouge_score</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bert_score</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nltk</a:t>
            </a:r>
            <a:endPar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buFont typeface="Wingdings" panose="05000000000000000000" pitchFamily="2" charset="2"/>
              <a:buChar char="§"/>
            </a:pPr>
            <a:endPar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Sampling Settings: Llama</a:t>
            </a:r>
          </a:p>
          <a:p>
            <a:pPr lvl="2" eaLnBrk="0" fontAlgn="base" hangingPunct="0">
              <a:lnSpc>
                <a:spcPct val="100000"/>
              </a:lnSpc>
              <a:spcBef>
                <a:spcPct val="0"/>
              </a:spcBef>
              <a:spcAft>
                <a:spcPct val="0"/>
              </a:spcAft>
              <a:buFont typeface="Wingdings" panose="05000000000000000000" pitchFamily="2" charset="2"/>
              <a:buChar char="§"/>
            </a:pPr>
            <a:r>
              <a:rPr kumimoji="0" lang="en-US" altLang="en-US" sz="1800"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max_tokens</a:t>
            </a: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 256 (8b), 128 (70b)</a:t>
            </a:r>
          </a:p>
          <a:p>
            <a:pPr lvl="2" eaLnBrk="0" fontAlgn="base" hangingPunct="0">
              <a:lnSpc>
                <a:spcPct val="100000"/>
              </a:lnSpc>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temperature = 0.6 </a:t>
            </a:r>
          </a:p>
          <a:p>
            <a:pPr lvl="2" eaLnBrk="0" fontAlgn="base" hangingPunct="0">
              <a:lnSpc>
                <a:spcPct val="100000"/>
              </a:lnSpc>
              <a:spcBef>
                <a:spcPct val="0"/>
              </a:spcBef>
              <a:spcAft>
                <a:spcPct val="0"/>
              </a:spcAft>
              <a:buFont typeface="Wingdings" panose="05000000000000000000" pitchFamily="2" charset="2"/>
              <a:buChar char="§"/>
            </a:pPr>
            <a:r>
              <a:rPr kumimoji="0" lang="en-US" altLang="en-US" sz="1800"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tensor_parallel_size</a:t>
            </a: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 2</a:t>
            </a:r>
          </a:p>
          <a:p>
            <a:pPr lvl="2" eaLnBrk="0" fontAlgn="base" hangingPunct="0">
              <a:lnSpc>
                <a:spcPct val="100000"/>
              </a:lnSpc>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quantization = fp8</a:t>
            </a:r>
          </a:p>
        </p:txBody>
      </p:sp>
    </p:spTree>
    <p:extLst>
      <p:ext uri="{BB962C8B-B14F-4D97-AF65-F5344CB8AC3E}">
        <p14:creationId xmlns:p14="http://schemas.microsoft.com/office/powerpoint/2010/main" val="3863131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7FECA5-DBCD-1A62-41D1-006878FDD61A}"/>
              </a:ext>
            </a:extLst>
          </p:cNvPr>
          <p:cNvSpPr>
            <a:spLocks noGrp="1"/>
          </p:cNvSpPr>
          <p:nvPr>
            <p:ph type="title"/>
          </p:nvPr>
        </p:nvSpPr>
        <p:spPr>
          <a:xfrm>
            <a:off x="517806" y="1322408"/>
            <a:ext cx="5848270" cy="890588"/>
          </a:xfrm>
        </p:spPr>
        <p:txBody>
          <a:bodyPr/>
          <a:lstStyle/>
          <a:p>
            <a:r>
              <a:rPr lang="en-US" dirty="0">
                <a:solidFill>
                  <a:schemeClr val="tx2"/>
                </a:solidFill>
                <a:latin typeface="Times New Roman" panose="02020603050405020304" pitchFamily="18" charset="0"/>
                <a:cs typeface="Times New Roman" panose="02020603050405020304" pitchFamily="18" charset="0"/>
              </a:rPr>
              <a:t>Experimental Results: Performance Metric</a:t>
            </a:r>
          </a:p>
        </p:txBody>
      </p:sp>
      <p:sp>
        <p:nvSpPr>
          <p:cNvPr id="5" name="Slide Number Placeholder 4">
            <a:extLst>
              <a:ext uri="{FF2B5EF4-FFF2-40B4-BE49-F238E27FC236}">
                <a16:creationId xmlns:a16="http://schemas.microsoft.com/office/drawing/2014/main" id="{EB476AF9-82F5-C181-0AF0-2CF03ABE3EFA}"/>
              </a:ext>
            </a:extLst>
          </p:cNvPr>
          <p:cNvSpPr>
            <a:spLocks noGrp="1"/>
          </p:cNvSpPr>
          <p:nvPr>
            <p:ph type="sldNum" sz="quarter" idx="4"/>
          </p:nvPr>
        </p:nvSpPr>
        <p:spPr/>
        <p:txBody>
          <a:bodyPr/>
          <a:lstStyle/>
          <a:p>
            <a:r>
              <a:rPr lang="en-US" dirty="0">
                <a:latin typeface="Times New Roman" panose="02020603050405020304" pitchFamily="18" charset="0"/>
                <a:cs typeface="Times New Roman" panose="02020603050405020304" pitchFamily="18" charset="0"/>
              </a:rPr>
              <a:t>17</a:t>
            </a:r>
          </a:p>
        </p:txBody>
      </p:sp>
      <p:graphicFrame>
        <p:nvGraphicFramePr>
          <p:cNvPr id="10" name="Chart 9">
            <a:extLst>
              <a:ext uri="{FF2B5EF4-FFF2-40B4-BE49-F238E27FC236}">
                <a16:creationId xmlns:a16="http://schemas.microsoft.com/office/drawing/2014/main" id="{5CA6FD36-C355-BE83-5995-7CD72C0CA888}"/>
              </a:ext>
            </a:extLst>
          </p:cNvPr>
          <p:cNvGraphicFramePr/>
          <p:nvPr>
            <p:extLst>
              <p:ext uri="{D42A27DB-BD31-4B8C-83A1-F6EECF244321}">
                <p14:modId xmlns:p14="http://schemas.microsoft.com/office/powerpoint/2010/main" val="3284631963"/>
              </p:ext>
            </p:extLst>
          </p:nvPr>
        </p:nvGraphicFramePr>
        <p:xfrm>
          <a:off x="426357" y="2550511"/>
          <a:ext cx="5223237" cy="36460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B0A9C94E-789D-7C4F-9439-C8BD1E3D94A9}"/>
              </a:ext>
            </a:extLst>
          </p:cNvPr>
          <p:cNvGraphicFramePr/>
          <p:nvPr>
            <p:extLst>
              <p:ext uri="{D42A27DB-BD31-4B8C-83A1-F6EECF244321}">
                <p14:modId xmlns:p14="http://schemas.microsoft.com/office/powerpoint/2010/main" val="2070979285"/>
              </p:ext>
            </p:extLst>
          </p:nvPr>
        </p:nvGraphicFramePr>
        <p:xfrm>
          <a:off x="6219465" y="2550511"/>
          <a:ext cx="5223237" cy="364602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4" name="Chart 23">
            <a:extLst>
              <a:ext uri="{FF2B5EF4-FFF2-40B4-BE49-F238E27FC236}">
                <a16:creationId xmlns:a16="http://schemas.microsoft.com/office/drawing/2014/main" id="{74FFCB48-5531-2ABF-ED27-D0C3BDDDDDD1}"/>
              </a:ext>
            </a:extLst>
          </p:cNvPr>
          <p:cNvGraphicFramePr/>
          <p:nvPr>
            <p:extLst>
              <p:ext uri="{D42A27DB-BD31-4B8C-83A1-F6EECF244321}">
                <p14:modId xmlns:p14="http://schemas.microsoft.com/office/powerpoint/2010/main" val="829327672"/>
              </p:ext>
            </p:extLst>
          </p:nvPr>
        </p:nvGraphicFramePr>
        <p:xfrm>
          <a:off x="6708976" y="309888"/>
          <a:ext cx="4621111" cy="207186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9210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4CB3F-80C2-0BE3-734F-1D035FE9042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D813157-8438-AC82-7384-5B04F97D4E64}"/>
              </a:ext>
            </a:extLst>
          </p:cNvPr>
          <p:cNvSpPr>
            <a:spLocks noGrp="1"/>
          </p:cNvSpPr>
          <p:nvPr>
            <p:ph type="body" sz="quarter" idx="10"/>
          </p:nvPr>
        </p:nvSpPr>
        <p:spPr>
          <a:xfrm>
            <a:off x="311727" y="2096405"/>
            <a:ext cx="5466773" cy="4013450"/>
          </a:xfrm>
        </p:spPr>
        <p:txBody>
          <a:bodyPr/>
          <a:lstStyle/>
          <a:p>
            <a:pPr>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Question</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What is the difference between </a:t>
            </a:r>
            <a:r>
              <a:rPr lang="en-US" sz="1600" dirty="0" err="1">
                <a:solidFill>
                  <a:schemeClr val="tx2"/>
                </a:solidFill>
                <a:latin typeface="Times New Roman" panose="02020603050405020304" pitchFamily="18" charset="0"/>
                <a:cs typeface="Times New Roman" panose="02020603050405020304" pitchFamily="18" charset="0"/>
              </a:rPr>
              <a:t>visibility:hidden</a:t>
            </a:r>
            <a:r>
              <a:rPr lang="en-US" sz="1600" dirty="0">
                <a:solidFill>
                  <a:schemeClr val="tx2"/>
                </a:solidFill>
                <a:latin typeface="Times New Roman" panose="02020603050405020304" pitchFamily="18" charset="0"/>
                <a:cs typeface="Times New Roman" panose="02020603050405020304" pitchFamily="18" charset="0"/>
              </a:rPr>
              <a:t> and </a:t>
            </a:r>
            <a:r>
              <a:rPr lang="en-US" sz="1600" dirty="0" err="1">
                <a:solidFill>
                  <a:schemeClr val="tx2"/>
                </a:solidFill>
                <a:latin typeface="Times New Roman" panose="02020603050405020304" pitchFamily="18" charset="0"/>
                <a:cs typeface="Times New Roman" panose="02020603050405020304" pitchFamily="18" charset="0"/>
              </a:rPr>
              <a:t>display:none</a:t>
            </a:r>
            <a:r>
              <a:rPr lang="en-US" sz="1600" dirty="0">
                <a:solidFill>
                  <a:schemeClr val="tx2"/>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Original Answer</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&lt;code&gt;</a:t>
            </a:r>
            <a:r>
              <a:rPr lang="en-US" sz="1600" dirty="0" err="1">
                <a:solidFill>
                  <a:schemeClr val="tx2"/>
                </a:solidFill>
                <a:latin typeface="Times New Roman" panose="02020603050405020304" pitchFamily="18" charset="0"/>
                <a:cs typeface="Times New Roman" panose="02020603050405020304" pitchFamily="18" charset="0"/>
              </a:rPr>
              <a:t>display:none</a:t>
            </a:r>
            <a:r>
              <a:rPr lang="en-US" sz="1600" dirty="0">
                <a:solidFill>
                  <a:schemeClr val="tx2"/>
                </a:solidFill>
                <a:latin typeface="Times New Roman" panose="02020603050405020304" pitchFamily="18" charset="0"/>
                <a:cs typeface="Times New Roman" panose="02020603050405020304" pitchFamily="18" charset="0"/>
              </a:rPr>
              <a:t>&lt;/code&gt; means that the tag in question will not appear on the page at all (although you can still interact with it through the </a:t>
            </a:r>
            <a:r>
              <a:rPr lang="en-US" sz="1600" dirty="0" err="1">
                <a:solidFill>
                  <a:schemeClr val="tx2"/>
                </a:solidFill>
                <a:latin typeface="Times New Roman" panose="02020603050405020304" pitchFamily="18" charset="0"/>
                <a:cs typeface="Times New Roman" panose="02020603050405020304" pitchFamily="18" charset="0"/>
              </a:rPr>
              <a:t>dom</a:t>
            </a:r>
            <a:r>
              <a:rPr lang="en-US" sz="1600" dirty="0">
                <a:solidFill>
                  <a:schemeClr val="tx2"/>
                </a:solidFill>
                <a:latin typeface="Times New Roman" panose="02020603050405020304" pitchFamily="18" charset="0"/>
                <a:cs typeface="Times New Roman" panose="02020603050405020304" pitchFamily="18" charset="0"/>
              </a:rPr>
              <a:t>). There will be no space allocated for it between the other tags. &lt;code&gt;</a:t>
            </a:r>
            <a:r>
              <a:rPr lang="en-US" sz="1600" dirty="0" err="1">
                <a:solidFill>
                  <a:schemeClr val="tx2"/>
                </a:solidFill>
                <a:latin typeface="Times New Roman" panose="02020603050405020304" pitchFamily="18" charset="0"/>
                <a:cs typeface="Times New Roman" panose="02020603050405020304" pitchFamily="18" charset="0"/>
              </a:rPr>
              <a:t>visibility:hidden</a:t>
            </a:r>
            <a:r>
              <a:rPr lang="en-US" sz="1600" dirty="0">
                <a:solidFill>
                  <a:schemeClr val="tx2"/>
                </a:solidFill>
                <a:latin typeface="Times New Roman" panose="02020603050405020304" pitchFamily="18" charset="0"/>
                <a:cs typeface="Times New Roman" panose="02020603050405020304" pitchFamily="18" charset="0"/>
              </a:rPr>
              <a:t>&lt;/code&gt; means that unlike &lt;code&gt;</a:t>
            </a:r>
            <a:r>
              <a:rPr lang="en-US" sz="1600" dirty="0" err="1">
                <a:solidFill>
                  <a:schemeClr val="tx2"/>
                </a:solidFill>
                <a:latin typeface="Times New Roman" panose="02020603050405020304" pitchFamily="18" charset="0"/>
                <a:cs typeface="Times New Roman" panose="02020603050405020304" pitchFamily="18" charset="0"/>
              </a:rPr>
              <a:t>display:none</a:t>
            </a:r>
            <a:r>
              <a:rPr lang="en-US" sz="1600" dirty="0">
                <a:solidFill>
                  <a:schemeClr val="tx2"/>
                </a:solidFill>
                <a:latin typeface="Times New Roman" panose="02020603050405020304" pitchFamily="18" charset="0"/>
                <a:cs typeface="Times New Roman" panose="02020603050405020304" pitchFamily="18" charset="0"/>
              </a:rPr>
              <a:t>&lt;/code&gt;, the tag is not visible, but space is allocated for it on the page. The tag is rendered, it just isn't seen on the page. For example: Replacing &lt;code&gt;[style-tag-value]&lt;/code&gt; with &lt;code&gt;</a:t>
            </a:r>
            <a:r>
              <a:rPr lang="en-US" sz="1600" dirty="0" err="1">
                <a:solidFill>
                  <a:schemeClr val="tx2"/>
                </a:solidFill>
                <a:latin typeface="Times New Roman" panose="02020603050405020304" pitchFamily="18" charset="0"/>
                <a:cs typeface="Times New Roman" panose="02020603050405020304" pitchFamily="18" charset="0"/>
              </a:rPr>
              <a:t>display:none</a:t>
            </a:r>
            <a:r>
              <a:rPr lang="en-US" sz="1600" dirty="0">
                <a:solidFill>
                  <a:schemeClr val="tx2"/>
                </a:solidFill>
                <a:latin typeface="Times New Roman" panose="02020603050405020304" pitchFamily="18" charset="0"/>
                <a:cs typeface="Times New Roman" panose="02020603050405020304" pitchFamily="18" charset="0"/>
              </a:rPr>
              <a:t>&lt;/code&gt; results in: Replacing &lt;code&gt;[style-tag-value]&lt;/code&gt; with &lt;code&gt;</a:t>
            </a:r>
            <a:r>
              <a:rPr lang="en-US" sz="1600" dirty="0" err="1">
                <a:solidFill>
                  <a:schemeClr val="tx2"/>
                </a:solidFill>
                <a:latin typeface="Times New Roman" panose="02020603050405020304" pitchFamily="18" charset="0"/>
                <a:cs typeface="Times New Roman" panose="02020603050405020304" pitchFamily="18" charset="0"/>
              </a:rPr>
              <a:t>visibility:hidden</a:t>
            </a:r>
            <a:r>
              <a:rPr lang="en-US" sz="1600" dirty="0">
                <a:solidFill>
                  <a:schemeClr val="tx2"/>
                </a:solidFill>
                <a:latin typeface="Times New Roman" panose="02020603050405020304" pitchFamily="18" charset="0"/>
                <a:cs typeface="Times New Roman" panose="02020603050405020304" pitchFamily="18" charset="0"/>
              </a:rPr>
              <a:t>&lt;/code&gt; results in:</a:t>
            </a:r>
          </a:p>
          <a:p>
            <a:pPr lvl="1">
              <a:buFont typeface="Wingdings" panose="05000000000000000000" pitchFamily="2" charset="2"/>
              <a:buChar char="§"/>
            </a:pPr>
            <a:endParaRPr lang="en-US" sz="1600"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583CA0B-7722-0C3F-146B-F54E57153C57}"/>
              </a:ext>
            </a:extLst>
          </p:cNvPr>
          <p:cNvSpPr>
            <a:spLocks noGrp="1"/>
          </p:cNvSpPr>
          <p:nvPr>
            <p:ph type="body" sz="quarter" idx="11"/>
          </p:nvPr>
        </p:nvSpPr>
        <p:spPr>
          <a:xfrm>
            <a:off x="6096000" y="136525"/>
            <a:ext cx="5683624" cy="6002868"/>
          </a:xfrm>
        </p:spPr>
        <p:txBody>
          <a:bodyPr/>
          <a:lstStyle/>
          <a:p>
            <a:pPr>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Abstractive Summary (</a:t>
            </a:r>
            <a:r>
              <a:rPr lang="en-US" dirty="0" err="1">
                <a:solidFill>
                  <a:schemeClr val="tx2"/>
                </a:solidFill>
                <a:latin typeface="Times New Roman" panose="02020603050405020304" pitchFamily="18" charset="0"/>
                <a:cs typeface="Times New Roman" panose="02020603050405020304" pitchFamily="18" charset="0"/>
              </a:rPr>
              <a:t>LLaMA</a:t>
            </a:r>
            <a:r>
              <a:rPr lang="en-US" dirty="0">
                <a:solidFill>
                  <a:schemeClr val="tx2"/>
                </a:solidFill>
                <a:latin typeface="Times New Roman" panose="02020603050405020304" pitchFamily="18" charset="0"/>
                <a:cs typeface="Times New Roman" panose="02020603050405020304" pitchFamily="18" charset="0"/>
              </a:rPr>
              <a:t> 70B)</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The key difference between `</a:t>
            </a:r>
            <a:r>
              <a:rPr lang="en-US" sz="1600" dirty="0" err="1">
                <a:solidFill>
                  <a:schemeClr val="tx2"/>
                </a:solidFill>
                <a:latin typeface="Times New Roman" panose="02020603050405020304" pitchFamily="18" charset="0"/>
                <a:cs typeface="Times New Roman" panose="02020603050405020304" pitchFamily="18" charset="0"/>
              </a:rPr>
              <a:t>visibility:hidden</a:t>
            </a:r>
            <a:r>
              <a:rPr lang="en-US" sz="1600" dirty="0">
                <a:solidFill>
                  <a:schemeClr val="tx2"/>
                </a:solidFill>
                <a:latin typeface="Times New Roman" panose="02020603050405020304" pitchFamily="18" charset="0"/>
                <a:cs typeface="Times New Roman" panose="02020603050405020304" pitchFamily="18" charset="0"/>
              </a:rPr>
              <a:t>` and `</a:t>
            </a:r>
            <a:r>
              <a:rPr lang="en-US" sz="1600" dirty="0" err="1">
                <a:solidFill>
                  <a:schemeClr val="tx2"/>
                </a:solidFill>
                <a:latin typeface="Times New Roman" panose="02020603050405020304" pitchFamily="18" charset="0"/>
                <a:cs typeface="Times New Roman" panose="02020603050405020304" pitchFamily="18" charset="0"/>
              </a:rPr>
              <a:t>display:none</a:t>
            </a:r>
            <a:r>
              <a:rPr lang="en-US" sz="1600" dirty="0">
                <a:solidFill>
                  <a:schemeClr val="tx2"/>
                </a:solidFill>
                <a:latin typeface="Times New Roman" panose="02020603050405020304" pitchFamily="18" charset="0"/>
                <a:cs typeface="Times New Roman" panose="02020603050405020304" pitchFamily="18" charset="0"/>
              </a:rPr>
              <a:t>` is that `</a:t>
            </a:r>
            <a:r>
              <a:rPr lang="en-US" sz="1600" dirty="0" err="1">
                <a:solidFill>
                  <a:schemeClr val="tx2"/>
                </a:solidFill>
                <a:latin typeface="Times New Roman" panose="02020603050405020304" pitchFamily="18" charset="0"/>
                <a:cs typeface="Times New Roman" panose="02020603050405020304" pitchFamily="18" charset="0"/>
              </a:rPr>
              <a:t>visibility:hidden</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solidFill>
                  <a:schemeClr val="tx2"/>
                </a:solidFill>
                <a:highlight>
                  <a:srgbClr val="FFFF00"/>
                </a:highlight>
                <a:latin typeface="Times New Roman" panose="02020603050405020304" pitchFamily="18" charset="0"/>
                <a:cs typeface="Times New Roman" panose="02020603050405020304" pitchFamily="18" charset="0"/>
              </a:rPr>
              <a:t>hides an element while preserving its space in the layout</a:t>
            </a:r>
            <a:r>
              <a:rPr lang="en-US" sz="1600" dirty="0">
                <a:solidFill>
                  <a:schemeClr val="tx2"/>
                </a:solidFill>
                <a:latin typeface="Times New Roman" panose="02020603050405020304" pitchFamily="18" charset="0"/>
                <a:cs typeface="Times New Roman" panose="02020603050405020304" pitchFamily="18" charset="0"/>
              </a:rPr>
              <a:t>, whereas `</a:t>
            </a:r>
            <a:r>
              <a:rPr lang="en-US" sz="1600" dirty="0" err="1">
                <a:solidFill>
                  <a:schemeClr val="tx2"/>
                </a:solidFill>
                <a:latin typeface="Times New Roman" panose="02020603050405020304" pitchFamily="18" charset="0"/>
                <a:cs typeface="Times New Roman" panose="02020603050405020304" pitchFamily="18" charset="0"/>
              </a:rPr>
              <a:t>display:none</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a:solidFill>
                  <a:schemeClr val="tx2"/>
                </a:solidFill>
                <a:highlight>
                  <a:srgbClr val="FFFF00"/>
                </a:highlight>
                <a:latin typeface="Times New Roman" panose="02020603050405020304" pitchFamily="18" charset="0"/>
                <a:cs typeface="Times New Roman" panose="02020603050405020304" pitchFamily="18" charset="0"/>
              </a:rPr>
              <a:t>removes the element from the layout </a:t>
            </a:r>
            <a:r>
              <a:rPr lang="en-US" sz="1600" dirty="0">
                <a:solidFill>
                  <a:schemeClr val="tx2"/>
                </a:solidFill>
                <a:latin typeface="Times New Roman" panose="02020603050405020304" pitchFamily="18" charset="0"/>
                <a:cs typeface="Times New Roman" panose="02020603050405020304" pitchFamily="18" charset="0"/>
              </a:rPr>
              <a:t>altogether.</a:t>
            </a:r>
            <a:endParaRPr lang="en-US" sz="18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Abstractive Summary (</a:t>
            </a:r>
            <a:r>
              <a:rPr lang="en-US" sz="1800" dirty="0" err="1">
                <a:solidFill>
                  <a:schemeClr val="tx2"/>
                </a:solidFill>
                <a:latin typeface="Times New Roman" panose="02020603050405020304" pitchFamily="18" charset="0"/>
                <a:cs typeface="Times New Roman" panose="02020603050405020304" pitchFamily="18" charset="0"/>
              </a:rPr>
              <a:t>LLaMA</a:t>
            </a:r>
            <a:r>
              <a:rPr lang="en-US" sz="1800" dirty="0">
                <a:solidFill>
                  <a:schemeClr val="tx2"/>
                </a:solidFill>
                <a:latin typeface="Times New Roman" panose="02020603050405020304" pitchFamily="18" charset="0"/>
                <a:cs typeface="Times New Roman" panose="02020603050405020304" pitchFamily="18" charset="0"/>
              </a:rPr>
              <a:t> 8B)</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The difference between `</a:t>
            </a:r>
            <a:r>
              <a:rPr lang="en-US" sz="1600" dirty="0" err="1">
                <a:solidFill>
                  <a:schemeClr val="tx2"/>
                </a:solidFill>
                <a:latin typeface="Times New Roman" panose="02020603050405020304" pitchFamily="18" charset="0"/>
                <a:cs typeface="Times New Roman" panose="02020603050405020304" pitchFamily="18" charset="0"/>
              </a:rPr>
              <a:t>visibility:hidden</a:t>
            </a:r>
            <a:r>
              <a:rPr lang="en-US" sz="1600" dirty="0">
                <a:solidFill>
                  <a:schemeClr val="tx2"/>
                </a:solidFill>
                <a:latin typeface="Times New Roman" panose="02020603050405020304" pitchFamily="18" charset="0"/>
                <a:cs typeface="Times New Roman" panose="02020603050405020304" pitchFamily="18" charset="0"/>
              </a:rPr>
              <a:t>` and `</a:t>
            </a:r>
            <a:r>
              <a:rPr lang="en-US" sz="1600" dirty="0" err="1">
                <a:solidFill>
                  <a:schemeClr val="tx2"/>
                </a:solidFill>
                <a:latin typeface="Times New Roman" panose="02020603050405020304" pitchFamily="18" charset="0"/>
                <a:cs typeface="Times New Roman" panose="02020603050405020304" pitchFamily="18" charset="0"/>
              </a:rPr>
              <a:t>display:none</a:t>
            </a:r>
            <a:r>
              <a:rPr lang="en-US" sz="1600" dirty="0">
                <a:solidFill>
                  <a:schemeClr val="tx2"/>
                </a:solidFill>
                <a:latin typeface="Times New Roman" panose="02020603050405020304" pitchFamily="18" charset="0"/>
                <a:cs typeface="Times New Roman" panose="02020603050405020304" pitchFamily="18" charset="0"/>
              </a:rPr>
              <a:t>` lies in how they affect an element's presence on the page. `</a:t>
            </a:r>
            <a:r>
              <a:rPr lang="en-US" sz="1600" dirty="0" err="1">
                <a:solidFill>
                  <a:schemeClr val="tx2"/>
                </a:solidFill>
                <a:latin typeface="Times New Roman" panose="02020603050405020304" pitchFamily="18" charset="0"/>
                <a:cs typeface="Times New Roman" panose="02020603050405020304" pitchFamily="18" charset="0"/>
              </a:rPr>
              <a:t>display:none</a:t>
            </a:r>
            <a:r>
              <a:rPr lang="en-US" sz="1600" dirty="0">
                <a:solidFill>
                  <a:schemeClr val="tx2"/>
                </a:solidFill>
                <a:latin typeface="Times New Roman" panose="02020603050405020304" pitchFamily="18" charset="0"/>
                <a:cs typeface="Times New Roman" panose="02020603050405020304" pitchFamily="18" charset="0"/>
              </a:rPr>
              <a:t>` removes the element from the page layout, while `</a:t>
            </a:r>
            <a:r>
              <a:rPr lang="en-US" sz="1600" dirty="0" err="1">
                <a:solidFill>
                  <a:schemeClr val="tx2"/>
                </a:solidFill>
                <a:latin typeface="Times New Roman" panose="02020603050405020304" pitchFamily="18" charset="0"/>
                <a:cs typeface="Times New Roman" panose="02020603050405020304" pitchFamily="18" charset="0"/>
              </a:rPr>
              <a:t>visibility:hidden</a:t>
            </a:r>
            <a:r>
              <a:rPr lang="en-US" sz="1600" dirty="0">
                <a:solidFill>
                  <a:schemeClr val="tx2"/>
                </a:solidFill>
                <a:latin typeface="Times New Roman" panose="02020603050405020304" pitchFamily="18" charset="0"/>
                <a:cs typeface="Times New Roman" panose="02020603050405020304" pitchFamily="18" charset="0"/>
              </a:rPr>
              <a:t>` hides the element from view but still reserves space for it on the page.</a:t>
            </a:r>
          </a:p>
          <a:p>
            <a:pPr>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Extractive Summary (via </a:t>
            </a:r>
            <a:r>
              <a:rPr lang="en-US" dirty="0" err="1">
                <a:solidFill>
                  <a:schemeClr val="tx2"/>
                </a:solidFill>
                <a:latin typeface="Times New Roman" panose="02020603050405020304" pitchFamily="18" charset="0"/>
                <a:cs typeface="Times New Roman" panose="02020603050405020304" pitchFamily="18" charset="0"/>
              </a:rPr>
              <a:t>RoBERTa</a:t>
            </a:r>
            <a:r>
              <a:rPr lang="en-US" dirty="0">
                <a:solidFill>
                  <a:schemeClr val="tx2"/>
                </a:solidFill>
                <a:latin typeface="Times New Roman" panose="02020603050405020304" pitchFamily="18" charset="0"/>
                <a:cs typeface="Times New Roman" panose="02020603050405020304" pitchFamily="18" charset="0"/>
              </a:rPr>
              <a:t> entailment)</a:t>
            </a:r>
          </a:p>
          <a:p>
            <a:pPr lvl="1">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&lt;code&gt;</a:t>
            </a:r>
            <a:r>
              <a:rPr lang="en-US" dirty="0" err="1">
                <a:solidFill>
                  <a:schemeClr val="tx2"/>
                </a:solidFill>
                <a:latin typeface="Times New Roman" panose="02020603050405020304" pitchFamily="18" charset="0"/>
                <a:cs typeface="Times New Roman" panose="02020603050405020304" pitchFamily="18" charset="0"/>
              </a:rPr>
              <a:t>display:none</a:t>
            </a:r>
            <a:r>
              <a:rPr lang="en-US" dirty="0">
                <a:solidFill>
                  <a:schemeClr val="tx2"/>
                </a:solidFill>
                <a:latin typeface="Times New Roman" panose="02020603050405020304" pitchFamily="18" charset="0"/>
                <a:cs typeface="Times New Roman" panose="02020603050405020304" pitchFamily="18" charset="0"/>
              </a:rPr>
              <a:t>&lt;/code&gt; removes the element from the layout flow. &lt;code&gt;</a:t>
            </a:r>
            <a:r>
              <a:rPr lang="en-US" dirty="0" err="1">
                <a:solidFill>
                  <a:schemeClr val="tx2"/>
                </a:solidFill>
                <a:latin typeface="Times New Roman" panose="02020603050405020304" pitchFamily="18" charset="0"/>
                <a:cs typeface="Times New Roman" panose="02020603050405020304" pitchFamily="18" charset="0"/>
              </a:rPr>
              <a:t>visibility:hidden</a:t>
            </a:r>
            <a:r>
              <a:rPr lang="en-US" dirty="0">
                <a:solidFill>
                  <a:schemeClr val="tx2"/>
                </a:solidFill>
                <a:latin typeface="Times New Roman" panose="02020603050405020304" pitchFamily="18" charset="0"/>
                <a:cs typeface="Times New Roman" panose="02020603050405020304" pitchFamily="18" charset="0"/>
              </a:rPr>
              <a:t>&lt;/code&gt; hides it but leaves the space.</a:t>
            </a:r>
          </a:p>
          <a:p>
            <a:pPr>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Ground Truth </a:t>
            </a:r>
          </a:p>
          <a:p>
            <a:pPr lvl="1">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&lt;code&gt;</a:t>
            </a:r>
            <a:r>
              <a:rPr lang="en-US" dirty="0" err="1">
                <a:solidFill>
                  <a:schemeClr val="tx2"/>
                </a:solidFill>
                <a:latin typeface="Times New Roman" panose="02020603050405020304" pitchFamily="18" charset="0"/>
                <a:cs typeface="Times New Roman" panose="02020603050405020304" pitchFamily="18" charset="0"/>
              </a:rPr>
              <a:t>display:none</a:t>
            </a:r>
            <a:r>
              <a:rPr lang="en-US" dirty="0">
                <a:solidFill>
                  <a:schemeClr val="tx2"/>
                </a:solidFill>
                <a:latin typeface="Times New Roman" panose="02020603050405020304" pitchFamily="18" charset="0"/>
                <a:cs typeface="Times New Roman" panose="02020603050405020304" pitchFamily="18" charset="0"/>
              </a:rPr>
              <a:t>&lt;/code&gt; removes the element from the layout flow. &lt;code&gt;</a:t>
            </a:r>
            <a:r>
              <a:rPr lang="en-US" dirty="0" err="1">
                <a:solidFill>
                  <a:schemeClr val="tx2"/>
                </a:solidFill>
                <a:latin typeface="Times New Roman" panose="02020603050405020304" pitchFamily="18" charset="0"/>
                <a:cs typeface="Times New Roman" panose="02020603050405020304" pitchFamily="18" charset="0"/>
              </a:rPr>
              <a:t>visibility:hidden</a:t>
            </a:r>
            <a:r>
              <a:rPr lang="en-US" dirty="0">
                <a:solidFill>
                  <a:schemeClr val="tx2"/>
                </a:solidFill>
                <a:latin typeface="Times New Roman" panose="02020603050405020304" pitchFamily="18" charset="0"/>
                <a:cs typeface="Times New Roman" panose="02020603050405020304" pitchFamily="18" charset="0"/>
              </a:rPr>
              <a:t>&lt;/code&gt; hides it but leaves the space.</a:t>
            </a:r>
          </a:p>
        </p:txBody>
      </p:sp>
      <p:sp>
        <p:nvSpPr>
          <p:cNvPr id="4" name="Title 3">
            <a:extLst>
              <a:ext uri="{FF2B5EF4-FFF2-40B4-BE49-F238E27FC236}">
                <a16:creationId xmlns:a16="http://schemas.microsoft.com/office/drawing/2014/main" id="{A2623FB8-5339-72C4-DF3A-48E74EC035A9}"/>
              </a:ext>
            </a:extLst>
          </p:cNvPr>
          <p:cNvSpPr>
            <a:spLocks noGrp="1"/>
          </p:cNvSpPr>
          <p:nvPr>
            <p:ph type="title"/>
          </p:nvPr>
        </p:nvSpPr>
        <p:spPr>
          <a:xfrm>
            <a:off x="749300" y="1205817"/>
            <a:ext cx="10515600" cy="890588"/>
          </a:xfrm>
        </p:spPr>
        <p:txBody>
          <a:bodyPr/>
          <a:lstStyle/>
          <a:p>
            <a:r>
              <a:rPr lang="en-US" dirty="0">
                <a:solidFill>
                  <a:schemeClr val="tx2"/>
                </a:solidFill>
                <a:latin typeface="Times New Roman" panose="02020603050405020304" pitchFamily="18" charset="0"/>
                <a:cs typeface="Times New Roman" panose="02020603050405020304" pitchFamily="18" charset="0"/>
              </a:rPr>
              <a:t>Qualitative Examples</a:t>
            </a:r>
          </a:p>
        </p:txBody>
      </p:sp>
      <p:sp>
        <p:nvSpPr>
          <p:cNvPr id="5" name="Slide Number Placeholder 4">
            <a:extLst>
              <a:ext uri="{FF2B5EF4-FFF2-40B4-BE49-F238E27FC236}">
                <a16:creationId xmlns:a16="http://schemas.microsoft.com/office/drawing/2014/main" id="{39325517-E853-E001-C314-7803AA9538D3}"/>
              </a:ext>
            </a:extLst>
          </p:cNvPr>
          <p:cNvSpPr>
            <a:spLocks noGrp="1"/>
          </p:cNvSpPr>
          <p:nvPr>
            <p:ph type="sldNum" sz="quarter" idx="4"/>
          </p:nvPr>
        </p:nvSpPr>
        <p:spPr/>
        <p:txBody>
          <a:bodyPr/>
          <a:lstStyle/>
          <a:p>
            <a:r>
              <a:rPr lang="en-US" dirty="0"/>
              <a:t>18</a:t>
            </a:r>
          </a:p>
        </p:txBody>
      </p:sp>
    </p:spTree>
    <p:extLst>
      <p:ext uri="{BB962C8B-B14F-4D97-AF65-F5344CB8AC3E}">
        <p14:creationId xmlns:p14="http://schemas.microsoft.com/office/powerpoint/2010/main" val="196285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009490-B8B9-4782-8E71-6AA01A40A6BD}"/>
              </a:ext>
            </a:extLst>
          </p:cNvPr>
          <p:cNvSpPr>
            <a:spLocks noGrp="1"/>
          </p:cNvSpPr>
          <p:nvPr>
            <p:ph type="body" sz="quarter" idx="10"/>
          </p:nvPr>
        </p:nvSpPr>
        <p:spPr>
          <a:xfrm>
            <a:off x="800100" y="2357858"/>
            <a:ext cx="5403929" cy="3765150"/>
          </a:xfrm>
        </p:spPr>
        <p:txBody>
          <a:bodyPr/>
          <a:lstStyle/>
          <a:p>
            <a:pPr>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Summary of Contributions</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Proposed a hybrid summarization pipeline combining:</a:t>
            </a:r>
          </a:p>
          <a:p>
            <a:pPr lvl="2">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Abstractive summaries from </a:t>
            </a:r>
            <a:r>
              <a:rPr lang="en-US" dirty="0" err="1">
                <a:solidFill>
                  <a:schemeClr val="tx2"/>
                </a:solidFill>
                <a:latin typeface="Times New Roman" panose="02020603050405020304" pitchFamily="18" charset="0"/>
                <a:cs typeface="Times New Roman" panose="02020603050405020304" pitchFamily="18" charset="0"/>
              </a:rPr>
              <a:t>LLaMA</a:t>
            </a:r>
            <a:r>
              <a:rPr lang="en-US" dirty="0">
                <a:solidFill>
                  <a:schemeClr val="tx2"/>
                </a:solidFill>
                <a:latin typeface="Times New Roman" panose="02020603050405020304" pitchFamily="18" charset="0"/>
                <a:cs typeface="Times New Roman" panose="02020603050405020304" pitchFamily="18" charset="0"/>
              </a:rPr>
              <a:t> 3.3 70B</a:t>
            </a:r>
          </a:p>
          <a:p>
            <a:pPr lvl="2">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Extractive filtering using </a:t>
            </a:r>
            <a:r>
              <a:rPr lang="en-US" dirty="0" err="1">
                <a:solidFill>
                  <a:schemeClr val="tx2"/>
                </a:solidFill>
                <a:latin typeface="Times New Roman" panose="02020603050405020304" pitchFamily="18" charset="0"/>
                <a:cs typeface="Times New Roman" panose="02020603050405020304" pitchFamily="18" charset="0"/>
              </a:rPr>
              <a:t>RoBERTa</a:t>
            </a:r>
            <a:r>
              <a:rPr lang="en-US" dirty="0">
                <a:solidFill>
                  <a:schemeClr val="tx2"/>
                </a:solidFill>
                <a:latin typeface="Times New Roman" panose="02020603050405020304" pitchFamily="18" charset="0"/>
                <a:cs typeface="Times New Roman" panose="02020603050405020304" pitchFamily="18" charset="0"/>
              </a:rPr>
              <a:t>-large-MNLI entailment</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Used few-shot prompting and instruction-tuned LLMs for high-quality generation</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Ensured faithfulness by filtering hallucinations via NLI</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Evaluated using ROUGE, </a:t>
            </a:r>
            <a:r>
              <a:rPr lang="en-US" sz="1600" dirty="0" err="1">
                <a:solidFill>
                  <a:schemeClr val="tx2"/>
                </a:solidFill>
                <a:latin typeface="Times New Roman" panose="02020603050405020304" pitchFamily="18" charset="0"/>
                <a:cs typeface="Times New Roman" panose="02020603050405020304" pitchFamily="18" charset="0"/>
              </a:rPr>
              <a:t>BERTScore</a:t>
            </a:r>
            <a:r>
              <a:rPr lang="en-US" sz="1600" dirty="0">
                <a:solidFill>
                  <a:schemeClr val="tx2"/>
                </a:solidFill>
                <a:latin typeface="Times New Roman" panose="02020603050405020304" pitchFamily="18" charset="0"/>
                <a:cs typeface="Times New Roman" panose="02020603050405020304" pitchFamily="18" charset="0"/>
              </a:rPr>
              <a:t>, and BLEU across ~200 Stack Overflow questions</a:t>
            </a:r>
          </a:p>
        </p:txBody>
      </p:sp>
      <p:sp>
        <p:nvSpPr>
          <p:cNvPr id="3" name="Text Placeholder 2">
            <a:extLst>
              <a:ext uri="{FF2B5EF4-FFF2-40B4-BE49-F238E27FC236}">
                <a16:creationId xmlns:a16="http://schemas.microsoft.com/office/drawing/2014/main" id="{EF8A6C00-729B-C6A9-D0B5-BA1FD49F4C3F}"/>
              </a:ext>
            </a:extLst>
          </p:cNvPr>
          <p:cNvSpPr>
            <a:spLocks noGrp="1"/>
          </p:cNvSpPr>
          <p:nvPr>
            <p:ph type="body" sz="quarter" idx="11"/>
          </p:nvPr>
        </p:nvSpPr>
        <p:spPr>
          <a:xfrm>
            <a:off x="6709941" y="2357858"/>
            <a:ext cx="5029200" cy="3637828"/>
          </a:xfrm>
        </p:spPr>
        <p:txBody>
          <a:bodyPr/>
          <a:lstStyle/>
          <a:p>
            <a:pPr>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Key Results</a:t>
            </a:r>
          </a:p>
          <a:p>
            <a:pPr lvl="1">
              <a:buFont typeface="Wingdings" panose="05000000000000000000" pitchFamily="2" charset="2"/>
              <a:buChar char="§"/>
            </a:pPr>
            <a:r>
              <a:rPr lang="en-US" sz="1600" dirty="0" err="1">
                <a:solidFill>
                  <a:schemeClr val="tx2"/>
                </a:solidFill>
                <a:latin typeface="Times New Roman" panose="02020603050405020304" pitchFamily="18" charset="0"/>
                <a:cs typeface="Times New Roman" panose="02020603050405020304" pitchFamily="18" charset="0"/>
              </a:rPr>
              <a:t>LLaMA</a:t>
            </a:r>
            <a:r>
              <a:rPr lang="en-US" sz="1600" dirty="0">
                <a:solidFill>
                  <a:schemeClr val="tx2"/>
                </a:solidFill>
                <a:latin typeface="Times New Roman" panose="02020603050405020304" pitchFamily="18" charset="0"/>
                <a:cs typeface="Times New Roman" panose="02020603050405020304" pitchFamily="18" charset="0"/>
              </a:rPr>
              <a:t> 70B significantly outperformed 8B in summary quality (e.g., </a:t>
            </a:r>
            <a:r>
              <a:rPr lang="en-US" sz="1600" dirty="0" err="1">
                <a:solidFill>
                  <a:schemeClr val="tx2"/>
                </a:solidFill>
                <a:latin typeface="Times New Roman" panose="02020603050405020304" pitchFamily="18" charset="0"/>
                <a:cs typeface="Times New Roman" panose="02020603050405020304" pitchFamily="18" charset="0"/>
              </a:rPr>
              <a:t>BERTScore</a:t>
            </a:r>
            <a:r>
              <a:rPr lang="en-US" sz="1600" dirty="0">
                <a:solidFill>
                  <a:schemeClr val="tx2"/>
                </a:solidFill>
                <a:latin typeface="Times New Roman" panose="02020603050405020304" pitchFamily="18" charset="0"/>
                <a:cs typeface="Times New Roman" panose="02020603050405020304" pitchFamily="18" charset="0"/>
              </a:rPr>
              <a:t> F1: 0.88 vs. 0.56)</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Get similar performance by 8b using few shot prompting.</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Entailment filtering eliminated unsupported claims and increased factual precision</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Achieved high memory efficiency using FP8 quantization in </a:t>
            </a:r>
            <a:r>
              <a:rPr lang="en-US" sz="1600" dirty="0" err="1">
                <a:solidFill>
                  <a:schemeClr val="tx2"/>
                </a:solidFill>
                <a:latin typeface="Times New Roman" panose="02020603050405020304" pitchFamily="18" charset="0"/>
                <a:cs typeface="Times New Roman" panose="02020603050405020304" pitchFamily="18" charset="0"/>
              </a:rPr>
              <a:t>vLLM</a:t>
            </a:r>
            <a:endParaRPr lang="en-US" sz="1600" dirty="0">
              <a:solidFill>
                <a:schemeClr val="tx2"/>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endParaRPr lang="en-US" sz="1600" dirty="0">
              <a:solidFill>
                <a:schemeClr val="tx2"/>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AE6AB15A-C725-CF06-F079-27C9F8BA3A97}"/>
              </a:ext>
            </a:extLst>
          </p:cNvPr>
          <p:cNvSpPr>
            <a:spLocks noGrp="1"/>
          </p:cNvSpPr>
          <p:nvPr>
            <p:ph type="title"/>
          </p:nvPr>
        </p:nvSpPr>
        <p:spPr>
          <a:xfrm>
            <a:off x="749300" y="1434782"/>
            <a:ext cx="10515600" cy="590866"/>
          </a:xfrm>
        </p:spPr>
        <p:txBody>
          <a:bodyPr/>
          <a:lstStyle/>
          <a:p>
            <a:r>
              <a:rPr lang="en-US" dirty="0">
                <a:solidFill>
                  <a:schemeClr val="tx2"/>
                </a:solidFill>
              </a:rPr>
              <a:t>Conclusion</a:t>
            </a:r>
          </a:p>
        </p:txBody>
      </p:sp>
      <p:sp>
        <p:nvSpPr>
          <p:cNvPr id="5" name="Slide Number Placeholder 4">
            <a:extLst>
              <a:ext uri="{FF2B5EF4-FFF2-40B4-BE49-F238E27FC236}">
                <a16:creationId xmlns:a16="http://schemas.microsoft.com/office/drawing/2014/main" id="{D6DBB8D7-CCDF-006E-F819-B90F6FED4CBC}"/>
              </a:ext>
            </a:extLst>
          </p:cNvPr>
          <p:cNvSpPr>
            <a:spLocks noGrp="1"/>
          </p:cNvSpPr>
          <p:nvPr>
            <p:ph type="sldNum" sz="quarter" idx="4"/>
          </p:nvPr>
        </p:nvSpPr>
        <p:spPr/>
        <p:txBody>
          <a:bodyPr/>
          <a:lstStyle/>
          <a:p>
            <a:r>
              <a:rPr lang="en-US" dirty="0"/>
              <a:t>19</a:t>
            </a:r>
          </a:p>
        </p:txBody>
      </p:sp>
      <p:sp>
        <p:nvSpPr>
          <p:cNvPr id="6" name="TextBox 5">
            <a:extLst>
              <a:ext uri="{FF2B5EF4-FFF2-40B4-BE49-F238E27FC236}">
                <a16:creationId xmlns:a16="http://schemas.microsoft.com/office/drawing/2014/main" id="{9E7BB58B-54A4-4F9C-26AB-C71210EA4CF5}"/>
              </a:ext>
            </a:extLst>
          </p:cNvPr>
          <p:cNvSpPr txBox="1"/>
          <p:nvPr/>
        </p:nvSpPr>
        <p:spPr>
          <a:xfrm>
            <a:off x="6847115" y="4791023"/>
            <a:ext cx="4800600" cy="1200329"/>
          </a:xfrm>
          <a:prstGeom prst="rect">
            <a:avLst/>
          </a:prstGeom>
          <a:noFill/>
        </p:spPr>
        <p:txBody>
          <a:bodyPr wrap="square" rtlCol="0">
            <a:spAutoFit/>
          </a:bodyPr>
          <a:lstStyle/>
          <a:p>
            <a:pPr marL="285750" indent="-285750">
              <a:buFont typeface="Wingdings" panose="05000000000000000000" pitchFamily="2" charset="2"/>
              <a:buChar char="§"/>
            </a:pPr>
            <a:endParaRPr lang="en-US"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Code &amp; Dataset:</a:t>
            </a:r>
          </a:p>
          <a:p>
            <a:pPr marL="742950" lvl="1" indent="-285750">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https://github.com/Nurjahan-Nipa/summarization</a:t>
            </a:r>
            <a:endParaRPr lang="en-US"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37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646E829-85D0-7BFE-8167-2036222B8146}"/>
              </a:ext>
            </a:extLst>
          </p:cNvPr>
          <p:cNvSpPr>
            <a:spLocks noGrp="1"/>
          </p:cNvSpPr>
          <p:nvPr>
            <p:ph type="body" sz="quarter" idx="10"/>
          </p:nvPr>
        </p:nvSpPr>
        <p:spPr>
          <a:xfrm>
            <a:off x="363683" y="2084441"/>
            <a:ext cx="6853283" cy="3963068"/>
          </a:xfrm>
        </p:spPr>
        <p:txBody>
          <a:bodyPr/>
          <a:lstStyle/>
          <a:p>
            <a:pPr marL="274320" algn="l">
              <a:lnSpc>
                <a:spcPts val="2143"/>
              </a:lnSpc>
              <a:spcBef>
                <a:spcPts val="1029"/>
              </a:spcBef>
              <a:spcAft>
                <a:spcPts val="1029"/>
              </a:spcAft>
              <a:buFont typeface="Wingdings" panose="05000000000000000000" pitchFamily="2" charset="2"/>
              <a:buChar char="§"/>
            </a:pPr>
            <a:r>
              <a:rPr lang="en-US" sz="1800" b="1" i="0" dirty="0">
                <a:solidFill>
                  <a:schemeClr val="tx2"/>
                </a:solidFill>
                <a:effectLst/>
                <a:latin typeface="Times New Roman" panose="02020603050405020304" pitchFamily="18" charset="0"/>
                <a:cs typeface="Times New Roman" panose="02020603050405020304" pitchFamily="18" charset="0"/>
              </a:rPr>
              <a:t>Information Overload</a:t>
            </a:r>
            <a:r>
              <a:rPr lang="en-US" sz="1800" b="0" i="0" dirty="0">
                <a:solidFill>
                  <a:schemeClr val="tx2"/>
                </a:solidFill>
                <a:effectLst/>
                <a:latin typeface="Times New Roman" panose="02020603050405020304" pitchFamily="18" charset="0"/>
                <a:cs typeface="Times New Roman" panose="02020603050405020304" pitchFamily="18" charset="0"/>
              </a:rPr>
              <a:t>: Average SO answer post contains 300+ words with mixed content (code, explanations, debates).</a:t>
            </a:r>
          </a:p>
          <a:p>
            <a:pPr marL="274320" algn="l">
              <a:lnSpc>
                <a:spcPts val="2143"/>
              </a:lnSpc>
              <a:spcBef>
                <a:spcPts val="1029"/>
              </a:spcBef>
              <a:spcAft>
                <a:spcPts val="1029"/>
              </a:spcAft>
              <a:buFont typeface="Wingdings" panose="05000000000000000000" pitchFamily="2" charset="2"/>
              <a:buChar char="§"/>
            </a:pPr>
            <a:r>
              <a:rPr lang="en-US" sz="1800" b="1" i="0" dirty="0">
                <a:solidFill>
                  <a:schemeClr val="tx2"/>
                </a:solidFill>
                <a:effectLst/>
                <a:latin typeface="Times New Roman" panose="02020603050405020304" pitchFamily="18" charset="0"/>
                <a:cs typeface="Times New Roman" panose="02020603050405020304" pitchFamily="18" charset="0"/>
              </a:rPr>
              <a:t>No Domain-Specific Solution</a:t>
            </a:r>
            <a:r>
              <a:rPr lang="en-US" sz="1800" b="0" i="0" dirty="0">
                <a:solidFill>
                  <a:schemeClr val="tx2"/>
                </a:solidFill>
                <a:effectLst/>
                <a:latin typeface="Times New Roman" panose="02020603050405020304" pitchFamily="18" charset="0"/>
                <a:cs typeface="Times New Roman" panose="02020603050405020304" pitchFamily="18" charset="0"/>
              </a:rPr>
              <a:t>: General NLP models fail to handle SO's unique structure (code blocks, error messages).</a:t>
            </a:r>
            <a:endParaRPr lang="en-US" sz="1800" dirty="0">
              <a:solidFill>
                <a:schemeClr val="tx2"/>
              </a:solidFill>
              <a:latin typeface="Times New Roman" panose="02020603050405020304" pitchFamily="18" charset="0"/>
              <a:cs typeface="Times New Roman" panose="02020603050405020304" pitchFamily="18" charset="0"/>
            </a:endParaRPr>
          </a:p>
          <a:p>
            <a:pPr marL="274320" algn="l">
              <a:lnSpc>
                <a:spcPts val="2143"/>
              </a:lnSpc>
              <a:spcBef>
                <a:spcPts val="1029"/>
              </a:spcBef>
              <a:spcAft>
                <a:spcPts val="1029"/>
              </a:spcAft>
              <a:buFont typeface="Wingdings" panose="05000000000000000000" pitchFamily="2" charset="2"/>
              <a:buChar char="§"/>
            </a:pPr>
            <a:r>
              <a:rPr lang="en-US" sz="1800" b="1" dirty="0">
                <a:solidFill>
                  <a:schemeClr val="tx2"/>
                </a:solidFill>
                <a:effectLst/>
                <a:latin typeface="Times New Roman" panose="02020603050405020304" pitchFamily="18" charset="0"/>
                <a:cs typeface="Times New Roman" panose="02020603050405020304" pitchFamily="18" charset="0"/>
              </a:rPr>
              <a:t>Time Consuming: </a:t>
            </a:r>
            <a:r>
              <a:rPr lang="en-US" sz="1800" dirty="0">
                <a:solidFill>
                  <a:schemeClr val="tx2"/>
                </a:solidFill>
                <a:effectLst/>
                <a:latin typeface="Times New Roman" panose="02020603050405020304" pitchFamily="18" charset="0"/>
                <a:cs typeface="Times New Roman" panose="02020603050405020304" pitchFamily="18" charset="0"/>
              </a:rPr>
              <a:t>Finding essential information in SO posts can be time-consuming.</a:t>
            </a:r>
          </a:p>
          <a:p>
            <a:pPr marL="274320" algn="l">
              <a:lnSpc>
                <a:spcPts val="2143"/>
              </a:lnSpc>
              <a:spcBef>
                <a:spcPts val="1029"/>
              </a:spcBef>
              <a:spcAft>
                <a:spcPts val="1029"/>
              </a:spcAft>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User Need: </a:t>
            </a:r>
            <a:r>
              <a:rPr lang="en-US" sz="1800" dirty="0">
                <a:solidFill>
                  <a:schemeClr val="tx2"/>
                </a:solidFill>
                <a:latin typeface="Times New Roman" panose="02020603050405020304" pitchFamily="18" charset="0"/>
                <a:cs typeface="Times New Roman" panose="02020603050405020304" pitchFamily="18" charset="0"/>
              </a:rPr>
              <a:t>Users demand for tool support to quickly navigate online posts.</a:t>
            </a:r>
          </a:p>
          <a:p>
            <a:pPr marL="274320" algn="l">
              <a:lnSpc>
                <a:spcPts val="2143"/>
              </a:lnSpc>
              <a:spcBef>
                <a:spcPts val="1029"/>
              </a:spcBef>
              <a:spcAft>
                <a:spcPts val="1029"/>
              </a:spcAft>
              <a:buFont typeface="Wingdings" panose="05000000000000000000" pitchFamily="2" charset="2"/>
              <a:buChar char="§"/>
            </a:pPr>
            <a:r>
              <a:rPr lang="en-US" sz="1800" b="1" i="0" dirty="0">
                <a:solidFill>
                  <a:schemeClr val="tx2"/>
                </a:solidFill>
                <a:effectLst/>
                <a:latin typeface="Times New Roman" panose="02020603050405020304" pitchFamily="18" charset="0"/>
                <a:cs typeface="Times New Roman" panose="02020603050405020304" pitchFamily="18" charset="0"/>
              </a:rPr>
              <a:t>Example</a:t>
            </a:r>
            <a:r>
              <a:rPr lang="en-US" sz="1800" b="0" i="0" dirty="0">
                <a:solidFill>
                  <a:schemeClr val="tx2"/>
                </a:solidFill>
                <a:effectLst/>
                <a:latin typeface="Times New Roman" panose="02020603050405020304" pitchFamily="18" charset="0"/>
                <a:cs typeface="Times New Roman" panose="02020603050405020304" pitchFamily="18" charset="0"/>
              </a:rPr>
              <a:t>: </a:t>
            </a:r>
            <a:r>
              <a:rPr lang="en-US" sz="1800" b="0" i="1" dirty="0">
                <a:solidFill>
                  <a:schemeClr val="tx2"/>
                </a:solidFill>
                <a:effectLst/>
                <a:latin typeface="Times New Roman" panose="02020603050405020304" pitchFamily="18" charset="0"/>
                <a:cs typeface="Times New Roman" panose="02020603050405020304" pitchFamily="18" charset="0"/>
              </a:rPr>
              <a:t>"Difference between Polymorphism vs Overriding vs Overloading?"</a:t>
            </a:r>
            <a:r>
              <a:rPr lang="en-US" sz="1800" b="0" i="0" dirty="0">
                <a:solidFill>
                  <a:schemeClr val="tx2"/>
                </a:solidFill>
                <a:effectLst/>
                <a:latin typeface="Times New Roman" panose="02020603050405020304" pitchFamily="18" charset="0"/>
                <a:cs typeface="Times New Roman" panose="02020603050405020304" pitchFamily="18" charset="0"/>
              </a:rPr>
              <a:t> → 21 answers (avg. 5min read each ~&gt; 105 </a:t>
            </a:r>
            <a:r>
              <a:rPr lang="en-US" sz="1800" dirty="0">
                <a:solidFill>
                  <a:schemeClr val="tx2"/>
                </a:solidFill>
                <a:latin typeface="Times New Roman" panose="02020603050405020304" pitchFamily="18" charset="0"/>
                <a:cs typeface="Times New Roman" panose="02020603050405020304" pitchFamily="18" charset="0"/>
              </a:rPr>
              <a:t>mins</a:t>
            </a:r>
            <a:r>
              <a:rPr lang="en-US" sz="1800" b="0" i="0" dirty="0">
                <a:solidFill>
                  <a:schemeClr val="tx2"/>
                </a:solidFill>
                <a:effectLst/>
                <a:latin typeface="Times New Roman" panose="02020603050405020304" pitchFamily="18" charset="0"/>
                <a:cs typeface="Times New Roman" panose="02020603050405020304" pitchFamily="18" charset="0"/>
              </a:rPr>
              <a:t>).</a:t>
            </a:r>
          </a:p>
          <a:p>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F7F6CBB8-5378-F228-165E-94352521A431}"/>
              </a:ext>
            </a:extLst>
          </p:cNvPr>
          <p:cNvSpPr>
            <a:spLocks noGrp="1"/>
          </p:cNvSpPr>
          <p:nvPr>
            <p:ph type="title"/>
          </p:nvPr>
        </p:nvSpPr>
        <p:spPr>
          <a:xfrm>
            <a:off x="363683" y="1355662"/>
            <a:ext cx="6311437" cy="432498"/>
          </a:xfrm>
        </p:spPr>
        <p:txBody>
          <a:bodyPr/>
          <a:lstStyle/>
          <a:p>
            <a:r>
              <a:rPr lang="en-US" dirty="0">
                <a:solidFill>
                  <a:schemeClr val="tx2"/>
                </a:solidFill>
                <a:latin typeface="Times New Roman" panose="02020603050405020304" pitchFamily="18" charset="0"/>
                <a:cs typeface="Times New Roman" panose="02020603050405020304" pitchFamily="18" charset="0"/>
              </a:rPr>
              <a:t>Problem Statement</a:t>
            </a:r>
          </a:p>
        </p:txBody>
      </p:sp>
      <p:sp>
        <p:nvSpPr>
          <p:cNvPr id="2" name="Slide Number Placeholder 1">
            <a:extLst>
              <a:ext uri="{FF2B5EF4-FFF2-40B4-BE49-F238E27FC236}">
                <a16:creationId xmlns:a16="http://schemas.microsoft.com/office/drawing/2014/main" id="{3D98ACD4-7524-68AD-CB5B-66DCE1310F8A}"/>
              </a:ext>
            </a:extLst>
          </p:cNvPr>
          <p:cNvSpPr>
            <a:spLocks noGrp="1"/>
          </p:cNvSpPr>
          <p:nvPr>
            <p:ph type="sldNum" sz="quarter" idx="4"/>
          </p:nvPr>
        </p:nvSpPr>
        <p:spPr/>
        <p:txBody>
          <a:bodyPr/>
          <a:lstStyle/>
          <a:p>
            <a:r>
              <a:rPr lang="en-US"/>
              <a:t>2</a:t>
            </a:r>
            <a:endParaRPr lang="en-US" dirty="0"/>
          </a:p>
        </p:txBody>
      </p:sp>
      <p:pic>
        <p:nvPicPr>
          <p:cNvPr id="5" name="Picture 4">
            <a:extLst>
              <a:ext uri="{FF2B5EF4-FFF2-40B4-BE49-F238E27FC236}">
                <a16:creationId xmlns:a16="http://schemas.microsoft.com/office/drawing/2014/main" id="{A7D85721-0C94-3D82-1DF5-0DF01E5583F1}"/>
              </a:ext>
            </a:extLst>
          </p:cNvPr>
          <p:cNvPicPr>
            <a:picLocks noChangeAspect="1"/>
          </p:cNvPicPr>
          <p:nvPr/>
        </p:nvPicPr>
        <p:blipFill>
          <a:blip r:embed="rId3"/>
          <a:stretch>
            <a:fillRect/>
          </a:stretch>
        </p:blipFill>
        <p:spPr>
          <a:xfrm>
            <a:off x="7362438" y="382212"/>
            <a:ext cx="4714108" cy="5816023"/>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90987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BB2F32-C625-E8C5-21F9-866D0422FC5C}"/>
              </a:ext>
            </a:extLst>
          </p:cNvPr>
          <p:cNvSpPr>
            <a:spLocks noGrp="1"/>
          </p:cNvSpPr>
          <p:nvPr>
            <p:ph type="body" sz="quarter" idx="10"/>
          </p:nvPr>
        </p:nvSpPr>
        <p:spPr>
          <a:xfrm>
            <a:off x="353359" y="2153203"/>
            <a:ext cx="5871882" cy="3797440"/>
          </a:xfrm>
        </p:spPr>
        <p:txBody>
          <a:bodyPr/>
          <a:lstStyle/>
          <a:p>
            <a:pPr>
              <a:buFont typeface="Wingdings" panose="05000000000000000000" pitchFamily="2" charset="2"/>
              <a:buChar char="§"/>
            </a:pPr>
            <a:r>
              <a:rPr lang="en-GB" sz="1800" b="1" dirty="0">
                <a:solidFill>
                  <a:schemeClr val="tx2"/>
                </a:solidFill>
                <a:latin typeface="Times New Roman" panose="02020603050405020304" pitchFamily="18" charset="0"/>
                <a:ea typeface="+mn-lt"/>
                <a:cs typeface="Times New Roman" panose="02020603050405020304" pitchFamily="18" charset="0"/>
              </a:rPr>
              <a:t>Model Constraints</a:t>
            </a:r>
            <a:r>
              <a:rPr lang="en-GB" sz="1800" dirty="0">
                <a:solidFill>
                  <a:schemeClr val="tx2"/>
                </a:solidFill>
                <a:latin typeface="Times New Roman" panose="02020603050405020304" pitchFamily="18" charset="0"/>
                <a:ea typeface="+mn-lt"/>
                <a:cs typeface="Times New Roman" panose="02020603050405020304" pitchFamily="18" charset="0"/>
              </a:rPr>
              <a:t>:LLaMA-3.3 70B requires ~130GB GPU memory, even with FP8. Inference still takes ~27 seconds per sample on A100s.</a:t>
            </a:r>
          </a:p>
          <a:p>
            <a:pPr>
              <a:buFont typeface="Wingdings" panose="05000000000000000000" pitchFamily="2" charset="2"/>
              <a:buChar char="§"/>
            </a:pPr>
            <a:r>
              <a:rPr lang="en-GB" sz="1800" b="1" dirty="0">
                <a:solidFill>
                  <a:schemeClr val="tx2"/>
                </a:solidFill>
                <a:latin typeface="Times New Roman" panose="02020603050405020304" pitchFamily="18" charset="0"/>
                <a:ea typeface="+mn-lt"/>
                <a:cs typeface="Times New Roman" panose="02020603050405020304" pitchFamily="18" charset="0"/>
              </a:rPr>
              <a:t>Faithfulness Filtering: </a:t>
            </a:r>
            <a:r>
              <a:rPr lang="en-GB" sz="1800" dirty="0" err="1">
                <a:solidFill>
                  <a:schemeClr val="tx2"/>
                </a:solidFill>
                <a:latin typeface="Times New Roman" panose="02020603050405020304" pitchFamily="18" charset="0"/>
                <a:ea typeface="+mn-lt"/>
                <a:cs typeface="Times New Roman" panose="02020603050405020304" pitchFamily="18" charset="0"/>
              </a:rPr>
              <a:t>RoBERTa</a:t>
            </a:r>
            <a:r>
              <a:rPr lang="en-GB" sz="1800" dirty="0">
                <a:solidFill>
                  <a:schemeClr val="tx2"/>
                </a:solidFill>
                <a:latin typeface="Times New Roman" panose="02020603050405020304" pitchFamily="18" charset="0"/>
                <a:ea typeface="+mn-lt"/>
                <a:cs typeface="Times New Roman" panose="02020603050405020304" pitchFamily="18" charset="0"/>
              </a:rPr>
              <a:t>-large-MNLI isn’t fine-tuned for technical content, so entailment judgments may miss nuanced or code-heavy relevance.</a:t>
            </a:r>
          </a:p>
          <a:p>
            <a:pPr>
              <a:buFont typeface="Wingdings" panose="05000000000000000000" pitchFamily="2" charset="2"/>
              <a:buChar char="§"/>
            </a:pPr>
            <a:r>
              <a:rPr lang="en-GB" sz="1800" dirty="0">
                <a:solidFill>
                  <a:schemeClr val="tx2"/>
                </a:solidFill>
                <a:latin typeface="Times New Roman" panose="02020603050405020304" pitchFamily="18" charset="0"/>
                <a:ea typeface="+mn-lt"/>
                <a:cs typeface="Times New Roman" panose="02020603050405020304" pitchFamily="18" charset="0"/>
              </a:rPr>
              <a:t>Thresholding is binary (&gt;0.6), which may filter out valid but concise responses or keep marginal ones.</a:t>
            </a:r>
          </a:p>
          <a:p>
            <a:pPr>
              <a:buFont typeface="Wingdings" panose="05000000000000000000" pitchFamily="2" charset="2"/>
              <a:buChar char="§"/>
            </a:pPr>
            <a:r>
              <a:rPr lang="en-GB" sz="1800" b="1" dirty="0">
                <a:solidFill>
                  <a:schemeClr val="tx2"/>
                </a:solidFill>
                <a:latin typeface="Times New Roman" panose="02020603050405020304" pitchFamily="18" charset="0"/>
                <a:ea typeface="+mn-lt"/>
                <a:cs typeface="Times New Roman" panose="02020603050405020304" pitchFamily="18" charset="0"/>
              </a:rPr>
              <a:t>Evaluation Metrics:</a:t>
            </a:r>
            <a:r>
              <a:rPr lang="en-GB" sz="1800" dirty="0">
                <a:solidFill>
                  <a:schemeClr val="tx2"/>
                </a:solidFill>
                <a:latin typeface="Times New Roman" panose="02020603050405020304" pitchFamily="18" charset="0"/>
                <a:ea typeface="+mn-lt"/>
                <a:cs typeface="Times New Roman" panose="02020603050405020304" pitchFamily="18" charset="0"/>
              </a:rPr>
              <a:t> ROUGE/BLEU rely on limited ground truth from the SoSum dataset. BLEU in particular penalizes stylistic variation.</a:t>
            </a:r>
          </a:p>
          <a:p>
            <a:pPr>
              <a:buFont typeface="Wingdings" panose="05000000000000000000" pitchFamily="2" charset="2"/>
              <a:buChar char="§"/>
            </a:pPr>
            <a:r>
              <a:rPr lang="en-GB" sz="1800" b="1" dirty="0">
                <a:solidFill>
                  <a:schemeClr val="tx2"/>
                </a:solidFill>
                <a:latin typeface="Times New Roman" panose="02020603050405020304" pitchFamily="18" charset="0"/>
                <a:ea typeface="+mn-lt"/>
                <a:cs typeface="Times New Roman" panose="02020603050405020304" pitchFamily="18" charset="0"/>
              </a:rPr>
              <a:t>Dataset Generalization: </a:t>
            </a:r>
            <a:r>
              <a:rPr lang="en-GB" sz="1800" dirty="0">
                <a:solidFill>
                  <a:schemeClr val="tx2"/>
                </a:solidFill>
                <a:latin typeface="Times New Roman" panose="02020603050405020304" pitchFamily="18" charset="0"/>
                <a:ea typeface="+mn-lt"/>
                <a:cs typeface="Times New Roman" panose="02020603050405020304" pitchFamily="18" charset="0"/>
              </a:rPr>
              <a:t>SoSum contains only ~3K Stack Overflow answers. Generalization to other domains (e.g., GitHub, Reddit) is untested.</a:t>
            </a:r>
          </a:p>
          <a:p>
            <a:pPr>
              <a:buFont typeface="Wingdings" panose="05000000000000000000" pitchFamily="2" charset="2"/>
              <a:buChar char="§"/>
            </a:pPr>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6AA313A-2791-3031-F40F-27EEEA200356}"/>
              </a:ext>
            </a:extLst>
          </p:cNvPr>
          <p:cNvSpPr>
            <a:spLocks noGrp="1"/>
          </p:cNvSpPr>
          <p:nvPr>
            <p:ph type="title"/>
          </p:nvPr>
        </p:nvSpPr>
        <p:spPr>
          <a:xfrm>
            <a:off x="547594" y="1262615"/>
            <a:ext cx="5080001" cy="660314"/>
          </a:xfrm>
        </p:spPr>
        <p:txBody>
          <a:bodyPr/>
          <a:lstStyle/>
          <a:p>
            <a:r>
              <a:rPr lang="en-US" dirty="0">
                <a:solidFill>
                  <a:schemeClr val="tx2"/>
                </a:solidFill>
                <a:latin typeface="Times New Roman" panose="02020603050405020304" pitchFamily="18" charset="0"/>
                <a:cs typeface="Times New Roman" panose="02020603050405020304" pitchFamily="18" charset="0"/>
              </a:rPr>
              <a:t>Limitation and Future Work</a:t>
            </a:r>
          </a:p>
        </p:txBody>
      </p:sp>
      <p:sp>
        <p:nvSpPr>
          <p:cNvPr id="5" name="Slide Number Placeholder 4">
            <a:extLst>
              <a:ext uri="{FF2B5EF4-FFF2-40B4-BE49-F238E27FC236}">
                <a16:creationId xmlns:a16="http://schemas.microsoft.com/office/drawing/2014/main" id="{21D7D52B-481A-427B-D8C0-9592DAEDD093}"/>
              </a:ext>
            </a:extLst>
          </p:cNvPr>
          <p:cNvSpPr>
            <a:spLocks noGrp="1"/>
          </p:cNvSpPr>
          <p:nvPr>
            <p:ph type="sldNum" sz="quarter" idx="4"/>
          </p:nvPr>
        </p:nvSpPr>
        <p:spPr/>
        <p:txBody>
          <a:bodyPr/>
          <a:lstStyle/>
          <a:p>
            <a:r>
              <a:rPr lang="en-US" dirty="0"/>
              <a:t>20</a:t>
            </a:r>
          </a:p>
        </p:txBody>
      </p:sp>
      <p:sp>
        <p:nvSpPr>
          <p:cNvPr id="7" name="Rectangle 2">
            <a:extLst>
              <a:ext uri="{FF2B5EF4-FFF2-40B4-BE49-F238E27FC236}">
                <a16:creationId xmlns:a16="http://schemas.microsoft.com/office/drawing/2014/main" id="{1004EBC5-A07B-0E40-877F-A3C1FC8EFB1E}"/>
              </a:ext>
            </a:extLst>
          </p:cNvPr>
          <p:cNvSpPr>
            <a:spLocks noGrp="1" noChangeArrowheads="1"/>
          </p:cNvSpPr>
          <p:nvPr>
            <p:ph type="body" sz="quarter" idx="11"/>
          </p:nvPr>
        </p:nvSpPr>
        <p:spPr bwMode="auto">
          <a:xfrm>
            <a:off x="6456830" y="1841826"/>
            <a:ext cx="547594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Dynamic Entailment</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Use confidence-aware or adaptive thresholds based </a:t>
            </a:r>
            <a:r>
              <a:rPr lang="en-US" altLang="en-US" dirty="0">
                <a:solidFill>
                  <a:schemeClr val="tx2"/>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on sentence length or domain.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Fine-Tuning &amp; Adaptation</a:t>
            </a: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Fine-tune NLI on Stack Overflow entailment examples</a:t>
            </a:r>
          </a:p>
          <a:p>
            <a:pPr marL="457200" lvl="1"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or train </a:t>
            </a:r>
            <a:r>
              <a:rPr kumimoji="0" lang="en-US" altLang="en-US" sz="1600" b="0"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LLaMA</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on Q&amp;A-style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Cross-Domain Expansion</a:t>
            </a:r>
            <a:r>
              <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a:t>
            </a:r>
          </a:p>
          <a:p>
            <a:pPr lvl="1" eaLnBrk="0" fontAlgn="base" hangingPunct="0">
              <a:lnSpc>
                <a:spcPct val="100000"/>
              </a:lnSpc>
              <a:spcBef>
                <a:spcPct val="0"/>
              </a:spcBef>
              <a:spcAft>
                <a:spcPct val="0"/>
              </a:spcAft>
              <a:buFont typeface="Wingdings" panose="05000000000000000000" pitchFamily="2" charset="2"/>
              <a:buChar char="§"/>
            </a:pP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Apply the method to domains like biomedical QA </a:t>
            </a:r>
            <a:r>
              <a:rPr lang="en-US" altLang="en-US" sz="1600" dirty="0">
                <a:solidFill>
                  <a:schemeClr val="tx2"/>
                </a:solidFill>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r>
              <a:rPr kumimoji="0" lang="en-US" altLang="en-US" sz="1600" b="0" i="1"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e.g., </a:t>
            </a:r>
            <a:r>
              <a:rPr kumimoji="0" lang="en-US" altLang="en-US" sz="1600" b="0" i="1"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PubMedQA</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legal summaries, or multilingual technical forums.</a:t>
            </a:r>
          </a:p>
          <a:p>
            <a:pPr eaLnBrk="0" fontAlgn="base" hangingPunct="0">
              <a:lnSpc>
                <a:spcPct val="100000"/>
              </a:lnSpc>
              <a:spcBef>
                <a:spcPct val="0"/>
              </a:spcBef>
              <a:spcAft>
                <a:spcPct val="0"/>
              </a:spcAft>
              <a:buFont typeface="Wingdings" panose="05000000000000000000" pitchFamily="2" charset="2"/>
              <a:buChar char="§"/>
            </a:pPr>
            <a:r>
              <a:rPr lang="en-US" altLang="en-US" sz="1800" b="1" dirty="0">
                <a:solidFill>
                  <a:schemeClr val="tx2"/>
                </a:solidFill>
                <a:latin typeface="Times New Roman" panose="02020603050405020304" pitchFamily="18" charset="0"/>
                <a:cs typeface="Times New Roman" panose="02020603050405020304" pitchFamily="18" charset="0"/>
              </a:rPr>
              <a:t>Real time UI</a:t>
            </a:r>
            <a:endPar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buFont typeface="Wingdings" panose="05000000000000000000" pitchFamily="2" charset="2"/>
              <a:buChar char="§"/>
            </a:pP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Interactive Interface</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Build a real-time UI in </a:t>
            </a:r>
            <a:r>
              <a:rPr kumimoji="0" lang="en-US" altLang="en-US" sz="1600" b="1"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Streamlit</a:t>
            </a:r>
            <a:r>
              <a:rPr kumimoji="0" lang="en-US" altLang="en-US" sz="16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or </a:t>
            </a:r>
            <a:r>
              <a:rPr kumimoji="0" lang="en-US" altLang="en-US" sz="1600" b="1" i="0" u="none" strike="noStrike" cap="none" normalizeH="0" baseline="0" dirty="0" err="1">
                <a:ln>
                  <a:noFill/>
                </a:ln>
                <a:solidFill>
                  <a:schemeClr val="tx2"/>
                </a:solidFill>
                <a:effectLst/>
                <a:latin typeface="Times New Roman" panose="02020603050405020304" pitchFamily="18" charset="0"/>
                <a:cs typeface="Times New Roman" panose="02020603050405020304" pitchFamily="18" charset="0"/>
              </a:rPr>
              <a:t>Gradio</a:t>
            </a:r>
            <a:r>
              <a:rPr kumimoji="0" lang="en-US" altLang="en-US" sz="16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 to upload threads, view LLM summaries, and justify entailment-based extractions.</a:t>
            </a:r>
          </a:p>
        </p:txBody>
      </p:sp>
    </p:spTree>
    <p:extLst>
      <p:ext uri="{BB962C8B-B14F-4D97-AF65-F5344CB8AC3E}">
        <p14:creationId xmlns:p14="http://schemas.microsoft.com/office/powerpoint/2010/main" val="558852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D77D3A-0C68-1C98-19EA-4D65A0E4171B}"/>
              </a:ext>
            </a:extLst>
          </p:cNvPr>
          <p:cNvSpPr>
            <a:spLocks noGrp="1"/>
          </p:cNvSpPr>
          <p:nvPr>
            <p:ph type="body" sz="quarter" idx="10"/>
          </p:nvPr>
        </p:nvSpPr>
        <p:spPr>
          <a:xfrm>
            <a:off x="749300" y="2286000"/>
            <a:ext cx="10604500" cy="2971800"/>
          </a:xfrm>
        </p:spPr>
        <p:txBody>
          <a:bodyPr/>
          <a:lstStyle/>
          <a:p>
            <a:pPr marL="457200" indent="-457200">
              <a:buFont typeface="+mj-lt"/>
              <a:buAutoNum type="arabicPeriod"/>
            </a:pPr>
            <a:r>
              <a:rPr lang="en-US" sz="1600" dirty="0">
                <a:solidFill>
                  <a:schemeClr val="tx2"/>
                </a:solidFill>
                <a:latin typeface="Times New Roman" panose="02020603050405020304" pitchFamily="18" charset="0"/>
                <a:cs typeface="Times New Roman" panose="02020603050405020304" pitchFamily="18" charset="0"/>
              </a:rPr>
              <a:t>Bonan Kou, </a:t>
            </a:r>
            <a:r>
              <a:rPr lang="en-US" sz="1600" dirty="0" err="1">
                <a:solidFill>
                  <a:schemeClr val="tx2"/>
                </a:solidFill>
                <a:latin typeface="Times New Roman" panose="02020603050405020304" pitchFamily="18" charset="0"/>
                <a:cs typeface="Times New Roman" panose="02020603050405020304" pitchFamily="18" charset="0"/>
              </a:rPr>
              <a:t>Muhao</a:t>
            </a:r>
            <a:r>
              <a:rPr lang="en-US" sz="1600" dirty="0">
                <a:solidFill>
                  <a:schemeClr val="tx2"/>
                </a:solidFill>
                <a:latin typeface="Times New Roman" panose="02020603050405020304" pitchFamily="18" charset="0"/>
                <a:cs typeface="Times New Roman" panose="02020603050405020304" pitchFamily="18" charset="0"/>
              </a:rPr>
              <a:t> Chen, and Tianyi Zhang. 2023. Automated </a:t>
            </a:r>
            <a:r>
              <a:rPr lang="en-US" sz="1600" dirty="0" err="1">
                <a:solidFill>
                  <a:schemeClr val="tx2"/>
                </a:solidFill>
                <a:latin typeface="Times New Roman" panose="02020603050405020304" pitchFamily="18" charset="0"/>
                <a:cs typeface="Times New Roman" panose="02020603050405020304" pitchFamily="18" charset="0"/>
              </a:rPr>
              <a:t>Summariza-tion</a:t>
            </a:r>
            <a:r>
              <a:rPr lang="en-US" sz="1600" dirty="0">
                <a:solidFill>
                  <a:schemeClr val="tx2"/>
                </a:solidFill>
                <a:latin typeface="Times New Roman" panose="02020603050405020304" pitchFamily="18" charset="0"/>
                <a:cs typeface="Times New Roman" panose="02020603050405020304" pitchFamily="18" charset="0"/>
              </a:rPr>
              <a:t> of Stack Overflow Posts. In Proceedings of the 45th International </a:t>
            </a:r>
            <a:r>
              <a:rPr lang="en-US" sz="1600" dirty="0" err="1">
                <a:solidFill>
                  <a:schemeClr val="tx2"/>
                </a:solidFill>
                <a:latin typeface="Times New Roman" panose="02020603050405020304" pitchFamily="18" charset="0"/>
                <a:cs typeface="Times New Roman" panose="02020603050405020304" pitchFamily="18" charset="0"/>
              </a:rPr>
              <a:t>Conferenceon</a:t>
            </a:r>
            <a:r>
              <a:rPr lang="en-US" sz="1600" dirty="0">
                <a:solidFill>
                  <a:schemeClr val="tx2"/>
                </a:solidFill>
                <a:latin typeface="Times New Roman" panose="02020603050405020304" pitchFamily="18" charset="0"/>
                <a:cs typeface="Times New Roman" panose="02020603050405020304" pitchFamily="18" charset="0"/>
              </a:rPr>
              <a:t> Software Engineering (Melbourne, Victoria, Australia) (ICSE ’23). IEEE Press,1853–1865. doi:10.1109/ICSE48619.2023.00158 </a:t>
            </a:r>
          </a:p>
          <a:p>
            <a:pPr marL="457200" indent="-457200">
              <a:buFont typeface="+mj-lt"/>
              <a:buAutoNum type="arabicPeriod"/>
            </a:pPr>
            <a:r>
              <a:rPr lang="en-US" sz="1600" dirty="0">
                <a:solidFill>
                  <a:schemeClr val="tx2"/>
                </a:solidFill>
                <a:latin typeface="Times New Roman" panose="02020603050405020304" pitchFamily="18" charset="0"/>
                <a:cs typeface="Times New Roman" panose="02020603050405020304" pitchFamily="18" charset="0"/>
              </a:rPr>
              <a:t>Yang Liu and Mirella Lapata. 2019. Text summarization with pretrained </a:t>
            </a:r>
            <a:r>
              <a:rPr lang="en-US" sz="1600" dirty="0" err="1">
                <a:solidFill>
                  <a:schemeClr val="tx2"/>
                </a:solidFill>
                <a:latin typeface="Times New Roman" panose="02020603050405020304" pitchFamily="18" charset="0"/>
                <a:cs typeface="Times New Roman" panose="02020603050405020304" pitchFamily="18" charset="0"/>
              </a:rPr>
              <a:t>encoders.arXiv</a:t>
            </a:r>
            <a:r>
              <a:rPr lang="en-US" sz="1600" dirty="0">
                <a:solidFill>
                  <a:schemeClr val="tx2"/>
                </a:solidFill>
                <a:latin typeface="Times New Roman" panose="02020603050405020304" pitchFamily="18" charset="0"/>
                <a:cs typeface="Times New Roman" panose="02020603050405020304" pitchFamily="18" charset="0"/>
              </a:rPr>
              <a:t> preprint arXiv:1908.08345 (2019).</a:t>
            </a:r>
          </a:p>
          <a:p>
            <a:pPr marL="457200" indent="-457200">
              <a:buFont typeface="+mj-lt"/>
              <a:buAutoNum type="arabicPeriod"/>
            </a:pPr>
            <a:r>
              <a:rPr lang="en-US" sz="1600" dirty="0">
                <a:solidFill>
                  <a:schemeClr val="tx2"/>
                </a:solidFill>
                <a:latin typeface="Times New Roman" panose="02020603050405020304" pitchFamily="18" charset="0"/>
                <a:cs typeface="Times New Roman" panose="02020603050405020304" pitchFamily="18" charset="0"/>
              </a:rPr>
              <a:t>Duc-Loc Nguyen et al . 2024. Leveraging LSTM and Pre-trained Model for </a:t>
            </a:r>
            <a:r>
              <a:rPr lang="en-US" sz="1600" dirty="0" err="1">
                <a:solidFill>
                  <a:schemeClr val="tx2"/>
                </a:solidFill>
                <a:latin typeface="Times New Roman" panose="02020603050405020304" pitchFamily="18" charset="0"/>
                <a:cs typeface="Times New Roman" panose="02020603050405020304" pitchFamily="18" charset="0"/>
              </a:rPr>
              <a:t>EffectiveSummarization</a:t>
            </a:r>
            <a:r>
              <a:rPr lang="en-US" sz="1600" dirty="0">
                <a:solidFill>
                  <a:schemeClr val="tx2"/>
                </a:solidFill>
                <a:latin typeface="Times New Roman" panose="02020603050405020304" pitchFamily="18" charset="0"/>
                <a:cs typeface="Times New Roman" panose="02020603050405020304" pitchFamily="18" charset="0"/>
              </a:rPr>
              <a:t> of Stack Overflow Posts. In 2024 IEEE International Conference </a:t>
            </a:r>
            <a:r>
              <a:rPr lang="en-US" sz="1600" dirty="0" err="1">
                <a:solidFill>
                  <a:schemeClr val="tx2"/>
                </a:solidFill>
                <a:latin typeface="Times New Roman" panose="02020603050405020304" pitchFamily="18" charset="0"/>
                <a:cs typeface="Times New Roman" panose="02020603050405020304" pitchFamily="18" charset="0"/>
              </a:rPr>
              <a:t>onSoftware</a:t>
            </a:r>
            <a:r>
              <a:rPr lang="en-US" sz="1600" dirty="0">
                <a:solidFill>
                  <a:schemeClr val="tx2"/>
                </a:solidFill>
                <a:latin typeface="Times New Roman" panose="02020603050405020304" pitchFamily="18" charset="0"/>
                <a:cs typeface="Times New Roman" panose="02020603050405020304" pitchFamily="18" charset="0"/>
              </a:rPr>
              <a:t> Maintenance and Evolution (ICSME). IEEE, 618–623.</a:t>
            </a:r>
          </a:p>
          <a:p>
            <a:pPr marL="457200" indent="-457200">
              <a:buFont typeface="+mj-lt"/>
              <a:buAutoNum type="arabicPeriod"/>
            </a:pPr>
            <a:r>
              <a:rPr lang="en-US" sz="1600" dirty="0">
                <a:solidFill>
                  <a:schemeClr val="tx2"/>
                </a:solidFill>
                <a:latin typeface="Times New Roman" panose="02020603050405020304" pitchFamily="18" charset="0"/>
                <a:cs typeface="Times New Roman" panose="02020603050405020304" pitchFamily="18" charset="0"/>
              </a:rPr>
              <a:t>Bowen Xu, </a:t>
            </a:r>
            <a:r>
              <a:rPr lang="en-US" sz="1600" dirty="0" err="1">
                <a:solidFill>
                  <a:schemeClr val="tx2"/>
                </a:solidFill>
                <a:latin typeface="Times New Roman" panose="02020603050405020304" pitchFamily="18" charset="0"/>
                <a:cs typeface="Times New Roman" panose="02020603050405020304" pitchFamily="18" charset="0"/>
              </a:rPr>
              <a:t>Zhenchang</a:t>
            </a:r>
            <a:r>
              <a:rPr lang="en-US" sz="1600" dirty="0">
                <a:solidFill>
                  <a:schemeClr val="tx2"/>
                </a:solidFill>
                <a:latin typeface="Times New Roman" panose="02020603050405020304" pitchFamily="18" charset="0"/>
                <a:cs typeface="Times New Roman" panose="02020603050405020304" pitchFamily="18" charset="0"/>
              </a:rPr>
              <a:t> Xing, Xin Xia, and David Lo. 2017. </a:t>
            </a:r>
            <a:r>
              <a:rPr lang="en-US" sz="1600" dirty="0" err="1">
                <a:solidFill>
                  <a:schemeClr val="tx2"/>
                </a:solidFill>
                <a:latin typeface="Times New Roman" panose="02020603050405020304" pitchFamily="18" charset="0"/>
                <a:cs typeface="Times New Roman" panose="02020603050405020304" pitchFamily="18" charset="0"/>
              </a:rPr>
              <a:t>AnswerBot</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Automatedgeneration</a:t>
            </a:r>
            <a:r>
              <a:rPr lang="en-US" sz="1600" dirty="0">
                <a:solidFill>
                  <a:schemeClr val="tx2"/>
                </a:solidFill>
                <a:latin typeface="Times New Roman" panose="02020603050405020304" pitchFamily="18" charset="0"/>
                <a:cs typeface="Times New Roman" panose="02020603050405020304" pitchFamily="18" charset="0"/>
              </a:rPr>
              <a:t> of answer summary to developers’ technical questions. In 2017 32ndIEEE/ACM International Conference on Automated Software Engineering (ASE).706–716. doi:10.1109/ASE.2017.8115681</a:t>
            </a:r>
          </a:p>
          <a:p>
            <a:pPr marL="457200" indent="-457200">
              <a:buFont typeface="+mj-lt"/>
              <a:buAutoNum type="arabicPeriod"/>
            </a:pPr>
            <a:r>
              <a:rPr lang="en-US" sz="1600" dirty="0" err="1">
                <a:solidFill>
                  <a:schemeClr val="tx2"/>
                </a:solidFill>
                <a:latin typeface="Times New Roman" panose="02020603050405020304" pitchFamily="18" charset="0"/>
                <a:cs typeface="Times New Roman" panose="02020603050405020304" pitchFamily="18" charset="0"/>
              </a:rPr>
              <a:t>Chengran</a:t>
            </a:r>
            <a:r>
              <a:rPr lang="en-US" sz="1600" dirty="0">
                <a:solidFill>
                  <a:schemeClr val="tx2"/>
                </a:solidFill>
                <a:latin typeface="Times New Roman" panose="02020603050405020304" pitchFamily="18" charset="0"/>
                <a:cs typeface="Times New Roman" panose="02020603050405020304" pitchFamily="18" charset="0"/>
              </a:rPr>
              <a:t> Yang, Bowen Xu, </a:t>
            </a:r>
            <a:r>
              <a:rPr lang="en-US" sz="1600" dirty="0" err="1">
                <a:solidFill>
                  <a:schemeClr val="tx2"/>
                </a:solidFill>
                <a:latin typeface="Times New Roman" panose="02020603050405020304" pitchFamily="18" charset="0"/>
                <a:cs typeface="Times New Roman" panose="02020603050405020304" pitchFamily="18" charset="0"/>
              </a:rPr>
              <a:t>Ferdian</a:t>
            </a:r>
            <a:r>
              <a:rPr lang="en-US" sz="1600" dirty="0">
                <a:solidFill>
                  <a:schemeClr val="tx2"/>
                </a:solidFill>
                <a:latin typeface="Times New Roman" panose="02020603050405020304" pitchFamily="18" charset="0"/>
                <a:cs typeface="Times New Roman" panose="02020603050405020304" pitchFamily="18" charset="0"/>
              </a:rPr>
              <a:t> Thung, </a:t>
            </a:r>
            <a:r>
              <a:rPr lang="en-US" sz="1600" dirty="0" err="1">
                <a:solidFill>
                  <a:schemeClr val="tx2"/>
                </a:solidFill>
                <a:latin typeface="Times New Roman" panose="02020603050405020304" pitchFamily="18" charset="0"/>
                <a:cs typeface="Times New Roman" panose="02020603050405020304" pitchFamily="18" charset="0"/>
              </a:rPr>
              <a:t>Yucen</a:t>
            </a:r>
            <a:r>
              <a:rPr lang="en-US" sz="1600" dirty="0">
                <a:solidFill>
                  <a:schemeClr val="tx2"/>
                </a:solidFill>
                <a:latin typeface="Times New Roman" panose="02020603050405020304" pitchFamily="18" charset="0"/>
                <a:cs typeface="Times New Roman" panose="02020603050405020304" pitchFamily="18" charset="0"/>
              </a:rPr>
              <a:t> Shi, Ting Zhang, Zhou </a:t>
            </a:r>
            <a:r>
              <a:rPr lang="en-US" sz="1600" dirty="0" err="1">
                <a:solidFill>
                  <a:schemeClr val="tx2"/>
                </a:solidFill>
                <a:latin typeface="Times New Roman" panose="02020603050405020304" pitchFamily="18" charset="0"/>
                <a:cs typeface="Times New Roman" panose="02020603050405020304" pitchFamily="18" charset="0"/>
              </a:rPr>
              <a:t>Yang,Xin</a:t>
            </a:r>
            <a:r>
              <a:rPr lang="en-US" sz="1600" dirty="0">
                <a:solidFill>
                  <a:schemeClr val="tx2"/>
                </a:solidFill>
                <a:latin typeface="Times New Roman" panose="02020603050405020304" pitchFamily="18" charset="0"/>
                <a:cs typeface="Times New Roman" panose="02020603050405020304" pitchFamily="18" charset="0"/>
              </a:rPr>
              <a:t> Zhou, </a:t>
            </a:r>
            <a:r>
              <a:rPr lang="en-US" sz="1600" dirty="0" err="1">
                <a:solidFill>
                  <a:schemeClr val="tx2"/>
                </a:solidFill>
                <a:latin typeface="Times New Roman" panose="02020603050405020304" pitchFamily="18" charset="0"/>
                <a:cs typeface="Times New Roman" panose="02020603050405020304" pitchFamily="18" charset="0"/>
              </a:rPr>
              <a:t>Jieke</a:t>
            </a:r>
            <a:r>
              <a:rPr lang="en-US" sz="1600" dirty="0">
                <a:solidFill>
                  <a:schemeClr val="tx2"/>
                </a:solidFill>
                <a:latin typeface="Times New Roman" panose="02020603050405020304" pitchFamily="18" charset="0"/>
                <a:cs typeface="Times New Roman" panose="02020603050405020304" pitchFamily="18" charset="0"/>
              </a:rPr>
              <a:t> Shi, Junda He, </a:t>
            </a:r>
            <a:r>
              <a:rPr lang="en-US" sz="1600" dirty="0" err="1">
                <a:solidFill>
                  <a:schemeClr val="tx2"/>
                </a:solidFill>
                <a:latin typeface="Times New Roman" panose="02020603050405020304" pitchFamily="18" charset="0"/>
                <a:cs typeface="Times New Roman" panose="02020603050405020304" pitchFamily="18" charset="0"/>
              </a:rPr>
              <a:t>DongGyun</a:t>
            </a:r>
            <a:r>
              <a:rPr lang="en-US" sz="1600" dirty="0">
                <a:solidFill>
                  <a:schemeClr val="tx2"/>
                </a:solidFill>
                <a:latin typeface="Times New Roman" panose="02020603050405020304" pitchFamily="18" charset="0"/>
                <a:cs typeface="Times New Roman" panose="02020603050405020304" pitchFamily="18" charset="0"/>
              </a:rPr>
              <a:t> Han, et al. 2022. Answer </a:t>
            </a:r>
            <a:r>
              <a:rPr lang="en-US" sz="1600" dirty="0" err="1">
                <a:solidFill>
                  <a:schemeClr val="tx2"/>
                </a:solidFill>
                <a:latin typeface="Times New Roman" panose="02020603050405020304" pitchFamily="18" charset="0"/>
                <a:cs typeface="Times New Roman" panose="02020603050405020304" pitchFamily="18" charset="0"/>
              </a:rPr>
              <a:t>summarizationfor</a:t>
            </a:r>
            <a:r>
              <a:rPr lang="en-US" sz="1600" dirty="0">
                <a:solidFill>
                  <a:schemeClr val="tx2"/>
                </a:solidFill>
                <a:latin typeface="Times New Roman" panose="02020603050405020304" pitchFamily="18" charset="0"/>
                <a:cs typeface="Times New Roman" panose="02020603050405020304" pitchFamily="18" charset="0"/>
              </a:rPr>
              <a:t> technical queries: Benchmark and new approach. In Proceedings of the 37thIEEE/ACM International Conference on Automated Software Engineering. 1–13.</a:t>
            </a:r>
          </a:p>
        </p:txBody>
      </p:sp>
      <p:sp>
        <p:nvSpPr>
          <p:cNvPr id="4" name="Title 3">
            <a:extLst>
              <a:ext uri="{FF2B5EF4-FFF2-40B4-BE49-F238E27FC236}">
                <a16:creationId xmlns:a16="http://schemas.microsoft.com/office/drawing/2014/main" id="{7C3D5747-C3E3-2E0C-8C66-2750B5C0763C}"/>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References</a:t>
            </a:r>
          </a:p>
        </p:txBody>
      </p:sp>
      <p:sp>
        <p:nvSpPr>
          <p:cNvPr id="5" name="Slide Number Placeholder 4">
            <a:extLst>
              <a:ext uri="{FF2B5EF4-FFF2-40B4-BE49-F238E27FC236}">
                <a16:creationId xmlns:a16="http://schemas.microsoft.com/office/drawing/2014/main" id="{BA905341-7482-A3C5-DFC0-37D0AF8770CF}"/>
              </a:ext>
            </a:extLst>
          </p:cNvPr>
          <p:cNvSpPr>
            <a:spLocks noGrp="1"/>
          </p:cNvSpPr>
          <p:nvPr>
            <p:ph type="sldNum" sz="quarter" idx="4"/>
          </p:nvPr>
        </p:nvSpPr>
        <p:spPr/>
        <p:txBody>
          <a:bodyPr/>
          <a:lstStyle/>
          <a:p>
            <a:r>
              <a:rPr lang="en-US" dirty="0"/>
              <a:t>21</a:t>
            </a:r>
          </a:p>
        </p:txBody>
      </p:sp>
    </p:spTree>
    <p:extLst>
      <p:ext uri="{BB962C8B-B14F-4D97-AF65-F5344CB8AC3E}">
        <p14:creationId xmlns:p14="http://schemas.microsoft.com/office/powerpoint/2010/main" val="249864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B6A630-9563-3F34-5CBB-4E426F6C2B39}"/>
              </a:ext>
            </a:extLst>
          </p:cNvPr>
          <p:cNvSpPr>
            <a:spLocks noGrp="1"/>
          </p:cNvSpPr>
          <p:nvPr>
            <p:ph type="title"/>
          </p:nvPr>
        </p:nvSpPr>
        <p:spPr>
          <a:xfrm>
            <a:off x="651329" y="2884714"/>
            <a:ext cx="10515600" cy="890588"/>
          </a:xfrm>
        </p:spPr>
        <p:txBody>
          <a:bodyPr/>
          <a:lstStyle/>
          <a:p>
            <a:pPr algn="ctr"/>
            <a:r>
              <a:rPr lang="en-US" dirty="0">
                <a:solidFill>
                  <a:schemeClr val="tx2"/>
                </a:solidFill>
                <a:latin typeface="Times New Roman" panose="02020603050405020304" pitchFamily="18" charset="0"/>
                <a:cs typeface="Times New Roman" panose="02020603050405020304" pitchFamily="18" charset="0"/>
              </a:rPr>
              <a:t>Thank You! </a:t>
            </a:r>
            <a:br>
              <a:rPr lang="en-US" dirty="0">
                <a:solidFill>
                  <a:schemeClr val="tx2"/>
                </a:solidFill>
                <a:latin typeface="Times New Roman" panose="02020603050405020304" pitchFamily="18" charset="0"/>
                <a:cs typeface="Times New Roman" panose="02020603050405020304" pitchFamily="18" charset="0"/>
              </a:rPr>
            </a:br>
            <a:r>
              <a:rPr lang="en-US" dirty="0">
                <a:solidFill>
                  <a:schemeClr val="tx2"/>
                </a:solidFill>
                <a:latin typeface="Times New Roman" panose="02020603050405020304" pitchFamily="18" charset="0"/>
                <a:cs typeface="Times New Roman" panose="02020603050405020304" pitchFamily="18" charset="0"/>
              </a:rPr>
              <a:t>Any Suggestions?</a:t>
            </a:r>
          </a:p>
        </p:txBody>
      </p:sp>
      <p:sp>
        <p:nvSpPr>
          <p:cNvPr id="5" name="Slide Number Placeholder 4">
            <a:extLst>
              <a:ext uri="{FF2B5EF4-FFF2-40B4-BE49-F238E27FC236}">
                <a16:creationId xmlns:a16="http://schemas.microsoft.com/office/drawing/2014/main" id="{9C640D1F-6136-DD39-F170-9F9C33638A74}"/>
              </a:ext>
            </a:extLst>
          </p:cNvPr>
          <p:cNvSpPr>
            <a:spLocks noGrp="1"/>
          </p:cNvSpPr>
          <p:nvPr>
            <p:ph type="sldNum" sz="quarter" idx="4"/>
          </p:nvPr>
        </p:nvSpPr>
        <p:spPr/>
        <p:txBody>
          <a:bodyPr/>
          <a:lstStyle/>
          <a:p>
            <a:r>
              <a:rPr lang="en-US" dirty="0"/>
              <a:t>22</a:t>
            </a:r>
          </a:p>
        </p:txBody>
      </p:sp>
    </p:spTree>
    <p:extLst>
      <p:ext uri="{BB962C8B-B14F-4D97-AF65-F5344CB8AC3E}">
        <p14:creationId xmlns:p14="http://schemas.microsoft.com/office/powerpoint/2010/main" val="63541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F71F8-9B5F-CE1D-DA1C-FEAE4EC5CA67}"/>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E9520B47-2C50-E551-680A-EC8712C84FE1}"/>
              </a:ext>
            </a:extLst>
          </p:cNvPr>
          <p:cNvSpPr>
            <a:spLocks noGrp="1"/>
          </p:cNvSpPr>
          <p:nvPr>
            <p:ph type="body" sz="quarter" idx="10"/>
          </p:nvPr>
        </p:nvSpPr>
        <p:spPr>
          <a:xfrm>
            <a:off x="363683" y="2084441"/>
            <a:ext cx="10621817" cy="3963068"/>
          </a:xfrm>
        </p:spPr>
        <p:txBody>
          <a:bodyPr/>
          <a:lstStyle/>
          <a:p>
            <a:pPr algn="l">
              <a:lnSpc>
                <a:spcPts val="2143"/>
              </a:lnSpc>
              <a:spcBef>
                <a:spcPts val="1029"/>
              </a:spcBef>
              <a:spcAft>
                <a:spcPts val="1029"/>
              </a:spcAft>
              <a:buFont typeface="Wingdings" panose="05000000000000000000" pitchFamily="2" charset="2"/>
              <a:buChar char="§"/>
            </a:pPr>
            <a:r>
              <a:rPr lang="en-US" sz="1800" i="0" dirty="0">
                <a:solidFill>
                  <a:schemeClr val="tx2"/>
                </a:solidFill>
                <a:effectLst/>
                <a:latin typeface="Times New Roman" panose="02020603050405020304" pitchFamily="18" charset="0"/>
                <a:cs typeface="Times New Roman" panose="02020603050405020304" pitchFamily="18" charset="0"/>
              </a:rPr>
              <a:t>Hybrid Two-Stage Pipeline:</a:t>
            </a:r>
          </a:p>
          <a:p>
            <a:pPr marL="514350" lvl="2" indent="-285750">
              <a:lnSpc>
                <a:spcPts val="2143"/>
              </a:lnSpc>
              <a:spcBef>
                <a:spcPts val="0"/>
              </a:spcBef>
              <a:buFont typeface="Wingdings" panose="05000000000000000000" pitchFamily="2" charset="2"/>
              <a:buChar char="§"/>
            </a:pPr>
            <a:r>
              <a:rPr lang="en-US" i="0" dirty="0">
                <a:solidFill>
                  <a:schemeClr val="tx2"/>
                </a:solidFill>
                <a:effectLst/>
                <a:latin typeface="Times New Roman" panose="02020603050405020304" pitchFamily="18" charset="0"/>
                <a:cs typeface="Times New Roman" panose="02020603050405020304" pitchFamily="18" charset="0"/>
              </a:rPr>
              <a:t>LLaMA3-70B/8B: Generate abstractive draft (captures intent).</a:t>
            </a:r>
          </a:p>
          <a:p>
            <a:pPr marL="514350" lvl="2" indent="-285750">
              <a:lnSpc>
                <a:spcPts val="2143"/>
              </a:lnSpc>
              <a:spcBef>
                <a:spcPts val="0"/>
              </a:spcBef>
              <a:buFont typeface="Wingdings" panose="05000000000000000000" pitchFamily="2" charset="2"/>
              <a:buChar char="§"/>
            </a:pPr>
            <a:r>
              <a:rPr lang="en-US" i="0" dirty="0" err="1">
                <a:solidFill>
                  <a:schemeClr val="tx2"/>
                </a:solidFill>
                <a:effectLst/>
                <a:latin typeface="Times New Roman" panose="02020603050405020304" pitchFamily="18" charset="0"/>
                <a:cs typeface="Times New Roman" panose="02020603050405020304" pitchFamily="18" charset="0"/>
              </a:rPr>
              <a:t>RoBERTa</a:t>
            </a:r>
            <a:r>
              <a:rPr lang="en-US" i="0" dirty="0">
                <a:solidFill>
                  <a:schemeClr val="tx2"/>
                </a:solidFill>
                <a:effectLst/>
                <a:latin typeface="Times New Roman" panose="02020603050405020304" pitchFamily="18" charset="0"/>
                <a:cs typeface="Times New Roman" panose="02020603050405020304" pitchFamily="18" charset="0"/>
              </a:rPr>
              <a:t>-NLI: Extract grounded sentences matching the draft (ensures accuracy).</a:t>
            </a:r>
          </a:p>
          <a:p>
            <a:pPr marL="228600" lvl="2" indent="0">
              <a:lnSpc>
                <a:spcPts val="2143"/>
              </a:lnSpc>
              <a:spcBef>
                <a:spcPts val="0"/>
              </a:spcBef>
              <a:buNone/>
            </a:pPr>
            <a:endParaRPr lang="en-US" sz="1800" i="0" dirty="0">
              <a:solidFill>
                <a:schemeClr val="tx2"/>
              </a:solidFill>
              <a:effectLst/>
              <a:latin typeface="Times New Roman" panose="02020603050405020304" pitchFamily="18" charset="0"/>
              <a:cs typeface="Times New Roman" panose="02020603050405020304" pitchFamily="18" charset="0"/>
            </a:endParaRPr>
          </a:p>
          <a:p>
            <a:pPr marL="114300" lvl="1" indent="-342900">
              <a:lnSpc>
                <a:spcPts val="2143"/>
              </a:lnSpc>
              <a:spcBef>
                <a:spcPts val="0"/>
              </a:spcBef>
              <a:buFont typeface="Wingdings" panose="05000000000000000000" pitchFamily="2" charset="2"/>
              <a:buChar char="§"/>
            </a:pPr>
            <a:r>
              <a:rPr lang="en-US" i="0" dirty="0">
                <a:solidFill>
                  <a:schemeClr val="tx2"/>
                </a:solidFill>
                <a:effectLst/>
                <a:latin typeface="Times New Roman" panose="02020603050405020304" pitchFamily="18" charset="0"/>
                <a:cs typeface="Times New Roman" panose="02020603050405020304" pitchFamily="18" charset="0"/>
              </a:rPr>
              <a:t>Quality Trade-offs:</a:t>
            </a:r>
          </a:p>
          <a:p>
            <a:pPr marL="571500" lvl="2" indent="-342900">
              <a:lnSpc>
                <a:spcPts val="2143"/>
              </a:lnSpc>
              <a:spcBef>
                <a:spcPts val="0"/>
              </a:spcBef>
              <a:buFont typeface="Wingdings" panose="05000000000000000000" pitchFamily="2" charset="2"/>
              <a:buChar char="§"/>
            </a:pPr>
            <a:r>
              <a:rPr lang="en-US" b="0" i="1" dirty="0">
                <a:solidFill>
                  <a:schemeClr val="tx2"/>
                </a:solidFill>
                <a:effectLst/>
                <a:latin typeface="Times New Roman" panose="02020603050405020304" pitchFamily="18" charset="0"/>
                <a:cs typeface="Times New Roman" panose="02020603050405020304" pitchFamily="18" charset="0"/>
              </a:rPr>
              <a:t>Abstractive Summaries</a:t>
            </a:r>
            <a:r>
              <a:rPr lang="en-US" b="0" i="0" dirty="0">
                <a:solidFill>
                  <a:schemeClr val="tx2"/>
                </a:solidFill>
                <a:effectLst/>
                <a:latin typeface="Times New Roman" panose="02020603050405020304" pitchFamily="18" charset="0"/>
                <a:cs typeface="Times New Roman" panose="02020603050405020304" pitchFamily="18" charset="0"/>
              </a:rPr>
              <a:t> (LLaMA3) risk technical hallucinations.</a:t>
            </a:r>
            <a:r>
              <a:rPr lang="en-US" dirty="0">
                <a:solidFill>
                  <a:schemeClr val="tx2"/>
                </a:solidFill>
                <a:latin typeface="Times New Roman" panose="02020603050405020304" pitchFamily="18" charset="0"/>
                <a:cs typeface="Times New Roman" panose="02020603050405020304" pitchFamily="18" charset="0"/>
              </a:rPr>
              <a:t> </a:t>
            </a:r>
            <a:r>
              <a:rPr lang="en-US" b="0" i="0" dirty="0">
                <a:solidFill>
                  <a:schemeClr val="tx2"/>
                </a:solidFill>
                <a:effectLst/>
                <a:latin typeface="Times New Roman" panose="02020603050405020304" pitchFamily="18" charset="0"/>
                <a:cs typeface="Times New Roman" panose="02020603050405020304" pitchFamily="18" charset="0"/>
              </a:rPr>
              <a:t>Several studies have shown that factual inconsistency occurs in up to 30% of abstractive summaries [1].</a:t>
            </a:r>
          </a:p>
          <a:p>
            <a:pPr marL="571500" lvl="2" indent="-342900">
              <a:lnSpc>
                <a:spcPts val="2143"/>
              </a:lnSpc>
              <a:spcBef>
                <a:spcPts val="0"/>
              </a:spcBef>
              <a:buFont typeface="Wingdings" panose="05000000000000000000" pitchFamily="2" charset="2"/>
              <a:buChar char="§"/>
            </a:pPr>
            <a:r>
              <a:rPr lang="en-US" b="0" i="1" dirty="0">
                <a:solidFill>
                  <a:schemeClr val="tx2"/>
                </a:solidFill>
                <a:effectLst/>
                <a:latin typeface="Times New Roman" panose="02020603050405020304" pitchFamily="18" charset="0"/>
                <a:cs typeface="Times New Roman" panose="02020603050405020304" pitchFamily="18" charset="0"/>
              </a:rPr>
              <a:t>Extractive Summaries</a:t>
            </a:r>
            <a:r>
              <a:rPr lang="en-US" b="0" i="0" dirty="0">
                <a:solidFill>
                  <a:schemeClr val="tx2"/>
                </a:solidFill>
                <a:effectLst/>
                <a:latin typeface="Times New Roman" panose="02020603050405020304" pitchFamily="18" charset="0"/>
                <a:cs typeface="Times New Roman" panose="02020603050405020304" pitchFamily="18" charset="0"/>
              </a:rPr>
              <a:t> (BERT) miss key insights by rigid sentence selection.</a:t>
            </a:r>
            <a:endParaRPr lang="en-US" i="0" dirty="0">
              <a:solidFill>
                <a:schemeClr val="tx2"/>
              </a:solidFill>
              <a:effectLst/>
              <a:latin typeface="Times New Roman" panose="02020603050405020304" pitchFamily="18" charset="0"/>
              <a:cs typeface="Times New Roman" panose="02020603050405020304" pitchFamily="18" charset="0"/>
            </a:endParaRPr>
          </a:p>
          <a:p>
            <a:pPr marL="514350" lvl="2" indent="-285750">
              <a:lnSpc>
                <a:spcPts val="2143"/>
              </a:lnSpc>
              <a:spcBef>
                <a:spcPts val="0"/>
              </a:spcBef>
              <a:buFont typeface="Wingdings" panose="05000000000000000000" pitchFamily="2" charset="2"/>
              <a:buChar char="§"/>
            </a:pPr>
            <a:endParaRPr lang="en-US" sz="1800" i="0" dirty="0">
              <a:solidFill>
                <a:schemeClr val="tx2"/>
              </a:solidFill>
              <a:effectLst/>
              <a:latin typeface="Times New Roman" panose="02020603050405020304" pitchFamily="18" charset="0"/>
              <a:cs typeface="Times New Roman" panose="02020603050405020304" pitchFamily="18" charset="0"/>
            </a:endParaRPr>
          </a:p>
          <a:p>
            <a:pPr marL="114300" lvl="1" indent="-342900">
              <a:lnSpc>
                <a:spcPts val="2143"/>
              </a:lnSpc>
              <a:spcBef>
                <a:spcPts val="0"/>
              </a:spcBef>
              <a:buFont typeface="Wingdings" panose="05000000000000000000" pitchFamily="2" charset="2"/>
              <a:buChar char="§"/>
            </a:pPr>
            <a:r>
              <a:rPr lang="en-US" i="0" dirty="0">
                <a:solidFill>
                  <a:schemeClr val="tx2"/>
                </a:solidFill>
                <a:effectLst/>
                <a:latin typeface="Times New Roman" panose="02020603050405020304" pitchFamily="18" charset="0"/>
                <a:cs typeface="Times New Roman" panose="02020603050405020304" pitchFamily="18" charset="0"/>
              </a:rPr>
              <a:t>Key Innovations:</a:t>
            </a:r>
            <a:endParaRPr lang="en-US" dirty="0">
              <a:solidFill>
                <a:schemeClr val="tx2"/>
              </a:solidFill>
              <a:latin typeface="Times New Roman" panose="02020603050405020304" pitchFamily="18" charset="0"/>
              <a:cs typeface="Times New Roman" panose="02020603050405020304" pitchFamily="18" charset="0"/>
            </a:endParaRPr>
          </a:p>
          <a:p>
            <a:pPr marL="571500" lvl="2" indent="-342900">
              <a:lnSpc>
                <a:spcPts val="2143"/>
              </a:lnSpc>
              <a:spcBef>
                <a:spcPts val="0"/>
              </a:spcBef>
              <a:buFont typeface="Wingdings" panose="05000000000000000000" pitchFamily="2" charset="2"/>
              <a:buChar char="§"/>
            </a:pPr>
            <a:r>
              <a:rPr lang="en-US" i="0" dirty="0">
                <a:solidFill>
                  <a:schemeClr val="tx2"/>
                </a:solidFill>
                <a:effectLst/>
                <a:latin typeface="Times New Roman" panose="02020603050405020304" pitchFamily="18" charset="0"/>
                <a:cs typeface="Times New Roman" panose="02020603050405020304" pitchFamily="18" charset="0"/>
              </a:rPr>
              <a:t>First to combine LLM abstraction with NLI-based extraction for technical Q&amp;A.</a:t>
            </a:r>
            <a:endParaRPr lang="en-US" dirty="0">
              <a:solidFill>
                <a:schemeClr val="tx2"/>
              </a:solidFill>
              <a:latin typeface="Times New Roman" panose="02020603050405020304" pitchFamily="18" charset="0"/>
              <a:cs typeface="Times New Roman" panose="02020603050405020304" pitchFamily="18" charset="0"/>
            </a:endParaRPr>
          </a:p>
          <a:p>
            <a:pPr marL="571500" lvl="2" indent="-342900">
              <a:lnSpc>
                <a:spcPts val="2143"/>
              </a:lnSpc>
              <a:spcBef>
                <a:spcPts val="0"/>
              </a:spcBef>
              <a:buFont typeface="Wingdings" panose="05000000000000000000" pitchFamily="2" charset="2"/>
              <a:buChar char="§"/>
            </a:pPr>
            <a:r>
              <a:rPr lang="en-US" i="0" dirty="0">
                <a:solidFill>
                  <a:schemeClr val="tx2"/>
                </a:solidFill>
                <a:effectLst/>
                <a:latin typeface="Times New Roman" panose="02020603050405020304" pitchFamily="18" charset="0"/>
                <a:cs typeface="Times New Roman" panose="02020603050405020304" pitchFamily="18" charset="0"/>
              </a:rPr>
              <a:t>Resource-Aware: Few-shot LLaMA-8B vs. zero-shot LLaMA-70B trade-off analysis.</a:t>
            </a:r>
          </a:p>
          <a:p>
            <a:pPr marL="571500" lvl="2" indent="-342900">
              <a:lnSpc>
                <a:spcPts val="2143"/>
              </a:lnSpc>
              <a:spcBef>
                <a:spcPts val="0"/>
              </a:spcBef>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Evaluated the performance of each model using </a:t>
            </a:r>
            <a:r>
              <a:rPr lang="en-US" dirty="0" err="1">
                <a:solidFill>
                  <a:schemeClr val="tx2"/>
                </a:solidFill>
                <a:latin typeface="Times New Roman" panose="02020603050405020304" pitchFamily="18" charset="0"/>
                <a:cs typeface="Times New Roman" panose="02020603050405020304" pitchFamily="18" charset="0"/>
              </a:rPr>
              <a:t>BERTScore</a:t>
            </a:r>
            <a:r>
              <a:rPr lang="en-US" dirty="0">
                <a:solidFill>
                  <a:schemeClr val="tx2"/>
                </a:solidFill>
                <a:latin typeface="Times New Roman" panose="02020603050405020304" pitchFamily="18" charset="0"/>
                <a:cs typeface="Times New Roman" panose="02020603050405020304" pitchFamily="18" charset="0"/>
              </a:rPr>
              <a:t>/ Rouge/ Bleu score for comparison.</a:t>
            </a:r>
          </a:p>
          <a:p>
            <a:pPr marL="228600" lvl="2" indent="0">
              <a:lnSpc>
                <a:spcPts val="2143"/>
              </a:lnSpc>
              <a:spcBef>
                <a:spcPts val="0"/>
              </a:spcBef>
              <a:buNone/>
            </a:pPr>
            <a:endParaRPr lang="en-US" sz="1800" dirty="0">
              <a:solidFill>
                <a:schemeClr val="tx2"/>
              </a:solidFill>
              <a:latin typeface="Times New Roman" panose="02020603050405020304" pitchFamily="18" charset="0"/>
              <a:cs typeface="Times New Roman" panose="02020603050405020304" pitchFamily="18" charset="0"/>
            </a:endParaRPr>
          </a:p>
          <a:p>
            <a:pPr marL="114300" lvl="1" indent="-342900">
              <a:lnSpc>
                <a:spcPts val="2143"/>
              </a:lnSpc>
              <a:spcBef>
                <a:spcPts val="0"/>
              </a:spcBef>
              <a:buFont typeface="Wingdings" panose="05000000000000000000" pitchFamily="2" charset="2"/>
              <a:buChar char="§"/>
            </a:pPr>
            <a:endParaRPr lang="en-US" dirty="0">
              <a:solidFill>
                <a:schemeClr val="tx2"/>
              </a:solidFill>
              <a:latin typeface="Times New Roman" panose="02020603050405020304" pitchFamily="18" charset="0"/>
              <a:cs typeface="Times New Roman" panose="02020603050405020304" pitchFamily="18" charset="0"/>
            </a:endParaRPr>
          </a:p>
          <a:p>
            <a:pPr marL="571500" lvl="2" indent="-342900">
              <a:lnSpc>
                <a:spcPts val="2143"/>
              </a:lnSpc>
              <a:spcBef>
                <a:spcPts val="0"/>
              </a:spcBef>
              <a:buFont typeface="Wingdings" panose="05000000000000000000" pitchFamily="2" charset="2"/>
              <a:buChar char="§"/>
            </a:pPr>
            <a:endParaRPr lang="en-US" sz="18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1800" dirty="0">
              <a:solidFill>
                <a:schemeClr val="tx2"/>
              </a:solidFill>
              <a:latin typeface="Times New Roman" panose="02020603050405020304" pitchFamily="18" charset="0"/>
              <a:cs typeface="Times New Roman" panose="02020603050405020304" pitchFamily="18" charset="0"/>
            </a:endParaRPr>
          </a:p>
          <a:p>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68FFF5BC-74D7-390C-4342-F0F49F33F57D}"/>
              </a:ext>
            </a:extLst>
          </p:cNvPr>
          <p:cNvSpPr>
            <a:spLocks noGrp="1"/>
          </p:cNvSpPr>
          <p:nvPr>
            <p:ph type="title"/>
          </p:nvPr>
        </p:nvSpPr>
        <p:spPr>
          <a:xfrm>
            <a:off x="363683" y="1355662"/>
            <a:ext cx="6311437" cy="432498"/>
          </a:xfrm>
        </p:spPr>
        <p:txBody>
          <a:bodyPr/>
          <a:lstStyle/>
          <a:p>
            <a:r>
              <a:rPr lang="en-US" dirty="0">
                <a:solidFill>
                  <a:schemeClr val="tx2"/>
                </a:solidFill>
                <a:latin typeface="Times New Roman" panose="02020603050405020304" pitchFamily="18" charset="0"/>
                <a:cs typeface="Times New Roman" panose="02020603050405020304" pitchFamily="18" charset="0"/>
              </a:rPr>
              <a:t>Our Solution</a:t>
            </a:r>
          </a:p>
        </p:txBody>
      </p:sp>
      <p:sp>
        <p:nvSpPr>
          <p:cNvPr id="2" name="Slide Number Placeholder 1">
            <a:extLst>
              <a:ext uri="{FF2B5EF4-FFF2-40B4-BE49-F238E27FC236}">
                <a16:creationId xmlns:a16="http://schemas.microsoft.com/office/drawing/2014/main" id="{1ECB5282-81DA-A584-7F8C-15E1F56E4D74}"/>
              </a:ext>
            </a:extLst>
          </p:cNvPr>
          <p:cNvSpPr>
            <a:spLocks noGrp="1"/>
          </p:cNvSpPr>
          <p:nvPr>
            <p:ph type="sldNum" sz="quarter" idx="4"/>
          </p:nvPr>
        </p:nvSpPr>
        <p:spPr/>
        <p:txBody>
          <a:bodyPr/>
          <a:lstStyle/>
          <a:p>
            <a:r>
              <a:rPr lang="en-US" dirty="0"/>
              <a:t>3</a:t>
            </a:r>
          </a:p>
        </p:txBody>
      </p:sp>
    </p:spTree>
    <p:extLst>
      <p:ext uri="{BB962C8B-B14F-4D97-AF65-F5344CB8AC3E}">
        <p14:creationId xmlns:p14="http://schemas.microsoft.com/office/powerpoint/2010/main" val="445788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31A354-508B-B628-94C8-C7D81AC8C635}"/>
              </a:ext>
            </a:extLst>
          </p:cNvPr>
          <p:cNvSpPr>
            <a:spLocks noGrp="1"/>
          </p:cNvSpPr>
          <p:nvPr>
            <p:ph type="body" sz="quarter" idx="10"/>
          </p:nvPr>
        </p:nvSpPr>
        <p:spPr>
          <a:xfrm>
            <a:off x="749300" y="2662557"/>
            <a:ext cx="10147300" cy="3069589"/>
          </a:xfrm>
        </p:spPr>
        <p:txBody>
          <a:bodyPr/>
          <a:lstStyle/>
          <a:p>
            <a:pPr algn="l">
              <a:lnSpc>
                <a:spcPts val="1800"/>
              </a:lnSpc>
              <a:spcBef>
                <a:spcPts val="1029"/>
              </a:spcBef>
              <a:spcAft>
                <a:spcPts val="1029"/>
              </a:spcAft>
              <a:buFont typeface="Wingdings" panose="05000000000000000000" pitchFamily="2" charset="2"/>
              <a:buChar char="§"/>
            </a:pPr>
            <a:r>
              <a:rPr lang="en-US" sz="1800" b="1" i="0" dirty="0">
                <a:solidFill>
                  <a:schemeClr val="tx2"/>
                </a:solidFill>
                <a:effectLst/>
                <a:latin typeface="Times New Roman" panose="02020603050405020304" pitchFamily="18" charset="0"/>
                <a:cs typeface="Times New Roman" panose="02020603050405020304" pitchFamily="18" charset="0"/>
              </a:rPr>
              <a:t>Why This Matters</a:t>
            </a:r>
            <a:endParaRPr lang="en-US" sz="1800" dirty="0">
              <a:solidFill>
                <a:schemeClr val="tx2"/>
              </a:solidFill>
              <a:latin typeface="Times New Roman" panose="02020603050405020304" pitchFamily="18" charset="0"/>
              <a:cs typeface="Times New Roman" panose="02020603050405020304" pitchFamily="18" charset="0"/>
            </a:endParaRPr>
          </a:p>
          <a:p>
            <a:pPr lvl="1">
              <a:lnSpc>
                <a:spcPts val="1800"/>
              </a:lnSpc>
              <a:spcBef>
                <a:spcPts val="0"/>
              </a:spcBef>
              <a:buFont typeface="Wingdings" panose="05000000000000000000" pitchFamily="2" charset="2"/>
              <a:buChar char="§"/>
            </a:pPr>
            <a:r>
              <a:rPr lang="en-US" sz="1600" b="1" i="0" dirty="0">
                <a:solidFill>
                  <a:schemeClr val="tx2"/>
                </a:solidFill>
                <a:effectLst/>
                <a:latin typeface="Times New Roman" panose="02020603050405020304" pitchFamily="18" charset="0"/>
                <a:cs typeface="Times New Roman" panose="02020603050405020304" pitchFamily="18" charset="0"/>
              </a:rPr>
              <a:t>Time Savings</a:t>
            </a:r>
            <a:r>
              <a:rPr lang="en-US" sz="1600" b="0" i="0" dirty="0">
                <a:solidFill>
                  <a:schemeClr val="tx2"/>
                </a:solidFill>
                <a:effectLst/>
                <a:latin typeface="Times New Roman" panose="02020603050405020304" pitchFamily="18" charset="0"/>
                <a:cs typeface="Times New Roman" panose="02020603050405020304" pitchFamily="18" charset="0"/>
              </a:rPr>
              <a:t>: Developers spend 23% of workday reading SO (2023 Stack Overflow survey).</a:t>
            </a:r>
          </a:p>
          <a:p>
            <a:pPr lvl="1">
              <a:lnSpc>
                <a:spcPts val="1800"/>
              </a:lnSpc>
              <a:spcBef>
                <a:spcPts val="0"/>
              </a:spcBef>
              <a:buFont typeface="Wingdings" panose="05000000000000000000" pitchFamily="2" charset="2"/>
              <a:buChar char="§"/>
            </a:pPr>
            <a:r>
              <a:rPr lang="en-US" sz="1600" b="1" i="0" dirty="0">
                <a:solidFill>
                  <a:schemeClr val="tx2"/>
                </a:solidFill>
                <a:effectLst/>
                <a:latin typeface="Times New Roman" panose="02020603050405020304" pitchFamily="18" charset="0"/>
                <a:cs typeface="Times New Roman" panose="02020603050405020304" pitchFamily="18" charset="0"/>
              </a:rPr>
              <a:t>Accuracy Critical</a:t>
            </a:r>
            <a:r>
              <a:rPr lang="en-US" sz="1600" b="0" i="0" dirty="0">
                <a:solidFill>
                  <a:schemeClr val="tx2"/>
                </a:solidFill>
                <a:effectLst/>
                <a:latin typeface="Times New Roman" panose="02020603050405020304" pitchFamily="18" charset="0"/>
                <a:cs typeface="Times New Roman" panose="02020603050405020304" pitchFamily="18" charset="0"/>
              </a:rPr>
              <a:t>: 68% of developers report being misled by incorrect summaries (ASSORTIS study).</a:t>
            </a:r>
          </a:p>
          <a:p>
            <a:pPr marL="457200" lvl="1" indent="0">
              <a:lnSpc>
                <a:spcPts val="1800"/>
              </a:lnSpc>
              <a:spcBef>
                <a:spcPts val="0"/>
              </a:spcBef>
              <a:buNone/>
            </a:pPr>
            <a:endParaRPr lang="en-US" sz="1600" b="0" i="0" dirty="0">
              <a:solidFill>
                <a:schemeClr val="tx2"/>
              </a:solidFill>
              <a:effectLst/>
              <a:latin typeface="Times New Roman" panose="02020603050405020304" pitchFamily="18" charset="0"/>
              <a:cs typeface="Times New Roman" panose="02020603050405020304" pitchFamily="18" charset="0"/>
            </a:endParaRPr>
          </a:p>
          <a:p>
            <a:pPr algn="l">
              <a:lnSpc>
                <a:spcPts val="1800"/>
              </a:lnSpc>
              <a:spcBef>
                <a:spcPts val="300"/>
              </a:spcBef>
              <a:spcAft>
                <a:spcPts val="300"/>
              </a:spcAft>
              <a:buFont typeface="Wingdings" panose="05000000000000000000" pitchFamily="2" charset="2"/>
              <a:buChar char="§"/>
            </a:pPr>
            <a:r>
              <a:rPr lang="en-US" sz="1800" b="1" i="0" dirty="0">
                <a:solidFill>
                  <a:schemeClr val="tx2"/>
                </a:solidFill>
                <a:effectLst/>
                <a:latin typeface="Times New Roman" panose="02020603050405020304" pitchFamily="18" charset="0"/>
                <a:cs typeface="Times New Roman" panose="02020603050405020304" pitchFamily="18" charset="0"/>
              </a:rPr>
              <a:t>Scalable Knowledge Curation</a:t>
            </a:r>
            <a:r>
              <a:rPr lang="en-US" sz="1800" b="0" i="0" dirty="0">
                <a:solidFill>
                  <a:schemeClr val="tx2"/>
                </a:solidFill>
                <a:effectLst/>
                <a:latin typeface="Times New Roman" panose="02020603050405020304" pitchFamily="18" charset="0"/>
                <a:cs typeface="Times New Roman" panose="02020603050405020304" pitchFamily="18" charset="0"/>
              </a:rPr>
              <a:t>:</a:t>
            </a:r>
          </a:p>
          <a:p>
            <a:pPr lvl="1">
              <a:lnSpc>
                <a:spcPts val="1800"/>
              </a:lnSpc>
              <a:spcBef>
                <a:spcPts val="300"/>
              </a:spcBef>
              <a:spcAft>
                <a:spcPts val="300"/>
              </a:spcAft>
              <a:buFont typeface="Wingdings" panose="05000000000000000000" pitchFamily="2" charset="2"/>
              <a:buChar char="§"/>
            </a:pPr>
            <a:r>
              <a:rPr lang="en-US" sz="1600" b="0" i="0" dirty="0">
                <a:solidFill>
                  <a:schemeClr val="tx2"/>
                </a:solidFill>
                <a:effectLst/>
                <a:latin typeface="Times New Roman" panose="02020603050405020304" pitchFamily="18" charset="0"/>
                <a:cs typeface="Times New Roman" panose="02020603050405020304" pitchFamily="18" charset="0"/>
              </a:rPr>
              <a:t>Processes 100+ posts/min vs. human 5min/post.</a:t>
            </a:r>
          </a:p>
          <a:p>
            <a:pPr lvl="1">
              <a:lnSpc>
                <a:spcPts val="1800"/>
              </a:lnSpc>
              <a:spcBef>
                <a:spcPts val="300"/>
              </a:spcBef>
              <a:spcAft>
                <a:spcPts val="300"/>
              </a:spcAft>
              <a:buFont typeface="Wingdings" panose="05000000000000000000" pitchFamily="2" charset="2"/>
              <a:buChar char="§"/>
            </a:pPr>
            <a:r>
              <a:rPr lang="en-US" sz="1600" b="0" i="0" dirty="0">
                <a:solidFill>
                  <a:schemeClr val="tx2"/>
                </a:solidFill>
                <a:effectLst/>
                <a:latin typeface="Times New Roman" panose="02020603050405020304" pitchFamily="18" charset="0"/>
                <a:cs typeface="Times New Roman" panose="02020603050405020304" pitchFamily="18" charset="0"/>
              </a:rPr>
              <a:t>Adaptable to GitHub Issues, API docs.</a:t>
            </a:r>
          </a:p>
          <a:p>
            <a:pPr marL="457200" lvl="1" indent="0">
              <a:lnSpc>
                <a:spcPts val="1800"/>
              </a:lnSpc>
              <a:spcBef>
                <a:spcPts val="300"/>
              </a:spcBef>
              <a:spcAft>
                <a:spcPts val="300"/>
              </a:spcAft>
              <a:buNone/>
            </a:pPr>
            <a:endParaRPr lang="en-US" sz="1600" b="0" i="0" dirty="0">
              <a:solidFill>
                <a:schemeClr val="tx2"/>
              </a:solidFill>
              <a:effectLst/>
              <a:latin typeface="Times New Roman" panose="02020603050405020304" pitchFamily="18" charset="0"/>
              <a:cs typeface="Times New Roman" panose="02020603050405020304" pitchFamily="18" charset="0"/>
            </a:endParaRPr>
          </a:p>
          <a:p>
            <a:pPr algn="l">
              <a:lnSpc>
                <a:spcPts val="1800"/>
              </a:lnSpc>
              <a:spcBef>
                <a:spcPts val="300"/>
              </a:spcBef>
              <a:spcAft>
                <a:spcPts val="300"/>
              </a:spcAft>
              <a:buFont typeface="Wingdings" panose="05000000000000000000" pitchFamily="2" charset="2"/>
              <a:buChar char="§"/>
            </a:pPr>
            <a:r>
              <a:rPr lang="en-US" sz="1800" b="0" i="0" dirty="0">
                <a:solidFill>
                  <a:schemeClr val="tx2"/>
                </a:solidFill>
                <a:effectLst/>
                <a:latin typeface="Times New Roman" panose="02020603050405020304" pitchFamily="18" charset="0"/>
                <a:cs typeface="Times New Roman" panose="02020603050405020304" pitchFamily="18" charset="0"/>
              </a:rPr>
              <a:t>Faithfulness is critical for developer tools (bugs, security, logic).</a:t>
            </a:r>
          </a:p>
          <a:p>
            <a:pPr algn="l">
              <a:lnSpc>
                <a:spcPts val="1800"/>
              </a:lnSpc>
              <a:spcBef>
                <a:spcPts val="300"/>
              </a:spcBef>
              <a:spcAft>
                <a:spcPts val="300"/>
              </a:spcAft>
              <a:buFont typeface="Wingdings" panose="05000000000000000000" pitchFamily="2" charset="2"/>
              <a:buChar char="§"/>
            </a:pPr>
            <a:r>
              <a:rPr lang="en-US" sz="1800" b="0" i="0" dirty="0">
                <a:solidFill>
                  <a:schemeClr val="tx2"/>
                </a:solidFill>
                <a:effectLst/>
                <a:latin typeface="Times New Roman" panose="02020603050405020304" pitchFamily="18" charset="0"/>
                <a:cs typeface="Times New Roman" panose="02020603050405020304" pitchFamily="18" charset="0"/>
              </a:rPr>
              <a:t>Our method ensures factual alignment between source and summary.</a:t>
            </a:r>
          </a:p>
          <a:p>
            <a:pPr algn="l">
              <a:lnSpc>
                <a:spcPts val="1800"/>
              </a:lnSpc>
              <a:spcBef>
                <a:spcPts val="1029"/>
              </a:spcBef>
              <a:spcAft>
                <a:spcPts val="1029"/>
              </a:spcAft>
              <a:buFont typeface="Wingdings" panose="05000000000000000000" pitchFamily="2" charset="2"/>
              <a:buChar char="§"/>
            </a:pPr>
            <a:endParaRPr lang="en-US" sz="1800" b="0" i="0" dirty="0">
              <a:solidFill>
                <a:schemeClr val="tx2"/>
              </a:solidFill>
              <a:effectLst/>
              <a:latin typeface="Times New Roman" panose="02020603050405020304" pitchFamily="18" charset="0"/>
              <a:cs typeface="Times New Roman" panose="02020603050405020304" pitchFamily="18" charset="0"/>
            </a:endParaRPr>
          </a:p>
          <a:p>
            <a:pPr>
              <a:lnSpc>
                <a:spcPts val="1800"/>
              </a:lnSpc>
              <a:buFont typeface="Wingdings" panose="05000000000000000000" pitchFamily="2" charset="2"/>
              <a:buChar char="§"/>
            </a:pPr>
            <a:endParaRPr lang="en-US" sz="1800" dirty="0">
              <a:solidFill>
                <a:schemeClr val="tx2"/>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B002F221-F757-5183-397F-9F0380FD2360}"/>
              </a:ext>
            </a:extLst>
          </p:cNvPr>
          <p:cNvSpPr>
            <a:spLocks noGrp="1"/>
          </p:cNvSpPr>
          <p:nvPr>
            <p:ph type="title"/>
          </p:nvPr>
        </p:nvSpPr>
        <p:spPr>
          <a:xfrm>
            <a:off x="749300" y="1575525"/>
            <a:ext cx="10515600" cy="699046"/>
          </a:xfrm>
        </p:spPr>
        <p:txBody>
          <a:bodyPr/>
          <a:lstStyle/>
          <a:p>
            <a:r>
              <a:rPr lang="en-US" dirty="0">
                <a:solidFill>
                  <a:schemeClr val="tx2"/>
                </a:solidFill>
                <a:latin typeface="Times New Roman" panose="02020603050405020304" pitchFamily="18" charset="0"/>
                <a:cs typeface="Times New Roman" panose="02020603050405020304" pitchFamily="18" charset="0"/>
              </a:rPr>
              <a:t>Motivation and Importance</a:t>
            </a:r>
          </a:p>
        </p:txBody>
      </p:sp>
      <p:sp>
        <p:nvSpPr>
          <p:cNvPr id="5" name="Slide Number Placeholder 4">
            <a:extLst>
              <a:ext uri="{FF2B5EF4-FFF2-40B4-BE49-F238E27FC236}">
                <a16:creationId xmlns:a16="http://schemas.microsoft.com/office/drawing/2014/main" id="{F7CAF83E-459C-D482-F5EC-B437B3C584C3}"/>
              </a:ext>
            </a:extLst>
          </p:cNvPr>
          <p:cNvSpPr>
            <a:spLocks noGrp="1"/>
          </p:cNvSpPr>
          <p:nvPr>
            <p:ph type="sldNum" sz="quarter" idx="4"/>
          </p:nvPr>
        </p:nvSpPr>
        <p:spPr/>
        <p:txBody>
          <a:bodyPr/>
          <a:lstStyle/>
          <a:p>
            <a:r>
              <a:rPr lang="en-US" dirty="0"/>
              <a:t>4</a:t>
            </a:r>
          </a:p>
        </p:txBody>
      </p:sp>
    </p:spTree>
    <p:extLst>
      <p:ext uri="{BB962C8B-B14F-4D97-AF65-F5344CB8AC3E}">
        <p14:creationId xmlns:p14="http://schemas.microsoft.com/office/powerpoint/2010/main" val="213644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31C46-3F14-730D-BE41-95EB9EAE622A}"/>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Roadmap</a:t>
            </a:r>
          </a:p>
        </p:txBody>
      </p:sp>
      <p:sp>
        <p:nvSpPr>
          <p:cNvPr id="5" name="Slide Number Placeholder 4">
            <a:extLst>
              <a:ext uri="{FF2B5EF4-FFF2-40B4-BE49-F238E27FC236}">
                <a16:creationId xmlns:a16="http://schemas.microsoft.com/office/drawing/2014/main" id="{60F690A2-DEBB-3A10-B695-42EBAD329361}"/>
              </a:ext>
            </a:extLst>
          </p:cNvPr>
          <p:cNvSpPr>
            <a:spLocks noGrp="1"/>
          </p:cNvSpPr>
          <p:nvPr>
            <p:ph type="sldNum" sz="quarter" idx="4"/>
          </p:nvPr>
        </p:nvSpPr>
        <p:spPr/>
        <p:txBody>
          <a:bodyPr/>
          <a:lstStyle/>
          <a:p>
            <a:r>
              <a:rPr lang="en-US" dirty="0"/>
              <a:t>5</a:t>
            </a:r>
          </a:p>
        </p:txBody>
      </p:sp>
      <p:graphicFrame>
        <p:nvGraphicFramePr>
          <p:cNvPr id="8" name="Diagram 7">
            <a:extLst>
              <a:ext uri="{FF2B5EF4-FFF2-40B4-BE49-F238E27FC236}">
                <a16:creationId xmlns:a16="http://schemas.microsoft.com/office/drawing/2014/main" id="{44CB11D9-8C64-4344-B5CA-57902EFCD538}"/>
              </a:ext>
            </a:extLst>
          </p:cNvPr>
          <p:cNvGraphicFramePr/>
          <p:nvPr>
            <p:extLst>
              <p:ext uri="{D42A27DB-BD31-4B8C-83A1-F6EECF244321}">
                <p14:modId xmlns:p14="http://schemas.microsoft.com/office/powerpoint/2010/main" val="2570389162"/>
              </p:ext>
            </p:extLst>
          </p:nvPr>
        </p:nvGraphicFramePr>
        <p:xfrm>
          <a:off x="2965245" y="2084823"/>
          <a:ext cx="6867013" cy="3827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6026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2B10F4-0164-544A-A231-09A411CCA3FA}"/>
              </a:ext>
            </a:extLst>
          </p:cNvPr>
          <p:cNvSpPr>
            <a:spLocks noGrp="1"/>
          </p:cNvSpPr>
          <p:nvPr>
            <p:ph type="title"/>
          </p:nvPr>
        </p:nvSpPr>
        <p:spPr>
          <a:xfrm>
            <a:off x="749300" y="1394042"/>
            <a:ext cx="2480283" cy="571301"/>
          </a:xfrm>
        </p:spPr>
        <p:txBody>
          <a:bodyPr/>
          <a:lstStyle/>
          <a:p>
            <a:r>
              <a:rPr lang="en-US" dirty="0">
                <a:solidFill>
                  <a:schemeClr val="tx2"/>
                </a:solidFill>
                <a:latin typeface="Times New Roman" panose="02020603050405020304" pitchFamily="18" charset="0"/>
                <a:cs typeface="Times New Roman" panose="02020603050405020304" pitchFamily="18" charset="0"/>
              </a:rPr>
              <a:t>Background</a:t>
            </a:r>
          </a:p>
        </p:txBody>
      </p:sp>
      <p:sp>
        <p:nvSpPr>
          <p:cNvPr id="5" name="Slide Number Placeholder 4">
            <a:extLst>
              <a:ext uri="{FF2B5EF4-FFF2-40B4-BE49-F238E27FC236}">
                <a16:creationId xmlns:a16="http://schemas.microsoft.com/office/drawing/2014/main" id="{3BBD784E-0A33-BD61-98F4-BA95938E7780}"/>
              </a:ext>
            </a:extLst>
          </p:cNvPr>
          <p:cNvSpPr>
            <a:spLocks noGrp="1"/>
          </p:cNvSpPr>
          <p:nvPr>
            <p:ph type="sldNum" sz="quarter" idx="4"/>
          </p:nvPr>
        </p:nvSpPr>
        <p:spPr/>
        <p:txBody>
          <a:bodyPr/>
          <a:lstStyle/>
          <a:p>
            <a:r>
              <a:rPr lang="en-US" dirty="0"/>
              <a:t>6</a:t>
            </a:r>
          </a:p>
        </p:txBody>
      </p:sp>
      <p:sp>
        <p:nvSpPr>
          <p:cNvPr id="6" name="Rectangle 1">
            <a:extLst>
              <a:ext uri="{FF2B5EF4-FFF2-40B4-BE49-F238E27FC236}">
                <a16:creationId xmlns:a16="http://schemas.microsoft.com/office/drawing/2014/main" id="{E1020891-9D68-9016-A161-6BAF8BAC1110}"/>
              </a:ext>
            </a:extLst>
          </p:cNvPr>
          <p:cNvSpPr>
            <a:spLocks noGrp="1" noChangeArrowheads="1"/>
          </p:cNvSpPr>
          <p:nvPr>
            <p:ph type="body" sz="quarter" idx="10"/>
          </p:nvPr>
        </p:nvSpPr>
        <p:spPr bwMode="auto">
          <a:xfrm>
            <a:off x="830580" y="2130004"/>
            <a:ext cx="5265420" cy="3901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Summarization Paradigms</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Abstractive Summarization: </a:t>
            </a:r>
          </a:p>
          <a:p>
            <a:pPr lvl="2">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Generates new sentences to convey the gist of the source. </a:t>
            </a:r>
          </a:p>
          <a:p>
            <a:pPr lvl="2">
              <a:buFont typeface="Wingdings" panose="05000000000000000000" pitchFamily="2" charset="2"/>
              <a:buChar char="§"/>
            </a:pPr>
            <a:r>
              <a:rPr lang="en-US" dirty="0">
                <a:solidFill>
                  <a:schemeClr val="tx2"/>
                </a:solidFill>
                <a:latin typeface="Times New Roman" panose="02020603050405020304" pitchFamily="18" charset="0"/>
                <a:cs typeface="Times New Roman" panose="02020603050405020304" pitchFamily="18" charset="0"/>
              </a:rPr>
              <a:t>Challenge in AS is that distorted or fabricated text </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Extractive Summarization: Selects key sentences directly from the original content. Ensures higher factual consistency.</a:t>
            </a:r>
          </a:p>
          <a:p>
            <a:pPr>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Faithfulness and Hallucination</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LLMs (e.g., </a:t>
            </a:r>
            <a:r>
              <a:rPr lang="en-US" sz="1600" dirty="0" err="1">
                <a:solidFill>
                  <a:schemeClr val="tx2"/>
                </a:solidFill>
                <a:latin typeface="Times New Roman" panose="02020603050405020304" pitchFamily="18" charset="0"/>
                <a:cs typeface="Times New Roman" panose="02020603050405020304" pitchFamily="18" charset="0"/>
              </a:rPr>
              <a:t>LLaMA</a:t>
            </a:r>
            <a:r>
              <a:rPr lang="en-US" sz="1600" dirty="0">
                <a:solidFill>
                  <a:schemeClr val="tx2"/>
                </a:solidFill>
                <a:latin typeface="Times New Roman" panose="02020603050405020304" pitchFamily="18" charset="0"/>
                <a:cs typeface="Times New Roman" panose="02020603050405020304" pitchFamily="18" charset="0"/>
              </a:rPr>
              <a:t>, GPT) can hallucinate, i.e., generate text not supported by the source.</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Ensuring faithful summaries is critical for technical domains like Stack Overflow.</a:t>
            </a:r>
          </a:p>
        </p:txBody>
      </p:sp>
      <p:sp>
        <p:nvSpPr>
          <p:cNvPr id="2" name="Rectangle 1">
            <a:extLst>
              <a:ext uri="{FF2B5EF4-FFF2-40B4-BE49-F238E27FC236}">
                <a16:creationId xmlns:a16="http://schemas.microsoft.com/office/drawing/2014/main" id="{5BB3D512-162B-8D66-B276-6CF3E7C2C584}"/>
              </a:ext>
            </a:extLst>
          </p:cNvPr>
          <p:cNvSpPr txBox="1">
            <a:spLocks noChangeArrowheads="1"/>
          </p:cNvSpPr>
          <p:nvPr/>
        </p:nvSpPr>
        <p:spPr bwMode="auto">
          <a:xfrm>
            <a:off x="6390640" y="2176576"/>
            <a:ext cx="5445760" cy="2748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a:buChar char="•"/>
              <a:defRPr sz="20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16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14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4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Large Language Models (LLMs)</a:t>
            </a:r>
          </a:p>
          <a:p>
            <a:pPr lvl="1">
              <a:buFont typeface="Wingdings" panose="05000000000000000000" pitchFamily="2" charset="2"/>
              <a:buChar char="§"/>
            </a:pPr>
            <a:r>
              <a:rPr lang="en-US" sz="1600" dirty="0" err="1">
                <a:solidFill>
                  <a:schemeClr val="tx2"/>
                </a:solidFill>
                <a:latin typeface="Times New Roman" panose="02020603050405020304" pitchFamily="18" charset="0"/>
                <a:cs typeface="Times New Roman" panose="02020603050405020304" pitchFamily="18" charset="0"/>
              </a:rPr>
              <a:t>LLaMA</a:t>
            </a:r>
            <a:r>
              <a:rPr lang="en-US" sz="1600" dirty="0">
                <a:solidFill>
                  <a:schemeClr val="tx2"/>
                </a:solidFill>
                <a:latin typeface="Times New Roman" panose="02020603050405020304" pitchFamily="18" charset="0"/>
                <a:cs typeface="Times New Roman" panose="02020603050405020304" pitchFamily="18" charset="0"/>
              </a:rPr>
              <a:t> 3.1 8B and </a:t>
            </a:r>
            <a:r>
              <a:rPr lang="en-US" sz="1600" dirty="0" err="1">
                <a:solidFill>
                  <a:schemeClr val="tx2"/>
                </a:solidFill>
                <a:latin typeface="Times New Roman" panose="02020603050405020304" pitchFamily="18" charset="0"/>
                <a:cs typeface="Times New Roman" panose="02020603050405020304" pitchFamily="18" charset="0"/>
              </a:rPr>
              <a:t>LLaMA</a:t>
            </a:r>
            <a:r>
              <a:rPr lang="en-US" sz="1600" dirty="0">
                <a:solidFill>
                  <a:schemeClr val="tx2"/>
                </a:solidFill>
                <a:latin typeface="Times New Roman" panose="02020603050405020304" pitchFamily="18" charset="0"/>
                <a:cs typeface="Times New Roman" panose="02020603050405020304" pitchFamily="18" charset="0"/>
              </a:rPr>
              <a:t> 3.3 70B are the state-of-the-art instruction-tuned LLM.</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Uses few-shot prompting to generalize from examples without fine-tuning.</a:t>
            </a:r>
          </a:p>
          <a:p>
            <a:pPr>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Natural Language Inference (NLI)</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Task: Given (premise, hypothesis), predict if the hypothesis is: Entailed, Contradicted, Neutral</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Used </a:t>
            </a:r>
            <a:r>
              <a:rPr lang="en-US" sz="1600" dirty="0" err="1">
                <a:solidFill>
                  <a:schemeClr val="tx2"/>
                </a:solidFill>
                <a:latin typeface="Times New Roman" panose="02020603050405020304" pitchFamily="18" charset="0"/>
                <a:cs typeface="Times New Roman" panose="02020603050405020304" pitchFamily="18" charset="0"/>
              </a:rPr>
              <a:t>RoBERTa</a:t>
            </a:r>
            <a:r>
              <a:rPr lang="en-US" sz="1600" dirty="0">
                <a:solidFill>
                  <a:schemeClr val="tx2"/>
                </a:solidFill>
                <a:latin typeface="Times New Roman" panose="02020603050405020304" pitchFamily="18" charset="0"/>
                <a:cs typeface="Times New Roman" panose="02020603050405020304" pitchFamily="18" charset="0"/>
              </a:rPr>
              <a:t>-large-MNLI to verify that sentences are entailed by the LLM’s output.</a:t>
            </a:r>
          </a:p>
        </p:txBody>
      </p:sp>
    </p:spTree>
    <p:extLst>
      <p:ext uri="{BB962C8B-B14F-4D97-AF65-F5344CB8AC3E}">
        <p14:creationId xmlns:p14="http://schemas.microsoft.com/office/powerpoint/2010/main" val="2585347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EE1EE0-B4C4-6908-5E38-290A4F321D6C}"/>
              </a:ext>
            </a:extLst>
          </p:cNvPr>
          <p:cNvSpPr>
            <a:spLocks noGrp="1"/>
          </p:cNvSpPr>
          <p:nvPr>
            <p:ph type="body" sz="quarter" idx="11"/>
          </p:nvPr>
        </p:nvSpPr>
        <p:spPr>
          <a:xfrm>
            <a:off x="6096000" y="2097731"/>
            <a:ext cx="5756476" cy="3984365"/>
          </a:xfrm>
        </p:spPr>
        <p:txBody>
          <a:bodyPr/>
          <a:lstStyle/>
          <a:p>
            <a:pPr>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Instruction-tuned </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A Llama model trained to follow instructions via prompt formatting (e.g., system + user roles).</a:t>
            </a:r>
          </a:p>
          <a:p>
            <a:pPr lvl="1">
              <a:buFont typeface="Wingdings" panose="05000000000000000000" pitchFamily="2" charset="2"/>
              <a:buChar char="§"/>
            </a:pPr>
            <a:r>
              <a:rPr lang="en-US" sz="1600" dirty="0" err="1">
                <a:solidFill>
                  <a:schemeClr val="tx2"/>
                </a:solidFill>
                <a:latin typeface="Times New Roman" panose="02020603050405020304" pitchFamily="18" charset="0"/>
                <a:cs typeface="Times New Roman" panose="02020603050405020304" pitchFamily="18" charset="0"/>
              </a:rPr>
              <a:t>LLaMA</a:t>
            </a:r>
            <a:r>
              <a:rPr lang="en-US" sz="1600" dirty="0">
                <a:solidFill>
                  <a:schemeClr val="tx2"/>
                </a:solidFill>
                <a:latin typeface="Times New Roman" panose="02020603050405020304" pitchFamily="18" charset="0"/>
                <a:cs typeface="Times New Roman" panose="02020603050405020304" pitchFamily="18" charset="0"/>
              </a:rPr>
              <a:t> 3.1 Instruct responds better to system-level cues like “You are an expert summarizer” </a:t>
            </a:r>
          </a:p>
          <a:p>
            <a:pPr>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Evaluation Metrics: </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ROUGE: Measures n-gram overlap between generated and reference summaries.</a:t>
            </a:r>
          </a:p>
          <a:p>
            <a:pPr lvl="1">
              <a:buFont typeface="Wingdings" panose="05000000000000000000" pitchFamily="2" charset="2"/>
              <a:buChar char="§"/>
            </a:pPr>
            <a:r>
              <a:rPr lang="en-US" sz="1600" dirty="0" err="1">
                <a:solidFill>
                  <a:schemeClr val="tx2"/>
                </a:solidFill>
                <a:latin typeface="Times New Roman" panose="02020603050405020304" pitchFamily="18" charset="0"/>
                <a:cs typeface="Times New Roman" panose="02020603050405020304" pitchFamily="18" charset="0"/>
              </a:rPr>
              <a:t>BERTScore</a:t>
            </a:r>
            <a:r>
              <a:rPr lang="en-US" sz="1600" dirty="0">
                <a:solidFill>
                  <a:schemeClr val="tx2"/>
                </a:solidFill>
                <a:latin typeface="Times New Roman" panose="02020603050405020304" pitchFamily="18" charset="0"/>
                <a:cs typeface="Times New Roman" panose="02020603050405020304" pitchFamily="18" charset="0"/>
              </a:rPr>
              <a:t>: Uses contextual embeddings to compare similarity between generated and reference texts.</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BLEU: Measures n-gram precision (used in translation and summarization).</a:t>
            </a:r>
          </a:p>
        </p:txBody>
      </p:sp>
      <p:sp>
        <p:nvSpPr>
          <p:cNvPr id="4" name="Title 3">
            <a:extLst>
              <a:ext uri="{FF2B5EF4-FFF2-40B4-BE49-F238E27FC236}">
                <a16:creationId xmlns:a16="http://schemas.microsoft.com/office/drawing/2014/main" id="{FEA6B1C9-D9B7-F2DA-6381-2EFADB4916B9}"/>
              </a:ext>
            </a:extLst>
          </p:cNvPr>
          <p:cNvSpPr>
            <a:spLocks noGrp="1"/>
          </p:cNvSpPr>
          <p:nvPr>
            <p:ph type="title"/>
          </p:nvPr>
        </p:nvSpPr>
        <p:spPr>
          <a:xfrm>
            <a:off x="737887" y="1342663"/>
            <a:ext cx="10515600" cy="755068"/>
          </a:xfrm>
        </p:spPr>
        <p:txBody>
          <a:bodyPr/>
          <a:lstStyle/>
          <a:p>
            <a:r>
              <a:rPr lang="en-US" dirty="0">
                <a:solidFill>
                  <a:schemeClr val="tx2"/>
                </a:solidFill>
                <a:latin typeface="Times New Roman" panose="02020603050405020304" pitchFamily="18" charset="0"/>
                <a:cs typeface="Times New Roman" panose="02020603050405020304" pitchFamily="18" charset="0"/>
              </a:rPr>
              <a:t>Definition</a:t>
            </a:r>
          </a:p>
        </p:txBody>
      </p:sp>
      <p:sp>
        <p:nvSpPr>
          <p:cNvPr id="5" name="Slide Number Placeholder 4">
            <a:extLst>
              <a:ext uri="{FF2B5EF4-FFF2-40B4-BE49-F238E27FC236}">
                <a16:creationId xmlns:a16="http://schemas.microsoft.com/office/drawing/2014/main" id="{79AAF57D-EA0A-F61A-A091-A0D380CB5693}"/>
              </a:ext>
            </a:extLst>
          </p:cNvPr>
          <p:cNvSpPr>
            <a:spLocks noGrp="1"/>
          </p:cNvSpPr>
          <p:nvPr>
            <p:ph type="sldNum" sz="quarter" idx="4"/>
          </p:nvPr>
        </p:nvSpPr>
        <p:spPr/>
        <p:txBody>
          <a:bodyPr/>
          <a:lstStyle/>
          <a:p>
            <a:r>
              <a:rPr lang="en-US" dirty="0"/>
              <a:t>7</a:t>
            </a:r>
          </a:p>
        </p:txBody>
      </p:sp>
      <p:sp>
        <p:nvSpPr>
          <p:cNvPr id="6" name="Rectangle 1">
            <a:extLst>
              <a:ext uri="{FF2B5EF4-FFF2-40B4-BE49-F238E27FC236}">
                <a16:creationId xmlns:a16="http://schemas.microsoft.com/office/drawing/2014/main" id="{2820F1F1-15F5-02C6-CA89-C9871D1234BC}"/>
              </a:ext>
            </a:extLst>
          </p:cNvPr>
          <p:cNvSpPr>
            <a:spLocks noGrp="1" noChangeArrowheads="1"/>
          </p:cNvSpPr>
          <p:nvPr>
            <p:ph type="body" sz="quarter" idx="10"/>
          </p:nvPr>
        </p:nvSpPr>
        <p:spPr bwMode="auto">
          <a:xfrm>
            <a:off x="749301" y="2097731"/>
            <a:ext cx="5246386" cy="38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Zero-shot Prompting</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A technique where a LLM is instructed to perform a task </a:t>
            </a:r>
            <a:r>
              <a:rPr lang="en-US" sz="1600" b="1" dirty="0">
                <a:solidFill>
                  <a:schemeClr val="tx2"/>
                </a:solidFill>
                <a:latin typeface="Times New Roman" panose="02020603050405020304" pitchFamily="18" charset="0"/>
                <a:cs typeface="Times New Roman" panose="02020603050405020304" pitchFamily="18" charset="0"/>
              </a:rPr>
              <a:t>without being provided any prior examples </a:t>
            </a:r>
            <a:r>
              <a:rPr lang="en-US" sz="1600" dirty="0">
                <a:solidFill>
                  <a:schemeClr val="tx2"/>
                </a:solidFill>
                <a:latin typeface="Times New Roman" panose="02020603050405020304" pitchFamily="18" charset="0"/>
                <a:cs typeface="Times New Roman" panose="02020603050405020304" pitchFamily="18" charset="0"/>
              </a:rPr>
              <a:t>or demonstrations</a:t>
            </a:r>
          </a:p>
          <a:p>
            <a:pPr>
              <a:buFont typeface="Wingdings" panose="05000000000000000000" pitchFamily="2" charset="2"/>
              <a:buChar char="§"/>
            </a:pPr>
            <a:r>
              <a:rPr lang="en-US" b="1" dirty="0">
                <a:solidFill>
                  <a:schemeClr val="tx2"/>
                </a:solidFill>
                <a:latin typeface="Times New Roman" panose="02020603050405020304" pitchFamily="18" charset="0"/>
                <a:cs typeface="Times New Roman" panose="02020603050405020304" pitchFamily="18" charset="0"/>
              </a:rPr>
              <a:t>Few-shot Prompting</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A technique where the model is given </a:t>
            </a:r>
            <a:r>
              <a:rPr lang="en-US" sz="1600" b="1" dirty="0">
                <a:solidFill>
                  <a:schemeClr val="tx2"/>
                </a:solidFill>
                <a:latin typeface="Times New Roman" panose="02020603050405020304" pitchFamily="18" charset="0"/>
                <a:cs typeface="Times New Roman" panose="02020603050405020304" pitchFamily="18" charset="0"/>
              </a:rPr>
              <a:t>a few examples</a:t>
            </a:r>
            <a:r>
              <a:rPr lang="en-US" sz="1600" dirty="0">
                <a:solidFill>
                  <a:schemeClr val="tx2"/>
                </a:solidFill>
                <a:latin typeface="Times New Roman" panose="02020603050405020304" pitchFamily="18" charset="0"/>
                <a:cs typeface="Times New Roman" panose="02020603050405020304" pitchFamily="18" charset="0"/>
              </a:rPr>
              <a:t> of input-output pairs in the prompt.</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Used to guide </a:t>
            </a:r>
            <a:r>
              <a:rPr lang="en-US" sz="1600" dirty="0" err="1">
                <a:solidFill>
                  <a:schemeClr val="tx2"/>
                </a:solidFill>
                <a:latin typeface="Times New Roman" panose="02020603050405020304" pitchFamily="18" charset="0"/>
                <a:cs typeface="Times New Roman" panose="02020603050405020304" pitchFamily="18" charset="0"/>
              </a:rPr>
              <a:t>LLaMA</a:t>
            </a:r>
            <a:r>
              <a:rPr lang="en-US" sz="1600" dirty="0">
                <a:solidFill>
                  <a:schemeClr val="tx2"/>
                </a:solidFill>
                <a:latin typeface="Times New Roman" panose="02020603050405020304" pitchFamily="18" charset="0"/>
                <a:cs typeface="Times New Roman" panose="02020603050405020304" pitchFamily="18" charset="0"/>
              </a:rPr>
              <a:t> 3.1 to generate structured and relevant summaries </a:t>
            </a:r>
            <a:r>
              <a:rPr lang="en-US" sz="1600" b="1" dirty="0">
                <a:solidFill>
                  <a:schemeClr val="tx2"/>
                </a:solidFill>
                <a:latin typeface="Times New Roman" panose="02020603050405020304" pitchFamily="18" charset="0"/>
                <a:cs typeface="Times New Roman" panose="02020603050405020304" pitchFamily="18" charset="0"/>
              </a:rPr>
              <a:t>without fine-tuning</a:t>
            </a:r>
            <a:r>
              <a:rPr lang="en-US" sz="1600" dirty="0">
                <a:solidFill>
                  <a:schemeClr val="tx2"/>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Entailment (in NLI)</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A hypothesis is entailed by a premise if it must be true given the premise.</a:t>
            </a:r>
          </a:p>
          <a:p>
            <a:pPr lvl="1">
              <a:buFont typeface="Wingdings" panose="05000000000000000000" pitchFamily="2" charset="2"/>
              <a:buChar char="§"/>
            </a:pPr>
            <a:r>
              <a:rPr lang="en-US" sz="1600" dirty="0">
                <a:solidFill>
                  <a:schemeClr val="tx2"/>
                </a:solidFill>
                <a:latin typeface="Times New Roman" panose="02020603050405020304" pitchFamily="18" charset="0"/>
                <a:cs typeface="Times New Roman" panose="02020603050405020304" pitchFamily="18" charset="0"/>
              </a:rPr>
              <a:t>A sentence from the original post is kept only if it is entailed by the </a:t>
            </a:r>
            <a:r>
              <a:rPr lang="en-US" sz="1600" dirty="0" err="1">
                <a:solidFill>
                  <a:schemeClr val="tx2"/>
                </a:solidFill>
                <a:latin typeface="Times New Roman" panose="02020603050405020304" pitchFamily="18" charset="0"/>
                <a:cs typeface="Times New Roman" panose="02020603050405020304" pitchFamily="18" charset="0"/>
              </a:rPr>
              <a:t>LLaMA</a:t>
            </a:r>
            <a:r>
              <a:rPr lang="en-US" sz="1600" dirty="0">
                <a:solidFill>
                  <a:schemeClr val="tx2"/>
                </a:solidFill>
                <a:latin typeface="Times New Roman" panose="02020603050405020304" pitchFamily="18" charset="0"/>
                <a:cs typeface="Times New Roman" panose="02020603050405020304" pitchFamily="18" charset="0"/>
              </a:rPr>
              <a:t>-generated summary.</a:t>
            </a:r>
          </a:p>
        </p:txBody>
      </p:sp>
    </p:spTree>
    <p:extLst>
      <p:ext uri="{BB962C8B-B14F-4D97-AF65-F5344CB8AC3E}">
        <p14:creationId xmlns:p14="http://schemas.microsoft.com/office/powerpoint/2010/main" val="9770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2B9F6D-7EA1-8660-76AB-AB11C5EA7973}"/>
              </a:ext>
            </a:extLst>
          </p:cNvPr>
          <p:cNvSpPr>
            <a:spLocks noGrp="1"/>
          </p:cNvSpPr>
          <p:nvPr>
            <p:ph type="title"/>
          </p:nvPr>
        </p:nvSpPr>
        <p:spPr>
          <a:xfrm>
            <a:off x="647699" y="1328735"/>
            <a:ext cx="10515600" cy="452755"/>
          </a:xfrm>
        </p:spPr>
        <p:txBody>
          <a:bodyPr/>
          <a:lstStyle/>
          <a:p>
            <a:r>
              <a:rPr lang="en-US" dirty="0">
                <a:solidFill>
                  <a:schemeClr val="tx2"/>
                </a:solidFill>
                <a:latin typeface="Times New Roman" panose="02020603050405020304" pitchFamily="18" charset="0"/>
                <a:cs typeface="Times New Roman" panose="02020603050405020304" pitchFamily="18" charset="0"/>
              </a:rPr>
              <a:t>Related Works</a:t>
            </a:r>
          </a:p>
        </p:txBody>
      </p:sp>
      <p:sp>
        <p:nvSpPr>
          <p:cNvPr id="5" name="Slide Number Placeholder 4">
            <a:extLst>
              <a:ext uri="{FF2B5EF4-FFF2-40B4-BE49-F238E27FC236}">
                <a16:creationId xmlns:a16="http://schemas.microsoft.com/office/drawing/2014/main" id="{A57B1336-0A04-70CF-EAA7-EA23206496EE}"/>
              </a:ext>
            </a:extLst>
          </p:cNvPr>
          <p:cNvSpPr>
            <a:spLocks noGrp="1"/>
          </p:cNvSpPr>
          <p:nvPr>
            <p:ph type="sldNum" sz="quarter" idx="4"/>
          </p:nvPr>
        </p:nvSpPr>
        <p:spPr/>
        <p:txBody>
          <a:bodyPr/>
          <a:lstStyle/>
          <a:p>
            <a:r>
              <a:rPr lang="en-US" dirty="0"/>
              <a:t>8</a:t>
            </a:r>
          </a:p>
        </p:txBody>
      </p:sp>
      <p:graphicFrame>
        <p:nvGraphicFramePr>
          <p:cNvPr id="6" name="Table 5">
            <a:extLst>
              <a:ext uri="{FF2B5EF4-FFF2-40B4-BE49-F238E27FC236}">
                <a16:creationId xmlns:a16="http://schemas.microsoft.com/office/drawing/2014/main" id="{3C00B3CA-8E8B-6307-D4AF-5EBFD612E069}"/>
              </a:ext>
            </a:extLst>
          </p:cNvPr>
          <p:cNvGraphicFramePr>
            <a:graphicFrameLocks noGrp="1"/>
          </p:cNvGraphicFramePr>
          <p:nvPr>
            <p:extLst>
              <p:ext uri="{D42A27DB-BD31-4B8C-83A1-F6EECF244321}">
                <p14:modId xmlns:p14="http://schemas.microsoft.com/office/powerpoint/2010/main" val="1351301074"/>
              </p:ext>
            </p:extLst>
          </p:nvPr>
        </p:nvGraphicFramePr>
        <p:xfrm>
          <a:off x="647699" y="2290760"/>
          <a:ext cx="11107421" cy="3510280"/>
        </p:xfrm>
        <a:graphic>
          <a:graphicData uri="http://schemas.openxmlformats.org/drawingml/2006/table">
            <a:tbl>
              <a:tblPr firstRow="1" bandRow="1">
                <a:tableStyleId>{2D5ABB26-0587-4C30-8999-92F81FD0307C}</a:tableStyleId>
              </a:tblPr>
              <a:tblGrid>
                <a:gridCol w="1262382">
                  <a:extLst>
                    <a:ext uri="{9D8B030D-6E8A-4147-A177-3AD203B41FA5}">
                      <a16:colId xmlns:a16="http://schemas.microsoft.com/office/drawing/2014/main" val="3504301373"/>
                    </a:ext>
                  </a:extLst>
                </a:gridCol>
                <a:gridCol w="5821680">
                  <a:extLst>
                    <a:ext uri="{9D8B030D-6E8A-4147-A177-3AD203B41FA5}">
                      <a16:colId xmlns:a16="http://schemas.microsoft.com/office/drawing/2014/main" val="613473271"/>
                    </a:ext>
                  </a:extLst>
                </a:gridCol>
                <a:gridCol w="4023359">
                  <a:extLst>
                    <a:ext uri="{9D8B030D-6E8A-4147-A177-3AD203B41FA5}">
                      <a16:colId xmlns:a16="http://schemas.microsoft.com/office/drawing/2014/main" val="2853275281"/>
                    </a:ext>
                  </a:extLst>
                </a:gridCol>
              </a:tblGrid>
              <a:tr h="370840">
                <a:tc>
                  <a:txBody>
                    <a:bodyPr/>
                    <a:lstStyle/>
                    <a:p>
                      <a:r>
                        <a:rPr lang="en-US" sz="1600" b="1" dirty="0">
                          <a:solidFill>
                            <a:schemeClr val="tx2"/>
                          </a:solidFill>
                          <a:latin typeface="Times New Roman" panose="02020603050405020304" pitchFamily="18" charset="0"/>
                          <a:cs typeface="Times New Roman" panose="02020603050405020304" pitchFamily="18" charset="0"/>
                        </a:rPr>
                        <a:t>Paper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600" b="1" dirty="0">
                          <a:solidFill>
                            <a:schemeClr val="tx2"/>
                          </a:solidFill>
                          <a:latin typeface="Times New Roman" panose="02020603050405020304" pitchFamily="18" charset="0"/>
                          <a:cs typeface="Times New Roman" panose="02020603050405020304" pitchFamily="18" charset="0"/>
                        </a:rPr>
                        <a:t>Model</a:t>
                      </a:r>
                    </a:p>
                  </a:txBody>
                  <a:tcPr>
                    <a:lnT w="12700" cap="flat" cmpd="sng" algn="ctr">
                      <a:solidFill>
                        <a:schemeClr val="tx1"/>
                      </a:solidFill>
                      <a:prstDash val="solid"/>
                      <a:round/>
                      <a:headEnd type="none" w="med" len="med"/>
                      <a:tailEnd type="none" w="med" len="med"/>
                    </a:lnT>
                  </a:tcPr>
                </a:tc>
                <a:tc>
                  <a:txBody>
                    <a:bodyPr/>
                    <a:lstStyle/>
                    <a:p>
                      <a:r>
                        <a:rPr lang="en-US" sz="1600" b="1" dirty="0">
                          <a:solidFill>
                            <a:schemeClr val="tx2"/>
                          </a:solidFill>
                          <a:latin typeface="Times New Roman" panose="02020603050405020304" pitchFamily="18" charset="0"/>
                          <a:cs typeface="Times New Roman" panose="02020603050405020304" pitchFamily="18" charset="0"/>
                        </a:rPr>
                        <a:t>Performance Metrics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42228073"/>
                  </a:ext>
                </a:extLst>
              </a:tr>
              <a:tr h="370840">
                <a:tc>
                  <a:txBody>
                    <a:bodyPr/>
                    <a:lstStyle/>
                    <a:p>
                      <a:r>
                        <a:rPr lang="en-US" sz="1600" b="0" dirty="0">
                          <a:solidFill>
                            <a:schemeClr val="tx2"/>
                          </a:solidFill>
                          <a:latin typeface="Times New Roman" panose="02020603050405020304" pitchFamily="18" charset="0"/>
                          <a:cs typeface="Times New Roman" panose="02020603050405020304" pitchFamily="18" charset="0"/>
                        </a:rPr>
                        <a:t>Kou et al. [1]</a:t>
                      </a:r>
                    </a:p>
                  </a:txBody>
                  <a:tcPr>
                    <a:lnL w="12700" cap="flat" cmpd="sng" algn="ctr">
                      <a:solidFill>
                        <a:schemeClr val="tx1"/>
                      </a:solidFill>
                      <a:prstDash val="solid"/>
                      <a:round/>
                      <a:headEnd type="none" w="med" len="med"/>
                      <a:tailEnd type="none" w="med" len="med"/>
                    </a:lnL>
                  </a:tcPr>
                </a:tc>
                <a:tc>
                  <a:txBody>
                    <a:bodyPr/>
                    <a:lstStyle/>
                    <a:p>
                      <a:r>
                        <a:rPr lang="en-US" sz="1600" dirty="0">
                          <a:solidFill>
                            <a:schemeClr val="tx2"/>
                          </a:solidFill>
                          <a:latin typeface="Times New Roman" panose="02020603050405020304" pitchFamily="18" charset="0"/>
                          <a:cs typeface="Times New Roman" panose="02020603050405020304" pitchFamily="18" charset="0"/>
                        </a:rPr>
                        <a:t>ASSORTs / </a:t>
                      </a:r>
                      <a:r>
                        <a:rPr lang="en-US" sz="1600" dirty="0" err="1">
                          <a:solidFill>
                            <a:schemeClr val="tx2"/>
                          </a:solidFill>
                          <a:latin typeface="Times New Roman" panose="02020603050405020304" pitchFamily="18" charset="0"/>
                          <a:cs typeface="Times New Roman" panose="02020603050405020304" pitchFamily="18" charset="0"/>
                        </a:rPr>
                        <a:t>ASSORTis</a:t>
                      </a:r>
                      <a:r>
                        <a:rPr lang="en-US" sz="1600" dirty="0">
                          <a:solidFill>
                            <a:schemeClr val="tx2"/>
                          </a:solidFill>
                          <a:latin typeface="Times New Roman" panose="02020603050405020304" pitchFamily="18" charset="0"/>
                          <a:cs typeface="Times New Roman" panose="02020603050405020304" pitchFamily="18" charset="0"/>
                        </a:rPr>
                        <a:t>: Supervised and indirect-supervised models using BERT + domain-specific features</a:t>
                      </a:r>
                    </a:p>
                  </a:txBody>
                  <a:tcPr/>
                </a:tc>
                <a:tc>
                  <a:txBody>
                    <a:bodyPr/>
                    <a:lstStyle/>
                    <a:p>
                      <a:r>
                        <a:rPr lang="en-US" sz="1600" dirty="0">
                          <a:solidFill>
                            <a:schemeClr val="tx2"/>
                          </a:solidFill>
                          <a:latin typeface="Times New Roman" panose="02020603050405020304" pitchFamily="18" charset="0"/>
                          <a:cs typeface="Times New Roman" panose="02020603050405020304" pitchFamily="18" charset="0"/>
                        </a:rPr>
                        <a:t>Precision: </a:t>
                      </a:r>
                      <a:r>
                        <a:rPr lang="en-US" sz="1600" b="1" dirty="0">
                          <a:solidFill>
                            <a:schemeClr val="tx2"/>
                          </a:solidFill>
                          <a:latin typeface="Times New Roman" panose="02020603050405020304" pitchFamily="18" charset="0"/>
                          <a:cs typeface="Times New Roman" panose="02020603050405020304" pitchFamily="18" charset="0"/>
                        </a:rPr>
                        <a:t>0.73</a:t>
                      </a:r>
                      <a:r>
                        <a:rPr lang="en-US" sz="1600" dirty="0">
                          <a:solidFill>
                            <a:schemeClr val="tx2"/>
                          </a:solidFill>
                          <a:latin typeface="Times New Roman" panose="02020603050405020304" pitchFamily="18" charset="0"/>
                          <a:cs typeface="Times New Roman" panose="02020603050405020304" pitchFamily="18" charset="0"/>
                        </a:rPr>
                        <a:t>, Recall: </a:t>
                      </a:r>
                      <a:r>
                        <a:rPr lang="en-US" sz="1600" b="1" dirty="0">
                          <a:solidFill>
                            <a:schemeClr val="tx2"/>
                          </a:solidFill>
                          <a:latin typeface="Times New Roman" panose="02020603050405020304" pitchFamily="18" charset="0"/>
                          <a:cs typeface="Times New Roman" panose="02020603050405020304" pitchFamily="18" charset="0"/>
                        </a:rPr>
                        <a:t>0.69</a:t>
                      </a:r>
                      <a:r>
                        <a:rPr lang="en-US" sz="1600" dirty="0">
                          <a:solidFill>
                            <a:schemeClr val="tx2"/>
                          </a:solidFill>
                          <a:latin typeface="Times New Roman" panose="02020603050405020304" pitchFamily="18" charset="0"/>
                          <a:cs typeface="Times New Roman" panose="02020603050405020304" pitchFamily="18" charset="0"/>
                        </a:rPr>
                        <a:t>, F1: </a:t>
                      </a:r>
                      <a:r>
                        <a:rPr lang="en-US" sz="1600" b="1" dirty="0">
                          <a:solidFill>
                            <a:schemeClr val="tx2"/>
                          </a:solidFill>
                          <a:latin typeface="Times New Roman" panose="02020603050405020304" pitchFamily="18" charset="0"/>
                          <a:cs typeface="Times New Roman" panose="02020603050405020304" pitchFamily="18" charset="0"/>
                        </a:rPr>
                        <a:t>0.71</a:t>
                      </a:r>
                      <a:r>
                        <a:rPr lang="en-US" sz="1600" dirty="0">
                          <a:solidFill>
                            <a:schemeClr val="tx2"/>
                          </a:solidFill>
                          <a:latin typeface="Times New Roman" panose="02020603050405020304" pitchFamily="18" charset="0"/>
                          <a:cs typeface="Times New Roman" panose="02020603050405020304" pitchFamily="18" charset="0"/>
                        </a:rPr>
                        <a:t> (SOSum dataset)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20871588"/>
                  </a:ext>
                </a:extLst>
              </a:tr>
              <a:tr h="246540">
                <a:tc>
                  <a:txBody>
                    <a:bodyPr/>
                    <a:lstStyle/>
                    <a:p>
                      <a:r>
                        <a:rPr lang="en-US" sz="1600" b="0" dirty="0">
                          <a:solidFill>
                            <a:schemeClr val="tx2"/>
                          </a:solidFill>
                          <a:latin typeface="Times New Roman" panose="02020603050405020304" pitchFamily="18" charset="0"/>
                          <a:cs typeface="Times New Roman" panose="02020603050405020304" pitchFamily="18" charset="0"/>
                        </a:rPr>
                        <a:t>Liu et al. [2]</a:t>
                      </a:r>
                    </a:p>
                  </a:txBody>
                  <a:tcPr anchor="ctr">
                    <a:lnL w="12700" cap="flat" cmpd="sng" algn="ctr">
                      <a:solidFill>
                        <a:schemeClr val="tx1"/>
                      </a:solidFill>
                      <a:prstDash val="solid"/>
                      <a:round/>
                      <a:headEnd type="none" w="med" len="med"/>
                      <a:tailEnd type="none" w="med" len="med"/>
                    </a:lnL>
                  </a:tcPr>
                </a:tc>
                <a:tc>
                  <a:txBody>
                    <a:bodyPr/>
                    <a:lstStyle/>
                    <a:p>
                      <a:r>
                        <a:rPr lang="en-US" sz="1600" b="1" dirty="0">
                          <a:solidFill>
                            <a:schemeClr val="tx2"/>
                          </a:solidFill>
                          <a:latin typeface="Times New Roman" panose="02020603050405020304" pitchFamily="18" charset="0"/>
                          <a:cs typeface="Times New Roman" panose="02020603050405020304" pitchFamily="18" charset="0"/>
                        </a:rPr>
                        <a:t>BERTSUM</a:t>
                      </a:r>
                      <a:r>
                        <a:rPr lang="en-US" sz="1600" dirty="0">
                          <a:solidFill>
                            <a:schemeClr val="tx2"/>
                          </a:solidFill>
                          <a:latin typeface="Times New Roman" panose="02020603050405020304" pitchFamily="18" charset="0"/>
                          <a:cs typeface="Times New Roman" panose="02020603050405020304" pitchFamily="18" charset="0"/>
                        </a:rPr>
                        <a:t>: Document-level BERT encoder with inter-sentence transformer layers, for both extractive and abstractive summarization</a:t>
                      </a:r>
                    </a:p>
                  </a:txBody>
                  <a:tcPr anchor="ctr"/>
                </a:tc>
                <a:tc>
                  <a:txBody>
                    <a:bodyPr/>
                    <a:lstStyle/>
                    <a:p>
                      <a:r>
                        <a:rPr lang="en-US" sz="1600" dirty="0">
                          <a:solidFill>
                            <a:schemeClr val="tx2"/>
                          </a:solidFill>
                          <a:latin typeface="Times New Roman" panose="02020603050405020304" pitchFamily="18" charset="0"/>
                          <a:cs typeface="Times New Roman" panose="02020603050405020304" pitchFamily="18" charset="0"/>
                        </a:rPr>
                        <a:t>ROUGE-1: </a:t>
                      </a:r>
                      <a:r>
                        <a:rPr lang="en-US" sz="1600" b="1" dirty="0">
                          <a:solidFill>
                            <a:schemeClr val="tx2"/>
                          </a:solidFill>
                          <a:latin typeface="Times New Roman" panose="02020603050405020304" pitchFamily="18" charset="0"/>
                          <a:cs typeface="Times New Roman" panose="02020603050405020304" pitchFamily="18" charset="0"/>
                        </a:rPr>
                        <a:t>43.25</a:t>
                      </a:r>
                      <a:r>
                        <a:rPr lang="en-US" sz="1600" dirty="0">
                          <a:solidFill>
                            <a:schemeClr val="tx2"/>
                          </a:solidFill>
                          <a:latin typeface="Times New Roman" panose="02020603050405020304" pitchFamily="18" charset="0"/>
                          <a:cs typeface="Times New Roman" panose="02020603050405020304" pitchFamily="18" charset="0"/>
                        </a:rPr>
                        <a:t>, ROUGE-2: </a:t>
                      </a:r>
                      <a:r>
                        <a:rPr lang="en-US" sz="1600" b="1" dirty="0">
                          <a:solidFill>
                            <a:schemeClr val="tx2"/>
                          </a:solidFill>
                          <a:latin typeface="Times New Roman" panose="02020603050405020304" pitchFamily="18" charset="0"/>
                          <a:cs typeface="Times New Roman" panose="02020603050405020304" pitchFamily="18" charset="0"/>
                        </a:rPr>
                        <a:t>20.24</a:t>
                      </a:r>
                      <a:r>
                        <a:rPr lang="en-US" sz="1600" dirty="0">
                          <a:solidFill>
                            <a:schemeClr val="tx2"/>
                          </a:solidFill>
                          <a:latin typeface="Times New Roman" panose="02020603050405020304" pitchFamily="18" charset="0"/>
                          <a:cs typeface="Times New Roman" panose="02020603050405020304" pitchFamily="18" charset="0"/>
                        </a:rPr>
                        <a:t>, ROUGE-L: </a:t>
                      </a:r>
                      <a:r>
                        <a:rPr lang="en-US" sz="1600" b="1" dirty="0">
                          <a:solidFill>
                            <a:schemeClr val="tx2"/>
                          </a:solidFill>
                          <a:latin typeface="Times New Roman" panose="02020603050405020304" pitchFamily="18" charset="0"/>
                          <a:cs typeface="Times New Roman" panose="02020603050405020304" pitchFamily="18" charset="0"/>
                        </a:rPr>
                        <a:t>39.63</a:t>
                      </a:r>
                      <a:r>
                        <a:rPr lang="en-US" sz="1600" dirty="0">
                          <a:solidFill>
                            <a:schemeClr val="tx2"/>
                          </a:solidFill>
                          <a:latin typeface="Times New Roman" panose="02020603050405020304" pitchFamily="18" charset="0"/>
                          <a:cs typeface="Times New Roman" panose="02020603050405020304" pitchFamily="18" charset="0"/>
                        </a:rPr>
                        <a:t> (CNN/</a:t>
                      </a:r>
                      <a:r>
                        <a:rPr lang="en-US" sz="1600" dirty="0" err="1">
                          <a:solidFill>
                            <a:schemeClr val="tx2"/>
                          </a:solidFill>
                          <a:latin typeface="Times New Roman" panose="02020603050405020304" pitchFamily="18" charset="0"/>
                          <a:cs typeface="Times New Roman" panose="02020603050405020304" pitchFamily="18" charset="0"/>
                        </a:rPr>
                        <a:t>DailyMail</a:t>
                      </a:r>
                      <a:r>
                        <a:rPr lang="en-US" sz="1600" dirty="0">
                          <a:solidFill>
                            <a:schemeClr val="tx2"/>
                          </a:solidFill>
                          <a:latin typeface="Times New Roman" panose="02020603050405020304" pitchFamily="18" charset="0"/>
                          <a:cs typeface="Times New Roman" panose="02020603050405020304" pitchFamily="18" charset="0"/>
                        </a:rPr>
                        <a:t> dataset)</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6105025"/>
                  </a:ext>
                </a:extLst>
              </a:tr>
              <a:tr h="370840">
                <a:tc>
                  <a:txBody>
                    <a:bodyPr/>
                    <a:lstStyle/>
                    <a:p>
                      <a:r>
                        <a:rPr lang="en-US" sz="1600" b="0" dirty="0">
                          <a:solidFill>
                            <a:schemeClr val="tx2"/>
                          </a:solidFill>
                          <a:latin typeface="Times New Roman" panose="02020603050405020304" pitchFamily="18" charset="0"/>
                          <a:cs typeface="Times New Roman" panose="02020603050405020304" pitchFamily="18" charset="0"/>
                        </a:rPr>
                        <a:t>Nguyen et al. [3]</a:t>
                      </a:r>
                    </a:p>
                  </a:txBody>
                  <a:tcPr anchor="ctr">
                    <a:lnL w="12700" cap="flat" cmpd="sng" algn="ctr">
                      <a:solidFill>
                        <a:schemeClr val="tx1"/>
                      </a:solidFill>
                      <a:prstDash val="solid"/>
                      <a:round/>
                      <a:headEnd type="none" w="med" len="med"/>
                      <a:tailEnd type="none" w="med" len="med"/>
                    </a:lnL>
                  </a:tcPr>
                </a:tc>
                <a:tc>
                  <a:txBody>
                    <a:bodyPr/>
                    <a:lstStyle/>
                    <a:p>
                      <a:r>
                        <a:rPr lang="en-US" sz="1600" b="1" dirty="0">
                          <a:solidFill>
                            <a:schemeClr val="tx2"/>
                          </a:solidFill>
                          <a:latin typeface="Times New Roman" panose="02020603050405020304" pitchFamily="18" charset="0"/>
                          <a:cs typeface="Times New Roman" panose="02020603050405020304" pitchFamily="18" charset="0"/>
                        </a:rPr>
                        <a:t>LASSO</a:t>
                      </a:r>
                      <a:r>
                        <a:rPr lang="en-US" sz="1600" dirty="0">
                          <a:solidFill>
                            <a:schemeClr val="tx2"/>
                          </a:solidFill>
                          <a:latin typeface="Times New Roman" panose="02020603050405020304" pitchFamily="18" charset="0"/>
                          <a:cs typeface="Times New Roman" panose="02020603050405020304" pitchFamily="18" charset="0"/>
                        </a:rPr>
                        <a:t>: BERT + Bi-LSTM capturing contextual salience and query relevance; introduced SOSum+ dataset</a:t>
                      </a:r>
                    </a:p>
                  </a:txBody>
                  <a:tcPr anchor="ctr"/>
                </a:tc>
                <a:tc>
                  <a:txBody>
                    <a:bodyPr/>
                    <a:lstStyle/>
                    <a:p>
                      <a:r>
                        <a:rPr lang="en-US" sz="1600" dirty="0">
                          <a:solidFill>
                            <a:schemeClr val="tx2"/>
                          </a:solidFill>
                          <a:latin typeface="Times New Roman" panose="02020603050405020304" pitchFamily="18" charset="0"/>
                          <a:cs typeface="Times New Roman" panose="02020603050405020304" pitchFamily="18" charset="0"/>
                        </a:rPr>
                        <a:t>Precision: </a:t>
                      </a:r>
                      <a:r>
                        <a:rPr lang="en-US" sz="1600" b="1" dirty="0">
                          <a:solidFill>
                            <a:schemeClr val="tx2"/>
                          </a:solidFill>
                          <a:latin typeface="Times New Roman" panose="02020603050405020304" pitchFamily="18" charset="0"/>
                          <a:cs typeface="Times New Roman" panose="02020603050405020304" pitchFamily="18" charset="0"/>
                        </a:rPr>
                        <a:t>0.7050</a:t>
                      </a:r>
                      <a:r>
                        <a:rPr lang="en-US" sz="1600" dirty="0">
                          <a:solidFill>
                            <a:schemeClr val="tx2"/>
                          </a:solidFill>
                          <a:latin typeface="Times New Roman" panose="02020603050405020304" pitchFamily="18" charset="0"/>
                          <a:cs typeface="Times New Roman" panose="02020603050405020304" pitchFamily="18" charset="0"/>
                        </a:rPr>
                        <a:t>, Recall: </a:t>
                      </a:r>
                      <a:r>
                        <a:rPr lang="en-US" sz="1600" b="1" dirty="0">
                          <a:solidFill>
                            <a:schemeClr val="tx2"/>
                          </a:solidFill>
                          <a:latin typeface="Times New Roman" panose="02020603050405020304" pitchFamily="18" charset="0"/>
                          <a:cs typeface="Times New Roman" panose="02020603050405020304" pitchFamily="18" charset="0"/>
                        </a:rPr>
                        <a:t>0.6750</a:t>
                      </a:r>
                      <a:r>
                        <a:rPr lang="en-US" sz="1600" dirty="0">
                          <a:solidFill>
                            <a:schemeClr val="tx2"/>
                          </a:solidFill>
                          <a:latin typeface="Times New Roman" panose="02020603050405020304" pitchFamily="18" charset="0"/>
                          <a:cs typeface="Times New Roman" panose="02020603050405020304" pitchFamily="18" charset="0"/>
                        </a:rPr>
                        <a:t>, F1: </a:t>
                      </a:r>
                      <a:r>
                        <a:rPr lang="en-US" sz="1600" b="1" dirty="0">
                          <a:solidFill>
                            <a:schemeClr val="tx2"/>
                          </a:solidFill>
                          <a:latin typeface="Times New Roman" panose="02020603050405020304" pitchFamily="18" charset="0"/>
                          <a:cs typeface="Times New Roman" panose="02020603050405020304" pitchFamily="18" charset="0"/>
                        </a:rPr>
                        <a:t>0.6897</a:t>
                      </a:r>
                      <a:r>
                        <a:rPr lang="en-US" sz="1600" dirty="0">
                          <a:solidFill>
                            <a:schemeClr val="tx2"/>
                          </a:solidFill>
                          <a:latin typeface="Times New Roman" panose="02020603050405020304" pitchFamily="18" charset="0"/>
                          <a:cs typeface="Times New Roman" panose="02020603050405020304" pitchFamily="18" charset="0"/>
                        </a:rPr>
                        <a:t>, Accuracy: </a:t>
                      </a:r>
                      <a:r>
                        <a:rPr lang="en-US" sz="1600" b="1" dirty="0">
                          <a:solidFill>
                            <a:schemeClr val="tx2"/>
                          </a:solidFill>
                          <a:latin typeface="Times New Roman" panose="02020603050405020304" pitchFamily="18" charset="0"/>
                          <a:cs typeface="Times New Roman" panose="02020603050405020304" pitchFamily="18" charset="0"/>
                        </a:rPr>
                        <a:t>0.7597</a:t>
                      </a:r>
                      <a:r>
                        <a:rPr lang="en-US" sz="1600" dirty="0">
                          <a:solidFill>
                            <a:schemeClr val="tx2"/>
                          </a:solidFill>
                          <a:latin typeface="Times New Roman" panose="02020603050405020304" pitchFamily="18" charset="0"/>
                          <a:cs typeface="Times New Roman" panose="02020603050405020304" pitchFamily="18" charset="0"/>
                        </a:rPr>
                        <a:t> (SOSum+)</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29386936"/>
                  </a:ext>
                </a:extLst>
              </a:tr>
              <a:tr h="370840">
                <a:tc>
                  <a:txBody>
                    <a:bodyPr/>
                    <a:lstStyle/>
                    <a:p>
                      <a:r>
                        <a:rPr lang="en-US" sz="1600" b="0" dirty="0">
                          <a:solidFill>
                            <a:schemeClr val="tx2"/>
                          </a:solidFill>
                          <a:latin typeface="Times New Roman" panose="02020603050405020304" pitchFamily="18" charset="0"/>
                          <a:cs typeface="Times New Roman" panose="02020603050405020304" pitchFamily="18" charset="0"/>
                        </a:rPr>
                        <a:t>Xu et al. [4]</a:t>
                      </a:r>
                    </a:p>
                  </a:txBody>
                  <a:tcPr anchor="ctr">
                    <a:lnL w="12700" cap="flat" cmpd="sng" algn="ctr">
                      <a:solidFill>
                        <a:schemeClr val="tx1"/>
                      </a:solidFill>
                      <a:prstDash val="solid"/>
                      <a:round/>
                      <a:headEnd type="none" w="med" len="med"/>
                      <a:tailEnd type="none" w="med" len="med"/>
                    </a:lnL>
                  </a:tcPr>
                </a:tc>
                <a:tc>
                  <a:txBody>
                    <a:bodyPr/>
                    <a:lstStyle/>
                    <a:p>
                      <a:r>
                        <a:rPr lang="en-US" sz="1600" b="1">
                          <a:solidFill>
                            <a:schemeClr val="tx2"/>
                          </a:solidFill>
                          <a:latin typeface="Times New Roman" panose="02020603050405020304" pitchFamily="18" charset="0"/>
                          <a:cs typeface="Times New Roman" panose="02020603050405020304" pitchFamily="18" charset="0"/>
                        </a:rPr>
                        <a:t>AnswerBot</a:t>
                      </a:r>
                      <a:r>
                        <a:rPr lang="en-US" sz="1600">
                          <a:solidFill>
                            <a:schemeClr val="tx2"/>
                          </a:solidFill>
                          <a:latin typeface="Times New Roman" panose="02020603050405020304" pitchFamily="18" charset="0"/>
                          <a:cs typeface="Times New Roman" panose="02020603050405020304" pitchFamily="18" charset="0"/>
                        </a:rPr>
                        <a:t>: Three-stage pipeline — relevant question retrieval, paragraph selection, summary generation</a:t>
                      </a:r>
                    </a:p>
                  </a:txBody>
                  <a:tcPr anchor="ctr"/>
                </a:tc>
                <a:tc>
                  <a:txBody>
                    <a:bodyPr/>
                    <a:lstStyle/>
                    <a:p>
                      <a:r>
                        <a:rPr lang="en-US" sz="1600" dirty="0">
                          <a:solidFill>
                            <a:schemeClr val="tx2"/>
                          </a:solidFill>
                          <a:latin typeface="Times New Roman" panose="02020603050405020304" pitchFamily="18" charset="0"/>
                          <a:cs typeface="Times New Roman" panose="02020603050405020304" pitchFamily="18" charset="0"/>
                        </a:rPr>
                        <a:t>Human study: Relevance, Usefulness, Diversity scores (no exact values reported)</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06915342"/>
                  </a:ext>
                </a:extLst>
              </a:tr>
              <a:tr h="370840">
                <a:tc>
                  <a:txBody>
                    <a:bodyPr/>
                    <a:lstStyle/>
                    <a:p>
                      <a:r>
                        <a:rPr lang="en-US" sz="1600" b="0" dirty="0">
                          <a:solidFill>
                            <a:schemeClr val="tx2"/>
                          </a:solidFill>
                          <a:latin typeface="Times New Roman" panose="02020603050405020304" pitchFamily="18" charset="0"/>
                          <a:cs typeface="Times New Roman" panose="02020603050405020304" pitchFamily="18" charset="0"/>
                        </a:rPr>
                        <a:t>Yang et al. [5]</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600" b="1" dirty="0" err="1">
                          <a:solidFill>
                            <a:schemeClr val="tx2"/>
                          </a:solidFill>
                          <a:latin typeface="Times New Roman" panose="02020603050405020304" pitchFamily="18" charset="0"/>
                          <a:cs typeface="Times New Roman" panose="02020603050405020304" pitchFamily="18" charset="0"/>
                        </a:rPr>
                        <a:t>TechSumBot</a:t>
                      </a:r>
                      <a:r>
                        <a:rPr lang="en-US" sz="1600" dirty="0">
                          <a:solidFill>
                            <a:schemeClr val="tx2"/>
                          </a:solidFill>
                          <a:latin typeface="Times New Roman" panose="02020603050405020304" pitchFamily="18" charset="0"/>
                          <a:cs typeface="Times New Roman" panose="02020603050405020304" pitchFamily="18" charset="0"/>
                        </a:rPr>
                        <a:t>: Query-focused summarization with Usefulness Ranking, Centrality Estimation, Redundancy Removal</a:t>
                      </a:r>
                    </a:p>
                  </a:txBody>
                  <a:tcPr>
                    <a:lnB w="12700" cap="flat" cmpd="sng" algn="ctr">
                      <a:solidFill>
                        <a:schemeClr val="tx1"/>
                      </a:solidFill>
                      <a:prstDash val="solid"/>
                      <a:round/>
                      <a:headEnd type="none" w="med" len="med"/>
                      <a:tailEnd type="none" w="med" len="med"/>
                    </a:lnB>
                  </a:tcPr>
                </a:tc>
                <a:tc>
                  <a:txBody>
                    <a:bodyPr/>
                    <a:lstStyle/>
                    <a:p>
                      <a:r>
                        <a:rPr lang="en-US" sz="1600" dirty="0">
                          <a:solidFill>
                            <a:schemeClr val="tx2"/>
                          </a:solidFill>
                          <a:latin typeface="Times New Roman" panose="02020603050405020304" pitchFamily="18" charset="0"/>
                          <a:cs typeface="Times New Roman" panose="02020603050405020304" pitchFamily="18" charset="0"/>
                        </a:rPr>
                        <a:t>ROUGE-1 ↑ </a:t>
                      </a:r>
                      <a:r>
                        <a:rPr lang="en-US" sz="1600" b="1" dirty="0">
                          <a:solidFill>
                            <a:schemeClr val="tx2"/>
                          </a:solidFill>
                          <a:latin typeface="Times New Roman" panose="02020603050405020304" pitchFamily="18" charset="0"/>
                          <a:cs typeface="Times New Roman" panose="02020603050405020304" pitchFamily="18" charset="0"/>
                        </a:rPr>
                        <a:t>+10.8%</a:t>
                      </a:r>
                      <a:r>
                        <a:rPr lang="en-US" sz="1600" dirty="0">
                          <a:solidFill>
                            <a:schemeClr val="tx2"/>
                          </a:solidFill>
                          <a:latin typeface="Times New Roman" panose="02020603050405020304" pitchFamily="18" charset="0"/>
                          <a:cs typeface="Times New Roman" panose="02020603050405020304" pitchFamily="18" charset="0"/>
                        </a:rPr>
                        <a:t>, ROUGE-2 ↑ </a:t>
                      </a:r>
                      <a:r>
                        <a:rPr lang="en-US" sz="1600" b="1" dirty="0">
                          <a:solidFill>
                            <a:schemeClr val="tx2"/>
                          </a:solidFill>
                          <a:latin typeface="Times New Roman" panose="02020603050405020304" pitchFamily="18" charset="0"/>
                          <a:cs typeface="Times New Roman" panose="02020603050405020304" pitchFamily="18" charset="0"/>
                        </a:rPr>
                        <a:t>+36.6%</a:t>
                      </a:r>
                      <a:r>
                        <a:rPr lang="en-US" sz="1600" dirty="0">
                          <a:solidFill>
                            <a:schemeClr val="tx2"/>
                          </a:solidFill>
                          <a:latin typeface="Times New Roman" panose="02020603050405020304" pitchFamily="18" charset="0"/>
                          <a:cs typeface="Times New Roman" panose="02020603050405020304" pitchFamily="18" charset="0"/>
                        </a:rPr>
                        <a:t>, ROUGE-L ↑ </a:t>
                      </a:r>
                      <a:r>
                        <a:rPr lang="en-US" sz="1600" b="1" dirty="0">
                          <a:solidFill>
                            <a:schemeClr val="tx2"/>
                          </a:solidFill>
                          <a:latin typeface="Times New Roman" panose="02020603050405020304" pitchFamily="18" charset="0"/>
                          <a:cs typeface="Times New Roman" panose="02020603050405020304" pitchFamily="18" charset="0"/>
                        </a:rPr>
                        <a:t>+17.5%</a:t>
                      </a:r>
                      <a:r>
                        <a:rPr lang="en-US" sz="1600" dirty="0">
                          <a:solidFill>
                            <a:schemeClr val="tx2"/>
                          </a:solidFill>
                          <a:latin typeface="Times New Roman" panose="02020603050405020304" pitchFamily="18" charset="0"/>
                          <a:cs typeface="Times New Roman" panose="02020603050405020304" pitchFamily="18" charset="0"/>
                        </a:rPr>
                        <a:t> over best baseline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2389380"/>
                  </a:ext>
                </a:extLst>
              </a:tr>
            </a:tbl>
          </a:graphicData>
        </a:graphic>
      </p:graphicFrame>
    </p:spTree>
    <p:extLst>
      <p:ext uri="{BB962C8B-B14F-4D97-AF65-F5344CB8AC3E}">
        <p14:creationId xmlns:p14="http://schemas.microsoft.com/office/powerpoint/2010/main" val="874888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A9D86F-F699-2741-F0A7-93B8A974E5EA}"/>
              </a:ext>
            </a:extLst>
          </p:cNvPr>
          <p:cNvSpPr>
            <a:spLocks noGrp="1"/>
          </p:cNvSpPr>
          <p:nvPr>
            <p:ph type="body" sz="quarter" idx="10"/>
          </p:nvPr>
        </p:nvSpPr>
        <p:spPr>
          <a:xfrm>
            <a:off x="749300" y="2832100"/>
            <a:ext cx="10515600" cy="2424113"/>
          </a:xfrm>
        </p:spPr>
        <p:txBody>
          <a:bodyPr/>
          <a:lstStyle/>
          <a:p>
            <a:pPr marL="0" indent="0">
              <a:lnSpc>
                <a:spcPct val="100000"/>
              </a:lnSpc>
              <a:spcBef>
                <a:spcPts val="600"/>
              </a:spcBef>
              <a:buNone/>
            </a:pPr>
            <a:r>
              <a:rPr lang="en-US" sz="1800" dirty="0">
                <a:solidFill>
                  <a:schemeClr val="tx2"/>
                </a:solidFill>
                <a:latin typeface="Times New Roman" panose="02020603050405020304" pitchFamily="18" charset="0"/>
                <a:cs typeface="Times New Roman" panose="02020603050405020304" pitchFamily="18" charset="0"/>
              </a:rPr>
              <a:t>While prior works (e.g., ASSORTs, LASSO, </a:t>
            </a:r>
            <a:r>
              <a:rPr lang="en-US" sz="1800" dirty="0" err="1">
                <a:solidFill>
                  <a:schemeClr val="tx2"/>
                </a:solidFill>
                <a:latin typeface="Times New Roman" panose="02020603050405020304" pitchFamily="18" charset="0"/>
                <a:cs typeface="Times New Roman" panose="02020603050405020304" pitchFamily="18" charset="0"/>
              </a:rPr>
              <a:t>TechSumBot</a:t>
            </a:r>
            <a:r>
              <a:rPr lang="en-US" sz="1800" dirty="0">
                <a:solidFill>
                  <a:schemeClr val="tx2"/>
                </a:solidFill>
                <a:latin typeface="Times New Roman" panose="02020603050405020304" pitchFamily="18" charset="0"/>
                <a:cs typeface="Times New Roman" panose="02020603050405020304" pitchFamily="18" charset="0"/>
              </a:rPr>
              <a:t>) have explored BERT-based summarization using handcrafted features, Bi-LSTM, or unsupervised ranking:</a:t>
            </a:r>
          </a:p>
          <a:p>
            <a:pPr marL="457200" lvl="2">
              <a:lnSpc>
                <a:spcPct val="100000"/>
              </a:lnSpc>
              <a:spcBef>
                <a:spcPts val="600"/>
              </a:spcBef>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They </a:t>
            </a:r>
            <a:r>
              <a:rPr lang="en-US" sz="1800" b="1" dirty="0">
                <a:solidFill>
                  <a:schemeClr val="tx2"/>
                </a:solidFill>
                <a:latin typeface="Times New Roman" panose="02020603050405020304" pitchFamily="18" charset="0"/>
                <a:cs typeface="Times New Roman" panose="02020603050405020304" pitchFamily="18" charset="0"/>
              </a:rPr>
              <a:t>do not utilize instruction-tuned LLMs</a:t>
            </a:r>
            <a:r>
              <a:rPr lang="en-US" sz="1800" dirty="0">
                <a:solidFill>
                  <a:schemeClr val="tx2"/>
                </a:solidFill>
                <a:latin typeface="Times New Roman" panose="02020603050405020304" pitchFamily="18" charset="0"/>
                <a:cs typeface="Times New Roman" panose="02020603050405020304" pitchFamily="18" charset="0"/>
              </a:rPr>
              <a:t> like </a:t>
            </a:r>
            <a:r>
              <a:rPr lang="en-US" sz="1800" dirty="0" err="1">
                <a:solidFill>
                  <a:schemeClr val="tx2"/>
                </a:solidFill>
                <a:latin typeface="Times New Roman" panose="02020603050405020304" pitchFamily="18" charset="0"/>
                <a:cs typeface="Times New Roman" panose="02020603050405020304" pitchFamily="18" charset="0"/>
              </a:rPr>
              <a:t>LLaMA</a:t>
            </a:r>
            <a:r>
              <a:rPr lang="en-US" sz="1800" dirty="0">
                <a:solidFill>
                  <a:schemeClr val="tx2"/>
                </a:solidFill>
                <a:latin typeface="Times New Roman" panose="02020603050405020304" pitchFamily="18" charset="0"/>
                <a:cs typeface="Times New Roman" panose="02020603050405020304" pitchFamily="18" charset="0"/>
              </a:rPr>
              <a:t> for abstractive summarization.</a:t>
            </a:r>
          </a:p>
          <a:p>
            <a:pPr marL="457200" lvl="2">
              <a:lnSpc>
                <a:spcPct val="100000"/>
              </a:lnSpc>
              <a:spcBef>
                <a:spcPts val="600"/>
              </a:spcBef>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They </a:t>
            </a:r>
            <a:r>
              <a:rPr lang="en-US" sz="1800" b="1" dirty="0">
                <a:solidFill>
                  <a:schemeClr val="tx2"/>
                </a:solidFill>
                <a:latin typeface="Times New Roman" panose="02020603050405020304" pitchFamily="18" charset="0"/>
                <a:cs typeface="Times New Roman" panose="02020603050405020304" pitchFamily="18" charset="0"/>
              </a:rPr>
              <a:t>lack mechanisms to ensure factual consistency</a:t>
            </a:r>
            <a:r>
              <a:rPr lang="en-US" sz="1800" dirty="0">
                <a:solidFill>
                  <a:schemeClr val="tx2"/>
                </a:solidFill>
                <a:latin typeface="Times New Roman" panose="02020603050405020304" pitchFamily="18" charset="0"/>
                <a:cs typeface="Times New Roman" panose="02020603050405020304" pitchFamily="18" charset="0"/>
              </a:rPr>
              <a:t>, such as </a:t>
            </a:r>
            <a:r>
              <a:rPr lang="en-US" sz="1800" b="1" dirty="0">
                <a:solidFill>
                  <a:schemeClr val="tx2"/>
                </a:solidFill>
                <a:latin typeface="Times New Roman" panose="02020603050405020304" pitchFamily="18" charset="0"/>
                <a:cs typeface="Times New Roman" panose="02020603050405020304" pitchFamily="18" charset="0"/>
              </a:rPr>
              <a:t>entailment filtering</a:t>
            </a:r>
            <a:r>
              <a:rPr lang="en-US" sz="1800" dirty="0">
                <a:solidFill>
                  <a:schemeClr val="tx2"/>
                </a:solidFill>
                <a:latin typeface="Times New Roman" panose="02020603050405020304" pitchFamily="18" charset="0"/>
                <a:cs typeface="Times New Roman" panose="02020603050405020304" pitchFamily="18" charset="0"/>
              </a:rPr>
              <a:t>.</a:t>
            </a:r>
          </a:p>
          <a:p>
            <a:pPr marL="457200" lvl="2">
              <a:lnSpc>
                <a:spcPct val="100000"/>
              </a:lnSpc>
              <a:spcBef>
                <a:spcPts val="600"/>
              </a:spcBef>
              <a:buFont typeface="Wingdings" panose="05000000000000000000" pitchFamily="2" charset="2"/>
              <a:buChar char="§"/>
            </a:pPr>
            <a:r>
              <a:rPr lang="en-US" sz="1800" dirty="0">
                <a:solidFill>
                  <a:schemeClr val="tx2"/>
                </a:solidFill>
                <a:latin typeface="Times New Roman" panose="02020603050405020304" pitchFamily="18" charset="0"/>
                <a:cs typeface="Times New Roman" panose="02020603050405020304" pitchFamily="18" charset="0"/>
              </a:rPr>
              <a:t>Most approaches focus on extractive or pipeline-based methods with </a:t>
            </a:r>
            <a:r>
              <a:rPr lang="en-US" sz="1800" b="1" dirty="0">
                <a:solidFill>
                  <a:schemeClr val="tx2"/>
                </a:solidFill>
                <a:latin typeface="Times New Roman" panose="02020603050405020304" pitchFamily="18" charset="0"/>
                <a:cs typeface="Times New Roman" panose="02020603050405020304" pitchFamily="18" charset="0"/>
              </a:rPr>
              <a:t>limited abstraction</a:t>
            </a:r>
            <a:r>
              <a:rPr lang="en-US" sz="1800" dirty="0">
                <a:solidFill>
                  <a:schemeClr val="tx2"/>
                </a:solidFill>
                <a:latin typeface="Times New Roman" panose="02020603050405020304" pitchFamily="18" charset="0"/>
                <a:cs typeface="Times New Roman" panose="02020603050405020304" pitchFamily="18" charset="0"/>
              </a:rPr>
              <a:t>.</a:t>
            </a:r>
          </a:p>
          <a:p>
            <a:pPr marL="457200" lvl="2">
              <a:lnSpc>
                <a:spcPct val="100000"/>
              </a:lnSpc>
              <a:spcBef>
                <a:spcPts val="600"/>
              </a:spcBef>
              <a:buFont typeface="Wingdings" panose="05000000000000000000" pitchFamily="2" charset="2"/>
              <a:buChar char="§"/>
            </a:pPr>
            <a:r>
              <a:rPr lang="en-US" sz="1800" b="1" dirty="0">
                <a:solidFill>
                  <a:schemeClr val="tx2"/>
                </a:solidFill>
                <a:latin typeface="Times New Roman" panose="02020603050405020304" pitchFamily="18" charset="0"/>
                <a:cs typeface="Times New Roman" panose="02020603050405020304" pitchFamily="18" charset="0"/>
              </a:rPr>
              <a:t>No comparison across model scales</a:t>
            </a:r>
            <a:r>
              <a:rPr lang="en-US" sz="1800" dirty="0">
                <a:solidFill>
                  <a:schemeClr val="tx2"/>
                </a:solidFill>
                <a:latin typeface="Times New Roman" panose="02020603050405020304" pitchFamily="18" charset="0"/>
                <a:cs typeface="Times New Roman" panose="02020603050405020304" pitchFamily="18" charset="0"/>
              </a:rPr>
              <a:t> (8B vs. 70B) or efficient deployment strategies (e.g., FP8 with </a:t>
            </a:r>
            <a:r>
              <a:rPr lang="en-US" sz="1800" dirty="0" err="1">
                <a:solidFill>
                  <a:schemeClr val="tx2"/>
                </a:solidFill>
                <a:latin typeface="Times New Roman" panose="02020603050405020304" pitchFamily="18" charset="0"/>
                <a:cs typeface="Times New Roman" panose="02020603050405020304" pitchFamily="18" charset="0"/>
              </a:rPr>
              <a:t>vLLM</a:t>
            </a:r>
            <a:r>
              <a:rPr lang="en-US" sz="1800" dirty="0">
                <a:solidFill>
                  <a:schemeClr val="tx2"/>
                </a:solidFill>
                <a:latin typeface="Times New Roman" panose="02020603050405020304" pitchFamily="18" charset="0"/>
                <a:cs typeface="Times New Roman" panose="02020603050405020304" pitchFamily="18" charset="0"/>
              </a:rPr>
              <a:t>) is provided.</a:t>
            </a:r>
          </a:p>
          <a:p>
            <a:pPr>
              <a:lnSpc>
                <a:spcPct val="100000"/>
              </a:lnSpc>
            </a:pPr>
            <a:endParaRPr lang="en-US" sz="1800" dirty="0"/>
          </a:p>
        </p:txBody>
      </p:sp>
      <p:sp>
        <p:nvSpPr>
          <p:cNvPr id="4" name="Title 3">
            <a:extLst>
              <a:ext uri="{FF2B5EF4-FFF2-40B4-BE49-F238E27FC236}">
                <a16:creationId xmlns:a16="http://schemas.microsoft.com/office/drawing/2014/main" id="{76ADB69A-0F86-DDBD-DDA1-A30A20391A19}"/>
              </a:ext>
            </a:extLst>
          </p:cNvPr>
          <p:cNvSpPr>
            <a:spLocks noGrp="1"/>
          </p:cNvSpPr>
          <p:nvPr>
            <p:ph type="title"/>
          </p:nvPr>
        </p:nvSpPr>
        <p:spPr>
          <a:xfrm>
            <a:off x="749300" y="1677987"/>
            <a:ext cx="10515600" cy="890588"/>
          </a:xfrm>
        </p:spPr>
        <p:txBody>
          <a:bodyPr/>
          <a:lstStyle/>
          <a:p>
            <a:r>
              <a:rPr lang="en-US" dirty="0">
                <a:solidFill>
                  <a:schemeClr val="tx2"/>
                </a:solidFill>
                <a:latin typeface="Times New Roman" panose="02020603050405020304" pitchFamily="18" charset="0"/>
                <a:cs typeface="Times New Roman" panose="02020603050405020304" pitchFamily="18" charset="0"/>
              </a:rPr>
              <a:t>Research Gap</a:t>
            </a:r>
          </a:p>
        </p:txBody>
      </p:sp>
      <p:sp>
        <p:nvSpPr>
          <p:cNvPr id="5" name="Slide Number Placeholder 4">
            <a:extLst>
              <a:ext uri="{FF2B5EF4-FFF2-40B4-BE49-F238E27FC236}">
                <a16:creationId xmlns:a16="http://schemas.microsoft.com/office/drawing/2014/main" id="{E1834551-4CFD-0875-A4B2-2A5054922815}"/>
              </a:ext>
            </a:extLst>
          </p:cNvPr>
          <p:cNvSpPr>
            <a:spLocks noGrp="1"/>
          </p:cNvSpPr>
          <p:nvPr>
            <p:ph type="sldNum" sz="quarter" idx="4"/>
          </p:nvPr>
        </p:nvSpPr>
        <p:spPr/>
        <p:txBody>
          <a:bodyPr/>
          <a:lstStyle/>
          <a:p>
            <a:r>
              <a:rPr lang="en-US" dirty="0"/>
              <a:t>9</a:t>
            </a:r>
          </a:p>
        </p:txBody>
      </p:sp>
    </p:spTree>
    <p:extLst>
      <p:ext uri="{BB962C8B-B14F-4D97-AF65-F5344CB8AC3E}">
        <p14:creationId xmlns:p14="http://schemas.microsoft.com/office/powerpoint/2010/main" val="457004522"/>
      </p:ext>
    </p:extLst>
  </p:cSld>
  <p:clrMapOvr>
    <a:masterClrMapping/>
  </p:clrMapOvr>
</p:sld>
</file>

<file path=ppt/theme/theme1.xml><?xml version="1.0" encoding="utf-8"?>
<a:theme xmlns:a="http://schemas.openxmlformats.org/drawingml/2006/main" name="Cover">
  <a:themeElements>
    <a:clrScheme name="LSU Color Palette">
      <a:dk1>
        <a:srgbClr val="462C79"/>
      </a:dk1>
      <a:lt1>
        <a:srgbClr val="FBCF22"/>
      </a:lt1>
      <a:dk2>
        <a:srgbClr val="000000"/>
      </a:dk2>
      <a:lt2>
        <a:srgbClr val="E7E6E6"/>
      </a:lt2>
      <a:accent1>
        <a:srgbClr val="462C79"/>
      </a:accent1>
      <a:accent2>
        <a:srgbClr val="8364AA"/>
      </a:accent2>
      <a:accent3>
        <a:srgbClr val="C4B3D7"/>
      </a:accent3>
      <a:accent4>
        <a:srgbClr val="D09F2A"/>
      </a:accent4>
      <a:accent5>
        <a:srgbClr val="FBCF22"/>
      </a:accent5>
      <a:accent6>
        <a:srgbClr val="EFECDA"/>
      </a:accent6>
      <a:hlink>
        <a:srgbClr val="8364AA"/>
      </a:hlink>
      <a:folHlink>
        <a:srgbClr val="97979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SU CoE Powerpoint Template" id="{BC14F409-FDDA-D245-BC28-2DEA1E954ED3}" vid="{C9A91A25-25E6-D84F-A5AE-0CB8524C7D06}"/>
    </a:ext>
  </a:extLst>
</a:theme>
</file>

<file path=ppt/theme/theme2.xml><?xml version="1.0" encoding="utf-8"?>
<a:theme xmlns:a="http://schemas.openxmlformats.org/drawingml/2006/main" name="White-General">
  <a:themeElements>
    <a:clrScheme name="LSU Color Palette">
      <a:dk1>
        <a:srgbClr val="462C79"/>
      </a:dk1>
      <a:lt1>
        <a:srgbClr val="FBCF22"/>
      </a:lt1>
      <a:dk2>
        <a:srgbClr val="000000"/>
      </a:dk2>
      <a:lt2>
        <a:srgbClr val="E7E6E6"/>
      </a:lt2>
      <a:accent1>
        <a:srgbClr val="462C79"/>
      </a:accent1>
      <a:accent2>
        <a:srgbClr val="8364AA"/>
      </a:accent2>
      <a:accent3>
        <a:srgbClr val="C4B3D7"/>
      </a:accent3>
      <a:accent4>
        <a:srgbClr val="D09F2A"/>
      </a:accent4>
      <a:accent5>
        <a:srgbClr val="FBCF22"/>
      </a:accent5>
      <a:accent6>
        <a:srgbClr val="EFECDA"/>
      </a:accent6>
      <a:hlink>
        <a:srgbClr val="8364AA"/>
      </a:hlink>
      <a:folHlink>
        <a:srgbClr val="97979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SU CoE Powerpoint Template" id="{BC14F409-FDDA-D245-BC28-2DEA1E954ED3}" vid="{A71DA856-C697-3649-A8F2-DCBC12C5E133}"/>
    </a:ext>
  </a:extLst>
</a:theme>
</file>

<file path=ppt/theme/theme3.xml><?xml version="1.0" encoding="utf-8"?>
<a:theme xmlns:a="http://schemas.openxmlformats.org/drawingml/2006/main" name="Purple-General">
  <a:themeElements>
    <a:clrScheme name="LSU Color Palette">
      <a:dk1>
        <a:srgbClr val="462C79"/>
      </a:dk1>
      <a:lt1>
        <a:srgbClr val="FBCF22"/>
      </a:lt1>
      <a:dk2>
        <a:srgbClr val="000000"/>
      </a:dk2>
      <a:lt2>
        <a:srgbClr val="E7E6E6"/>
      </a:lt2>
      <a:accent1>
        <a:srgbClr val="462C79"/>
      </a:accent1>
      <a:accent2>
        <a:srgbClr val="8364AA"/>
      </a:accent2>
      <a:accent3>
        <a:srgbClr val="C4B3D7"/>
      </a:accent3>
      <a:accent4>
        <a:srgbClr val="D09F2A"/>
      </a:accent4>
      <a:accent5>
        <a:srgbClr val="FBCF22"/>
      </a:accent5>
      <a:accent6>
        <a:srgbClr val="EFECDA"/>
      </a:accent6>
      <a:hlink>
        <a:srgbClr val="8364AA"/>
      </a:hlink>
      <a:folHlink>
        <a:srgbClr val="97979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SU CoE Powerpoint Template" id="{BC14F409-FDDA-D245-BC28-2DEA1E954ED3}" vid="{E6D9F671-03AE-234D-ADFF-242A4239ED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LSUCoEPowerpointTemplate</Template>
  <TotalTime>5484</TotalTime>
  <Words>4908</Words>
  <Application>Microsoft Office PowerPoint</Application>
  <PresentationFormat>Widescreen</PresentationFormat>
  <Paragraphs>355</Paragraphs>
  <Slides>22</Slides>
  <Notes>21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Arial</vt:lpstr>
      <vt:lpstr>Calibri</vt:lpstr>
      <vt:lpstr>Helvetica</vt:lpstr>
      <vt:lpstr>Times New Roman</vt:lpstr>
      <vt:lpstr>Wingdings</vt:lpstr>
      <vt:lpstr>Cover</vt:lpstr>
      <vt:lpstr>White-General</vt:lpstr>
      <vt:lpstr>Purple-General</vt:lpstr>
      <vt:lpstr>HybridSum: Hybrid Summarization of Stack Overflow Posts </vt:lpstr>
      <vt:lpstr>Problem Statement</vt:lpstr>
      <vt:lpstr>Our Solution</vt:lpstr>
      <vt:lpstr>Motivation and Importance</vt:lpstr>
      <vt:lpstr>Roadmap</vt:lpstr>
      <vt:lpstr>Background</vt:lpstr>
      <vt:lpstr>Definition</vt:lpstr>
      <vt:lpstr>Related Works</vt:lpstr>
      <vt:lpstr>Research Gap</vt:lpstr>
      <vt:lpstr>Research Question</vt:lpstr>
      <vt:lpstr>PowerPoint Presentation</vt:lpstr>
      <vt:lpstr>Dataset Description</vt:lpstr>
      <vt:lpstr>Prompt Design: Zero Shot (70 B, 8B) </vt:lpstr>
      <vt:lpstr>Prompt Design: Few Shot (1/2/3)</vt:lpstr>
      <vt:lpstr>Entailment Filtering Logic</vt:lpstr>
      <vt:lpstr>Experimental Results: Setup</vt:lpstr>
      <vt:lpstr>Experimental Results: Performance Metric</vt:lpstr>
      <vt:lpstr>Qualitative Examples</vt:lpstr>
      <vt:lpstr>Conclusion</vt:lpstr>
      <vt:lpstr>Limitation and Future Work</vt:lpstr>
      <vt:lpstr>References</vt:lpstr>
      <vt:lpstr>Thank You!  Any Suggestions?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Nurjahan Nipa</dc:creator>
  <cp:lastModifiedBy>FNU Nurjahan</cp:lastModifiedBy>
  <cp:revision>304</cp:revision>
  <dcterms:created xsi:type="dcterms:W3CDTF">2024-11-07T17:49:08Z</dcterms:created>
  <dcterms:modified xsi:type="dcterms:W3CDTF">2025-04-21T15:08:15Z</dcterms:modified>
</cp:coreProperties>
</file>