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2" roundtripDataSignature="AMtx7mjGRucIWf4mqPQMSbZKstzuab6m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28B090-8307-4502-B1B0-2EED212C0E3D}">
  <a:tblStyle styleId="{DC28B090-8307-4502-B1B0-2EED212C0E3D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5B9BD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B9BD5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2" Type="http://customschemas.google.com/relationships/presentationmetadata" Target="meta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da150ebf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9da150eb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8" name="Google Shape;648;p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sign">
  <p:cSld name="2_Desig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9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8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9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7.png"/><Relationship Id="rId4" Type="http://schemas.openxmlformats.org/officeDocument/2006/relationships/image" Target="../media/image4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309725" y="2114550"/>
            <a:ext cx="7264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rPr b="0" i="0" lang="en" sz="40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Data Integrity</a:t>
            </a:r>
            <a:endParaRPr b="0" i="0" sz="4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Column level integrity</a:t>
            </a:r>
            <a:b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561100" y="1081900"/>
            <a:ext cx="81624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       SELECT  * FROM EQUIPMENT.</a:t>
            </a:r>
            <a:endParaRPr b="1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r>
              <a:rPr b="1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DESC EQUIPMENT</a:t>
            </a:r>
            <a:endParaRPr b="1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      In this table,  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      MODEL  column  will not accept Alphabets because it is defined as an  Integer.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625" y="1790700"/>
            <a:ext cx="33337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625" y="3215500"/>
            <a:ext cx="48006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/>
        </p:nvSpPr>
        <p:spPr>
          <a:xfrm>
            <a:off x="294850" y="1289100"/>
            <a:ext cx="8428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INSERT into EQUIPMENT values  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( 'MAC03' , 'SPINNING' , ‘Nineteen’ )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23340" l="18269" r="27373" t="18234"/>
          <a:stretch/>
        </p:blipFill>
        <p:spPr>
          <a:xfrm>
            <a:off x="423525" y="128225"/>
            <a:ext cx="1066550" cy="67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25" y="2571750"/>
            <a:ext cx="5911325" cy="504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/>
        </p:nvSpPr>
        <p:spPr>
          <a:xfrm>
            <a:off x="408625" y="3401225"/>
            <a:ext cx="6780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level integrity - ensures to insert correct values according to its datatype. So the below statement will successfully insert the record.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408625" y="4233050"/>
            <a:ext cx="7202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INSERT into EQUIPMENT Values    ( 'MAC03' , 'SPINNING' , 2019)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/>
        </p:nvSpPr>
        <p:spPr>
          <a:xfrm>
            <a:off x="281000" y="1449546"/>
            <a:ext cx="83889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Referential Integrity - </a:t>
            </a:r>
            <a:endParaRPr b="1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Ensures consistency of records between two related tables.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It establishes relationships between two different tables using referencing columns.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It sets up a parent child relationship between two tables. 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So the child table always references the parent table.  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At the same time, the parent table prevents entering a row in child table. 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Establishing a Parent - child relationship between tables is achieved by defining the tables using - FOREIGN KEY and PRIMARY KEY.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423525" y="186800"/>
            <a:ext cx="77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Referential Integrity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1033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2"/>
          <p:cNvSpPr txBox="1"/>
          <p:nvPr/>
        </p:nvSpPr>
        <p:spPr>
          <a:xfrm>
            <a:off x="449075" y="1218800"/>
            <a:ext cx="4361100" cy="1631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#Set up a Foreign key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LEASE 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   FOREIGN KEY (MACHINE_ID )  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EQUIPMENT (MACHINE_ID)</a:t>
            </a:r>
            <a:r>
              <a:rPr b="0" i="0" lang="en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Defining Foreign Key to show referential Integrity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125" y="3124925"/>
            <a:ext cx="3496775" cy="15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 rotWithShape="1">
          <a:blip r:embed="rId5">
            <a:alphaModFix/>
          </a:blip>
          <a:srcRect b="23340" l="18269" r="27373" t="18234"/>
          <a:stretch/>
        </p:blipFill>
        <p:spPr>
          <a:xfrm>
            <a:off x="449075" y="868950"/>
            <a:ext cx="499450" cy="26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/>
        </p:nvSpPr>
        <p:spPr>
          <a:xfrm>
            <a:off x="4901275" y="3091838"/>
            <a:ext cx="4361100" cy="1631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MACHINE_ID defined as MUL, means the field can accept duplicate values, but the values should already present in its parent Column in Equipment table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/>
        </p:nvSpPr>
        <p:spPr>
          <a:xfrm>
            <a:off x="377550" y="2114550"/>
            <a:ext cx="8388900" cy="2169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E.g:</a:t>
            </a:r>
            <a:endParaRPr b="0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LEASE VALUES</a:t>
            </a:r>
            <a:endParaRPr b="0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( 'MAC04' , 'INV004' ,7 , 20100, '2019-04-01' , '2022-04-01'  ) ,</a:t>
            </a:r>
            <a:endParaRPr b="0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9" name="Google Shape;149;p13"/>
          <p:cNvPicPr preferRelativeResize="0"/>
          <p:nvPr/>
        </p:nvPicPr>
        <p:blipFill rotWithShape="1">
          <a:blip r:embed="rId3">
            <a:alphaModFix/>
          </a:blip>
          <a:srcRect b="23340" l="18269" r="27373" t="18234"/>
          <a:stretch/>
        </p:blipFill>
        <p:spPr>
          <a:xfrm>
            <a:off x="417426" y="262850"/>
            <a:ext cx="1067350" cy="67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3"/>
          <p:cNvSpPr txBox="1"/>
          <p:nvPr/>
        </p:nvSpPr>
        <p:spPr>
          <a:xfrm>
            <a:off x="306850" y="1240975"/>
            <a:ext cx="83889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Here Foreign Key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will </a:t>
            </a:r>
            <a:r>
              <a:rPr b="1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not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allow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INSERT or UPDATE a record in the child table for which there is no existing record in parent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425" y="3614675"/>
            <a:ext cx="5917425" cy="5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453750" y="1112325"/>
            <a:ext cx="8388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Error:  </a:t>
            </a:r>
            <a:r>
              <a:rPr b="0" i="0" lang="en" sz="1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Can't ADD OR UPDATE a child row:</a:t>
            </a:r>
            <a:endParaRPr b="0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438600" y="3817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Root cause and resolution</a:t>
            </a:r>
            <a:endParaRPr b="1" i="1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438600" y="1766675"/>
            <a:ext cx="826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MACHINE_ID: MAC04 is not present in EQUIPMENT - parent table.</a:t>
            </a:r>
            <a:endParaRPr b="0" i="0" sz="1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Hence, the LEASE - child table cannot insert the record with MACHINE_ID: MAC04 to generate a new invoice . </a:t>
            </a:r>
            <a:endParaRPr b="0" i="0" sz="1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Fix the problem:</a:t>
            </a:r>
            <a:endParaRPr b="1" i="1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Insert a record first in EQUIPMENT table to ensure the machine is ready, then you can take a lease .</a:t>
            </a:r>
            <a:endParaRPr b="0" i="0" sz="1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453750" y="3441875"/>
            <a:ext cx="8388900" cy="155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Step1: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EQUIPMENT Values ( 'MAC04' , 'SPINNING' , 2019 ) 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Step2: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LEASE VALUES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( 'MAC04' , 'INV004' ,7 , 20100, '2019-04-01' , '2022-04-01'  ) ;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/>
        </p:nvSpPr>
        <p:spPr>
          <a:xfrm>
            <a:off x="453750" y="1112325"/>
            <a:ext cx="8388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438600" y="3817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Records</a:t>
            </a:r>
            <a:endParaRPr b="1" i="1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508175" y="1238375"/>
            <a:ext cx="3529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Equipment</a:t>
            </a:r>
            <a:endParaRPr b="1" i="0" sz="1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640250" y="3220475"/>
            <a:ext cx="3529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LEASE</a:t>
            </a:r>
            <a:endParaRPr b="1" i="0" sz="1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50" y="3672575"/>
            <a:ext cx="8033824" cy="1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50" y="1564425"/>
            <a:ext cx="3845149" cy="15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/>
        </p:nvSpPr>
        <p:spPr>
          <a:xfrm>
            <a:off x="301350" y="1417125"/>
            <a:ext cx="83889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Now let's delete an existing record from EQUIPMENT table and see if its corresponding matching records on child table is automatically deleted or not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23340" l="18269" r="27373" t="18234"/>
          <a:stretch/>
        </p:blipFill>
        <p:spPr>
          <a:xfrm>
            <a:off x="417426" y="262850"/>
            <a:ext cx="1067350" cy="67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6"/>
          <p:cNvSpPr txBox="1"/>
          <p:nvPr/>
        </p:nvSpPr>
        <p:spPr>
          <a:xfrm>
            <a:off x="341225" y="2012250"/>
            <a:ext cx="8090100" cy="559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EQUIPMENT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MACHINE_ID = 'MAC01';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341225" y="3199109"/>
            <a:ext cx="8090100" cy="606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Similarly , You can delete a row from Parent table because child row is existing in a table. 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426" y="2742550"/>
            <a:ext cx="4857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/>
        </p:nvSpPr>
        <p:spPr>
          <a:xfrm>
            <a:off x="309725" y="2257950"/>
            <a:ext cx="7264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" sz="3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ACID Properties </a:t>
            </a:r>
            <a:endParaRPr b="0" i="0" sz="3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/>
        </p:nvSpPr>
        <p:spPr>
          <a:xfrm>
            <a:off x="301350" y="1569525"/>
            <a:ext cx="83889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 transaction is a single logical unit of work which acts on the database contents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database state is in tandem with every transaction to ensure the data integrity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Hence , in a transaction processing, database application follows the standard four properties to ensure a smooth flow of the business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ACID Properties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rPr lang="en" sz="40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Agenda</a:t>
            </a:r>
            <a:endParaRPr i="0" sz="4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423525" y="1100800"/>
            <a:ext cx="84981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What is Data Integrity</a:t>
            </a:r>
            <a:endParaRPr sz="18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-"/>
            </a:pPr>
            <a:r>
              <a:rPr lang="en" sz="18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Classification</a:t>
            </a:r>
            <a:endParaRPr sz="18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ACID Properties</a:t>
            </a:r>
            <a:endParaRPr sz="18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Normalization</a:t>
            </a:r>
            <a:endParaRPr sz="18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Constraints on Relation</a:t>
            </a:r>
            <a:endParaRPr sz="18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Referential Integrity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/>
        </p:nvSpPr>
        <p:spPr>
          <a:xfrm>
            <a:off x="301350" y="1569525"/>
            <a:ext cx="83889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Atomicity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Consistency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Isolation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Durability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ACID Properties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/>
        </p:nvSpPr>
        <p:spPr>
          <a:xfrm>
            <a:off x="301350" y="939575"/>
            <a:ext cx="83889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Atomicity:</a:t>
            </a:r>
            <a:endParaRPr b="1" i="1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Complete the data transaction by 100% otherwise retain the original status.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Ex: An account holder - “A” intends to </a:t>
            </a:r>
            <a:r>
              <a:rPr b="1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debit 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$1000 from his account and  </a:t>
            </a:r>
            <a:r>
              <a:rPr b="1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credit 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account holder  - “B” for sum of $1000.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 atomicity here to ensures individual accounts are debited and credited successfully.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case of any transaction failure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retain the original account balances.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Atomicity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225" y="2332757"/>
            <a:ext cx="5076950" cy="14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250525" y="756625"/>
            <a:ext cx="83889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Consistency:</a:t>
            </a:r>
            <a:endParaRPr b="1" i="1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Consistency of data ensures the data </a:t>
            </a:r>
            <a:r>
              <a:rPr b="1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not leaked </a:t>
            </a: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any case of success or failure of transactions.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Ex:  “A”  </a:t>
            </a:r>
            <a:r>
              <a:rPr b="0" i="1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debits </a:t>
            </a:r>
            <a:r>
              <a:rPr b="1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2000</a:t>
            </a:r>
            <a:r>
              <a:rPr b="0" i="1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 to “B”</a:t>
            </a: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but “B” is </a:t>
            </a:r>
            <a:r>
              <a:rPr b="0" i="1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credited with </a:t>
            </a:r>
            <a:r>
              <a:rPr b="1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1000</a:t>
            </a: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 only. Hence, B lost $1000.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the transaction is success but not consistent.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Database Application should always ensure the transformation rules are consistent without loss to actual data.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Consistency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750" y="2688000"/>
            <a:ext cx="2683550" cy="11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436419" y="1330036"/>
            <a:ext cx="8388914" cy="3110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Isolation:</a:t>
            </a:r>
            <a:endParaRPr b="1" i="1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Database application ensures every transaction is individual, secured and is hidden from other transactions.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Ex:  Transaction  of “A”  </a:t>
            </a:r>
            <a:r>
              <a:rPr b="0" i="1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debits </a:t>
            </a:r>
            <a:r>
              <a:rPr b="1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2000</a:t>
            </a:r>
            <a:r>
              <a:rPr b="0" i="1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 to “B”  is invisible to any others.</a:t>
            </a:r>
            <a:endParaRPr b="0" i="1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	Similarly, transaction of “B” </a:t>
            </a:r>
            <a:r>
              <a:rPr b="0" i="1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crediting </a:t>
            </a:r>
            <a:r>
              <a:rPr b="1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2000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 from “A” is invisible to any others.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the transactions that are debit of “A” and credit of B is invisible and will not let others to interfere and leak the data during transaction and do not provide room for un-ethical hacking.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Isolation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/>
        </p:nvSpPr>
        <p:spPr>
          <a:xfrm>
            <a:off x="301350" y="1164900"/>
            <a:ext cx="83889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Isolation:</a:t>
            </a:r>
            <a:endParaRPr b="1" i="1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Database application ensures every transaction is individual, secured and is hidden from other transactions.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transactions are serialized to avoid below conflicts when occurring at same time.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Ex:  </a:t>
            </a:r>
            <a:r>
              <a:rPr b="0" i="1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Edward 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has balance of </a:t>
            </a:r>
            <a:r>
              <a:rPr b="1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$ 5000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but he has given two cheques to </a:t>
            </a:r>
            <a:r>
              <a:rPr b="0" i="1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Richard 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b="0" i="1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Sharma 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a sum of </a:t>
            </a:r>
            <a:r>
              <a:rPr b="1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$3000 and $2700.</a:t>
            </a:r>
            <a:endParaRPr b="1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reality, Edward’s deficit balance is $700.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Isolation of transactions helps to prevent such malfunctions in real time bank transactions.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Isolation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/>
        </p:nvSpPr>
        <p:spPr>
          <a:xfrm>
            <a:off x="281000" y="887550"/>
            <a:ext cx="8388900" cy="3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Durability:</a:t>
            </a:r>
            <a:endParaRPr b="1" i="1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should be persistent after before and after a transaction.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Ex: Edward has account balance of $4500 and swipes $2000 for purchasing product in an Amazon. All of sudden network goes down and the order is not fulfilled but money is debited.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ensure durability of data, the database maintains the state of data before and after transaction.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Hence, Edward’s transaction can be successful or it can be reversed.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Durability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418" y="3858970"/>
            <a:ext cx="2480675" cy="9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/>
        </p:nvSpPr>
        <p:spPr>
          <a:xfrm>
            <a:off x="309725" y="2257950"/>
            <a:ext cx="7264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" sz="40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Normalization</a:t>
            </a:r>
            <a:endParaRPr b="0" i="0" sz="4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/>
        </p:nvSpPr>
        <p:spPr>
          <a:xfrm>
            <a:off x="455450" y="1136700"/>
            <a:ext cx="86103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All the non-key Columns of a table are said to be dependent on Primary key, which uniquely identifies the rows in a table.</a:t>
            </a:r>
            <a:endParaRPr b="0" i="0" sz="1600" u="none" cap="none" strike="noStrike">
              <a:solidFill>
                <a:srgbClr val="666666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For example: </a:t>
            </a:r>
            <a:endParaRPr b="0" i="0" sz="1600" u="none" cap="none" strike="noStrike">
              <a:solidFill>
                <a:srgbClr val="666666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Consider a CUSTOMER table with attributes: </a:t>
            </a:r>
            <a:endParaRPr b="0" i="0" sz="1600" u="none" cap="none" strike="noStrike">
              <a:solidFill>
                <a:srgbClr val="666666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Cust_Id, Name, Address, State, Telephone.</a:t>
            </a:r>
            <a:endParaRPr b="0" i="0" sz="1600" u="none" cap="none" strike="noStrike">
              <a:solidFill>
                <a:srgbClr val="666666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Here </a:t>
            </a:r>
            <a:r>
              <a:rPr b="1" i="0" lang="en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Cust_Id </a:t>
            </a:r>
            <a:r>
              <a:rPr b="0" i="0" lang="en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is a primary Key, which uniquely identifies the remaining columns. </a:t>
            </a:r>
            <a:endParaRPr b="0" i="0" sz="1600" u="none" cap="none" strike="noStrike">
              <a:solidFill>
                <a:srgbClr val="666666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Hence, the non-key columns are said to be functionally dependent on Primary Key.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Functional Dependency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600" y="1692736"/>
            <a:ext cx="1495950" cy="15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Normalization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423525" y="1236517"/>
            <a:ext cx="8610300" cy="3297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Normalization is the process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organizing </a:t>
            </a: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data attributes with their relationships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Normalization minimizes the </a:t>
            </a:r>
            <a:r>
              <a:rPr b="0" i="0" lang="en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redundancy </a:t>
            </a: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 data rows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Normalization minimizes the </a:t>
            </a:r>
            <a:r>
              <a:rPr b="0" i="0" lang="en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dependency </a:t>
            </a: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 columns.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It eliminates the undesirable characteristics like Insertion, Update and delete of anomalies( flaws).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Normalization divides the larger table into the smaller tables and establishes entity-relationship among those tables.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/>
        </p:nvSpPr>
        <p:spPr>
          <a:xfrm>
            <a:off x="423525" y="140875"/>
            <a:ext cx="77100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Normalization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Normalization is evolved into several stages over a period of time.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52" name="Google Shape;252;p28"/>
          <p:cNvGraphicFramePr/>
          <p:nvPr/>
        </p:nvGraphicFramePr>
        <p:xfrm>
          <a:off x="582010" y="1341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{DC28B090-8307-4502-B1B0-2EED212C0E3D}</a:tableStyleId>
              </a:tblPr>
              <a:tblGrid>
                <a:gridCol w="1388600"/>
                <a:gridCol w="6882450"/>
              </a:tblGrid>
              <a:tr h="57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Normal Form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1NF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 relation is in 1NF if it contains an atomic value.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2NF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 relation will be in 2NF if it is in 1NF and all non-key attributes are fully </a:t>
                      </a:r>
                      <a:r>
                        <a:rPr b="1" i="1"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functional </a:t>
                      </a: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dependent on the primary key.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3NF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 relation will be in 3NF if it is in 2NF and no </a:t>
                      </a:r>
                      <a:r>
                        <a:rPr b="1" i="1"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transition </a:t>
                      </a: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dependency exists.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4NF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 relation will be in 4NF if it is in Boyce Codd normal form and has no </a:t>
                      </a:r>
                      <a:r>
                        <a:rPr i="1"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multivalued </a:t>
                      </a: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dependency.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5NF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u="none" cap="none" strike="noStrike">
                          <a:solidFill>
                            <a:srgbClr val="43434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 relation is in 5NF if it is in 4NF and not contains any join dependency and joining should be lossless.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00" marB="45725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da150ebf3_1_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What is Data Integrity?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g9da150ebf3_1_0"/>
          <p:cNvSpPr txBox="1"/>
          <p:nvPr/>
        </p:nvSpPr>
        <p:spPr>
          <a:xfrm>
            <a:off x="423525" y="1100800"/>
            <a:ext cx="84981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According to data management community and data Governance,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Integrity of data ensures an appropriate lineage of business entities in the data flow process.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Data Integrity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-	Ensures smooth business flow of business.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-	It is the key aspect of design of data flow process.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-      It ensures the consistency of the data through entire project life cycle. It means the data should be relevant across the business.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First Normal Form (1NF)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314525" y="1593900"/>
            <a:ext cx="86103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 table is said to be in </a:t>
            </a:r>
            <a:r>
              <a:rPr b="0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First Normal Form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, when it follows the following 4 rules: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AutoNum type="arabicPeriod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 column/attribute in a table should consists of a scalar atomic value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AutoNum type="arabicPeriod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All the values stored in a column should have same business term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AutoNum type="arabicPeriod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All the columns in a table should be represented with unique names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Font typeface="Avenir"/>
              <a:buAutoNum type="arabicPeriod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order of rows and columns doesn’t matter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First Normal Form (1NF) - Example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266840" y="1618093"/>
            <a:ext cx="86103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One of the branches of a bank is piling up with entries by adding multiple branches with different IFSC codes.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E.g: One city keep opening multiple branches in different areas, and trying finds difficulty in building relationship between columns and rows, and failed to store record of each branch details separately.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Hence </a:t>
            </a:r>
            <a:r>
              <a:rPr b="1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1-NF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resolves such problems by dec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omposing the multi-valued attribute phone_number in  bank_branches table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/>
        </p:nvSpPr>
        <p:spPr>
          <a:xfrm>
            <a:off x="503561" y="2963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Normalization before and after 1 - NF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326725" y="1292850"/>
            <a:ext cx="8273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SELECT * from  ALL_BANKS   /* before 1 - NF , it is multi- valued in one column */</a:t>
            </a:r>
            <a:endParaRPr b="1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1033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325" y="1729075"/>
            <a:ext cx="61282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950" y="3411375"/>
            <a:ext cx="4623150" cy="1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/>
        </p:nvSpPr>
        <p:spPr>
          <a:xfrm>
            <a:off x="501300" y="2763275"/>
            <a:ext cx="82122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Select *from BANKS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41625" y="3547875"/>
            <a:ext cx="3372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 1- NF, Multi-values are placed in different rows</a:t>
            </a:r>
            <a:endParaRPr b="0" i="0" sz="18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Second Normal Form (2NF)</a:t>
            </a:r>
            <a:b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489175" y="1498675"/>
            <a:ext cx="82737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All non-key &amp; independent attributes are </a:t>
            </a:r>
            <a:r>
              <a:rPr b="1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fully functionally dependent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on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primary key.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2NF is evolutioned after 1NF , and handled the redundancy of data  effectively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Below rules are followed to achieve 2NF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 2NF, the data must be in 1NF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 table before 2-NF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475" y="1556100"/>
            <a:ext cx="8350074" cy="7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/>
        </p:nvSpPr>
        <p:spPr>
          <a:xfrm>
            <a:off x="373475" y="1059363"/>
            <a:ext cx="5163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Select * from  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Equipment_Lease 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459450" y="3462200"/>
            <a:ext cx="8264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435150" y="2452254"/>
            <a:ext cx="8273700" cy="2481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example, two problems arises while generating Invoice.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Redundancy:</a:t>
            </a:r>
            <a:endParaRPr b="1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Whenever a new Invoice is generated for a Machine,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new record is inserted into table by </a:t>
            </a:r>
            <a:r>
              <a:rPr b="1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repeating 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machine Name, Machine Id, model Numbers .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Dependency:</a:t>
            </a:r>
            <a:endParaRPr b="1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the other columns related to Invoice are made dependent on machines. Hence there is too much dependency.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Let us see how 2-NF solves the problem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 table before 2-NF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565375" y="1476900"/>
            <a:ext cx="82737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Defining CUSTOMER_details table: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Candidate/composite key :  [ MACHINE_ID, INVOICE]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Lease_date, lease_expiry, Quantity, price columns are </a:t>
            </a:r>
            <a:r>
              <a:rPr b="0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partially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dependent on Candidate key.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To achieve 2-NF,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-	Split the table into two, split the candidate key into two primary keys.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-	Make the non-key columns </a:t>
            </a:r>
            <a:r>
              <a:rPr b="0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fully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dependent on respective primary keys.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Tables after 2-NF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4" name="Google Shape;3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075" y="1431550"/>
            <a:ext cx="8839199" cy="260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2-NF with referential integrity 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0" name="Google Shape;3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25" y="1675450"/>
            <a:ext cx="846772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6"/>
          <p:cNvSpPr txBox="1"/>
          <p:nvPr/>
        </p:nvSpPr>
        <p:spPr>
          <a:xfrm>
            <a:off x="622125" y="1103925"/>
            <a:ext cx="6414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Later after 2 - NF, add referential integrity using Foreign Key and primary key relationship.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Third Normal Form (3-NF):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466925" y="1593900"/>
            <a:ext cx="8610300" cy="30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To achieve 3-NF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attributes of a table should already be in 2-NF, so full functional dependency was achieved already in 2- NF.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If any non-prime have </a:t>
            </a: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transitive dependency, this is resolved with 3 - NF.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Transitive dependency is like attribute - A depends on attribute - B, then attribute - B depends on attribute - C and so on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ACCOUNT_TRANSACTION </a:t>
            </a: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( </a:t>
            </a: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Before 3- NF) </a:t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536400" y="1392475"/>
            <a:ext cx="51783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 * from </a:t>
            </a:r>
            <a:r>
              <a:rPr b="0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ACCOUNT_TRANSACTION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536400" y="2669325"/>
            <a:ext cx="8243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table,</a:t>
            </a: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	</a:t>
            </a: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Tran_amount , cheque_No , Pay_purpose </a:t>
            </a:r>
            <a:r>
              <a:rPr b="1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dependent on </a:t>
            </a: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Tran_id</a:t>
            </a:r>
            <a:endParaRPr b="0" i="0" sz="15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	</a:t>
            </a: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Tran_id is </a:t>
            </a:r>
            <a:r>
              <a:rPr b="1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dependent on </a:t>
            </a: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Account_Number</a:t>
            </a:r>
            <a:endParaRPr b="0" i="0" sz="2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	</a:t>
            </a: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Account_Number is </a:t>
            </a:r>
            <a:r>
              <a:rPr b="1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dependent </a:t>
            </a: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 Cust_id </a:t>
            </a:r>
            <a:endParaRPr b="0" i="0" sz="15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	</a:t>
            </a: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All non-prime attributes (Tran_amount , cheque_No , Pay_purpose ) </a:t>
            </a:r>
            <a:endParaRPr b="0" i="0" sz="15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 are </a:t>
            </a:r>
            <a:r>
              <a:rPr b="1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transitively dependent on </a:t>
            </a: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super key(</a:t>
            </a:r>
            <a:r>
              <a:rPr b="1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Cust_ID</a:t>
            </a: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).</a:t>
            </a:r>
            <a:endParaRPr b="0" i="0" sz="15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Hence violating the rule of third normal form.</a:t>
            </a:r>
            <a:endParaRPr b="0" i="0" sz="15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50" y="1778875"/>
            <a:ext cx="8826849" cy="10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What is Data Integrity?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88000" y="1111025"/>
            <a:ext cx="7935000" cy="3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 order to establish the data lineage, organization should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Receive </a:t>
            </a:r>
            <a:r>
              <a:rPr b="1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accurate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data as if the records are not ignored without any flaws. Hence the loss of data costs to organization.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Consistency of data flow across business processes.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So, None of the entities(tables) are not struck in the middle of the business process due  invalid or  irrelevant data.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Data generated should be reliable within business units. So that the data is consistent when one business unit shares the data with other business unit.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3- NF </a:t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466925" y="1205575"/>
            <a:ext cx="82482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 order to achieve 3 - NF,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Split the </a:t>
            </a:r>
            <a:r>
              <a:rPr b="0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ACCOUNT_TRANSACTION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table into two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1.	ACCOUNT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2.	TRANSACTION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Eliminate </a:t>
            </a:r>
            <a:r>
              <a:rPr b="0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transitive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dependency  </a:t>
            </a: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Tran_amount , cheque_No , Pay_purpose ) on Cust_Id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Resolve the </a:t>
            </a:r>
            <a:r>
              <a:rPr b="0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redundancy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of Data by using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3- NF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After 3- NF</a:t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7" name="Google Shape;3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550" y="1498575"/>
            <a:ext cx="57054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8250" y="3080000"/>
            <a:ext cx="6497526" cy="160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40"/>
          <p:cNvCxnSpPr>
            <a:endCxn id="338" idx="1"/>
          </p:cNvCxnSpPr>
          <p:nvPr/>
        </p:nvCxnSpPr>
        <p:spPr>
          <a:xfrm flipH="1" rot="-5400000">
            <a:off x="1344850" y="2871463"/>
            <a:ext cx="1408800" cy="618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40"/>
          <p:cNvCxnSpPr>
            <a:endCxn id="338" idx="1"/>
          </p:cNvCxnSpPr>
          <p:nvPr/>
        </p:nvCxnSpPr>
        <p:spPr>
          <a:xfrm flipH="1" rot="10800000">
            <a:off x="1740250" y="3884863"/>
            <a:ext cx="618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p40"/>
          <p:cNvSpPr txBox="1"/>
          <p:nvPr/>
        </p:nvSpPr>
        <p:spPr>
          <a:xfrm>
            <a:off x="662750" y="1154750"/>
            <a:ext cx="2968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 ACCOUNT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2268825" y="2638850"/>
            <a:ext cx="35883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Transaction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571275" y="2506700"/>
            <a:ext cx="965675" cy="596500"/>
          </a:xfrm>
          <a:custGeom>
            <a:rect b="b" l="l" r="r" t="t"/>
            <a:pathLst>
              <a:path extrusionOk="0" h="23860" w="38627">
                <a:moveTo>
                  <a:pt x="38627" y="0"/>
                </a:moveTo>
                <a:cubicBezTo>
                  <a:pt x="38627" y="6218"/>
                  <a:pt x="36516" y="13085"/>
                  <a:pt x="32121" y="17484"/>
                </a:cubicBezTo>
                <a:cubicBezTo>
                  <a:pt x="26684" y="22925"/>
                  <a:pt x="17220" y="25043"/>
                  <a:pt x="9758" y="23176"/>
                </a:cubicBezTo>
                <a:cubicBezTo>
                  <a:pt x="2584" y="21381"/>
                  <a:pt x="0" y="10648"/>
                  <a:pt x="0" y="325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40"/>
          <p:cNvCxnSpPr/>
          <p:nvPr/>
        </p:nvCxnSpPr>
        <p:spPr>
          <a:xfrm rot="10800000">
            <a:off x="581450" y="2496450"/>
            <a:ext cx="0" cy="1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/>
        </p:nvSpPr>
        <p:spPr>
          <a:xfrm>
            <a:off x="466925" y="1670100"/>
            <a:ext cx="82482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BCNF resolves problems related to redundancy of data appeared in 3-NF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 3 - NF table is split into DIMENSION and FACT tables and solves the problem of 3 - NF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3- NF issue arises when multiple sub-transactions  appeared for single transaction.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Boyce-Codd Normal form (BCNF)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After BCNF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543125" y="908100"/>
            <a:ext cx="8538300" cy="3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venir"/>
              <a:buChar char="●"/>
            </a:pPr>
            <a:r>
              <a:rPr b="1" i="0" lang="en" sz="1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To normalize using BCNF, we will create dimension and facts tables. </a:t>
            </a:r>
            <a:endParaRPr b="1" i="0" sz="1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venir"/>
              <a:buChar char="●"/>
            </a:pPr>
            <a:r>
              <a:rPr b="1" i="0" lang="en" sz="1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Fact table data consists of unique records. E.g : Account and its corresponding Cheque issued details.</a:t>
            </a:r>
            <a:endParaRPr b="1" i="0" sz="1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venir"/>
              <a:buChar char="●"/>
            </a:pPr>
            <a:r>
              <a:rPr b="1" i="0" lang="en" sz="1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Dimension table consists of break up details of cheque. E.g:  </a:t>
            </a:r>
            <a:endParaRPr b="1" i="0" sz="1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Dimension:</a:t>
            </a:r>
            <a:endParaRPr b="1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 cheque is issued for payment of an Education fee. But the cheque is further divided the sum of money into fees, tax , cess amount . All of these are dimensions of single transaction.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Fact :</a:t>
            </a:r>
            <a:endParaRPr b="1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high level records consists of cheque Number and its corresponding account.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After BCNF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764250" y="1214050"/>
            <a:ext cx="5143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Select * from TRAN_DETAILS</a:t>
            </a:r>
            <a:endParaRPr b="1" i="0" sz="162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2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764250" y="3019900"/>
            <a:ext cx="3564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Select * from CHEQUE_DETAILS 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75" y="3485125"/>
            <a:ext cx="52959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275" y="1886750"/>
            <a:ext cx="3611250" cy="7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/>
        </p:nvSpPr>
        <p:spPr>
          <a:xfrm>
            <a:off x="309725" y="2257950"/>
            <a:ext cx="7264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rPr b="1" i="0" lang="en" sz="40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Constraints on Single Relation</a:t>
            </a:r>
            <a:br>
              <a:rPr b="1" i="0" lang="en" sz="40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4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Constraints on Single Relation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466925" y="1593900"/>
            <a:ext cx="86103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SQL Constraints are the rules used to limit the type of data that can go into a column/table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Constraints ensure the accuracy and integrity of the data inside the column/table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Constraints can be divided into the following two types,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AutoNum type="arabicPeriod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Column level constraints: Limits only column level data values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AutoNum type="arabicPeriod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Table level constraints: Limits complete table dataset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Constraints on Single Relation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" name="Google Shape;382;p46"/>
          <p:cNvSpPr txBox="1"/>
          <p:nvPr/>
        </p:nvSpPr>
        <p:spPr>
          <a:xfrm>
            <a:off x="466925" y="1593900"/>
            <a:ext cx="86103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Following are the most used constraints on Single relationship that are applied to Columns in a single table</a:t>
            </a:r>
            <a:b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</a:br>
            <a:b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NOT NULL, DEFAULT </a:t>
            </a:r>
            <a:b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Other constraints like below will be discussed later.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UNIQUE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PRIMARY KEY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CHECK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NOT NULL: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8" name="Google Shape;388;p47"/>
          <p:cNvSpPr txBox="1"/>
          <p:nvPr/>
        </p:nvSpPr>
        <p:spPr>
          <a:xfrm>
            <a:off x="466925" y="1480025"/>
            <a:ext cx="86103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NOT NULL constraint restricts a column from having a NULL value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After applying NOT NULL constraint to column, you cannot pass a null value into that column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EX:  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BANKS </a:t>
            </a:r>
            <a:r>
              <a:rPr b="0" i="1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 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IFSC_CODE varchar(35) NOT NULL;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9" name="Google Shape;38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200" y="3614675"/>
            <a:ext cx="3428325" cy="12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7"/>
          <p:cNvSpPr txBox="1"/>
          <p:nvPr/>
        </p:nvSpPr>
        <p:spPr>
          <a:xfrm>
            <a:off x="5013400" y="3685825"/>
            <a:ext cx="35718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IFSC_CODE  is changed its NULL property from “YES” to “NO”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means IFSC_CODE value must not be blank.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NOT NULL: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Google Shape;396;p48"/>
          <p:cNvSpPr txBox="1"/>
          <p:nvPr/>
        </p:nvSpPr>
        <p:spPr>
          <a:xfrm>
            <a:off x="466925" y="1480025"/>
            <a:ext cx="86103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BANKS  values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('HDFC', 'HYDERABAD',  'KOTHAPET',  NULL)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7" name="Google Shape;3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150" y="3098550"/>
            <a:ext cx="5572525" cy="60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Loss of Data integrity results in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423525" y="1285636"/>
            <a:ext cx="8371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Audit penalty by data governance.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Costs associated to unused data maintenance in billions due to additional storage.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Consuming of additional RAM memory by SQL programs running on the data.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Purchase of additional disk space either in standalone or cloud environments.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Analytics may show inappropriate results.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/>
        </p:nvSpPr>
        <p:spPr>
          <a:xfrm>
            <a:off x="309725" y="2257950"/>
            <a:ext cx="7121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40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Column Check constraints</a:t>
            </a:r>
            <a:endParaRPr b="0" i="0" sz="4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CHECK Constraint</a:t>
            </a:r>
            <a:b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8" name="Google Shape;408;p50"/>
          <p:cNvSpPr txBox="1"/>
          <p:nvPr/>
        </p:nvSpPr>
        <p:spPr>
          <a:xfrm>
            <a:off x="266850" y="1162000"/>
            <a:ext cx="86103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CHECK constraint conditionally validates the column values before insertion of the record, and prevents from any unwanted entry of record.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TRANSACTION ADD CHECK (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abs(Tran_Amount) &lt; 2000000 )   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table ensures that transaction amount is not exceeding more than the 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2000000</a:t>
            </a: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/- 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for any new entry of transaction.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Try: 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 TRANSACTION  values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'5000-1700-5001', 'T99305' , 'CHQ0022' , 'Cash Withdraw'	, 2000009 ) ;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9" name="Google Shape;40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100" y="4684275"/>
            <a:ext cx="57150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/>
        </p:nvSpPr>
        <p:spPr>
          <a:xfrm>
            <a:off x="309725" y="2257950"/>
            <a:ext cx="44001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40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Entity Integrity</a:t>
            </a:r>
            <a:endParaRPr b="0" i="0" sz="4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Entity Integrity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0" name="Google Shape;420;p52"/>
          <p:cNvSpPr txBox="1"/>
          <p:nvPr/>
        </p:nvSpPr>
        <p:spPr>
          <a:xfrm>
            <a:off x="466925" y="1593900"/>
            <a:ext cx="86103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Entity Integrity ensures the rows are consistently receives the values without nulls and duplicates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To ensure the entity integrity,  a primary key / UNIQUE without NULLS are defined on table columns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These constraints serves as a unique and non-null identifier for rows in the table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/>
          <p:nvPr/>
        </p:nvSpPr>
        <p:spPr>
          <a:xfrm>
            <a:off x="309725" y="2257950"/>
            <a:ext cx="55815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40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Uniqueness Constraints</a:t>
            </a:r>
            <a:endParaRPr b="0" i="0" sz="4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Uniqueness Constraints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1" name="Google Shape;431;p54"/>
          <p:cNvSpPr txBox="1"/>
          <p:nvPr/>
        </p:nvSpPr>
        <p:spPr>
          <a:xfrm>
            <a:off x="466925" y="1593900"/>
            <a:ext cx="86103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UNIQUE constraint ensures a column will only have unique values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b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	Eg: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BANKS ADD UNIQUE ( IFSC_CODE );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2" name="Google Shape;4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197" y="3275975"/>
            <a:ext cx="37817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5359000" y="3238575"/>
            <a:ext cx="29784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Along with Not NULL,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constraint added to IFSC_CODE will prevent adding duplicate values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Uniqueness Constraints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9" name="Google Shape;439;p55"/>
          <p:cNvSpPr txBox="1"/>
          <p:nvPr/>
        </p:nvSpPr>
        <p:spPr>
          <a:xfrm>
            <a:off x="466925" y="859950"/>
            <a:ext cx="86103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0" name="Google Shape;440;p55"/>
          <p:cNvSpPr txBox="1"/>
          <p:nvPr/>
        </p:nvSpPr>
        <p:spPr>
          <a:xfrm>
            <a:off x="423475" y="961600"/>
            <a:ext cx="77100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Select * from BANKS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Try :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BANKS  values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('HDFC', 'HYDERABAD',  'ABIDS'  ,  'HDFC0000145')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1" name="Google Shape;44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950" y="4013375"/>
            <a:ext cx="4606425" cy="6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950" y="1825650"/>
            <a:ext cx="4606425" cy="5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PRIMARY KEY</a:t>
            </a: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8" name="Google Shape;448;p56"/>
          <p:cNvSpPr txBox="1"/>
          <p:nvPr/>
        </p:nvSpPr>
        <p:spPr>
          <a:xfrm>
            <a:off x="466925" y="1593900"/>
            <a:ext cx="86103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Primary key constraint is defined on a column and it uniquely identifies each record in a table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 Primary Key by default creates an Index on a column. An index key is used for search records based on conditions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ACCOUNT ADD </a:t>
            </a:r>
            <a:r>
              <a:rPr b="1" i="1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(Account_Number) ; 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PRIMARY KEY</a:t>
            </a: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4" name="Google Shape;454;p57"/>
          <p:cNvSpPr txBox="1"/>
          <p:nvPr/>
        </p:nvSpPr>
        <p:spPr>
          <a:xfrm>
            <a:off x="466925" y="669175"/>
            <a:ext cx="86103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Try :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INSERT INTO ACCOUNT VALUES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(123002, '4000-1956-2001', 'SAVINGS', 950000 );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5" name="Google Shape;45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575" y="2301700"/>
            <a:ext cx="5181600" cy="9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7"/>
          <p:cNvSpPr txBox="1"/>
          <p:nvPr/>
        </p:nvSpPr>
        <p:spPr>
          <a:xfrm>
            <a:off x="710575" y="1966300"/>
            <a:ext cx="2602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 ACCOUNT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575" y="1319750"/>
            <a:ext cx="5058400" cy="6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7"/>
          <p:cNvSpPr txBox="1"/>
          <p:nvPr/>
        </p:nvSpPr>
        <p:spPr>
          <a:xfrm>
            <a:off x="710575" y="929425"/>
            <a:ext cx="37914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ACCOUNT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975" y="4592275"/>
            <a:ext cx="5267600" cy="2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/>
          <p:nvPr/>
        </p:nvSpPr>
        <p:spPr>
          <a:xfrm>
            <a:off x="309725" y="2257950"/>
            <a:ext cx="70017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40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Referential Integrity Problems</a:t>
            </a:r>
            <a:endParaRPr b="0" i="0" sz="4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Loss of Data integrity results in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66850" y="2104325"/>
            <a:ext cx="86103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Quality control is an overhead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Inappropriate decision making when multiple strategic reports are generated without any quality of data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Referential Integrity Problems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0" name="Google Shape;470;p59"/>
          <p:cNvSpPr txBox="1"/>
          <p:nvPr/>
        </p:nvSpPr>
        <p:spPr>
          <a:xfrm>
            <a:off x="466925" y="1593900"/>
            <a:ext cx="86103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Enforcing referential integrity will cause limitations to its referenced tables on DML operations such as Insert, Delete and Update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6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Referential integrity constraints decreases the performance of DML operations as the SQL engine should refers to both the table which is being updated and as well as referenced tables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Referential Integrity problems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6" name="Google Shape;476;p60"/>
          <p:cNvSpPr txBox="1"/>
          <p:nvPr/>
        </p:nvSpPr>
        <p:spPr>
          <a:xfrm>
            <a:off x="466925" y="1593900"/>
            <a:ext cx="86103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Referential integrities are overhead when exporting the tables from one database to other database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Problems like foreign key should be disabled and enabled after exporting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re-enabling foreign keys lost data integrity as it will not scan appropriately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/>
          <p:nvPr/>
        </p:nvSpPr>
        <p:spPr>
          <a:xfrm>
            <a:off x="309725" y="2257950"/>
            <a:ext cx="5849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Delete and Update Rules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Delete and Update Rules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7" name="Google Shape;487;p62"/>
          <p:cNvSpPr txBox="1"/>
          <p:nvPr/>
        </p:nvSpPr>
        <p:spPr>
          <a:xfrm>
            <a:off x="456534" y="1288470"/>
            <a:ext cx="8610300" cy="3338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Recapping :- 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Foreign key constraints always references a primary or unique key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 foreign key value when assigned with NULL doesn’t references any primary key value in another table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But if foreign key has any valid value, then it must have an associated value in primary key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During any DML operation on Parent tables , there are different rules that  effect on associated values in child tables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3"/>
          <p:cNvSpPr txBox="1"/>
          <p:nvPr/>
        </p:nvSpPr>
        <p:spPr>
          <a:xfrm>
            <a:off x="466925" y="1185250"/>
            <a:ext cx="86103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When updating foreign key column with a value that is not present in primary key column, it violates the referential integrity</a:t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3" name="Google Shape;493;p6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Rules on Updating Foreign Key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94" name="Google Shape;49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975" y="2571750"/>
            <a:ext cx="3425624" cy="8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3"/>
          <p:cNvSpPr txBox="1"/>
          <p:nvPr/>
        </p:nvSpPr>
        <p:spPr>
          <a:xfrm>
            <a:off x="925975" y="2008288"/>
            <a:ext cx="282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 EQUIPMENT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300" y="3848475"/>
            <a:ext cx="3380125" cy="12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3"/>
          <p:cNvSpPr txBox="1"/>
          <p:nvPr/>
        </p:nvSpPr>
        <p:spPr>
          <a:xfrm>
            <a:off x="925975" y="3532363"/>
            <a:ext cx="282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 LEASE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3"/>
          <p:cNvSpPr/>
          <p:nvPr/>
        </p:nvSpPr>
        <p:spPr>
          <a:xfrm>
            <a:off x="4279300" y="2913275"/>
            <a:ext cx="585400" cy="1259875"/>
          </a:xfrm>
          <a:custGeom>
            <a:rect b="b" l="l" r="r" t="t"/>
            <a:pathLst>
              <a:path extrusionOk="0" h="50395" w="23416">
                <a:moveTo>
                  <a:pt x="0" y="49606"/>
                </a:moveTo>
                <a:cubicBezTo>
                  <a:pt x="5693" y="50554"/>
                  <a:pt x="13614" y="51375"/>
                  <a:pt x="17077" y="46759"/>
                </a:cubicBezTo>
                <a:cubicBezTo>
                  <a:pt x="23043" y="38807"/>
                  <a:pt x="24401" y="27290"/>
                  <a:pt x="22769" y="17484"/>
                </a:cubicBezTo>
                <a:cubicBezTo>
                  <a:pt x="22050" y="13164"/>
                  <a:pt x="21395" y="7912"/>
                  <a:pt x="17890" y="5286"/>
                </a:cubicBezTo>
                <a:cubicBezTo>
                  <a:pt x="14344" y="2629"/>
                  <a:pt x="9655" y="1984"/>
                  <a:pt x="56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63"/>
          <p:cNvCxnSpPr>
            <a:stCxn id="494" idx="3"/>
          </p:cNvCxnSpPr>
          <p:nvPr/>
        </p:nvCxnSpPr>
        <p:spPr>
          <a:xfrm>
            <a:off x="4351599" y="2975300"/>
            <a:ext cx="600" cy="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0" name="Google Shape;500;p63"/>
          <p:cNvSpPr/>
          <p:nvPr/>
        </p:nvSpPr>
        <p:spPr>
          <a:xfrm>
            <a:off x="4385848" y="2866592"/>
            <a:ext cx="109125" cy="148350"/>
          </a:xfrm>
          <a:custGeom>
            <a:rect b="b" l="l" r="r" t="t"/>
            <a:pathLst>
              <a:path extrusionOk="0" h="5934" w="4365">
                <a:moveTo>
                  <a:pt x="3552" y="5934"/>
                </a:moveTo>
                <a:cubicBezTo>
                  <a:pt x="2404" y="4213"/>
                  <a:pt x="-849" y="2369"/>
                  <a:pt x="299" y="648"/>
                </a:cubicBezTo>
                <a:cubicBezTo>
                  <a:pt x="1055" y="-485"/>
                  <a:pt x="3003" y="241"/>
                  <a:pt x="4365" y="2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3"/>
          <p:cNvSpPr txBox="1"/>
          <p:nvPr/>
        </p:nvSpPr>
        <p:spPr>
          <a:xfrm>
            <a:off x="5186200" y="2953950"/>
            <a:ext cx="29886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 MUL ) in LEASE table is referring Primary Key in EQUIPMENT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Rules on Updating Foreign Key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7" name="Google Shape;507;p64"/>
          <p:cNvSpPr txBox="1"/>
          <p:nvPr/>
        </p:nvSpPr>
        <p:spPr>
          <a:xfrm>
            <a:off x="466925" y="961600"/>
            <a:ext cx="8610300" cy="3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Primary Key table:</a:t>
            </a:r>
            <a:endParaRPr b="1" i="1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SELECT * FROM EQUIPMENT WHERE MACHINE_ID = 'MAC01'</a:t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Foreign key table</a:t>
            </a:r>
            <a:endParaRPr b="0" i="1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LEASE WHERE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MACHINE_ID = 'MAC01'</a:t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Now, try updating the Foreign Key column value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08" name="Google Shape;50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400" y="3658750"/>
            <a:ext cx="7481450" cy="6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075" y="2136950"/>
            <a:ext cx="3468375" cy="43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0" name="Google Shape;510;p64"/>
          <p:cNvCxnSpPr>
            <a:stCxn id="508" idx="1"/>
            <a:endCxn id="509" idx="1"/>
          </p:cNvCxnSpPr>
          <p:nvPr/>
        </p:nvCxnSpPr>
        <p:spPr>
          <a:xfrm rot="10800000">
            <a:off x="652100" y="2354288"/>
            <a:ext cx="81300" cy="1622100"/>
          </a:xfrm>
          <a:prstGeom prst="curvedConnector3">
            <a:avLst>
              <a:gd fmla="val 6245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64"/>
          <p:cNvCxnSpPr/>
          <p:nvPr/>
        </p:nvCxnSpPr>
        <p:spPr>
          <a:xfrm>
            <a:off x="573388" y="2354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Trying to update Foreign key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7" name="Google Shape;517;p65"/>
          <p:cNvSpPr txBox="1"/>
          <p:nvPr/>
        </p:nvSpPr>
        <p:spPr>
          <a:xfrm>
            <a:off x="466925" y="1593900"/>
            <a:ext cx="86103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Try :   </a:t>
            </a:r>
            <a:r>
              <a:rPr b="1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update existing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MACHINE_ID = 'MAC01'      in LEASE table. </a:t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Update LEASE  set  MACHINE_ID = </a:t>
            </a:r>
            <a:r>
              <a:rPr b="1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'MAC09' </a:t>
            </a: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where MACHINE_ID = 'MAC01'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18" name="Google Shape;51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500" y="3383175"/>
            <a:ext cx="7768176" cy="5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Rules on Updating Primary Key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4" name="Google Shape;524;p66"/>
          <p:cNvSpPr txBox="1"/>
          <p:nvPr/>
        </p:nvSpPr>
        <p:spPr>
          <a:xfrm>
            <a:off x="466925" y="1593900"/>
            <a:ext cx="86103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When updating Primary key column with a value that is not present in foreign key column, and violates the referential integrity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Trying to update Primary Key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Update EQUIPMENT 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set MACHINE_ID = </a:t>
            </a:r>
            <a:r>
              <a:rPr b="1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'MAC09' </a:t>
            </a: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where MACHINE_ID = 'MA</a:t>
            </a: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C01'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25" name="Google Shape;52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25" y="4054050"/>
            <a:ext cx="6934650" cy="4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Rules on deleting Primary Key records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1" name="Google Shape;531;p67"/>
          <p:cNvSpPr txBox="1"/>
          <p:nvPr/>
        </p:nvSpPr>
        <p:spPr>
          <a:xfrm>
            <a:off x="466925" y="1593900"/>
            <a:ext cx="86103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Delete of a record in a parent table that is referenced by child’s foreign key columns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However, delete of a record in child table doesn’t effect in parent table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Trying to delete parent table record that is being referenced by foreign key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Try: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Delete from EQUIPMENT where MACHINE_ID = 'MAC01'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2" name="Google Shape;53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738" y="4208425"/>
            <a:ext cx="66198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8"/>
          <p:cNvSpPr txBox="1"/>
          <p:nvPr/>
        </p:nvSpPr>
        <p:spPr>
          <a:xfrm>
            <a:off x="309725" y="2257950"/>
            <a:ext cx="5849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Cascaded, Deletes and Updates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Data Integrity is classified as:</a:t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457500" y="1746300"/>
            <a:ext cx="48267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1. Row level integrity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2. Column level integrity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3. Referential integrity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Cascading: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3" name="Google Shape;543;p69"/>
          <p:cNvSpPr txBox="1"/>
          <p:nvPr/>
        </p:nvSpPr>
        <p:spPr>
          <a:xfrm>
            <a:off x="466925" y="1593900"/>
            <a:ext cx="86103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To overwrite the DML rules on referential integrity fields, CASCADE is issued on the table having foreign key column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So that changes to parent table records are automatically reflected in child table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Cascading can be done for two types of DML statements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UPDATE CASCADE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DELETE  CASCADE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0"/>
          <p:cNvSpPr txBox="1"/>
          <p:nvPr/>
        </p:nvSpPr>
        <p:spPr>
          <a:xfrm>
            <a:off x="466925" y="1297050"/>
            <a:ext cx="8610300" cy="3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Before CASCADE </a:t>
            </a:r>
            <a:endParaRPr b="1" i="1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Update EQUIPMENT 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set MACHINE_ID = </a:t>
            </a:r>
            <a:r>
              <a:rPr b="1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'MAC09' </a:t>
            </a: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where MACHINE_ID = 'MAC01'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Drop the identified Lease foreign key in the above Error */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LEASE DROP 	FOREIGN KEY  </a:t>
            </a:r>
            <a:r>
              <a:rPr b="1" i="1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lease_ibfk_1 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Add foreign key again */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ALTER TABLE LEASE ADD 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	FOREIGN KEY(MACHINE_ID ) REFERENCES                   	 					EQUIPMENT (MACHINE_ID ) </a:t>
            </a: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CASCADE;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9" name="Google Shape;549;p70"/>
          <p:cNvSpPr txBox="1"/>
          <p:nvPr/>
        </p:nvSpPr>
        <p:spPr>
          <a:xfrm>
            <a:off x="466925" y="544850"/>
            <a:ext cx="496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ON UPDATE CASCADE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00" y="2714000"/>
            <a:ext cx="7595376" cy="2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1"/>
          <p:cNvSpPr txBox="1"/>
          <p:nvPr/>
        </p:nvSpPr>
        <p:spPr>
          <a:xfrm>
            <a:off x="401775" y="1083650"/>
            <a:ext cx="86754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Before Update </a:t>
            </a:r>
            <a:endParaRPr b="1" i="1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LEASE WHERE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MACHINE_ID = 'MAC01'</a:t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/* Update */ </a:t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Update EQUIPMENT 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SET  MACHINE_ID = </a:t>
            </a:r>
            <a:r>
              <a:rPr b="1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'MAC09' </a:t>
            </a: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where MACHINE_ID = 'MAC01'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6" name="Google Shape;556;p71"/>
          <p:cNvSpPr txBox="1"/>
          <p:nvPr/>
        </p:nvSpPr>
        <p:spPr>
          <a:xfrm>
            <a:off x="466925" y="544850"/>
            <a:ext cx="496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ON UPDATE CASCADE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50" y="2132338"/>
            <a:ext cx="7481450" cy="6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575" y="4288238"/>
            <a:ext cx="7410299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1"/>
          <p:cNvSpPr/>
          <p:nvPr/>
        </p:nvSpPr>
        <p:spPr>
          <a:xfrm>
            <a:off x="234382" y="2496525"/>
            <a:ext cx="316575" cy="2104175"/>
          </a:xfrm>
          <a:custGeom>
            <a:rect b="b" l="l" r="r" t="t"/>
            <a:pathLst>
              <a:path extrusionOk="0" h="84167" w="12663">
                <a:moveTo>
                  <a:pt x="11850" y="0"/>
                </a:moveTo>
                <a:cubicBezTo>
                  <a:pt x="3879" y="7971"/>
                  <a:pt x="2458" y="20912"/>
                  <a:pt x="1278" y="32122"/>
                </a:cubicBezTo>
                <a:cubicBezTo>
                  <a:pt x="-199" y="46156"/>
                  <a:pt x="-1150" y="61020"/>
                  <a:pt x="3311" y="74408"/>
                </a:cubicBezTo>
                <a:cubicBezTo>
                  <a:pt x="4735" y="78682"/>
                  <a:pt x="9477" y="80981"/>
                  <a:pt x="12663" y="8416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71"/>
          <p:cNvSpPr/>
          <p:nvPr/>
        </p:nvSpPr>
        <p:spPr>
          <a:xfrm>
            <a:off x="459450" y="4477025"/>
            <a:ext cx="115975" cy="161225"/>
          </a:xfrm>
          <a:custGeom>
            <a:rect b="b" l="l" r="r" t="t"/>
            <a:pathLst>
              <a:path extrusionOk="0" h="6449" w="4639">
                <a:moveTo>
                  <a:pt x="3660" y="0"/>
                </a:moveTo>
                <a:cubicBezTo>
                  <a:pt x="3660" y="2037"/>
                  <a:pt x="5506" y="4657"/>
                  <a:pt x="4066" y="6099"/>
                </a:cubicBezTo>
                <a:cubicBezTo>
                  <a:pt x="3103" y="7063"/>
                  <a:pt x="1362" y="5692"/>
                  <a:pt x="0" y="56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2"/>
          <p:cNvSpPr txBox="1"/>
          <p:nvPr/>
        </p:nvSpPr>
        <p:spPr>
          <a:xfrm>
            <a:off x="466925" y="1593900"/>
            <a:ext cx="86103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Before CASCADE</a:t>
            </a:r>
            <a:endParaRPr b="1" i="1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Delete from EQUIPMENT where MACHINE_ID = 'MAC99'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Drop the identified Lease foreign key in the above Error */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ALTER TABLE LEASE DROP 	FOREIGN KEY  </a:t>
            </a:r>
            <a:r>
              <a:rPr b="1" i="1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lease_ibfk_1 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Add foreign key again */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ALTER TABLE LEASE ADD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	FOREIGN KEY(MACHINE_ID ) REFERENCES                   	 					EQUIPMENT (MACHINE_ID )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CASCADE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CASCADE 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6" name="Google Shape;566;p72"/>
          <p:cNvSpPr txBox="1"/>
          <p:nvPr/>
        </p:nvSpPr>
        <p:spPr>
          <a:xfrm>
            <a:off x="466925" y="544850"/>
            <a:ext cx="496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ON DELETE CASCADE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963" y="2571750"/>
            <a:ext cx="66198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3"/>
          <p:cNvSpPr txBox="1"/>
          <p:nvPr/>
        </p:nvSpPr>
        <p:spPr>
          <a:xfrm>
            <a:off x="385600" y="1083650"/>
            <a:ext cx="869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Before Update </a:t>
            </a:r>
            <a:endParaRPr b="1" i="1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EQUIPMENT WHERE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MACHINE_ID = 'MAC02’</a:t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SELECT * FROM LEASE WHERE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MACHINE_ID = 'MAC02’</a:t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/* Delete */ </a:t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DELETE FROM EQUIPMENT      WHERE MACHINE_ID = </a:t>
            </a:r>
            <a:r>
              <a:rPr b="1" i="0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'MAC02' </a:t>
            </a:r>
            <a:endParaRPr b="0" i="0" sz="14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SELECT count(*) FROM LEASE  WHERE MACHINE_ID = 'MAC02'</a:t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3" name="Google Shape;573;p73"/>
          <p:cNvSpPr txBox="1"/>
          <p:nvPr/>
        </p:nvSpPr>
        <p:spPr>
          <a:xfrm>
            <a:off x="466925" y="544850"/>
            <a:ext cx="496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ON UPDATE CASCADE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00" y="1895000"/>
            <a:ext cx="4210050" cy="3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600" y="2790663"/>
            <a:ext cx="7237501" cy="54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925" y="4731125"/>
            <a:ext cx="1076325" cy="3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4"/>
          <p:cNvSpPr txBox="1"/>
          <p:nvPr/>
        </p:nvSpPr>
        <p:spPr>
          <a:xfrm>
            <a:off x="309725" y="2257950"/>
            <a:ext cx="4002502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Referential cycles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Cycle of Referential Integrity constraints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7" name="Google Shape;587;p75"/>
          <p:cNvSpPr txBox="1"/>
          <p:nvPr/>
        </p:nvSpPr>
        <p:spPr>
          <a:xfrm>
            <a:off x="457500" y="1580375"/>
            <a:ext cx="86103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 a parent and Child table relationship, 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primary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key of child table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references the primary key of the parent table.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At same time,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primary key of parent table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references the primary key of the child table.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So they form a loop of referential integrity constraints across the parent &amp; child tables using their respective keys.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Example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93" name="Google Shape;59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025" y="1787250"/>
            <a:ext cx="295275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76"/>
          <p:cNvSpPr txBox="1"/>
          <p:nvPr/>
        </p:nvSpPr>
        <p:spPr>
          <a:xfrm>
            <a:off x="487850" y="1347900"/>
            <a:ext cx="4523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ACCT_LOCKER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6"/>
          <p:cNvSpPr txBox="1"/>
          <p:nvPr/>
        </p:nvSpPr>
        <p:spPr>
          <a:xfrm>
            <a:off x="548775" y="3065725"/>
            <a:ext cx="4523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BANK_LOCKER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900" y="3614600"/>
            <a:ext cx="4383300" cy="81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7" name="Google Shape;597;p76"/>
          <p:cNvCxnSpPr>
            <a:endCxn id="593" idx="3"/>
          </p:cNvCxnSpPr>
          <p:nvPr/>
        </p:nvCxnSpPr>
        <p:spPr>
          <a:xfrm flipH="1" rot="10800000">
            <a:off x="3082175" y="2277788"/>
            <a:ext cx="2340600" cy="1325100"/>
          </a:xfrm>
          <a:prstGeom prst="curvedConnector3">
            <a:avLst>
              <a:gd fmla="val 1101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p76"/>
          <p:cNvCxnSpPr/>
          <p:nvPr/>
        </p:nvCxnSpPr>
        <p:spPr>
          <a:xfrm rot="10800000">
            <a:off x="5422650" y="2277750"/>
            <a:ext cx="180300" cy="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9" name="Google Shape;599;p76"/>
          <p:cNvCxnSpPr>
            <a:stCxn id="593" idx="1"/>
            <a:endCxn id="596" idx="3"/>
          </p:cNvCxnSpPr>
          <p:nvPr/>
        </p:nvCxnSpPr>
        <p:spPr>
          <a:xfrm>
            <a:off x="2470025" y="2277788"/>
            <a:ext cx="3763200" cy="1743600"/>
          </a:xfrm>
          <a:prstGeom prst="curvedConnector5">
            <a:avLst>
              <a:gd fmla="val -6328" name="adj1"/>
              <a:gd fmla="val 52402" name="adj2"/>
              <a:gd fmla="val 106327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p76"/>
          <p:cNvCxnSpPr/>
          <p:nvPr/>
        </p:nvCxnSpPr>
        <p:spPr>
          <a:xfrm flipH="1">
            <a:off x="6233200" y="3938300"/>
            <a:ext cx="1830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1" name="Google Shape;601;p76"/>
          <p:cNvSpPr txBox="1"/>
          <p:nvPr/>
        </p:nvSpPr>
        <p:spPr>
          <a:xfrm>
            <a:off x="5989225" y="1754475"/>
            <a:ext cx="2886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Acct_Num: primary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76"/>
          <p:cNvSpPr txBox="1"/>
          <p:nvPr/>
        </p:nvSpPr>
        <p:spPr>
          <a:xfrm>
            <a:off x="6416200" y="4214325"/>
            <a:ext cx="246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Safe_box : primary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p76"/>
          <p:cNvCxnSpPr/>
          <p:nvPr/>
        </p:nvCxnSpPr>
        <p:spPr>
          <a:xfrm rot="10800000">
            <a:off x="3092175" y="3594275"/>
            <a:ext cx="10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7"/>
          <p:cNvSpPr txBox="1"/>
          <p:nvPr/>
        </p:nvSpPr>
        <p:spPr>
          <a:xfrm>
            <a:off x="309725" y="2257950"/>
            <a:ext cx="58626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Deferred Constraints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Deferred Constraints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4" name="Google Shape;614;p78"/>
          <p:cNvSpPr txBox="1"/>
          <p:nvPr/>
        </p:nvSpPr>
        <p:spPr>
          <a:xfrm>
            <a:off x="457500" y="1580375"/>
            <a:ext cx="8610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During large volume of transactions involving multiple dependencies, it is often difficult to process data efficiently due to the restrictions imposed by the constraints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 order to override such constraints, to some extent DEFERRED constraints came into existence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Row level integrity</a:t>
            </a:r>
            <a:b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457500" y="1365300"/>
            <a:ext cx="84519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Each row in the table is referenced by unique values, and avoids conflicts with other rows.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This unique identifier is normally known as </a:t>
            </a:r>
            <a:r>
              <a:rPr b="0" i="0" lang="en" sz="1800" u="none" cap="none" strike="noStrike">
                <a:solidFill>
                  <a:srgbClr val="3D85C6"/>
                </a:solidFill>
                <a:latin typeface="Avenir"/>
                <a:ea typeface="Avenir"/>
                <a:cs typeface="Avenir"/>
                <a:sym typeface="Avenir"/>
              </a:rPr>
              <a:t>primary key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of the table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Example : CUSTOMER table uses single column </a:t>
            </a:r>
            <a:r>
              <a:rPr b="1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Cust_Id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as the unique identifier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1981500" y="3335250"/>
            <a:ext cx="5269800" cy="489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Select * from CUSTOMER where Cust_Id=123001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br>
              <a:rPr b="0" i="0" lang="en" sz="13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3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72" y="4066150"/>
            <a:ext cx="6007452" cy="58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Example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0" name="Google Shape;620;p79"/>
          <p:cNvSpPr txBox="1"/>
          <p:nvPr/>
        </p:nvSpPr>
        <p:spPr>
          <a:xfrm>
            <a:off x="457500" y="1580375"/>
            <a:ext cx="8610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Update of a primary key (PK) which is referenced by foreign keys (FK)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 a primary key - foreign key relationship tables, parent table cannot update its primary key as it violates the referential integrity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Similarly, child table cannot update its foreign key which may violates its parent table.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 status is </a:t>
            </a:r>
            <a:r>
              <a:rPr b="1" i="1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NOT DEFERRED </a:t>
            </a: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and is default by SQL engine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Example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6" name="Google Shape;626;p80"/>
          <p:cNvSpPr txBox="1"/>
          <p:nvPr/>
        </p:nvSpPr>
        <p:spPr>
          <a:xfrm>
            <a:off x="457500" y="1580375"/>
            <a:ext cx="8610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Overriding the NON DEFERRED constraints with DEFERRED constraints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These DEFERRABLE keyword can be defined in two ways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One INITIALLY IMMEDIATE and other as  INITIALLY DEFERRED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INITIALLY IMMEDIATE updates the records directly onto database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INITIALLY DEFERRED do not updates the records directly onto database rather it keeps the records in Logs . So that they can commit onto database later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1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Example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2" name="Google Shape;632;p81"/>
          <p:cNvSpPr txBox="1"/>
          <p:nvPr/>
        </p:nvSpPr>
        <p:spPr>
          <a:xfrm>
            <a:off x="457500" y="1580375"/>
            <a:ext cx="8610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ACCOUNT_TRANSACTIONS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ADD constraint ACCOUNT_tran_init_imm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(Acct_Num) REFERENCES                  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ACCOUNT(Account_NUMBER) DEFERRABLE INITIALLY   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IMMEDIATE;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ALTER SESSION SET CONSTRAINTS = DEFERRED;   </a:t>
            </a:r>
            <a:endParaRPr b="0" i="0" sz="18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Trying to update Foreign key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8" name="Google Shape;638;p82"/>
          <p:cNvSpPr txBox="1"/>
          <p:nvPr/>
        </p:nvSpPr>
        <p:spPr>
          <a:xfrm>
            <a:off x="457500" y="1580375"/>
            <a:ext cx="8610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Update `ACCOUNT_balance_det`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SET Acct_Num = '9999-9999-9999' where  account_number = '4000-1956-3456'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Defer works are primarily used for Cyclic Foreign Keys  under a scenario like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Inserting a record in one table expects the record present in other table 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Trying to update Foreign key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4" name="Google Shape;644;p83"/>
          <p:cNvSpPr txBox="1"/>
          <p:nvPr/>
        </p:nvSpPr>
        <p:spPr>
          <a:xfrm>
            <a:off x="457500" y="1580375"/>
            <a:ext cx="8610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Usually the below insert will not work as they are referenced each other with primary - foreign keys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Alter session as Deferred to allow insertions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ALTER SESSION SET CONSTRAINTS = DEFERRED;                            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Insert into ACCOUNT_Locker values   ( '4000-1956-2900' , 999102 ) ;</a:t>
            </a:r>
            <a:b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Insert into Bank_Locker values  (  999102 , 'DELHI', '4000-1956-2900' ) ;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4"/>
          <p:cNvSpPr txBox="1"/>
          <p:nvPr/>
        </p:nvSpPr>
        <p:spPr>
          <a:xfrm>
            <a:off x="381000" y="2014450"/>
            <a:ext cx="76962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8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8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3" name="Google Shape;65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1033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Column level integrity</a:t>
            </a:r>
            <a:br>
              <a:rPr b="0" i="0" lang="en" sz="24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57500" y="1289100"/>
            <a:ext cx="8428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Every attribute or Column of a table held a business meaning.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It consists of metadata means an information of a column. The information of the column explains the meaning and purpose of the column defined in the table and how it is later referenced across the organization.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 order to achieve this, the data that is stored in a column is adhere to the same format and definition.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This includes </a:t>
            </a:r>
            <a:r>
              <a:rPr b="1" i="1" lang="en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data type, size, range </a:t>
            </a:r>
            <a:r>
              <a:rPr b="1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of possible values</a:t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E.g: Cust_Id data-type is integer which accepts only integer values.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Deepali Gatade</dc:creator>
</cp:coreProperties>
</file>