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i19hiVf7rfb8CVtnr3OU6eH4uL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88" name="Google Shape;8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9cab6c09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9cab6c090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 name="Google Shape;480;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8" name="Google Shape;518;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 name="Google Shape;532;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0" name="Google Shape;540;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541" name="Google Shape;541;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65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7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7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7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7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7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7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6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6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7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7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7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7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7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p:nvPr/>
        </p:nvSpPr>
        <p:spPr>
          <a:xfrm>
            <a:off x="513625" y="2894700"/>
            <a:ext cx="10396200" cy="30729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GB" sz="5500" b="0" i="0" u="none" strike="noStrike" cap="none">
                <a:solidFill>
                  <a:srgbClr val="7F7F7F"/>
                </a:solidFill>
                <a:latin typeface="Avenir"/>
                <a:ea typeface="Avenir"/>
                <a:cs typeface="Avenir"/>
                <a:sym typeface="Avenir"/>
              </a:rPr>
              <a:t>Subqueries </a:t>
            </a:r>
            <a:r>
              <a:rPr lang="en-GB" sz="5500">
                <a:solidFill>
                  <a:srgbClr val="7F7F7F"/>
                </a:solidFill>
                <a:latin typeface="Avenir"/>
                <a:ea typeface="Avenir"/>
                <a:cs typeface="Avenir"/>
                <a:sym typeface="Avenir"/>
              </a:rPr>
              <a:t>with </a:t>
            </a:r>
            <a:r>
              <a:rPr lang="en-GB" sz="5500" b="0" i="0" u="none" strike="noStrike" cap="none">
                <a:solidFill>
                  <a:srgbClr val="7F7F7F"/>
                </a:solidFill>
                <a:latin typeface="Avenir"/>
                <a:ea typeface="Avenir"/>
                <a:cs typeface="Avenir"/>
                <a:sym typeface="Avenir"/>
              </a:rPr>
              <a:t>Joins and </a:t>
            </a:r>
            <a:r>
              <a:rPr lang="en-GB" sz="5500">
                <a:solidFill>
                  <a:srgbClr val="7F7F7F"/>
                </a:solidFill>
                <a:latin typeface="Avenir"/>
                <a:ea typeface="Avenir"/>
                <a:cs typeface="Avenir"/>
                <a:sym typeface="Avenir"/>
              </a:rPr>
              <a:t>Advanced Aggregate Functions</a:t>
            </a:r>
            <a:endParaRPr sz="5500">
              <a:solidFill>
                <a:schemeClr val="dk1"/>
              </a:solidFill>
              <a:latin typeface="Avenir"/>
              <a:ea typeface="Avenir"/>
              <a:cs typeface="Avenir"/>
              <a:sym typeface="Avenir"/>
            </a:endParaRPr>
          </a:p>
          <a:p>
            <a:pPr marL="0" marR="0" lvl="0" indent="0" algn="l" rtl="0">
              <a:spcBef>
                <a:spcPts val="0"/>
              </a:spcBef>
              <a:spcAft>
                <a:spcPts val="0"/>
              </a:spcAft>
              <a:buNone/>
            </a:pPr>
            <a:endParaRPr sz="6667">
              <a:solidFill>
                <a:srgbClr val="7F7F7F"/>
              </a:solidFill>
              <a:latin typeface="Avenir"/>
              <a:ea typeface="Avenir"/>
              <a:cs typeface="Avenir"/>
              <a:sym typeface="Avenir"/>
            </a:endParaRPr>
          </a:p>
        </p:txBody>
      </p:sp>
      <p:sp>
        <p:nvSpPr>
          <p:cNvPr id="91" name="Google Shape;91;p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2" name="Google Shape;92;p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9"/>
          <p:cNvSpPr txBox="1">
            <a:spLocks noGrp="1"/>
          </p:cNvSpPr>
          <p:nvPr>
            <p:ph type="ctrTitle"/>
          </p:nvPr>
        </p:nvSpPr>
        <p:spPr>
          <a:xfrm>
            <a:off x="501167" y="1859000"/>
            <a:ext cx="11012000" cy="18000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Row value expression in an equality comparison</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1219170" lvl="1" indent="-440255" algn="l" rtl="0">
              <a:spcBef>
                <a:spcPts val="0"/>
              </a:spcBef>
              <a:spcAft>
                <a:spcPts val="0"/>
              </a:spcAft>
              <a:buSzPts val="1600"/>
              <a:buFont typeface="Avenir"/>
              <a:buChar char="○"/>
            </a:pPr>
            <a:r>
              <a:rPr lang="en-GB" sz="2133">
                <a:latin typeface="Avenir"/>
                <a:ea typeface="Avenir"/>
                <a:cs typeface="Avenir"/>
                <a:sym typeface="Avenir"/>
              </a:rPr>
              <a:t>Here multiple columns ( cust_id, Address) are assigned with its corresponding values respectively, in order to select rows from the CUSTOMER table</a:t>
            </a:r>
            <a:endParaRPr sz="2133">
              <a:latin typeface="Avenir"/>
              <a:ea typeface="Avenir"/>
              <a:cs typeface="Avenir"/>
              <a:sym typeface="Avenir"/>
            </a:endParaRPr>
          </a:p>
        </p:txBody>
      </p:sp>
      <p:sp>
        <p:nvSpPr>
          <p:cNvPr id="165" name="Google Shape;165;p9"/>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Row-valued Expression</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
        <p:nvSpPr>
          <p:cNvPr id="166" name="Google Shape;166;p9"/>
          <p:cNvSpPr txBox="1"/>
          <p:nvPr/>
        </p:nvSpPr>
        <p:spPr>
          <a:xfrm>
            <a:off x="1283633" y="4660233"/>
            <a:ext cx="10010800" cy="989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2133" b="1">
                <a:solidFill>
                  <a:schemeClr val="dk1"/>
                </a:solidFill>
                <a:latin typeface="Courier New"/>
                <a:ea typeface="Courier New"/>
                <a:cs typeface="Courier New"/>
                <a:sym typeface="Courier New"/>
              </a:rPr>
              <a:t>SELECT </a:t>
            </a:r>
            <a:r>
              <a:rPr lang="en-GB" sz="2133">
                <a:solidFill>
                  <a:schemeClr val="dk1"/>
                </a:solidFill>
                <a:latin typeface="Courier New"/>
                <a:ea typeface="Courier New"/>
                <a:cs typeface="Courier New"/>
                <a:sym typeface="Courier New"/>
              </a:rPr>
              <a:t>* </a:t>
            </a:r>
            <a:r>
              <a:rPr lang="en-GB" sz="2133" b="1">
                <a:solidFill>
                  <a:schemeClr val="dk1"/>
                </a:solidFill>
                <a:latin typeface="Courier New"/>
                <a:ea typeface="Courier New"/>
                <a:cs typeface="Courier New"/>
                <a:sym typeface="Courier New"/>
              </a:rPr>
              <a:t>FROM </a:t>
            </a:r>
            <a:r>
              <a:rPr lang="en-GB" sz="2133">
                <a:solidFill>
                  <a:schemeClr val="dk1"/>
                </a:solidFill>
                <a:latin typeface="Courier New"/>
                <a:ea typeface="Courier New"/>
                <a:cs typeface="Courier New"/>
                <a:sym typeface="Courier New"/>
              </a:rPr>
              <a:t>CUSTOMER </a:t>
            </a:r>
            <a:r>
              <a:rPr lang="en-GB" sz="2133" b="1">
                <a:solidFill>
                  <a:schemeClr val="dk1"/>
                </a:solidFill>
                <a:latin typeface="Courier New"/>
                <a:ea typeface="Courier New"/>
                <a:cs typeface="Courier New"/>
                <a:sym typeface="Courier New"/>
              </a:rPr>
              <a:t>WHERE </a:t>
            </a:r>
            <a:r>
              <a:rPr lang="en-GB" sz="2133">
                <a:solidFill>
                  <a:schemeClr val="dk1"/>
                </a:solidFill>
                <a:latin typeface="Courier New"/>
                <a:ea typeface="Courier New"/>
                <a:cs typeface="Courier New"/>
                <a:sym typeface="Courier New"/>
              </a:rPr>
              <a:t>(Cust_Id, Address) = (123010 ,'3225-2, Concord')</a:t>
            </a:r>
            <a:endParaRPr sz="2133">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a:spLocks noGrp="1"/>
          </p:cNvSpPr>
          <p:nvPr>
            <p:ph type="ctrTitle"/>
          </p:nvPr>
        </p:nvSpPr>
        <p:spPr>
          <a:xfrm>
            <a:off x="501167" y="1912233"/>
            <a:ext cx="11376800" cy="17144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Row value expression in a subquery referred by Select or update statements:</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1219170" lvl="1" indent="-440255" algn="l" rtl="0">
              <a:spcBef>
                <a:spcPts val="0"/>
              </a:spcBef>
              <a:spcAft>
                <a:spcPts val="0"/>
              </a:spcAft>
              <a:buSzPts val="1600"/>
              <a:buFont typeface="Avenir"/>
              <a:buChar char="○"/>
            </a:pPr>
            <a:r>
              <a:rPr lang="en-GB" sz="2133">
                <a:latin typeface="Avenir"/>
                <a:ea typeface="Avenir"/>
                <a:cs typeface="Avenir"/>
                <a:sym typeface="Avenir"/>
              </a:rPr>
              <a:t>The  main query of Account table is using multiple columns to search its corresponding rows in the subquery using IN operator</a:t>
            </a:r>
            <a:endParaRPr sz="2133">
              <a:latin typeface="Avenir"/>
              <a:ea typeface="Avenir"/>
              <a:cs typeface="Avenir"/>
              <a:sym typeface="Avenir"/>
            </a:endParaRPr>
          </a:p>
        </p:txBody>
      </p:sp>
      <p:sp>
        <p:nvSpPr>
          <p:cNvPr id="172" name="Google Shape;172;p10"/>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Row-valued Expression</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
        <p:nvSpPr>
          <p:cNvPr id="173" name="Google Shape;173;p10"/>
          <p:cNvSpPr txBox="1"/>
          <p:nvPr/>
        </p:nvSpPr>
        <p:spPr>
          <a:xfrm>
            <a:off x="1668400" y="4061867"/>
            <a:ext cx="8855200" cy="1714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SELECT </a:t>
            </a:r>
            <a:r>
              <a:rPr lang="en-GB" sz="2000">
                <a:solidFill>
                  <a:schemeClr val="dk1"/>
                </a:solidFill>
                <a:latin typeface="Courier New"/>
                <a:ea typeface="Courier New"/>
                <a:cs typeface="Courier New"/>
                <a:sym typeface="Courier New"/>
              </a:rPr>
              <a:t>*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FROM </a:t>
            </a:r>
            <a:r>
              <a:rPr lang="en-GB" sz="2000">
                <a:solidFill>
                  <a:schemeClr val="dk1"/>
                </a:solidFill>
                <a:latin typeface="Courier New"/>
                <a:ea typeface="Courier New"/>
                <a:cs typeface="Courier New"/>
                <a:sym typeface="Courier New"/>
              </a:rPr>
              <a:t>ACCOUNT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WHERE </a:t>
            </a:r>
            <a:r>
              <a:rPr lang="en-GB" sz="2000">
                <a:solidFill>
                  <a:schemeClr val="dk1"/>
                </a:solidFill>
                <a:latin typeface="Courier New"/>
                <a:ea typeface="Courier New"/>
                <a:cs typeface="Courier New"/>
                <a:sym typeface="Courier New"/>
              </a:rPr>
              <a:t>(ACCT_NUM, BALANCE ) </a:t>
            </a:r>
            <a:r>
              <a:rPr lang="en-GB" sz="2000" b="1">
                <a:solidFill>
                  <a:schemeClr val="dk1"/>
                </a:solidFill>
                <a:latin typeface="Courier New"/>
                <a:ea typeface="Courier New"/>
                <a:cs typeface="Courier New"/>
                <a:sym typeface="Courier New"/>
              </a:rPr>
              <a:t>IN (SELECT</a:t>
            </a:r>
            <a:r>
              <a:rPr lang="en-GB" sz="2000">
                <a:solidFill>
                  <a:schemeClr val="dk1"/>
                </a:solidFill>
                <a:latin typeface="Courier New"/>
                <a:ea typeface="Courier New"/>
                <a:cs typeface="Courier New"/>
                <a:sym typeface="Courier New"/>
              </a:rPr>
              <a:t> ACCT_NUM, TRAN_AMOUNT  </a:t>
            </a:r>
            <a:endParaRPr sz="2000">
              <a:solidFill>
                <a:schemeClr val="dk1"/>
              </a:solidFill>
              <a:latin typeface="Courier New"/>
              <a:ea typeface="Courier New"/>
              <a:cs typeface="Courier New"/>
              <a:sym typeface="Courier New"/>
            </a:endParaRPr>
          </a:p>
          <a:p>
            <a:pPr marL="1219170" marR="0" lvl="0" indent="0" algn="l" rtl="0">
              <a:spcBef>
                <a:spcPts val="0"/>
              </a:spcBef>
              <a:spcAft>
                <a:spcPts val="0"/>
              </a:spcAft>
              <a:buNone/>
            </a:pPr>
            <a:r>
              <a:rPr lang="en-GB" sz="2000">
                <a:solidFill>
                  <a:schemeClr val="dk1"/>
                </a:solidFill>
                <a:latin typeface="Courier New"/>
                <a:ea typeface="Courier New"/>
                <a:cs typeface="Courier New"/>
                <a:sym typeface="Courier New"/>
              </a:rPr>
              <a:t>              		 </a:t>
            </a:r>
            <a:r>
              <a:rPr lang="en-GB" sz="2000" b="1">
                <a:solidFill>
                  <a:schemeClr val="dk1"/>
                </a:solidFill>
                <a:latin typeface="Courier New"/>
                <a:ea typeface="Courier New"/>
                <a:cs typeface="Courier New"/>
                <a:sym typeface="Courier New"/>
              </a:rPr>
              <a:t>FROM </a:t>
            </a:r>
            <a:r>
              <a:rPr lang="en-GB" sz="2000">
                <a:solidFill>
                  <a:schemeClr val="dk1"/>
                </a:solidFill>
                <a:latin typeface="Courier New"/>
                <a:ea typeface="Courier New"/>
                <a:cs typeface="Courier New"/>
                <a:sym typeface="Courier New"/>
              </a:rPr>
              <a:t>TRANSACTION )</a:t>
            </a:r>
            <a:r>
              <a:rPr lang="en-GB" sz="2000">
                <a:solidFill>
                  <a:schemeClr val="dk1"/>
                </a:solidFill>
                <a:latin typeface="Avenir"/>
                <a:ea typeface="Avenir"/>
                <a:cs typeface="Avenir"/>
                <a:sym typeface="Avenir"/>
              </a:rPr>
              <a:t> </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1"/>
          <p:cNvSpPr txBox="1">
            <a:spLocks noGrp="1"/>
          </p:cNvSpPr>
          <p:nvPr>
            <p:ph type="ctrTitle"/>
          </p:nvPr>
        </p:nvSpPr>
        <p:spPr>
          <a:xfrm>
            <a:off x="954800" y="2830633"/>
            <a:ext cx="10282400" cy="18064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Trebuchet MS"/>
              <a:buNone/>
            </a:pPr>
            <a:r>
              <a:rPr lang="en-GB" sz="2667" i="1">
                <a:latin typeface="Trebuchet MS"/>
                <a:ea typeface="Trebuchet MS"/>
                <a:cs typeface="Trebuchet MS"/>
                <a:sym typeface="Trebuchet MS"/>
              </a:rPr>
              <a:t>Data type like integer, character &amp;  date format should match when the columns of main Query are compared with subquery used in an IN operator</a:t>
            </a:r>
            <a:endParaRPr sz="2667" i="1">
              <a:latin typeface="Trebuchet MS"/>
              <a:ea typeface="Trebuchet MS"/>
              <a:cs typeface="Trebuchet MS"/>
              <a:sym typeface="Trebuchet MS"/>
            </a:endParaRPr>
          </a:p>
        </p:txBody>
      </p:sp>
      <p:pic>
        <p:nvPicPr>
          <p:cNvPr id="179" name="Google Shape;179;p11"/>
          <p:cNvPicPr preferRelativeResize="0"/>
          <p:nvPr/>
        </p:nvPicPr>
        <p:blipFill rotWithShape="1">
          <a:blip r:embed="rId3">
            <a:alphaModFix/>
          </a:blip>
          <a:srcRect l="11594" t="4094" r="10692" b="4688"/>
          <a:stretch/>
        </p:blipFill>
        <p:spPr>
          <a:xfrm>
            <a:off x="577867" y="248134"/>
            <a:ext cx="1638700" cy="14094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2"/>
          <p:cNvSpPr txBox="1">
            <a:spLocks noGrp="1"/>
          </p:cNvSpPr>
          <p:nvPr>
            <p:ph type="ctrTitle"/>
          </p:nvPr>
        </p:nvSpPr>
        <p:spPr>
          <a:xfrm>
            <a:off x="501167" y="2203400"/>
            <a:ext cx="11376800" cy="4050400"/>
          </a:xfrm>
          <a:prstGeom prst="rect">
            <a:avLst/>
          </a:prstGeom>
          <a:noFill/>
          <a:ln>
            <a:noFill/>
          </a:ln>
        </p:spPr>
        <p:txBody>
          <a:bodyPr spcFirstLastPara="1" wrap="square" lIns="121900" tIns="121900" rIns="121900" bIns="121900" anchor="ctr" anchorCtr="0">
            <a:noAutofit/>
          </a:bodyPr>
          <a:lstStyle/>
          <a:p>
            <a:pPr marL="609585" lvl="0" indent="-457188" algn="l" rtl="0">
              <a:lnSpc>
                <a:spcPct val="100000"/>
              </a:lnSpc>
              <a:spcBef>
                <a:spcPts val="0"/>
              </a:spcBef>
              <a:spcAft>
                <a:spcPts val="0"/>
              </a:spcAft>
              <a:buClr>
                <a:srgbClr val="323232"/>
              </a:buClr>
              <a:buSzPts val="1800"/>
              <a:buFont typeface="Trebuchet MS"/>
              <a:buChar char="●"/>
            </a:pPr>
            <a:r>
              <a:rPr lang="en-GB" sz="2400" i="1">
                <a:solidFill>
                  <a:srgbClr val="323232"/>
                </a:solidFill>
                <a:latin typeface="Trebuchet MS"/>
                <a:ea typeface="Trebuchet MS"/>
                <a:cs typeface="Trebuchet MS"/>
                <a:sym typeface="Trebuchet MS"/>
              </a:rPr>
              <a:t>Rules for row - valued expression using INSERT statement:</a:t>
            </a:r>
            <a:endParaRPr sz="2400" i="1">
              <a:solidFill>
                <a:srgbClr val="323232"/>
              </a:solidFill>
              <a:latin typeface="Trebuchet MS"/>
              <a:ea typeface="Trebuchet MS"/>
              <a:cs typeface="Trebuchet MS"/>
              <a:sym typeface="Trebuchet MS"/>
            </a:endParaRPr>
          </a:p>
          <a:p>
            <a:pPr marL="609585" lvl="0" indent="0" algn="l" rtl="0">
              <a:lnSpc>
                <a:spcPct val="100000"/>
              </a:lnSpc>
              <a:spcBef>
                <a:spcPts val="0"/>
              </a:spcBef>
              <a:spcAft>
                <a:spcPts val="0"/>
              </a:spcAft>
              <a:buClr>
                <a:schemeClr val="dk1"/>
              </a:buClr>
              <a:buSzPts val="2400"/>
              <a:buFont typeface="Calibri"/>
              <a:buNone/>
            </a:pPr>
            <a:endParaRPr sz="2400" i="1">
              <a:solidFill>
                <a:srgbClr val="323232"/>
              </a:solidFill>
              <a:latin typeface="Trebuchet MS"/>
              <a:ea typeface="Trebuchet MS"/>
              <a:cs typeface="Trebuchet MS"/>
              <a:sym typeface="Trebuchet MS"/>
            </a:endParaRPr>
          </a:p>
          <a:p>
            <a:pPr marL="1219170" lvl="1" indent="-457188" algn="l" rtl="0">
              <a:spcBef>
                <a:spcPts val="0"/>
              </a:spcBef>
              <a:spcAft>
                <a:spcPts val="0"/>
              </a:spcAft>
              <a:buClr>
                <a:srgbClr val="323232"/>
              </a:buClr>
              <a:buSzPts val="1800"/>
              <a:buFont typeface="Trebuchet MS"/>
              <a:buChar char="○"/>
            </a:pPr>
            <a:r>
              <a:rPr lang="en-GB" sz="2400" i="1">
                <a:solidFill>
                  <a:srgbClr val="323232"/>
                </a:solidFill>
                <a:latin typeface="Trebuchet MS"/>
                <a:ea typeface="Trebuchet MS"/>
                <a:cs typeface="Trebuchet MS"/>
                <a:sym typeface="Trebuchet MS"/>
              </a:rPr>
              <a:t>NULLS are accepted in columns of VALUES expression</a:t>
            </a:r>
            <a:endParaRPr sz="2400" i="1">
              <a:solidFill>
                <a:srgbClr val="323232"/>
              </a:solidFill>
              <a:latin typeface="Trebuchet MS"/>
              <a:ea typeface="Trebuchet MS"/>
              <a:cs typeface="Trebuchet MS"/>
              <a:sym typeface="Trebuchet MS"/>
            </a:endParaRPr>
          </a:p>
          <a:p>
            <a:pPr marL="1219170" lvl="0" indent="0" algn="l" rtl="0">
              <a:lnSpc>
                <a:spcPct val="100000"/>
              </a:lnSpc>
              <a:spcBef>
                <a:spcPts val="0"/>
              </a:spcBef>
              <a:spcAft>
                <a:spcPts val="0"/>
              </a:spcAft>
              <a:buClr>
                <a:schemeClr val="dk1"/>
              </a:buClr>
              <a:buSzPts val="2400"/>
              <a:buFont typeface="Calibri"/>
              <a:buNone/>
            </a:pPr>
            <a:endParaRPr sz="2400" i="1">
              <a:solidFill>
                <a:srgbClr val="323232"/>
              </a:solidFill>
              <a:latin typeface="Trebuchet MS"/>
              <a:ea typeface="Trebuchet MS"/>
              <a:cs typeface="Trebuchet MS"/>
              <a:sym typeface="Trebuchet MS"/>
            </a:endParaRPr>
          </a:p>
          <a:p>
            <a:pPr marL="1219170" lvl="0" indent="0" algn="l" rtl="0">
              <a:lnSpc>
                <a:spcPct val="100000"/>
              </a:lnSpc>
              <a:spcBef>
                <a:spcPts val="0"/>
              </a:spcBef>
              <a:spcAft>
                <a:spcPts val="0"/>
              </a:spcAft>
              <a:buClr>
                <a:schemeClr val="dk1"/>
              </a:buClr>
              <a:buSzPts val="2400"/>
              <a:buFont typeface="Calibri"/>
              <a:buNone/>
            </a:pPr>
            <a:endParaRPr sz="2400" i="1">
              <a:solidFill>
                <a:srgbClr val="323232"/>
              </a:solidFill>
              <a:latin typeface="Trebuchet MS"/>
              <a:ea typeface="Trebuchet MS"/>
              <a:cs typeface="Trebuchet MS"/>
              <a:sym typeface="Trebuchet MS"/>
            </a:endParaRPr>
          </a:p>
          <a:p>
            <a:pPr marL="1219170" lvl="1" indent="-457188" algn="l" rtl="0">
              <a:spcBef>
                <a:spcPts val="0"/>
              </a:spcBef>
              <a:spcAft>
                <a:spcPts val="0"/>
              </a:spcAft>
              <a:buClr>
                <a:srgbClr val="323232"/>
              </a:buClr>
              <a:buSzPts val="1800"/>
              <a:buFont typeface="Trebuchet MS"/>
              <a:buChar char="○"/>
            </a:pPr>
            <a:r>
              <a:rPr lang="en-GB" sz="2400" i="1">
                <a:solidFill>
                  <a:srgbClr val="323232"/>
                </a:solidFill>
                <a:latin typeface="Trebuchet MS"/>
                <a:ea typeface="Trebuchet MS"/>
                <a:cs typeface="Trebuchet MS"/>
                <a:sym typeface="Trebuchet MS"/>
              </a:rPr>
              <a:t>Columns in VALUES clause will not support default values which were defined at table level</a:t>
            </a:r>
            <a:endParaRPr sz="2400" i="1">
              <a:solidFill>
                <a:srgbClr val="323232"/>
              </a:solidFill>
              <a:latin typeface="Trebuchet MS"/>
              <a:ea typeface="Trebuchet MS"/>
              <a:cs typeface="Trebuchet MS"/>
              <a:sym typeface="Trebuchet MS"/>
            </a:endParaRPr>
          </a:p>
          <a:p>
            <a:pPr marL="1219170" lvl="0" indent="0" algn="l" rtl="0">
              <a:lnSpc>
                <a:spcPct val="100000"/>
              </a:lnSpc>
              <a:spcBef>
                <a:spcPts val="0"/>
              </a:spcBef>
              <a:spcAft>
                <a:spcPts val="0"/>
              </a:spcAft>
              <a:buClr>
                <a:schemeClr val="dk1"/>
              </a:buClr>
              <a:buSzPts val="2400"/>
              <a:buFont typeface="Calibri"/>
              <a:buNone/>
            </a:pPr>
            <a:endParaRPr sz="2400" i="1">
              <a:solidFill>
                <a:srgbClr val="323232"/>
              </a:solidFill>
              <a:latin typeface="Trebuchet MS"/>
              <a:ea typeface="Trebuchet MS"/>
              <a:cs typeface="Trebuchet MS"/>
              <a:sym typeface="Trebuchet MS"/>
            </a:endParaRPr>
          </a:p>
          <a:p>
            <a:pPr marL="1219170" lvl="0" indent="0" algn="l" rtl="0">
              <a:lnSpc>
                <a:spcPct val="100000"/>
              </a:lnSpc>
              <a:spcBef>
                <a:spcPts val="0"/>
              </a:spcBef>
              <a:spcAft>
                <a:spcPts val="0"/>
              </a:spcAft>
              <a:buClr>
                <a:schemeClr val="dk1"/>
              </a:buClr>
              <a:buSzPts val="2400"/>
              <a:buFont typeface="Calibri"/>
              <a:buNone/>
            </a:pPr>
            <a:endParaRPr sz="2400" i="1">
              <a:solidFill>
                <a:srgbClr val="323232"/>
              </a:solidFill>
              <a:latin typeface="Trebuchet MS"/>
              <a:ea typeface="Trebuchet MS"/>
              <a:cs typeface="Trebuchet MS"/>
              <a:sym typeface="Trebuchet MS"/>
            </a:endParaRPr>
          </a:p>
          <a:p>
            <a:pPr marL="1219170" lvl="1" indent="-457188" algn="l" rtl="0">
              <a:spcBef>
                <a:spcPts val="0"/>
              </a:spcBef>
              <a:spcAft>
                <a:spcPts val="0"/>
              </a:spcAft>
              <a:buClr>
                <a:srgbClr val="323232"/>
              </a:buClr>
              <a:buSzPts val="1800"/>
              <a:buFont typeface="Trebuchet MS"/>
              <a:buChar char="○"/>
            </a:pPr>
            <a:r>
              <a:rPr lang="en-GB" sz="2400" i="1">
                <a:solidFill>
                  <a:srgbClr val="323232"/>
                </a:solidFill>
                <a:latin typeface="Trebuchet MS"/>
                <a:ea typeface="Trebuchet MS"/>
                <a:cs typeface="Trebuchet MS"/>
                <a:sym typeface="Trebuchet MS"/>
              </a:rPr>
              <a:t>When an INSERT statement is need for inserting huge number of rows, it is advised to use import methods from a file to table</a:t>
            </a:r>
            <a:endParaRPr sz="2400" i="1">
              <a:solidFill>
                <a:srgbClr val="323232"/>
              </a:solidFill>
              <a:latin typeface="Trebuchet MS"/>
              <a:ea typeface="Trebuchet MS"/>
              <a:cs typeface="Trebuchet MS"/>
              <a:sym typeface="Trebuchet MS"/>
            </a:endParaRPr>
          </a:p>
        </p:txBody>
      </p:sp>
      <p:pic>
        <p:nvPicPr>
          <p:cNvPr id="185" name="Google Shape;185;p12"/>
          <p:cNvPicPr preferRelativeResize="0"/>
          <p:nvPr/>
        </p:nvPicPr>
        <p:blipFill rotWithShape="1">
          <a:blip r:embed="rId3">
            <a:alphaModFix/>
          </a:blip>
          <a:srcRect l="11594" t="4094" r="10692" b="4688"/>
          <a:stretch/>
        </p:blipFill>
        <p:spPr>
          <a:xfrm>
            <a:off x="577867" y="248134"/>
            <a:ext cx="1638700" cy="14094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3"/>
          <p:cNvSpPr txBox="1">
            <a:spLocks noGrp="1"/>
          </p:cNvSpPr>
          <p:nvPr>
            <p:ph type="ctrTitle"/>
          </p:nvPr>
        </p:nvSpPr>
        <p:spPr>
          <a:xfrm>
            <a:off x="517200" y="2576300"/>
            <a:ext cx="11360800" cy="2420000"/>
          </a:xfrm>
          <a:prstGeom prst="rect">
            <a:avLst/>
          </a:prstGeom>
          <a:noFill/>
          <a:ln>
            <a:noFill/>
          </a:ln>
        </p:spPr>
        <p:txBody>
          <a:bodyPr spcFirstLastPara="1" wrap="square" lIns="121900" tIns="121900" rIns="121900" bIns="121900" anchor="ctr" anchorCtr="0">
            <a:noAutofit/>
          </a:bodyPr>
          <a:lstStyle/>
          <a:p>
            <a:pPr marL="609585" lvl="0" indent="-457188" algn="l" rtl="0">
              <a:lnSpc>
                <a:spcPct val="100000"/>
              </a:lnSpc>
              <a:spcBef>
                <a:spcPts val="0"/>
              </a:spcBef>
              <a:spcAft>
                <a:spcPts val="0"/>
              </a:spcAft>
              <a:buClr>
                <a:srgbClr val="323232"/>
              </a:buClr>
              <a:buSzPts val="1800"/>
              <a:buFont typeface="Avenir"/>
              <a:buChar char="●"/>
            </a:pPr>
            <a:r>
              <a:rPr lang="en-GB" sz="2400" i="1">
                <a:solidFill>
                  <a:srgbClr val="323232"/>
                </a:solidFill>
                <a:latin typeface="Trebuchet MS"/>
                <a:ea typeface="Trebuchet MS"/>
                <a:cs typeface="Trebuchet MS"/>
                <a:sym typeface="Trebuchet MS"/>
              </a:rPr>
              <a:t>Rules for row - valued expression using IN operator and JOIN clauses</a:t>
            </a:r>
            <a:endParaRPr sz="2400" i="1">
              <a:solidFill>
                <a:srgbClr val="323232"/>
              </a:solidFill>
              <a:latin typeface="Trebuchet MS"/>
              <a:ea typeface="Trebuchet MS"/>
              <a:cs typeface="Trebuchet MS"/>
              <a:sym typeface="Trebuchet MS"/>
            </a:endParaRPr>
          </a:p>
          <a:p>
            <a:pPr marL="609585" lvl="0" indent="0" algn="l" rtl="0">
              <a:lnSpc>
                <a:spcPct val="100000"/>
              </a:lnSpc>
              <a:spcBef>
                <a:spcPts val="0"/>
              </a:spcBef>
              <a:spcAft>
                <a:spcPts val="0"/>
              </a:spcAft>
              <a:buClr>
                <a:schemeClr val="dk1"/>
              </a:buClr>
              <a:buSzPts val="2400"/>
              <a:buFont typeface="Calibri"/>
              <a:buNone/>
            </a:pPr>
            <a:endParaRPr sz="2400" i="1">
              <a:solidFill>
                <a:srgbClr val="323232"/>
              </a:solidFill>
              <a:latin typeface="Trebuchet MS"/>
              <a:ea typeface="Trebuchet MS"/>
              <a:cs typeface="Trebuchet MS"/>
              <a:sym typeface="Trebuchet MS"/>
            </a:endParaRPr>
          </a:p>
          <a:p>
            <a:pPr marL="609585" lvl="0" indent="0" algn="l" rtl="0">
              <a:lnSpc>
                <a:spcPct val="100000"/>
              </a:lnSpc>
              <a:spcBef>
                <a:spcPts val="0"/>
              </a:spcBef>
              <a:spcAft>
                <a:spcPts val="0"/>
              </a:spcAft>
              <a:buClr>
                <a:schemeClr val="dk1"/>
              </a:buClr>
              <a:buSzPts val="2400"/>
              <a:buFont typeface="Calibri"/>
              <a:buNone/>
            </a:pPr>
            <a:endParaRPr sz="2400" i="1">
              <a:solidFill>
                <a:srgbClr val="323232"/>
              </a:solidFill>
              <a:latin typeface="Trebuchet MS"/>
              <a:ea typeface="Trebuchet MS"/>
              <a:cs typeface="Trebuchet MS"/>
              <a:sym typeface="Trebuchet MS"/>
            </a:endParaRPr>
          </a:p>
          <a:p>
            <a:pPr marL="1219170" lvl="1" indent="-457188" algn="l" rtl="0">
              <a:spcBef>
                <a:spcPts val="0"/>
              </a:spcBef>
              <a:spcAft>
                <a:spcPts val="0"/>
              </a:spcAft>
              <a:buClr>
                <a:srgbClr val="323232"/>
              </a:buClr>
              <a:buSzPts val="1800"/>
              <a:buFont typeface="Trebuchet MS"/>
              <a:buChar char="○"/>
            </a:pPr>
            <a:r>
              <a:rPr lang="en-GB" sz="2400" i="1">
                <a:solidFill>
                  <a:srgbClr val="323232"/>
                </a:solidFill>
                <a:latin typeface="Trebuchet MS"/>
                <a:ea typeface="Trebuchet MS"/>
                <a:cs typeface="Trebuchet MS"/>
                <a:sym typeface="Trebuchet MS"/>
              </a:rPr>
              <a:t>Indexes of single columns of row valued expressions become unused when these are represented in JOINS</a:t>
            </a:r>
            <a:endParaRPr sz="2400" i="1">
              <a:solidFill>
                <a:srgbClr val="323232"/>
              </a:solidFill>
              <a:latin typeface="Trebuchet MS"/>
              <a:ea typeface="Trebuchet MS"/>
              <a:cs typeface="Trebuchet MS"/>
              <a:sym typeface="Trebuchet MS"/>
            </a:endParaRPr>
          </a:p>
        </p:txBody>
      </p:sp>
      <p:pic>
        <p:nvPicPr>
          <p:cNvPr id="191" name="Google Shape;191;p13"/>
          <p:cNvPicPr preferRelativeResize="0"/>
          <p:nvPr/>
        </p:nvPicPr>
        <p:blipFill rotWithShape="1">
          <a:blip r:embed="rId3">
            <a:alphaModFix/>
          </a:blip>
          <a:srcRect l="11594" t="4094" r="10692" b="4688"/>
          <a:stretch/>
        </p:blipFill>
        <p:spPr>
          <a:xfrm>
            <a:off x="577867" y="248134"/>
            <a:ext cx="1638700" cy="14094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4"/>
          <p:cNvSpPr txBox="1">
            <a:spLocks noGrp="1"/>
          </p:cNvSpPr>
          <p:nvPr>
            <p:ph type="ctrTitle"/>
          </p:nvPr>
        </p:nvSpPr>
        <p:spPr>
          <a:xfrm>
            <a:off x="415600" y="2922767"/>
            <a:ext cx="11360800" cy="10100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rgbClr val="666666"/>
              </a:buClr>
              <a:buSzPts val="5200"/>
              <a:buFont typeface="Avenir"/>
              <a:buNone/>
            </a:pPr>
            <a:r>
              <a:rPr lang="en-GB" sz="5333">
                <a:solidFill>
                  <a:srgbClr val="666666"/>
                </a:solidFill>
                <a:latin typeface="Avenir"/>
                <a:ea typeface="Avenir"/>
                <a:cs typeface="Avenir"/>
                <a:sym typeface="Avenir"/>
              </a:rPr>
              <a:t>Query Expressions</a:t>
            </a:r>
            <a:endParaRPr sz="5333">
              <a:solidFill>
                <a:srgbClr val="666666"/>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txBox="1">
            <a:spLocks noGrp="1"/>
          </p:cNvSpPr>
          <p:nvPr>
            <p:ph type="ctrTitle"/>
          </p:nvPr>
        </p:nvSpPr>
        <p:spPr>
          <a:xfrm>
            <a:off x="501167" y="1871667"/>
            <a:ext cx="11376800" cy="45204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Query expression defines search criteria of a pattern from a string of characters. </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These expressions can be used in WHERE clause conditions to filter the rows based on matching patterns. </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Analytics uses these expressions to retrieve the text at granular level. So that these expressions identifies the partial text entries. </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Sometimes the expressions detect the patterns based on vowel sounds. So that users can identify the words with different meaning but same pronunciation. </a:t>
            </a:r>
            <a:endParaRPr sz="2133">
              <a:latin typeface="Avenir"/>
              <a:ea typeface="Avenir"/>
              <a:cs typeface="Avenir"/>
              <a:sym typeface="Avenir"/>
            </a:endParaRPr>
          </a:p>
        </p:txBody>
      </p:sp>
      <p:sp>
        <p:nvSpPr>
          <p:cNvPr id="202" name="Google Shape;202;p15"/>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Query Expression</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txBox="1">
            <a:spLocks noGrp="1"/>
          </p:cNvSpPr>
          <p:nvPr>
            <p:ph type="ctrTitle"/>
          </p:nvPr>
        </p:nvSpPr>
        <p:spPr>
          <a:xfrm>
            <a:off x="501167" y="1829000"/>
            <a:ext cx="11377600" cy="7044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LIKE clause identifies the rows based on a partition of pattern matching</a:t>
            </a:r>
            <a:endParaRPr sz="2133">
              <a:latin typeface="Avenir"/>
              <a:ea typeface="Avenir"/>
              <a:cs typeface="Avenir"/>
              <a:sym typeface="Avenir"/>
            </a:endParaRPr>
          </a:p>
        </p:txBody>
      </p:sp>
      <p:sp>
        <p:nvSpPr>
          <p:cNvPr id="208" name="Google Shape;208;p16"/>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Query Expression</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
        <p:nvSpPr>
          <p:cNvPr id="209" name="Google Shape;209;p16"/>
          <p:cNvSpPr txBox="1"/>
          <p:nvPr/>
        </p:nvSpPr>
        <p:spPr>
          <a:xfrm>
            <a:off x="501167" y="5340833"/>
            <a:ext cx="11322800" cy="10472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GB" sz="2133">
                <a:solidFill>
                  <a:schemeClr val="dk1"/>
                </a:solidFill>
                <a:latin typeface="Avenir"/>
                <a:ea typeface="Avenir"/>
                <a:cs typeface="Avenir"/>
                <a:sym typeface="Avenir"/>
              </a:rPr>
              <a:t>Wild character </a:t>
            </a:r>
            <a:r>
              <a:rPr lang="en-GB" sz="2133" b="1">
                <a:solidFill>
                  <a:schemeClr val="dk1"/>
                </a:solidFill>
                <a:latin typeface="Avenir"/>
                <a:ea typeface="Avenir"/>
                <a:cs typeface="Avenir"/>
                <a:sym typeface="Avenir"/>
              </a:rPr>
              <a:t>‘%’</a:t>
            </a:r>
            <a:r>
              <a:rPr lang="en-GB" sz="2133">
                <a:solidFill>
                  <a:schemeClr val="dk1"/>
                </a:solidFill>
                <a:latin typeface="Avenir"/>
                <a:ea typeface="Avenir"/>
                <a:cs typeface="Avenir"/>
                <a:sym typeface="Avenir"/>
              </a:rPr>
              <a:t> is used along with LIKE clause to retrieve all records with customer Name having prefix </a:t>
            </a:r>
            <a:r>
              <a:rPr lang="en-GB" sz="2133" b="1">
                <a:solidFill>
                  <a:schemeClr val="dk1"/>
                </a:solidFill>
                <a:latin typeface="Avenir"/>
                <a:ea typeface="Avenir"/>
                <a:cs typeface="Avenir"/>
                <a:sym typeface="Avenir"/>
              </a:rPr>
              <a:t>‘Ja……’</a:t>
            </a:r>
            <a:endParaRPr sz="2400">
              <a:solidFill>
                <a:schemeClr val="dk1"/>
              </a:solidFill>
              <a:latin typeface="Calibri"/>
              <a:ea typeface="Calibri"/>
              <a:cs typeface="Calibri"/>
              <a:sym typeface="Calibri"/>
            </a:endParaRPr>
          </a:p>
        </p:txBody>
      </p:sp>
      <p:sp>
        <p:nvSpPr>
          <p:cNvPr id="210" name="Google Shape;210;p16"/>
          <p:cNvSpPr txBox="1"/>
          <p:nvPr/>
        </p:nvSpPr>
        <p:spPr>
          <a:xfrm>
            <a:off x="2750200" y="2727100"/>
            <a:ext cx="6691600" cy="972566"/>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2400" b="1">
                <a:solidFill>
                  <a:schemeClr val="dk1"/>
                </a:solidFill>
                <a:latin typeface="Courier New"/>
                <a:ea typeface="Courier New"/>
                <a:cs typeface="Courier New"/>
                <a:sym typeface="Courier New"/>
              </a:rPr>
              <a:t>SELECT *</a:t>
            </a:r>
            <a:r>
              <a:rPr lang="en-GB" sz="2400">
                <a:solidFill>
                  <a:schemeClr val="dk1"/>
                </a:solidFill>
                <a:latin typeface="Courier New"/>
                <a:ea typeface="Courier New"/>
                <a:cs typeface="Courier New"/>
                <a:sym typeface="Courier New"/>
              </a:rPr>
              <a:t> </a:t>
            </a:r>
            <a:r>
              <a:rPr lang="en-GB" sz="2400" b="1">
                <a:solidFill>
                  <a:schemeClr val="dk1"/>
                </a:solidFill>
                <a:latin typeface="Courier New"/>
                <a:ea typeface="Courier New"/>
                <a:cs typeface="Courier New"/>
                <a:sym typeface="Courier New"/>
              </a:rPr>
              <a:t>FROM </a:t>
            </a:r>
            <a:r>
              <a:rPr lang="en-GB" sz="2400">
                <a:solidFill>
                  <a:schemeClr val="dk1"/>
                </a:solidFill>
                <a:latin typeface="Courier New"/>
                <a:ea typeface="Courier New"/>
                <a:cs typeface="Courier New"/>
                <a:sym typeface="Courier New"/>
              </a:rPr>
              <a:t>CUSTOMER </a:t>
            </a:r>
            <a:r>
              <a:rPr lang="en-GB" sz="2400" b="1">
                <a:solidFill>
                  <a:schemeClr val="dk1"/>
                </a:solidFill>
                <a:latin typeface="Courier New"/>
                <a:ea typeface="Courier New"/>
                <a:cs typeface="Courier New"/>
                <a:sym typeface="Courier New"/>
              </a:rPr>
              <a:t>WHERE </a:t>
            </a:r>
            <a:r>
              <a:rPr lang="en-GB" sz="2400">
                <a:solidFill>
                  <a:schemeClr val="dk1"/>
                </a:solidFill>
                <a:latin typeface="Courier New"/>
                <a:ea typeface="Courier New"/>
                <a:cs typeface="Courier New"/>
                <a:sym typeface="Courier New"/>
              </a:rPr>
              <a:t>Name </a:t>
            </a:r>
            <a:r>
              <a:rPr lang="en-GB" sz="2400" b="1">
                <a:solidFill>
                  <a:schemeClr val="dk1"/>
                </a:solidFill>
                <a:latin typeface="Courier New"/>
                <a:ea typeface="Courier New"/>
                <a:cs typeface="Courier New"/>
                <a:sym typeface="Courier New"/>
              </a:rPr>
              <a:t>LIKE </a:t>
            </a:r>
            <a:r>
              <a:rPr lang="en-GB" sz="2400">
                <a:solidFill>
                  <a:schemeClr val="dk1"/>
                </a:solidFill>
                <a:latin typeface="Courier New"/>
                <a:ea typeface="Courier New"/>
                <a:cs typeface="Courier New"/>
                <a:sym typeface="Courier New"/>
              </a:rPr>
              <a:t>'Ja%';</a:t>
            </a:r>
            <a:endParaRPr sz="2400">
              <a:solidFill>
                <a:schemeClr val="dk1"/>
              </a:solidFill>
              <a:latin typeface="Courier New"/>
              <a:ea typeface="Courier New"/>
              <a:cs typeface="Courier New"/>
              <a:sym typeface="Courier New"/>
            </a:endParaRPr>
          </a:p>
        </p:txBody>
      </p:sp>
      <p:pic>
        <p:nvPicPr>
          <p:cNvPr id="211" name="Google Shape;211;p16"/>
          <p:cNvPicPr preferRelativeResize="0"/>
          <p:nvPr/>
        </p:nvPicPr>
        <p:blipFill rotWithShape="1">
          <a:blip r:embed="rId3">
            <a:alphaModFix/>
          </a:blip>
          <a:srcRect/>
          <a:stretch/>
        </p:blipFill>
        <p:spPr>
          <a:xfrm>
            <a:off x="3573459" y="3988100"/>
            <a:ext cx="5045084" cy="89773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7"/>
          <p:cNvSpPr txBox="1">
            <a:spLocks noGrp="1"/>
          </p:cNvSpPr>
          <p:nvPr>
            <p:ph type="ctrTitle"/>
          </p:nvPr>
        </p:nvSpPr>
        <p:spPr>
          <a:xfrm>
            <a:off x="501167" y="1908167"/>
            <a:ext cx="11275200" cy="12888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SOUNDEX() - Function used to identify the word with different meaning but same pronunciation</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p:txBody>
      </p:sp>
      <p:sp>
        <p:nvSpPr>
          <p:cNvPr id="217" name="Google Shape;217;p17"/>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Query Expression</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
        <p:nvSpPr>
          <p:cNvPr id="218" name="Google Shape;218;p17"/>
          <p:cNvSpPr txBox="1"/>
          <p:nvPr/>
        </p:nvSpPr>
        <p:spPr>
          <a:xfrm>
            <a:off x="501167" y="5648833"/>
            <a:ext cx="11275200" cy="7044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GB" sz="2133">
                <a:solidFill>
                  <a:schemeClr val="dk1"/>
                </a:solidFill>
                <a:latin typeface="Avenir"/>
                <a:ea typeface="Avenir"/>
                <a:cs typeface="Avenir"/>
                <a:sym typeface="Avenir"/>
              </a:rPr>
              <a:t>It best helps analytics to understand people’s native language influence on few words</a:t>
            </a:r>
            <a:endParaRPr sz="2400">
              <a:solidFill>
                <a:schemeClr val="dk1"/>
              </a:solidFill>
              <a:latin typeface="Calibri"/>
              <a:ea typeface="Calibri"/>
              <a:cs typeface="Calibri"/>
              <a:sym typeface="Calibri"/>
            </a:endParaRPr>
          </a:p>
        </p:txBody>
      </p:sp>
      <p:sp>
        <p:nvSpPr>
          <p:cNvPr id="219" name="Google Shape;219;p17"/>
          <p:cNvSpPr txBox="1"/>
          <p:nvPr/>
        </p:nvSpPr>
        <p:spPr>
          <a:xfrm>
            <a:off x="2635033" y="3191400"/>
            <a:ext cx="6565200" cy="897274"/>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2400" b="1">
                <a:solidFill>
                  <a:schemeClr val="dk1"/>
                </a:solidFill>
                <a:latin typeface="Courier New"/>
                <a:ea typeface="Courier New"/>
                <a:cs typeface="Courier New"/>
                <a:sym typeface="Courier New"/>
              </a:rPr>
              <a:t>SELECT </a:t>
            </a:r>
            <a:r>
              <a:rPr lang="en-GB" sz="2400">
                <a:solidFill>
                  <a:schemeClr val="dk1"/>
                </a:solidFill>
                <a:latin typeface="Courier New"/>
                <a:ea typeface="Courier New"/>
                <a:cs typeface="Courier New"/>
                <a:sym typeface="Courier New"/>
              </a:rPr>
              <a:t>SOUNDEX('JACOB') , SOUNDEX( 'JAKOB');</a:t>
            </a:r>
            <a:endParaRPr sz="2400">
              <a:solidFill>
                <a:schemeClr val="dk1"/>
              </a:solidFill>
              <a:latin typeface="Courier New"/>
              <a:ea typeface="Courier New"/>
              <a:cs typeface="Courier New"/>
              <a:sym typeface="Courier New"/>
            </a:endParaRPr>
          </a:p>
        </p:txBody>
      </p:sp>
      <p:pic>
        <p:nvPicPr>
          <p:cNvPr id="220" name="Google Shape;220;p17"/>
          <p:cNvPicPr preferRelativeResize="0"/>
          <p:nvPr/>
        </p:nvPicPr>
        <p:blipFill rotWithShape="1">
          <a:blip r:embed="rId3">
            <a:alphaModFix/>
          </a:blip>
          <a:srcRect/>
          <a:stretch/>
        </p:blipFill>
        <p:spPr>
          <a:xfrm>
            <a:off x="4300732" y="4471701"/>
            <a:ext cx="3676067" cy="5349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8"/>
          <p:cNvSpPr txBox="1">
            <a:spLocks noGrp="1"/>
          </p:cNvSpPr>
          <p:nvPr>
            <p:ph type="ctrTitle"/>
          </p:nvPr>
        </p:nvSpPr>
        <p:spPr>
          <a:xfrm>
            <a:off x="510000" y="1795033"/>
            <a:ext cx="11544000" cy="43940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INSTR() - Function used to identify the position of a small portion of pattern in a complete string</a:t>
            </a:r>
            <a:endParaRPr sz="2133">
              <a:latin typeface="Avenir"/>
              <a:ea typeface="Avenir"/>
              <a:cs typeface="Avenir"/>
              <a:sym typeface="Avenir"/>
            </a:endParaRPr>
          </a:p>
          <a:p>
            <a:pPr marL="1219170" lvl="1" indent="-440255" algn="l" rtl="0">
              <a:spcBef>
                <a:spcPts val="0"/>
              </a:spcBef>
              <a:spcAft>
                <a:spcPts val="0"/>
              </a:spcAft>
              <a:buSzPts val="1600"/>
              <a:buFont typeface="Avenir"/>
              <a:buChar char="○"/>
            </a:pPr>
            <a:r>
              <a:rPr lang="en-GB" sz="2133">
                <a:latin typeface="Avenir"/>
                <a:ea typeface="Avenir"/>
                <a:cs typeface="Avenir"/>
                <a:sym typeface="Avenir"/>
              </a:rPr>
              <a:t>E.g : </a:t>
            </a:r>
            <a:r>
              <a:rPr lang="en-GB" sz="1867" b="1">
                <a:latin typeface="Courier New"/>
                <a:ea typeface="Courier New"/>
                <a:cs typeface="Courier New"/>
                <a:sym typeface="Courier New"/>
              </a:rPr>
              <a:t>SELECT INSTR(</a:t>
            </a:r>
            <a:r>
              <a:rPr lang="en-GB" sz="1867">
                <a:latin typeface="Courier New"/>
                <a:ea typeface="Courier New"/>
                <a:cs typeface="Courier New"/>
                <a:sym typeface="Courier New"/>
              </a:rPr>
              <a:t>'Enterprise Data Analytics' , 'Data'</a:t>
            </a:r>
            <a:r>
              <a:rPr lang="en-GB" sz="1867" b="1">
                <a:latin typeface="Courier New"/>
                <a:ea typeface="Courier New"/>
                <a:cs typeface="Courier New"/>
                <a:sym typeface="Courier New"/>
              </a:rPr>
              <a:t>)</a:t>
            </a:r>
            <a:r>
              <a:rPr lang="en-GB" sz="1867">
                <a:latin typeface="Avenir"/>
                <a:ea typeface="Avenir"/>
                <a:cs typeface="Avenir"/>
                <a:sym typeface="Avenir"/>
              </a:rPr>
              <a:t>  </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609585" algn="l" rtl="0">
              <a:lnSpc>
                <a:spcPct val="100000"/>
              </a:lnSpc>
              <a:spcBef>
                <a:spcPts val="0"/>
              </a:spcBef>
              <a:spcAft>
                <a:spcPts val="0"/>
              </a:spcAft>
              <a:buClr>
                <a:schemeClr val="dk1"/>
              </a:buClr>
              <a:buSzPts val="5200"/>
              <a:buFont typeface="Avenir"/>
              <a:buNone/>
            </a:pPr>
            <a:r>
              <a:rPr lang="en-GB" sz="2133">
                <a:latin typeface="Avenir"/>
                <a:ea typeface="Avenir"/>
                <a:cs typeface="Avenir"/>
                <a:sym typeface="Avenir"/>
              </a:rPr>
              <a:t>Output:  12 </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REPLACE() - Replace Data with Functional in below string</a:t>
            </a:r>
            <a:endParaRPr sz="2133">
              <a:latin typeface="Avenir"/>
              <a:ea typeface="Avenir"/>
              <a:cs typeface="Avenir"/>
              <a:sym typeface="Avenir"/>
            </a:endParaRPr>
          </a:p>
          <a:p>
            <a:pPr marL="1219170" lvl="1" indent="-440255" algn="l" rtl="0">
              <a:spcBef>
                <a:spcPts val="0"/>
              </a:spcBef>
              <a:spcAft>
                <a:spcPts val="0"/>
              </a:spcAft>
              <a:buSzPts val="1600"/>
              <a:buFont typeface="Avenir"/>
              <a:buChar char="○"/>
            </a:pPr>
            <a:r>
              <a:rPr lang="en-GB" sz="2133">
                <a:latin typeface="Avenir"/>
                <a:ea typeface="Avenir"/>
                <a:cs typeface="Avenir"/>
                <a:sym typeface="Avenir"/>
              </a:rPr>
              <a:t>E.g : </a:t>
            </a:r>
            <a:r>
              <a:rPr lang="en-GB" sz="1867" b="1">
                <a:latin typeface="Courier New"/>
                <a:ea typeface="Courier New"/>
                <a:cs typeface="Courier New"/>
                <a:sym typeface="Courier New"/>
              </a:rPr>
              <a:t>SELECT REPLACE(</a:t>
            </a:r>
            <a:r>
              <a:rPr lang="en-GB" sz="1867">
                <a:latin typeface="Courier New"/>
                <a:ea typeface="Courier New"/>
                <a:cs typeface="Courier New"/>
                <a:sym typeface="Courier New"/>
              </a:rPr>
              <a:t>'Enterprise Data Analytics', 'Data', 'Functional'</a:t>
            </a:r>
            <a:r>
              <a:rPr lang="en-GB" sz="1867" b="1">
                <a:latin typeface="Courier New"/>
                <a:ea typeface="Courier New"/>
                <a:cs typeface="Courier New"/>
                <a:sym typeface="Courier New"/>
              </a:rPr>
              <a:t>)</a:t>
            </a:r>
            <a:r>
              <a:rPr lang="en-GB" sz="2133">
                <a:latin typeface="Courier New"/>
                <a:ea typeface="Courier New"/>
                <a:cs typeface="Courier New"/>
                <a:sym typeface="Courier New"/>
              </a:rPr>
              <a:t> </a:t>
            </a:r>
            <a:r>
              <a:rPr lang="en-GB" sz="2133">
                <a:latin typeface="Avenir"/>
                <a:ea typeface="Avenir"/>
                <a:cs typeface="Avenir"/>
                <a:sym typeface="Avenir"/>
              </a:rPr>
              <a:t> </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Avenir"/>
              <a:buNone/>
            </a:pPr>
            <a:r>
              <a:rPr lang="en-GB" sz="2133">
                <a:latin typeface="Avenir"/>
                <a:ea typeface="Avenir"/>
                <a:cs typeface="Avenir"/>
                <a:sym typeface="Avenir"/>
              </a:rPr>
              <a:t> </a:t>
            </a:r>
            <a:endParaRPr sz="2133">
              <a:latin typeface="Avenir"/>
              <a:ea typeface="Avenir"/>
              <a:cs typeface="Avenir"/>
              <a:sym typeface="Avenir"/>
            </a:endParaRPr>
          </a:p>
          <a:p>
            <a:pPr marL="609585" lvl="0" indent="609585" algn="l" rtl="0">
              <a:lnSpc>
                <a:spcPct val="100000"/>
              </a:lnSpc>
              <a:spcBef>
                <a:spcPts val="0"/>
              </a:spcBef>
              <a:spcAft>
                <a:spcPts val="0"/>
              </a:spcAft>
              <a:buClr>
                <a:schemeClr val="dk1"/>
              </a:buClr>
              <a:buSzPts val="5200"/>
              <a:buFont typeface="Avenir"/>
              <a:buNone/>
            </a:pPr>
            <a:r>
              <a:rPr lang="en-GB" sz="2133">
                <a:latin typeface="Avenir"/>
                <a:ea typeface="Avenir"/>
                <a:cs typeface="Avenir"/>
                <a:sym typeface="Avenir"/>
              </a:rPr>
              <a:t>Output: Enterprise Functional Analytics</a:t>
            </a:r>
            <a:endParaRPr sz="2133">
              <a:latin typeface="Avenir"/>
              <a:ea typeface="Avenir"/>
              <a:cs typeface="Avenir"/>
              <a:sym typeface="Avenir"/>
            </a:endParaRPr>
          </a:p>
        </p:txBody>
      </p:sp>
      <p:sp>
        <p:nvSpPr>
          <p:cNvPr id="226" name="Google Shape;226;p18"/>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Query Expression</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9cab6c0908_0_0"/>
          <p:cNvSpPr/>
          <p:nvPr/>
        </p:nvSpPr>
        <p:spPr>
          <a:xfrm>
            <a:off x="0" y="0"/>
            <a:ext cx="5079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9" name="Google Shape;99;g9cab6c0908_0_0"/>
          <p:cNvSpPr/>
          <p:nvPr/>
        </p:nvSpPr>
        <p:spPr>
          <a:xfrm>
            <a:off x="0" y="914400"/>
            <a:ext cx="5079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0" name="Google Shape;100;g9cab6c0908_0_0"/>
          <p:cNvSpPr txBox="1"/>
          <p:nvPr/>
        </p:nvSpPr>
        <p:spPr>
          <a:xfrm>
            <a:off x="531000" y="1356974"/>
            <a:ext cx="11130000" cy="4887600"/>
          </a:xfrm>
          <a:prstGeom prst="rect">
            <a:avLst/>
          </a:prstGeom>
          <a:noFill/>
          <a:ln>
            <a:noFill/>
          </a:ln>
        </p:spPr>
        <p:txBody>
          <a:bodyPr spcFirstLastPara="1" wrap="square" lIns="121900" tIns="121900" rIns="121900" bIns="121900" anchor="t" anchorCtr="0">
            <a:noAutofit/>
          </a:bodyPr>
          <a:lstStyle/>
          <a:p>
            <a:pPr marL="457200" marR="0" lvl="0" indent="-368300" algn="just" rtl="0">
              <a:spcBef>
                <a:spcPts val="0"/>
              </a:spcBef>
              <a:spcAft>
                <a:spcPts val="0"/>
              </a:spcAft>
              <a:buClr>
                <a:schemeClr val="dk1"/>
              </a:buClr>
              <a:buSzPts val="2200"/>
              <a:buFont typeface="Avenir"/>
              <a:buChar char="●"/>
            </a:pPr>
            <a:r>
              <a:rPr lang="en-GB" sz="2200">
                <a:solidFill>
                  <a:schemeClr val="dk1"/>
                </a:solidFill>
                <a:latin typeface="Avenir"/>
                <a:ea typeface="Avenir"/>
                <a:cs typeface="Avenir"/>
                <a:sym typeface="Avenir"/>
              </a:rPr>
              <a:t>Subqueries and Joins</a:t>
            </a:r>
            <a:endParaRPr sz="2200">
              <a:solidFill>
                <a:schemeClr val="dk1"/>
              </a:solidFill>
              <a:latin typeface="Avenir"/>
              <a:ea typeface="Avenir"/>
              <a:cs typeface="Avenir"/>
              <a:sym typeface="Avenir"/>
            </a:endParaRPr>
          </a:p>
          <a:p>
            <a:pPr marL="457200" marR="0" lvl="0" indent="-368300" algn="just" rtl="0">
              <a:spcBef>
                <a:spcPts val="0"/>
              </a:spcBef>
              <a:spcAft>
                <a:spcPts val="0"/>
              </a:spcAft>
              <a:buClr>
                <a:schemeClr val="dk1"/>
              </a:buClr>
              <a:buSzPts val="2200"/>
              <a:buFont typeface="Avenir"/>
              <a:buChar char="●"/>
            </a:pPr>
            <a:r>
              <a:rPr lang="en-GB" sz="2200">
                <a:solidFill>
                  <a:schemeClr val="dk1"/>
                </a:solidFill>
                <a:latin typeface="Avenir"/>
                <a:ea typeface="Avenir"/>
                <a:cs typeface="Avenir"/>
                <a:sym typeface="Avenir"/>
              </a:rPr>
              <a:t>Advanced Aggregate Function</a:t>
            </a:r>
            <a:endParaRPr sz="2200">
              <a:solidFill>
                <a:schemeClr val="dk1"/>
              </a:solidFill>
              <a:latin typeface="Avenir"/>
              <a:ea typeface="Avenir"/>
              <a:cs typeface="Avenir"/>
              <a:sym typeface="Avenir"/>
            </a:endParaRPr>
          </a:p>
          <a:p>
            <a:pPr marL="914400" marR="0" lvl="0" indent="-368300" algn="just" rtl="0">
              <a:spcBef>
                <a:spcPts val="0"/>
              </a:spcBef>
              <a:spcAft>
                <a:spcPts val="0"/>
              </a:spcAft>
              <a:buClr>
                <a:schemeClr val="dk1"/>
              </a:buClr>
              <a:buSzPts val="2200"/>
              <a:buFont typeface="Avenir"/>
              <a:buChar char="-"/>
            </a:pPr>
            <a:r>
              <a:rPr lang="en-GB" sz="2200">
                <a:solidFill>
                  <a:schemeClr val="dk1"/>
                </a:solidFill>
                <a:latin typeface="Avenir"/>
                <a:ea typeface="Avenir"/>
                <a:cs typeface="Avenir"/>
                <a:sym typeface="Avenir"/>
              </a:rPr>
              <a:t>Rank()</a:t>
            </a:r>
            <a:endParaRPr sz="2200">
              <a:solidFill>
                <a:schemeClr val="dk1"/>
              </a:solidFill>
              <a:latin typeface="Avenir"/>
              <a:ea typeface="Avenir"/>
              <a:cs typeface="Avenir"/>
              <a:sym typeface="Avenir"/>
            </a:endParaRPr>
          </a:p>
          <a:p>
            <a:pPr marL="914400" marR="0" lvl="0" indent="-368300" algn="just" rtl="0">
              <a:spcBef>
                <a:spcPts val="0"/>
              </a:spcBef>
              <a:spcAft>
                <a:spcPts val="0"/>
              </a:spcAft>
              <a:buClr>
                <a:schemeClr val="dk1"/>
              </a:buClr>
              <a:buSzPts val="2200"/>
              <a:buFont typeface="Avenir"/>
              <a:buChar char="-"/>
            </a:pPr>
            <a:r>
              <a:rPr lang="en-GB" sz="2200">
                <a:solidFill>
                  <a:schemeClr val="dk1"/>
                </a:solidFill>
                <a:latin typeface="Avenir"/>
                <a:ea typeface="Avenir"/>
                <a:cs typeface="Avenir"/>
                <a:sym typeface="Avenir"/>
              </a:rPr>
              <a:t>Dense_Rank()</a:t>
            </a:r>
            <a:endParaRPr sz="2200">
              <a:solidFill>
                <a:schemeClr val="dk1"/>
              </a:solidFill>
              <a:latin typeface="Avenir"/>
              <a:ea typeface="Avenir"/>
              <a:cs typeface="Avenir"/>
              <a:sym typeface="Avenir"/>
            </a:endParaRPr>
          </a:p>
          <a:p>
            <a:pPr marL="914400" marR="0" lvl="0" indent="-368300" algn="just" rtl="0">
              <a:spcBef>
                <a:spcPts val="0"/>
              </a:spcBef>
              <a:spcAft>
                <a:spcPts val="0"/>
              </a:spcAft>
              <a:buClr>
                <a:schemeClr val="dk1"/>
              </a:buClr>
              <a:buSzPts val="2200"/>
              <a:buFont typeface="Avenir"/>
              <a:buChar char="-"/>
            </a:pPr>
            <a:r>
              <a:rPr lang="en-GB" sz="2200">
                <a:solidFill>
                  <a:schemeClr val="dk1"/>
                </a:solidFill>
                <a:latin typeface="Avenir"/>
                <a:ea typeface="Avenir"/>
                <a:cs typeface="Avenir"/>
                <a:sym typeface="Avenir"/>
              </a:rPr>
              <a:t>Percent_rank()</a:t>
            </a:r>
            <a:endParaRPr sz="2200">
              <a:solidFill>
                <a:schemeClr val="dk1"/>
              </a:solidFill>
              <a:latin typeface="Avenir"/>
              <a:ea typeface="Avenir"/>
              <a:cs typeface="Avenir"/>
              <a:sym typeface="Avenir"/>
            </a:endParaRPr>
          </a:p>
          <a:p>
            <a:pPr marL="914400" marR="0" lvl="0" indent="-368300" algn="just" rtl="0">
              <a:spcBef>
                <a:spcPts val="0"/>
              </a:spcBef>
              <a:spcAft>
                <a:spcPts val="0"/>
              </a:spcAft>
              <a:buClr>
                <a:schemeClr val="dk1"/>
              </a:buClr>
              <a:buSzPts val="2200"/>
              <a:buFont typeface="Avenir"/>
              <a:buChar char="-"/>
            </a:pPr>
            <a:r>
              <a:rPr lang="en-GB" sz="2200">
                <a:solidFill>
                  <a:schemeClr val="dk1"/>
                </a:solidFill>
                <a:latin typeface="Avenir"/>
                <a:ea typeface="Avenir"/>
                <a:cs typeface="Avenir"/>
                <a:sym typeface="Avenir"/>
              </a:rPr>
              <a:t>LAG() &amp; LEAD() Function</a:t>
            </a:r>
            <a:endParaRPr sz="2200">
              <a:solidFill>
                <a:schemeClr val="dk1"/>
              </a:solidFill>
              <a:latin typeface="Avenir"/>
              <a:ea typeface="Avenir"/>
              <a:cs typeface="Avenir"/>
              <a:sym typeface="Avenir"/>
            </a:endParaRPr>
          </a:p>
          <a:p>
            <a:pPr marL="914400" marR="0" lvl="0" indent="-368300" algn="just" rtl="0">
              <a:spcBef>
                <a:spcPts val="0"/>
              </a:spcBef>
              <a:spcAft>
                <a:spcPts val="0"/>
              </a:spcAft>
              <a:buClr>
                <a:schemeClr val="dk1"/>
              </a:buClr>
              <a:buSzPts val="2200"/>
              <a:buFont typeface="Avenir"/>
              <a:buChar char="-"/>
            </a:pPr>
            <a:r>
              <a:rPr lang="en-GB" sz="2200">
                <a:solidFill>
                  <a:schemeClr val="dk1"/>
                </a:solidFill>
                <a:latin typeface="Avenir"/>
                <a:ea typeface="Avenir"/>
                <a:cs typeface="Avenir"/>
                <a:sym typeface="Avenir"/>
              </a:rPr>
              <a:t>First_Value()</a:t>
            </a:r>
            <a:endParaRPr sz="2200">
              <a:solidFill>
                <a:schemeClr val="dk1"/>
              </a:solidFill>
              <a:latin typeface="Avenir"/>
              <a:ea typeface="Avenir"/>
              <a:cs typeface="Avenir"/>
              <a:sym typeface="Avenir"/>
            </a:endParaRPr>
          </a:p>
          <a:p>
            <a:pPr marL="914400" marR="0" lvl="0" indent="-368300" algn="just" rtl="0">
              <a:spcBef>
                <a:spcPts val="0"/>
              </a:spcBef>
              <a:spcAft>
                <a:spcPts val="0"/>
              </a:spcAft>
              <a:buClr>
                <a:schemeClr val="dk1"/>
              </a:buClr>
              <a:buSzPts val="2200"/>
              <a:buFont typeface="Avenir"/>
              <a:buChar char="-"/>
            </a:pPr>
            <a:r>
              <a:rPr lang="en-GB" sz="2200">
                <a:solidFill>
                  <a:schemeClr val="dk1"/>
                </a:solidFill>
                <a:latin typeface="Avenir"/>
                <a:ea typeface="Avenir"/>
                <a:cs typeface="Avenir"/>
                <a:sym typeface="Avenir"/>
              </a:rPr>
              <a:t>Last_Value()</a:t>
            </a:r>
            <a:endParaRPr sz="2200">
              <a:solidFill>
                <a:schemeClr val="dk1"/>
              </a:solidFill>
              <a:latin typeface="Avenir"/>
              <a:ea typeface="Avenir"/>
              <a:cs typeface="Avenir"/>
              <a:sym typeface="Avenir"/>
            </a:endParaRPr>
          </a:p>
          <a:p>
            <a:pPr marL="914400" marR="0" lvl="0" indent="-368300" algn="just" rtl="0">
              <a:spcBef>
                <a:spcPts val="0"/>
              </a:spcBef>
              <a:spcAft>
                <a:spcPts val="0"/>
              </a:spcAft>
              <a:buClr>
                <a:schemeClr val="dk1"/>
              </a:buClr>
              <a:buSzPts val="2200"/>
              <a:buFont typeface="Avenir"/>
              <a:buChar char="-"/>
            </a:pPr>
            <a:r>
              <a:rPr lang="en-GB" sz="2200">
                <a:solidFill>
                  <a:schemeClr val="dk1"/>
                </a:solidFill>
                <a:latin typeface="Avenir"/>
                <a:ea typeface="Avenir"/>
                <a:cs typeface="Avenir"/>
                <a:sym typeface="Avenir"/>
              </a:rPr>
              <a:t>NTILE()</a:t>
            </a:r>
            <a:endParaRPr sz="2200">
              <a:solidFill>
                <a:schemeClr val="dk1"/>
              </a:solidFill>
              <a:latin typeface="Avenir"/>
              <a:ea typeface="Avenir"/>
              <a:cs typeface="Avenir"/>
              <a:sym typeface="Avenir"/>
            </a:endParaRPr>
          </a:p>
          <a:p>
            <a:pPr marL="914400" marR="0" lvl="0" indent="-368300" algn="just" rtl="0">
              <a:spcBef>
                <a:spcPts val="0"/>
              </a:spcBef>
              <a:spcAft>
                <a:spcPts val="0"/>
              </a:spcAft>
              <a:buClr>
                <a:schemeClr val="dk1"/>
              </a:buClr>
              <a:buSzPts val="2200"/>
              <a:buFont typeface="Avenir"/>
              <a:buChar char="-"/>
            </a:pPr>
            <a:r>
              <a:rPr lang="en-GB" sz="2200">
                <a:solidFill>
                  <a:schemeClr val="dk1"/>
                </a:solidFill>
                <a:latin typeface="Avenir"/>
                <a:ea typeface="Avenir"/>
                <a:cs typeface="Avenir"/>
                <a:sym typeface="Avenir"/>
              </a:rPr>
              <a:t>CUME_DIST()</a:t>
            </a:r>
            <a:endParaRPr sz="2200">
              <a:solidFill>
                <a:schemeClr val="dk1"/>
              </a:solidFill>
              <a:latin typeface="Avenir"/>
              <a:ea typeface="Avenir"/>
              <a:cs typeface="Avenir"/>
              <a:sym typeface="Avenir"/>
            </a:endParaRPr>
          </a:p>
          <a:p>
            <a:pPr marL="457200" marR="0" lvl="0" indent="-368300" algn="just" rtl="0">
              <a:spcBef>
                <a:spcPts val="0"/>
              </a:spcBef>
              <a:spcAft>
                <a:spcPts val="0"/>
              </a:spcAft>
              <a:buClr>
                <a:schemeClr val="dk1"/>
              </a:buClr>
              <a:buSzPts val="2200"/>
              <a:buFont typeface="Avenir"/>
              <a:buChar char="●"/>
            </a:pPr>
            <a:r>
              <a:rPr lang="en-GB" sz="2200">
                <a:solidFill>
                  <a:schemeClr val="dk1"/>
                </a:solidFill>
                <a:latin typeface="Avenir"/>
                <a:ea typeface="Avenir"/>
                <a:cs typeface="Avenir"/>
                <a:sym typeface="Avenir"/>
              </a:rPr>
              <a:t>Recursive Query Expression</a:t>
            </a:r>
            <a:endParaRPr sz="2200">
              <a:solidFill>
                <a:schemeClr val="dk1"/>
              </a:solidFill>
              <a:latin typeface="Avenir"/>
              <a:ea typeface="Avenir"/>
              <a:cs typeface="Avenir"/>
              <a:sym typeface="Avenir"/>
            </a:endParaRPr>
          </a:p>
          <a:p>
            <a:pPr marL="457200" marR="0" lvl="0" indent="0" algn="just" rtl="0">
              <a:spcBef>
                <a:spcPts val="0"/>
              </a:spcBef>
              <a:spcAft>
                <a:spcPts val="0"/>
              </a:spcAft>
              <a:buNone/>
            </a:pPr>
            <a:endParaRPr sz="2133">
              <a:solidFill>
                <a:schemeClr val="dk1"/>
              </a:solidFill>
              <a:latin typeface="Avenir"/>
              <a:ea typeface="Avenir"/>
              <a:cs typeface="Avenir"/>
              <a:sym typeface="Avenir"/>
            </a:endParaRPr>
          </a:p>
        </p:txBody>
      </p:sp>
      <p:sp>
        <p:nvSpPr>
          <p:cNvPr id="102" name="Google Shape;102;g9cab6c0908_0_0"/>
          <p:cNvSpPr txBox="1"/>
          <p:nvPr/>
        </p:nvSpPr>
        <p:spPr>
          <a:xfrm>
            <a:off x="449789" y="89332"/>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4500" b="1">
                <a:solidFill>
                  <a:srgbClr val="434343"/>
                </a:solidFill>
                <a:latin typeface="Avenir"/>
                <a:ea typeface="Avenir"/>
                <a:cs typeface="Avenir"/>
                <a:sym typeface="Avenir"/>
              </a:rPr>
              <a:t>Agenda</a:t>
            </a:r>
            <a:endParaRPr sz="4500" b="1">
              <a:solidFill>
                <a:srgbClr val="434343"/>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9"/>
          <p:cNvSpPr txBox="1">
            <a:spLocks noGrp="1"/>
          </p:cNvSpPr>
          <p:nvPr>
            <p:ph type="ctrTitle"/>
          </p:nvPr>
        </p:nvSpPr>
        <p:spPr>
          <a:xfrm>
            <a:off x="495600" y="1498600"/>
            <a:ext cx="11280800" cy="39924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CAST() - Function is used to change one data type to other data type</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0" lvl="0" indent="609585" algn="l" rtl="0">
              <a:lnSpc>
                <a:spcPct val="100000"/>
              </a:lnSpc>
              <a:spcBef>
                <a:spcPts val="0"/>
              </a:spcBef>
              <a:spcAft>
                <a:spcPts val="0"/>
              </a:spcAft>
              <a:buClr>
                <a:schemeClr val="dk1"/>
              </a:buClr>
              <a:buSzPts val="5200"/>
              <a:buFont typeface="Avenir"/>
              <a:buNone/>
            </a:pPr>
            <a:r>
              <a:rPr lang="en-GB" sz="2133">
                <a:latin typeface="Avenir"/>
                <a:ea typeface="Avenir"/>
                <a:cs typeface="Avenir"/>
                <a:sym typeface="Avenir"/>
              </a:rPr>
              <a:t>E.g: Change type of Char to Date </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2438339" lvl="0" indent="609585" algn="l" rtl="0">
              <a:lnSpc>
                <a:spcPct val="100000"/>
              </a:lnSpc>
              <a:spcBef>
                <a:spcPts val="0"/>
              </a:spcBef>
              <a:spcAft>
                <a:spcPts val="0"/>
              </a:spcAft>
              <a:buClr>
                <a:schemeClr val="dk1"/>
              </a:buClr>
              <a:buSzPts val="1100"/>
              <a:buFont typeface="Courier New"/>
              <a:buNone/>
            </a:pPr>
            <a:r>
              <a:rPr lang="en-GB" sz="2133" b="1">
                <a:latin typeface="Courier New"/>
                <a:ea typeface="Courier New"/>
                <a:cs typeface="Courier New"/>
                <a:sym typeface="Courier New"/>
              </a:rPr>
              <a:t>SELECT CAST(</a:t>
            </a:r>
            <a:r>
              <a:rPr lang="en-GB" sz="2133">
                <a:latin typeface="Courier New"/>
                <a:ea typeface="Courier New"/>
                <a:cs typeface="Courier New"/>
                <a:sym typeface="Courier New"/>
              </a:rPr>
              <a:t>'2003-01-01' AS DATE</a:t>
            </a:r>
            <a:r>
              <a:rPr lang="en-GB" sz="2133" b="1">
                <a:latin typeface="Courier New"/>
                <a:ea typeface="Courier New"/>
                <a:cs typeface="Courier New"/>
                <a:sym typeface="Courier New"/>
              </a:rPr>
              <a:t> )</a:t>
            </a:r>
            <a:endParaRPr sz="2133"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599985" lvl="0" indent="0" algn="l" rtl="0">
              <a:lnSpc>
                <a:spcPct val="100000"/>
              </a:lnSpc>
              <a:spcBef>
                <a:spcPts val="0"/>
              </a:spcBef>
              <a:spcAft>
                <a:spcPts val="0"/>
              </a:spcAft>
              <a:buClr>
                <a:schemeClr val="dk1"/>
              </a:buClr>
              <a:buSzPts val="5200"/>
              <a:buFont typeface="Avenir"/>
              <a:buNone/>
            </a:pPr>
            <a:r>
              <a:rPr lang="en-GB" sz="2133">
                <a:latin typeface="Avenir"/>
                <a:ea typeface="Avenir"/>
                <a:cs typeface="Avenir"/>
                <a:sym typeface="Avenir"/>
              </a:rPr>
              <a:t>Here the date is in character format and CAST() function is used to change the data type to date which is system understandable format</a:t>
            </a:r>
            <a:endParaRPr sz="2133">
              <a:latin typeface="Avenir"/>
              <a:ea typeface="Avenir"/>
              <a:cs typeface="Avenir"/>
              <a:sym typeface="Avenir"/>
            </a:endParaRPr>
          </a:p>
        </p:txBody>
      </p:sp>
      <p:sp>
        <p:nvSpPr>
          <p:cNvPr id="232" name="Google Shape;232;p19"/>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Query Expression</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ctrTitle"/>
          </p:nvPr>
        </p:nvSpPr>
        <p:spPr>
          <a:xfrm>
            <a:off x="495600" y="1818067"/>
            <a:ext cx="11512400" cy="24028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CONVERT() - This function also works similar to CAST , while CAST is ANSI function, CONVERT is used in commercial RDBMS</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0" lvl="0" indent="609585" algn="l" rtl="0">
              <a:lnSpc>
                <a:spcPct val="100000"/>
              </a:lnSpc>
              <a:spcBef>
                <a:spcPts val="0"/>
              </a:spcBef>
              <a:spcAft>
                <a:spcPts val="0"/>
              </a:spcAft>
              <a:buClr>
                <a:schemeClr val="dk1"/>
              </a:buClr>
              <a:buSzPts val="5200"/>
              <a:buFont typeface="Avenir"/>
              <a:buNone/>
            </a:pPr>
            <a:r>
              <a:rPr lang="en-GB" sz="2133">
                <a:latin typeface="Avenir"/>
                <a:ea typeface="Avenir"/>
                <a:cs typeface="Avenir"/>
                <a:sym typeface="Avenir"/>
              </a:rPr>
              <a:t>E.g: Change type of Char to Date</a:t>
            </a:r>
            <a:endParaRPr sz="2133">
              <a:latin typeface="Avenir"/>
              <a:ea typeface="Avenir"/>
              <a:cs typeface="Avenir"/>
              <a:sym typeface="Avenir"/>
            </a:endParaRPr>
          </a:p>
          <a:p>
            <a:pPr marL="2438339" lvl="0" indent="609585" algn="l" rtl="0">
              <a:lnSpc>
                <a:spcPct val="100000"/>
              </a:lnSpc>
              <a:spcBef>
                <a:spcPts val="0"/>
              </a:spcBef>
              <a:spcAft>
                <a:spcPts val="0"/>
              </a:spcAft>
              <a:buClr>
                <a:schemeClr val="dk1"/>
              </a:buClr>
              <a:buSzPts val="1100"/>
              <a:buFont typeface="Calibri"/>
              <a:buNone/>
            </a:pPr>
            <a:endParaRPr sz="2133">
              <a:latin typeface="Avenir"/>
              <a:ea typeface="Avenir"/>
              <a:cs typeface="Avenir"/>
              <a:sym typeface="Avenir"/>
            </a:endParaRPr>
          </a:p>
          <a:p>
            <a:pPr marL="2438339" lvl="0" indent="609585" algn="l" rtl="0">
              <a:lnSpc>
                <a:spcPct val="100000"/>
              </a:lnSpc>
              <a:spcBef>
                <a:spcPts val="0"/>
              </a:spcBef>
              <a:spcAft>
                <a:spcPts val="0"/>
              </a:spcAft>
              <a:buClr>
                <a:schemeClr val="dk1"/>
              </a:buClr>
              <a:buSzPts val="1100"/>
              <a:buFont typeface="Courier New"/>
              <a:buNone/>
            </a:pPr>
            <a:r>
              <a:rPr lang="en-GB" sz="2133" b="1">
                <a:latin typeface="Courier New"/>
                <a:ea typeface="Courier New"/>
                <a:cs typeface="Courier New"/>
                <a:sym typeface="Courier New"/>
              </a:rPr>
              <a:t>SELECT CONVERT </a:t>
            </a:r>
            <a:r>
              <a:rPr lang="en-GB" sz="2133">
                <a:latin typeface="Courier New"/>
                <a:ea typeface="Courier New"/>
                <a:cs typeface="Courier New"/>
                <a:sym typeface="Courier New"/>
              </a:rPr>
              <a:t>('2003-01-01' , DATE )</a:t>
            </a:r>
            <a:endParaRPr sz="2133">
              <a:latin typeface="Courier New"/>
              <a:ea typeface="Courier New"/>
              <a:cs typeface="Courier New"/>
              <a:sym typeface="Courier New"/>
            </a:endParaRPr>
          </a:p>
        </p:txBody>
      </p:sp>
      <p:sp>
        <p:nvSpPr>
          <p:cNvPr id="238" name="Google Shape;238;p20"/>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Query Expression</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ctrTitle"/>
          </p:nvPr>
        </p:nvSpPr>
        <p:spPr>
          <a:xfrm>
            <a:off x="415600" y="2922767"/>
            <a:ext cx="11360800" cy="10100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rgbClr val="666666"/>
              </a:buClr>
              <a:buSzPts val="5200"/>
              <a:buFont typeface="Avenir"/>
              <a:buNone/>
            </a:pPr>
            <a:r>
              <a:rPr lang="en-GB" sz="5333">
                <a:solidFill>
                  <a:srgbClr val="666666"/>
                </a:solidFill>
                <a:latin typeface="Avenir"/>
                <a:ea typeface="Avenir"/>
                <a:cs typeface="Avenir"/>
                <a:sym typeface="Avenir"/>
              </a:rPr>
              <a:t>Advanced Aggregate Functions</a:t>
            </a:r>
            <a:endParaRPr sz="5333">
              <a:solidFill>
                <a:srgbClr val="666666"/>
              </a:solidFill>
              <a:latin typeface="Avenir"/>
              <a:ea typeface="Avenir"/>
              <a:cs typeface="Avenir"/>
              <a:sym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2"/>
          <p:cNvSpPr txBox="1">
            <a:spLocks noGrp="1"/>
          </p:cNvSpPr>
          <p:nvPr>
            <p:ph type="ctrTitle"/>
          </p:nvPr>
        </p:nvSpPr>
        <p:spPr>
          <a:xfrm>
            <a:off x="509000" y="1862633"/>
            <a:ext cx="11267600" cy="34520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Many RDBMS provides Analytical functions to perform complex operations and evaluate the results efficiently</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Analytical functions reduces the use of JOINS as these perform many self join operations on same database table</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15000"/>
              </a:lnSpc>
              <a:spcBef>
                <a:spcPts val="1600"/>
              </a:spcBef>
              <a:spcAft>
                <a:spcPts val="0"/>
              </a:spcAft>
              <a:buClr>
                <a:schemeClr val="dk1"/>
              </a:buClr>
              <a:buSzPts val="1600"/>
              <a:buFont typeface="Avenir"/>
              <a:buChar char="●"/>
            </a:pPr>
            <a:r>
              <a:rPr lang="en-GB" sz="2133">
                <a:latin typeface="Avenir"/>
                <a:ea typeface="Avenir"/>
                <a:cs typeface="Avenir"/>
                <a:sym typeface="Avenir"/>
              </a:rPr>
              <a:t>Analytical functions are otherwise called as </a:t>
            </a:r>
            <a:r>
              <a:rPr lang="en-GB" sz="2133" i="1">
                <a:latin typeface="Avenir"/>
                <a:ea typeface="Avenir"/>
                <a:cs typeface="Avenir"/>
                <a:sym typeface="Avenir"/>
              </a:rPr>
              <a:t>windowing </a:t>
            </a:r>
            <a:r>
              <a:rPr lang="en-GB" sz="2133">
                <a:latin typeface="Avenir"/>
                <a:ea typeface="Avenir"/>
                <a:cs typeface="Avenir"/>
                <a:sym typeface="Avenir"/>
              </a:rPr>
              <a:t>or Online Analytical Processing (OLAP) functions</a:t>
            </a:r>
            <a:endParaRPr sz="2133">
              <a:latin typeface="Avenir"/>
              <a:ea typeface="Avenir"/>
              <a:cs typeface="Avenir"/>
              <a:sym typeface="Avenir"/>
            </a:endParaRPr>
          </a:p>
        </p:txBody>
      </p:sp>
      <p:sp>
        <p:nvSpPr>
          <p:cNvPr id="249" name="Google Shape;249;p22"/>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Advanced Aggregate Functions</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3"/>
          <p:cNvSpPr txBox="1">
            <a:spLocks noGrp="1"/>
          </p:cNvSpPr>
          <p:nvPr>
            <p:ph type="ctrTitle"/>
          </p:nvPr>
        </p:nvSpPr>
        <p:spPr>
          <a:xfrm>
            <a:off x="496567" y="1900567"/>
            <a:ext cx="11280000" cy="38064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 Window/ Analytical  function uses OVER() clause to calculate aggregate results on group of rows based on candidate key</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 aggregate result thus produced from group of rows is again shared for each row in the group</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This is an advanced feature of GROUP BY clause by sharing aggregate result at row level</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p:txBody>
      </p:sp>
      <p:sp>
        <p:nvSpPr>
          <p:cNvPr id="255" name="Google Shape;255;p23"/>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Advanced Aggregate Functions</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ctrTitle"/>
          </p:nvPr>
        </p:nvSpPr>
        <p:spPr>
          <a:xfrm>
            <a:off x="501167" y="2004400"/>
            <a:ext cx="11343600" cy="33676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2400"/>
              <a:buFont typeface="Calibri"/>
              <a:buNone/>
            </a:pPr>
            <a:endParaRPr sz="2400" b="1">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Reporting shows the comparison between current record entry with aggregate result</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Build statistics on the cumulative results rather than aggregate results</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More granular level of cost controlling in Financial organization whereas strategic reports are usually generated by GROUP by clauses as they show overall financial performance</a:t>
            </a:r>
            <a:endParaRPr sz="2133">
              <a:latin typeface="Avenir"/>
              <a:ea typeface="Avenir"/>
              <a:cs typeface="Avenir"/>
              <a:sym typeface="Avenir"/>
            </a:endParaRPr>
          </a:p>
        </p:txBody>
      </p:sp>
      <p:sp>
        <p:nvSpPr>
          <p:cNvPr id="261" name="Google Shape;261;p24"/>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Advanced Aggregate Functions - Benefits</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a:spLocks noGrp="1"/>
          </p:cNvSpPr>
          <p:nvPr>
            <p:ph type="ctrTitle"/>
          </p:nvPr>
        </p:nvSpPr>
        <p:spPr>
          <a:xfrm>
            <a:off x="509000" y="1908167"/>
            <a:ext cx="11267600" cy="39012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Calibri"/>
              <a:buNone/>
            </a:pPr>
            <a:endParaRPr sz="2400">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 ranking functions assign a rank for each row in an ordered group of rows</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 rank is assigned to rows in a sequential manner</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 assignment of rank to each of the rows always start with 1 for every new partition</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There are 3 types of ranking functions supported in MySQL-</a:t>
            </a:r>
            <a:endParaRPr sz="2133">
              <a:latin typeface="Avenir"/>
              <a:ea typeface="Avenir"/>
              <a:cs typeface="Avenir"/>
              <a:sym typeface="Avenir"/>
            </a:endParaRPr>
          </a:p>
          <a:p>
            <a:pPr marL="1219170" lvl="1" indent="-440255" algn="l" rtl="0">
              <a:lnSpc>
                <a:spcPct val="150000"/>
              </a:lnSpc>
              <a:spcBef>
                <a:spcPts val="0"/>
              </a:spcBef>
              <a:spcAft>
                <a:spcPts val="0"/>
              </a:spcAft>
              <a:buSzPts val="1600"/>
              <a:buFont typeface="Avenir"/>
              <a:buChar char="○"/>
            </a:pPr>
            <a:r>
              <a:rPr lang="en-GB" sz="2133">
                <a:latin typeface="Avenir"/>
                <a:ea typeface="Avenir"/>
                <a:cs typeface="Avenir"/>
                <a:sym typeface="Avenir"/>
              </a:rPr>
              <a:t>rank()</a:t>
            </a:r>
            <a:endParaRPr sz="2133">
              <a:latin typeface="Avenir"/>
              <a:ea typeface="Avenir"/>
              <a:cs typeface="Avenir"/>
              <a:sym typeface="Avenir"/>
            </a:endParaRPr>
          </a:p>
          <a:p>
            <a:pPr marL="1219170" lvl="1" indent="-440255" algn="l" rtl="0">
              <a:lnSpc>
                <a:spcPct val="150000"/>
              </a:lnSpc>
              <a:spcBef>
                <a:spcPts val="0"/>
              </a:spcBef>
              <a:spcAft>
                <a:spcPts val="0"/>
              </a:spcAft>
              <a:buSzPts val="1600"/>
              <a:buFont typeface="Avenir"/>
              <a:buChar char="○"/>
            </a:pPr>
            <a:r>
              <a:rPr lang="en-GB" sz="2133">
                <a:latin typeface="Avenir"/>
                <a:ea typeface="Avenir"/>
                <a:cs typeface="Avenir"/>
                <a:sym typeface="Avenir"/>
              </a:rPr>
              <a:t>dense_rank()</a:t>
            </a:r>
            <a:endParaRPr sz="2133">
              <a:latin typeface="Avenir"/>
              <a:ea typeface="Avenir"/>
              <a:cs typeface="Avenir"/>
              <a:sym typeface="Avenir"/>
            </a:endParaRPr>
          </a:p>
          <a:p>
            <a:pPr marL="1219170" lvl="1" indent="-440255" algn="l" rtl="0">
              <a:lnSpc>
                <a:spcPct val="150000"/>
              </a:lnSpc>
              <a:spcBef>
                <a:spcPts val="0"/>
              </a:spcBef>
              <a:spcAft>
                <a:spcPts val="0"/>
              </a:spcAft>
              <a:buSzPts val="1600"/>
              <a:buFont typeface="Avenir"/>
              <a:buChar char="○"/>
            </a:pPr>
            <a:r>
              <a:rPr lang="en-GB" sz="2133">
                <a:latin typeface="Avenir"/>
                <a:ea typeface="Avenir"/>
                <a:cs typeface="Avenir"/>
                <a:sym typeface="Avenir"/>
              </a:rPr>
              <a:t>percent_rank()</a:t>
            </a:r>
            <a:endParaRPr sz="2133">
              <a:latin typeface="Avenir"/>
              <a:ea typeface="Avenir"/>
              <a:cs typeface="Avenir"/>
              <a:sym typeface="Avenir"/>
            </a:endParaRPr>
          </a:p>
        </p:txBody>
      </p:sp>
      <p:sp>
        <p:nvSpPr>
          <p:cNvPr id="267" name="Google Shape;267;p25"/>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Window Functions - Ranking</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6"/>
          <p:cNvSpPr txBox="1">
            <a:spLocks noGrp="1"/>
          </p:cNvSpPr>
          <p:nvPr>
            <p:ph type="ctrTitle"/>
          </p:nvPr>
        </p:nvSpPr>
        <p:spPr>
          <a:xfrm>
            <a:off x="517200" y="1897300"/>
            <a:ext cx="11360800" cy="8540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Displays the rank for each record based on highest value of a desired column by calculating on group of rows divided by corresponding candidate key</a:t>
            </a:r>
            <a:endParaRPr sz="2133">
              <a:latin typeface="Avenir"/>
              <a:ea typeface="Avenir"/>
              <a:cs typeface="Avenir"/>
              <a:sym typeface="Avenir"/>
            </a:endParaRPr>
          </a:p>
        </p:txBody>
      </p:sp>
      <p:sp>
        <p:nvSpPr>
          <p:cNvPr id="273" name="Google Shape;273;p26"/>
          <p:cNvSpPr txBox="1">
            <a:spLocks noGrp="1"/>
          </p:cNvSpPr>
          <p:nvPr>
            <p:ph type="ctrTitle"/>
          </p:nvPr>
        </p:nvSpPr>
        <p:spPr>
          <a:xfrm>
            <a:off x="564700" y="3198867"/>
            <a:ext cx="11500800" cy="14268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Clr>
                <a:schemeClr val="dk1"/>
              </a:buClr>
              <a:buSzPts val="5200"/>
              <a:buFont typeface="Courier New"/>
              <a:buNone/>
            </a:pPr>
            <a:r>
              <a:rPr lang="en-GB" sz="1733" b="1">
                <a:latin typeface="Courier New"/>
                <a:ea typeface="Courier New"/>
                <a:cs typeface="Courier New"/>
                <a:sym typeface="Courier New"/>
              </a:rPr>
              <a:t>SELECT </a:t>
            </a:r>
            <a:r>
              <a:rPr lang="en-GB" sz="1733">
                <a:latin typeface="Courier New"/>
                <a:ea typeface="Courier New"/>
                <a:cs typeface="Courier New"/>
                <a:sym typeface="Courier New"/>
              </a:rPr>
              <a:t>Cust_Id, Acct_Num, Acct_Type, Balance,</a:t>
            </a:r>
            <a:endParaRPr sz="1733">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733" b="1">
                <a:latin typeface="Courier New"/>
                <a:ea typeface="Courier New"/>
                <a:cs typeface="Courier New"/>
                <a:sym typeface="Courier New"/>
              </a:rPr>
              <a:t>RANK()</a:t>
            </a:r>
            <a:r>
              <a:rPr lang="en-GB" sz="1733">
                <a:latin typeface="Courier New"/>
                <a:ea typeface="Courier New"/>
                <a:cs typeface="Courier New"/>
                <a:sym typeface="Courier New"/>
              </a:rPr>
              <a:t> </a:t>
            </a:r>
            <a:r>
              <a:rPr lang="en-GB" sz="1733" b="1">
                <a:latin typeface="Courier New"/>
                <a:ea typeface="Courier New"/>
                <a:cs typeface="Courier New"/>
                <a:sym typeface="Courier New"/>
              </a:rPr>
              <a:t>OVER</a:t>
            </a:r>
            <a:r>
              <a:rPr lang="en-GB" sz="1733">
                <a:latin typeface="Courier New"/>
                <a:ea typeface="Courier New"/>
                <a:cs typeface="Courier New"/>
                <a:sym typeface="Courier New"/>
              </a:rPr>
              <a:t>( PARTITION BY Cust_Id ORDER BY Balance desc ) AS Rank_of_balance_amount </a:t>
            </a:r>
            <a:endParaRPr sz="1733">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733" b="1">
                <a:latin typeface="Courier New"/>
                <a:ea typeface="Courier New"/>
                <a:cs typeface="Courier New"/>
                <a:sym typeface="Courier New"/>
              </a:rPr>
              <a:t>FROM </a:t>
            </a:r>
            <a:r>
              <a:rPr lang="en-GB" sz="1733">
                <a:latin typeface="Courier New"/>
                <a:ea typeface="Courier New"/>
                <a:cs typeface="Courier New"/>
                <a:sym typeface="Courier New"/>
              </a:rPr>
              <a:t>  ACCOUNT </a:t>
            </a:r>
            <a:endParaRPr sz="1733">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733" b="1">
                <a:latin typeface="Courier New"/>
                <a:ea typeface="Courier New"/>
                <a:cs typeface="Courier New"/>
                <a:sym typeface="Courier New"/>
              </a:rPr>
              <a:t>WHERE </a:t>
            </a:r>
            <a:r>
              <a:rPr lang="en-GB" sz="1733">
                <a:latin typeface="Courier New"/>
                <a:ea typeface="Courier New"/>
                <a:cs typeface="Courier New"/>
                <a:sym typeface="Courier New"/>
              </a:rPr>
              <a:t> Cust_Id in (  123001 , 123002 ) </a:t>
            </a:r>
            <a:endParaRPr sz="1733">
              <a:latin typeface="Courier New"/>
              <a:ea typeface="Courier New"/>
              <a:cs typeface="Courier New"/>
              <a:sym typeface="Courier New"/>
            </a:endParaRPr>
          </a:p>
        </p:txBody>
      </p:sp>
      <p:sp>
        <p:nvSpPr>
          <p:cNvPr id="274" name="Google Shape;274;p26"/>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Rank() Function</a:t>
            </a:r>
            <a:endParaRPr sz="3200">
              <a:solidFill>
                <a:schemeClr val="dk1"/>
              </a:solidFill>
              <a:latin typeface="Avenir"/>
              <a:ea typeface="Avenir"/>
              <a:cs typeface="Avenir"/>
              <a:sym typeface="Avenir"/>
            </a:endParaRPr>
          </a:p>
        </p:txBody>
      </p:sp>
      <p:pic>
        <p:nvPicPr>
          <p:cNvPr id="275" name="Google Shape;275;p26"/>
          <p:cNvPicPr preferRelativeResize="0"/>
          <p:nvPr/>
        </p:nvPicPr>
        <p:blipFill rotWithShape="1">
          <a:blip r:embed="rId3">
            <a:alphaModFix/>
          </a:blip>
          <a:srcRect/>
          <a:stretch/>
        </p:blipFill>
        <p:spPr>
          <a:xfrm>
            <a:off x="2951385" y="4973801"/>
            <a:ext cx="6289233" cy="125563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txBox="1">
            <a:spLocks noGrp="1"/>
          </p:cNvSpPr>
          <p:nvPr>
            <p:ph type="ctrTitle"/>
          </p:nvPr>
        </p:nvSpPr>
        <p:spPr>
          <a:xfrm>
            <a:off x="501167" y="1836333"/>
            <a:ext cx="11690800" cy="3383200"/>
          </a:xfrm>
          <a:prstGeom prst="rect">
            <a:avLst/>
          </a:prstGeom>
          <a:noFill/>
          <a:ln>
            <a:noFill/>
          </a:ln>
        </p:spPr>
        <p:txBody>
          <a:bodyPr spcFirstLastPara="1" wrap="square" lIns="121900" tIns="121900" rIns="121900" bIns="121900" anchor="ctr"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In this example, Over() clause groups the rows based on candidate key: CUST_ID</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Avenir"/>
              <a:buNone/>
            </a:pPr>
            <a:r>
              <a:rPr lang="en-GB" sz="2133">
                <a:latin typeface="Avenir"/>
                <a:ea typeface="Avenir"/>
                <a:cs typeface="Avenir"/>
                <a:sym typeface="Avenir"/>
              </a:rPr>
              <a:t>For each group of rows,  “order by” clause sorts the column: Balance in a descending order</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Rank() is a open-closed bracket function that gives the rank for all balances maintained by customer in different accounts</a:t>
            </a:r>
            <a:endParaRPr sz="2133">
              <a:latin typeface="Avenir"/>
              <a:ea typeface="Avenir"/>
              <a:cs typeface="Avenir"/>
              <a:sym typeface="Avenir"/>
            </a:endParaRPr>
          </a:p>
        </p:txBody>
      </p:sp>
      <p:sp>
        <p:nvSpPr>
          <p:cNvPr id="281" name="Google Shape;281;p27"/>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Rank() Function</a:t>
            </a:r>
            <a:endParaRPr sz="3200">
              <a:solidFill>
                <a:schemeClr val="dk1"/>
              </a:solidFill>
              <a:latin typeface="Avenir"/>
              <a:ea typeface="Avenir"/>
              <a:cs typeface="Avenir"/>
              <a:sym typeface="Aveni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8"/>
          <p:cNvSpPr txBox="1">
            <a:spLocks noGrp="1"/>
          </p:cNvSpPr>
          <p:nvPr>
            <p:ph type="ctrTitle"/>
          </p:nvPr>
        </p:nvSpPr>
        <p:spPr>
          <a:xfrm>
            <a:off x="564700" y="2953500"/>
            <a:ext cx="11360800" cy="3313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rgbClr val="323232"/>
              </a:buClr>
              <a:buSzPts val="5200"/>
              <a:buFont typeface="Avenir"/>
              <a:buNone/>
            </a:pPr>
            <a:r>
              <a:rPr lang="en-GB" sz="2133">
                <a:solidFill>
                  <a:srgbClr val="323232"/>
                </a:solidFill>
                <a:latin typeface="Avenir"/>
                <a:ea typeface="Avenir"/>
                <a:cs typeface="Avenir"/>
                <a:sym typeface="Avenir"/>
              </a:rPr>
              <a:t># Insert a record for this example</a:t>
            </a:r>
            <a:endParaRPr sz="2133">
              <a:solidFill>
                <a:srgbClr val="323232"/>
              </a:solidFill>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733">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733" b="1">
                <a:latin typeface="Courier New"/>
                <a:ea typeface="Courier New"/>
                <a:cs typeface="Courier New"/>
                <a:sym typeface="Courier New"/>
              </a:rPr>
              <a:t>INSERT </a:t>
            </a:r>
            <a:r>
              <a:rPr lang="en-GB" sz="1733">
                <a:latin typeface="Courier New"/>
                <a:ea typeface="Courier New"/>
                <a:cs typeface="Courier New"/>
                <a:sym typeface="Courier New"/>
              </a:rPr>
              <a:t>INTO </a:t>
            </a:r>
            <a:r>
              <a:rPr lang="en-GB" sz="1733" b="1">
                <a:latin typeface="Courier New"/>
                <a:ea typeface="Courier New"/>
                <a:cs typeface="Courier New"/>
                <a:sym typeface="Courier New"/>
              </a:rPr>
              <a:t>ACCOUNT </a:t>
            </a:r>
            <a:r>
              <a:rPr lang="en-GB" sz="1733">
                <a:latin typeface="Courier New"/>
                <a:ea typeface="Courier New"/>
                <a:cs typeface="Courier New"/>
                <a:sym typeface="Courier New"/>
              </a:rPr>
              <a:t>VALUES </a:t>
            </a:r>
            <a:endParaRPr sz="1733">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733">
                <a:latin typeface="Courier New"/>
                <a:ea typeface="Courier New"/>
                <a:cs typeface="Courier New"/>
                <a:sym typeface="Courier New"/>
              </a:rPr>
              <a:t>(123004, '5000-1899-6092','FIXED DEPOSITS'    , 7500000    , 'ACTIVE' , 'S' ) ; </a:t>
            </a:r>
            <a:endParaRPr sz="1733">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alibri"/>
              <a:buNone/>
            </a:pPr>
            <a:endParaRPr sz="1733"/>
          </a:p>
          <a:p>
            <a:pPr marL="0" lvl="0" indent="0" algn="l" rtl="0">
              <a:lnSpc>
                <a:spcPct val="100000"/>
              </a:lnSpc>
              <a:spcBef>
                <a:spcPts val="0"/>
              </a:spcBef>
              <a:spcAft>
                <a:spcPts val="0"/>
              </a:spcAft>
              <a:buClr>
                <a:schemeClr val="dk1"/>
              </a:buClr>
              <a:buSzPts val="5200"/>
              <a:buFont typeface="Avenir"/>
              <a:buNone/>
            </a:pPr>
            <a:r>
              <a:rPr lang="en-GB" sz="2133">
                <a:latin typeface="Avenir"/>
                <a:ea typeface="Avenir"/>
                <a:cs typeface="Avenir"/>
                <a:sym typeface="Avenir"/>
              </a:rPr>
              <a:t># Example : </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733" u="sng"/>
          </a:p>
          <a:p>
            <a:pPr marL="0" lvl="0" indent="0" algn="l" rtl="0">
              <a:lnSpc>
                <a:spcPct val="100000"/>
              </a:lnSpc>
              <a:spcBef>
                <a:spcPts val="0"/>
              </a:spcBef>
              <a:spcAft>
                <a:spcPts val="0"/>
              </a:spcAft>
              <a:buClr>
                <a:schemeClr val="dk1"/>
              </a:buClr>
              <a:buSzPts val="5200"/>
              <a:buFont typeface="Courier New"/>
              <a:buNone/>
            </a:pPr>
            <a:r>
              <a:rPr lang="en-GB" sz="1733" b="1">
                <a:latin typeface="Courier New"/>
                <a:ea typeface="Courier New"/>
                <a:cs typeface="Courier New"/>
                <a:sym typeface="Courier New"/>
              </a:rPr>
              <a:t>SELECT </a:t>
            </a:r>
            <a:r>
              <a:rPr lang="en-GB" sz="1733">
                <a:latin typeface="Courier New"/>
                <a:ea typeface="Courier New"/>
                <a:cs typeface="Courier New"/>
                <a:sym typeface="Courier New"/>
              </a:rPr>
              <a:t>Cust_Id, Acct_Num, Acct_type, Balance, </a:t>
            </a:r>
            <a:endParaRPr sz="1733">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733" b="1">
                <a:latin typeface="Courier New"/>
                <a:ea typeface="Courier New"/>
                <a:cs typeface="Courier New"/>
                <a:sym typeface="Courier New"/>
              </a:rPr>
              <a:t>RANK() OVER(PARTITION BY</a:t>
            </a:r>
            <a:r>
              <a:rPr lang="en-GB" sz="1733">
                <a:latin typeface="Courier New"/>
                <a:ea typeface="Courier New"/>
                <a:cs typeface="Courier New"/>
                <a:sym typeface="Courier New"/>
              </a:rPr>
              <a:t> Cust_Id  </a:t>
            </a:r>
            <a:r>
              <a:rPr lang="en-GB" sz="1733" b="1">
                <a:latin typeface="Courier New"/>
                <a:ea typeface="Courier New"/>
                <a:cs typeface="Courier New"/>
                <a:sym typeface="Courier New"/>
              </a:rPr>
              <a:t>ORDER BY</a:t>
            </a:r>
            <a:r>
              <a:rPr lang="en-GB" sz="1733">
                <a:latin typeface="Courier New"/>
                <a:ea typeface="Courier New"/>
                <a:cs typeface="Courier New"/>
                <a:sym typeface="Courier New"/>
              </a:rPr>
              <a:t> Balance desc </a:t>
            </a:r>
            <a:r>
              <a:rPr lang="en-GB" sz="1733" b="1">
                <a:latin typeface="Courier New"/>
                <a:ea typeface="Courier New"/>
                <a:cs typeface="Courier New"/>
                <a:sym typeface="Courier New"/>
              </a:rPr>
              <a:t>)</a:t>
            </a:r>
            <a:r>
              <a:rPr lang="en-GB" sz="1733">
                <a:latin typeface="Courier New"/>
                <a:ea typeface="Courier New"/>
                <a:cs typeface="Courier New"/>
                <a:sym typeface="Courier New"/>
              </a:rPr>
              <a:t> </a:t>
            </a:r>
            <a:r>
              <a:rPr lang="en-GB" sz="1733" b="1">
                <a:latin typeface="Courier New"/>
                <a:ea typeface="Courier New"/>
                <a:cs typeface="Courier New"/>
                <a:sym typeface="Courier New"/>
              </a:rPr>
              <a:t>AS</a:t>
            </a:r>
            <a:r>
              <a:rPr lang="en-GB" sz="1733">
                <a:latin typeface="Courier New"/>
                <a:ea typeface="Courier New"/>
                <a:cs typeface="Courier New"/>
                <a:sym typeface="Courier New"/>
              </a:rPr>
              <a:t> Rank_of_balance_amount </a:t>
            </a:r>
            <a:endParaRPr sz="1733">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733" b="1">
                <a:latin typeface="Courier New"/>
                <a:ea typeface="Courier New"/>
                <a:cs typeface="Courier New"/>
                <a:sym typeface="Courier New"/>
              </a:rPr>
              <a:t>FROM  </a:t>
            </a:r>
            <a:r>
              <a:rPr lang="en-GB" sz="1733">
                <a:latin typeface="Courier New"/>
                <a:ea typeface="Courier New"/>
                <a:cs typeface="Courier New"/>
                <a:sym typeface="Courier New"/>
              </a:rPr>
              <a:t>ACCOUNT </a:t>
            </a:r>
            <a:endParaRPr sz="1733">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733" b="1">
                <a:latin typeface="Courier New"/>
                <a:ea typeface="Courier New"/>
                <a:cs typeface="Courier New"/>
                <a:sym typeface="Courier New"/>
              </a:rPr>
              <a:t>WHERE </a:t>
            </a:r>
            <a:r>
              <a:rPr lang="en-GB" sz="1733">
                <a:latin typeface="Courier New"/>
                <a:ea typeface="Courier New"/>
                <a:cs typeface="Courier New"/>
                <a:sym typeface="Courier New"/>
              </a:rPr>
              <a:t>Cust_Id in (  123004 ) </a:t>
            </a:r>
            <a:endParaRPr sz="1733">
              <a:latin typeface="Courier New"/>
              <a:ea typeface="Courier New"/>
              <a:cs typeface="Courier New"/>
              <a:sym typeface="Courier New"/>
            </a:endParaRPr>
          </a:p>
        </p:txBody>
      </p:sp>
      <p:sp>
        <p:nvSpPr>
          <p:cNvPr id="287" name="Google Shape;287;p28"/>
          <p:cNvSpPr txBox="1">
            <a:spLocks noGrp="1"/>
          </p:cNvSpPr>
          <p:nvPr>
            <p:ph type="ctrTitle"/>
          </p:nvPr>
        </p:nvSpPr>
        <p:spPr>
          <a:xfrm>
            <a:off x="489667" y="1797867"/>
            <a:ext cx="11286800" cy="9612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Display similar rank for equal values in a column</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p:txBody>
      </p:sp>
      <p:sp>
        <p:nvSpPr>
          <p:cNvPr id="288" name="Google Shape;288;p28"/>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Rank() Function</a:t>
            </a:r>
            <a:endParaRPr sz="3200">
              <a:solidFill>
                <a:schemeClr val="dk1"/>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8" name="Google Shape;108;p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9" name="Google Shape;109;p2"/>
          <p:cNvSpPr txBox="1"/>
          <p:nvPr/>
        </p:nvSpPr>
        <p:spPr>
          <a:xfrm>
            <a:off x="449789" y="89332"/>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3200">
                <a:solidFill>
                  <a:srgbClr val="434343"/>
                </a:solidFill>
                <a:latin typeface="Avenir"/>
                <a:ea typeface="Avenir"/>
                <a:cs typeface="Avenir"/>
                <a:sym typeface="Avenir"/>
              </a:rPr>
              <a:t>Subqueries and Joins</a:t>
            </a:r>
            <a:endParaRPr sz="3200">
              <a:solidFill>
                <a:srgbClr val="434343"/>
              </a:solidFill>
              <a:latin typeface="Avenir"/>
              <a:ea typeface="Avenir"/>
              <a:cs typeface="Avenir"/>
              <a:sym typeface="Avenir"/>
            </a:endParaRPr>
          </a:p>
        </p:txBody>
      </p:sp>
      <p:sp>
        <p:nvSpPr>
          <p:cNvPr id="110" name="Google Shape;110;p2"/>
          <p:cNvSpPr txBox="1"/>
          <p:nvPr/>
        </p:nvSpPr>
        <p:spPr>
          <a:xfrm>
            <a:off x="508000" y="2862133"/>
            <a:ext cx="10939600" cy="13200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50000"/>
              </a:lnSpc>
              <a:spcBef>
                <a:spcPts val="0"/>
              </a:spcBef>
              <a:spcAft>
                <a:spcPts val="0"/>
              </a:spcAft>
              <a:buClr>
                <a:schemeClr val="dk1"/>
              </a:buClr>
              <a:buSzPts val="1600"/>
              <a:buFont typeface="Avenir"/>
              <a:buChar char="●"/>
            </a:pPr>
            <a:r>
              <a:rPr lang="en-GB" sz="2133">
                <a:solidFill>
                  <a:schemeClr val="dk1"/>
                </a:solidFill>
                <a:latin typeface="Avenir"/>
                <a:ea typeface="Avenir"/>
                <a:cs typeface="Avenir"/>
                <a:sym typeface="Avenir"/>
              </a:rPr>
              <a:t>Subquery and JOIN perform the execution of queries similarly and retrieves the same output but varies with below features</a:t>
            </a:r>
            <a:endParaRPr sz="2133">
              <a:solidFill>
                <a:schemeClr val="dk1"/>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9"/>
          <p:cNvSpPr txBox="1">
            <a:spLocks noGrp="1"/>
          </p:cNvSpPr>
          <p:nvPr>
            <p:ph type="ctrTitle"/>
          </p:nvPr>
        </p:nvSpPr>
        <p:spPr>
          <a:xfrm>
            <a:off x="720400" y="1960067"/>
            <a:ext cx="1825200" cy="6532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2133"/>
              <a:buFont typeface="Avenir"/>
              <a:buNone/>
            </a:pPr>
            <a:r>
              <a:rPr lang="en-GB" sz="2133">
                <a:latin typeface="Avenir"/>
                <a:ea typeface="Avenir"/>
                <a:cs typeface="Avenir"/>
                <a:sym typeface="Avenir"/>
              </a:rPr>
              <a:t>Output:</a:t>
            </a:r>
            <a:endParaRPr sz="2133"/>
          </a:p>
        </p:txBody>
      </p:sp>
      <p:sp>
        <p:nvSpPr>
          <p:cNvPr id="294" name="Google Shape;294;p29"/>
          <p:cNvSpPr txBox="1">
            <a:spLocks noGrp="1"/>
          </p:cNvSpPr>
          <p:nvPr>
            <p:ph type="ctrTitle"/>
          </p:nvPr>
        </p:nvSpPr>
        <p:spPr>
          <a:xfrm>
            <a:off x="517200" y="4476100"/>
            <a:ext cx="11203200" cy="18524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For Cust_Id: 123004 , there are equal balance amounts for two of its FIXED DEPOSIT accounts in the descending order</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609585" lvl="0" indent="-423323" algn="l" rtl="0">
              <a:lnSpc>
                <a:spcPct val="100000"/>
              </a:lnSpc>
              <a:spcBef>
                <a:spcPts val="0"/>
              </a:spcBef>
              <a:spcAft>
                <a:spcPts val="0"/>
              </a:spcAft>
              <a:buClr>
                <a:schemeClr val="dk1"/>
              </a:buClr>
              <a:buSzPts val="1400"/>
              <a:buFont typeface="Avenir"/>
              <a:buChar char="●"/>
            </a:pPr>
            <a:r>
              <a:rPr lang="en-GB" sz="2133">
                <a:latin typeface="Avenir"/>
                <a:ea typeface="Avenir"/>
                <a:cs typeface="Avenir"/>
                <a:sym typeface="Avenir"/>
              </a:rPr>
              <a:t>Hence the </a:t>
            </a:r>
            <a:r>
              <a:rPr lang="en-GB" sz="2133" b="1" i="1">
                <a:latin typeface="Avenir"/>
                <a:ea typeface="Avenir"/>
                <a:cs typeface="Avenir"/>
                <a:sym typeface="Avenir"/>
              </a:rPr>
              <a:t>same rank - </a:t>
            </a:r>
            <a:r>
              <a:rPr lang="en-GB" sz="2133" b="1">
                <a:latin typeface="Avenir"/>
                <a:ea typeface="Avenir"/>
                <a:cs typeface="Avenir"/>
                <a:sym typeface="Avenir"/>
              </a:rPr>
              <a:t>(1) </a:t>
            </a:r>
            <a:r>
              <a:rPr lang="en-GB" sz="2133">
                <a:latin typeface="Avenir"/>
                <a:ea typeface="Avenir"/>
                <a:cs typeface="Avenir"/>
                <a:sym typeface="Avenir"/>
              </a:rPr>
              <a:t>is assigned for both the FIXED DEPOSIT accounts, but </a:t>
            </a:r>
            <a:r>
              <a:rPr lang="en-GB" sz="2400" b="1" i="1">
                <a:latin typeface="Avenir"/>
                <a:ea typeface="Avenir"/>
                <a:cs typeface="Avenir"/>
                <a:sym typeface="Avenir"/>
              </a:rPr>
              <a:t>skipped </a:t>
            </a:r>
            <a:r>
              <a:rPr lang="en-GB" sz="2133">
                <a:latin typeface="Avenir"/>
                <a:ea typeface="Avenir"/>
                <a:cs typeface="Avenir"/>
                <a:sym typeface="Avenir"/>
              </a:rPr>
              <a:t>the rank -(2). and assigns rank - (3) for the next balance in descending order</a:t>
            </a:r>
            <a:endParaRPr sz="2133">
              <a:latin typeface="Avenir"/>
              <a:ea typeface="Avenir"/>
              <a:cs typeface="Avenir"/>
              <a:sym typeface="Avenir"/>
            </a:endParaRPr>
          </a:p>
        </p:txBody>
      </p:sp>
      <p:sp>
        <p:nvSpPr>
          <p:cNvPr id="295" name="Google Shape;295;p29"/>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Rank() Function</a:t>
            </a:r>
            <a:endParaRPr sz="3200">
              <a:solidFill>
                <a:schemeClr val="dk1"/>
              </a:solidFill>
              <a:latin typeface="Avenir"/>
              <a:ea typeface="Avenir"/>
              <a:cs typeface="Avenir"/>
              <a:sym typeface="Avenir"/>
            </a:endParaRPr>
          </a:p>
        </p:txBody>
      </p:sp>
      <p:pic>
        <p:nvPicPr>
          <p:cNvPr id="296" name="Google Shape;296;p29"/>
          <p:cNvPicPr preferRelativeResize="0"/>
          <p:nvPr/>
        </p:nvPicPr>
        <p:blipFill rotWithShape="1">
          <a:blip r:embed="rId3">
            <a:alphaModFix/>
          </a:blip>
          <a:srcRect/>
          <a:stretch/>
        </p:blipFill>
        <p:spPr>
          <a:xfrm>
            <a:off x="2779985" y="2824333"/>
            <a:ext cx="6632033" cy="1109267"/>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0"/>
          <p:cNvSpPr txBox="1">
            <a:spLocks noGrp="1"/>
          </p:cNvSpPr>
          <p:nvPr>
            <p:ph type="ctrTitle"/>
          </p:nvPr>
        </p:nvSpPr>
        <p:spPr>
          <a:xfrm>
            <a:off x="1042000" y="2922700"/>
            <a:ext cx="10183600" cy="17600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Trebuchet MS"/>
              <a:buNone/>
            </a:pPr>
            <a:r>
              <a:rPr lang="en-GB" sz="2667" i="1">
                <a:latin typeface="Trebuchet MS"/>
                <a:ea typeface="Trebuchet MS"/>
                <a:cs typeface="Trebuchet MS"/>
                <a:sym typeface="Trebuchet MS"/>
              </a:rPr>
              <a:t>Rank() function will keep skipping the subsequent ranks based on the count of similar column values</a:t>
            </a:r>
            <a:endParaRPr sz="2667" i="1">
              <a:latin typeface="Trebuchet MS"/>
              <a:ea typeface="Trebuchet MS"/>
              <a:cs typeface="Trebuchet MS"/>
              <a:sym typeface="Trebuchet MS"/>
            </a:endParaRPr>
          </a:p>
          <a:p>
            <a:pPr marL="0" lvl="0" indent="0" algn="l" rtl="0">
              <a:lnSpc>
                <a:spcPct val="100000"/>
              </a:lnSpc>
              <a:spcBef>
                <a:spcPts val="0"/>
              </a:spcBef>
              <a:spcAft>
                <a:spcPts val="0"/>
              </a:spcAft>
              <a:buClr>
                <a:schemeClr val="dk1"/>
              </a:buClr>
              <a:buSzPts val="5200"/>
              <a:buFont typeface="Calibri"/>
              <a:buNone/>
            </a:pPr>
            <a:endParaRPr sz="2667" i="1">
              <a:latin typeface="Trebuchet MS"/>
              <a:ea typeface="Trebuchet MS"/>
              <a:cs typeface="Trebuchet MS"/>
              <a:sym typeface="Trebuchet MS"/>
            </a:endParaRPr>
          </a:p>
          <a:p>
            <a:pPr marL="0" lvl="0" indent="0" algn="l" rtl="0">
              <a:lnSpc>
                <a:spcPct val="100000"/>
              </a:lnSpc>
              <a:spcBef>
                <a:spcPts val="0"/>
              </a:spcBef>
              <a:spcAft>
                <a:spcPts val="0"/>
              </a:spcAft>
              <a:buClr>
                <a:schemeClr val="dk1"/>
              </a:buClr>
              <a:buSzPts val="5200"/>
              <a:buFont typeface="Trebuchet MS"/>
              <a:buNone/>
            </a:pPr>
            <a:r>
              <a:rPr lang="en-GB" sz="2667" i="1">
                <a:latin typeface="Trebuchet MS"/>
                <a:ea typeface="Trebuchet MS"/>
                <a:cs typeface="Trebuchet MS"/>
                <a:sym typeface="Trebuchet MS"/>
              </a:rPr>
              <a:t>No. of Ranks skipped = No. of gaps between similar column values </a:t>
            </a:r>
            <a:endParaRPr sz="2667" i="1">
              <a:latin typeface="Trebuchet MS"/>
              <a:ea typeface="Trebuchet MS"/>
              <a:cs typeface="Trebuchet MS"/>
              <a:sym typeface="Trebuchet MS"/>
            </a:endParaRPr>
          </a:p>
        </p:txBody>
      </p:sp>
      <p:pic>
        <p:nvPicPr>
          <p:cNvPr id="302" name="Google Shape;302;p30"/>
          <p:cNvPicPr preferRelativeResize="0"/>
          <p:nvPr/>
        </p:nvPicPr>
        <p:blipFill rotWithShape="1">
          <a:blip r:embed="rId3">
            <a:alphaModFix/>
          </a:blip>
          <a:srcRect l="11594" t="4094" r="10692" b="4688"/>
          <a:stretch/>
        </p:blipFill>
        <p:spPr>
          <a:xfrm>
            <a:off x="577867" y="248134"/>
            <a:ext cx="1638700" cy="140943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ctrTitle"/>
          </p:nvPr>
        </p:nvSpPr>
        <p:spPr>
          <a:xfrm>
            <a:off x="516700" y="1907200"/>
            <a:ext cx="11294400" cy="8704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Dense_rank displays the rank based on highest value of a desired column, but it preserves the rank for next following record without skipping</a:t>
            </a:r>
            <a:endParaRPr sz="2133">
              <a:latin typeface="Avenir"/>
              <a:ea typeface="Avenir"/>
              <a:cs typeface="Avenir"/>
              <a:sym typeface="Avenir"/>
            </a:endParaRPr>
          </a:p>
        </p:txBody>
      </p:sp>
      <p:sp>
        <p:nvSpPr>
          <p:cNvPr id="308" name="Google Shape;308;p31"/>
          <p:cNvSpPr txBox="1">
            <a:spLocks noGrp="1"/>
          </p:cNvSpPr>
          <p:nvPr>
            <p:ph type="ctrTitle"/>
          </p:nvPr>
        </p:nvSpPr>
        <p:spPr>
          <a:xfrm>
            <a:off x="566600" y="3224733"/>
            <a:ext cx="11058800" cy="2172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Clr>
                <a:schemeClr val="dk1"/>
              </a:buClr>
              <a:buSzPts val="5200"/>
              <a:buFont typeface="Courier New"/>
              <a:buNone/>
            </a:pPr>
            <a:r>
              <a:rPr lang="en-GB" sz="2133" b="1">
                <a:latin typeface="Courier New"/>
                <a:ea typeface="Courier New"/>
                <a:cs typeface="Courier New"/>
                <a:sym typeface="Courier New"/>
              </a:rPr>
              <a:t>SELECT </a:t>
            </a:r>
            <a:r>
              <a:rPr lang="en-GB" sz="2133">
                <a:latin typeface="Courier New"/>
                <a:ea typeface="Courier New"/>
                <a:cs typeface="Courier New"/>
                <a:sym typeface="Courier New"/>
              </a:rPr>
              <a:t>Cust_Id, Acct_Num, Acct_type, Balance, </a:t>
            </a:r>
            <a:endParaRPr sz="2133">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2133" b="1">
                <a:latin typeface="Courier New"/>
                <a:ea typeface="Courier New"/>
                <a:cs typeface="Courier New"/>
                <a:sym typeface="Courier New"/>
              </a:rPr>
              <a:t>DENSE_RANK() OVER (PARTITIoN BY</a:t>
            </a:r>
            <a:r>
              <a:rPr lang="en-GB" sz="2133">
                <a:latin typeface="Courier New"/>
                <a:ea typeface="Courier New"/>
                <a:cs typeface="Courier New"/>
                <a:sym typeface="Courier New"/>
              </a:rPr>
              <a:t> Cust_Id  </a:t>
            </a:r>
            <a:r>
              <a:rPr lang="en-GB" sz="2133" b="1">
                <a:latin typeface="Courier New"/>
                <a:ea typeface="Courier New"/>
                <a:cs typeface="Courier New"/>
                <a:sym typeface="Courier New"/>
              </a:rPr>
              <a:t>ORDER BY </a:t>
            </a:r>
            <a:r>
              <a:rPr lang="en-GB" sz="2133">
                <a:latin typeface="Courier New"/>
                <a:ea typeface="Courier New"/>
                <a:cs typeface="Courier New"/>
                <a:sym typeface="Courier New"/>
              </a:rPr>
              <a:t>Balance </a:t>
            </a:r>
            <a:r>
              <a:rPr lang="en-GB" sz="2133" b="1">
                <a:latin typeface="Courier New"/>
                <a:ea typeface="Courier New"/>
                <a:cs typeface="Courier New"/>
                <a:sym typeface="Courier New"/>
              </a:rPr>
              <a:t>desc)</a:t>
            </a:r>
            <a:r>
              <a:rPr lang="en-GB" sz="2133">
                <a:latin typeface="Courier New"/>
                <a:ea typeface="Courier New"/>
                <a:cs typeface="Courier New"/>
                <a:sym typeface="Courier New"/>
              </a:rPr>
              <a:t> </a:t>
            </a:r>
            <a:r>
              <a:rPr lang="en-GB" sz="2133" b="1">
                <a:latin typeface="Courier New"/>
                <a:ea typeface="Courier New"/>
                <a:cs typeface="Courier New"/>
                <a:sym typeface="Courier New"/>
              </a:rPr>
              <a:t>AS</a:t>
            </a:r>
            <a:r>
              <a:rPr lang="en-GB" sz="2133">
                <a:latin typeface="Courier New"/>
                <a:ea typeface="Courier New"/>
                <a:cs typeface="Courier New"/>
                <a:sym typeface="Courier New"/>
              </a:rPr>
              <a:t> Dense_rank_of_balance</a:t>
            </a:r>
            <a:endParaRPr sz="2133">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2133" b="1">
                <a:latin typeface="Courier New"/>
                <a:ea typeface="Courier New"/>
                <a:cs typeface="Courier New"/>
                <a:sym typeface="Courier New"/>
              </a:rPr>
              <a:t>FROM </a:t>
            </a:r>
            <a:r>
              <a:rPr lang="en-GB" sz="2133">
                <a:latin typeface="Courier New"/>
                <a:ea typeface="Courier New"/>
                <a:cs typeface="Courier New"/>
                <a:sym typeface="Courier New"/>
              </a:rPr>
              <a:t> ACCOUNT </a:t>
            </a:r>
            <a:endParaRPr sz="2133">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2133" b="1">
                <a:latin typeface="Courier New"/>
                <a:ea typeface="Courier New"/>
                <a:cs typeface="Courier New"/>
                <a:sym typeface="Courier New"/>
              </a:rPr>
              <a:t>WHERE</a:t>
            </a:r>
            <a:r>
              <a:rPr lang="en-GB" sz="2133">
                <a:latin typeface="Courier New"/>
                <a:ea typeface="Courier New"/>
                <a:cs typeface="Courier New"/>
                <a:sym typeface="Courier New"/>
              </a:rPr>
              <a:t> Cust_Id =  123004 </a:t>
            </a:r>
            <a:endParaRPr sz="2133">
              <a:latin typeface="Courier New"/>
              <a:ea typeface="Courier New"/>
              <a:cs typeface="Courier New"/>
              <a:sym typeface="Courier New"/>
            </a:endParaRPr>
          </a:p>
        </p:txBody>
      </p:sp>
      <p:sp>
        <p:nvSpPr>
          <p:cNvPr id="309" name="Google Shape;309;p31"/>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Dense_Rank() Function</a:t>
            </a:r>
            <a:endParaRPr sz="3200">
              <a:solidFill>
                <a:schemeClr val="dk1"/>
              </a:solidFill>
              <a:latin typeface="Avenir"/>
              <a:ea typeface="Avenir"/>
              <a:cs typeface="Avenir"/>
              <a:sym typeface="Aveni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ctrTitle"/>
          </p:nvPr>
        </p:nvSpPr>
        <p:spPr>
          <a:xfrm>
            <a:off x="512700" y="3958300"/>
            <a:ext cx="10942800" cy="20136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In this example, Dense_Rank() function assigns the same rank - (1) when the balance : 7500000 is identified same for two different accounts. But it preserved the rank - (2) without skipping it</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So, the Dense_rank() will not skip any rank</a:t>
            </a:r>
            <a:endParaRPr sz="2133">
              <a:latin typeface="Avenir"/>
              <a:ea typeface="Avenir"/>
              <a:cs typeface="Avenir"/>
              <a:sym typeface="Avenir"/>
            </a:endParaRPr>
          </a:p>
        </p:txBody>
      </p:sp>
      <p:sp>
        <p:nvSpPr>
          <p:cNvPr id="315" name="Google Shape;315;p32"/>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Dense_Rank() Function</a:t>
            </a:r>
            <a:endParaRPr sz="3200">
              <a:solidFill>
                <a:schemeClr val="dk1"/>
              </a:solidFill>
              <a:latin typeface="Avenir"/>
              <a:ea typeface="Avenir"/>
              <a:cs typeface="Avenir"/>
              <a:sym typeface="Avenir"/>
            </a:endParaRPr>
          </a:p>
        </p:txBody>
      </p:sp>
      <p:pic>
        <p:nvPicPr>
          <p:cNvPr id="316" name="Google Shape;316;p32"/>
          <p:cNvPicPr preferRelativeResize="0"/>
          <p:nvPr/>
        </p:nvPicPr>
        <p:blipFill rotWithShape="1">
          <a:blip r:embed="rId3">
            <a:alphaModFix/>
          </a:blip>
          <a:srcRect/>
          <a:stretch/>
        </p:blipFill>
        <p:spPr>
          <a:xfrm>
            <a:off x="2719500" y="2274201"/>
            <a:ext cx="6774368" cy="1178167"/>
          </a:xfrm>
          <a:prstGeom prst="rect">
            <a:avLst/>
          </a:prstGeom>
          <a:noFill/>
          <a:ln w="9525" cap="flat" cmpd="sng">
            <a:solidFill>
              <a:schemeClr val="dk2"/>
            </a:solidFill>
            <a:prstDash val="solid"/>
            <a:round/>
            <a:headEnd type="none" w="sm" len="sm"/>
            <a:tailEnd type="none" w="sm" len="sm"/>
          </a:ln>
        </p:spPr>
      </p:pic>
      <p:sp>
        <p:nvSpPr>
          <p:cNvPr id="317" name="Google Shape;317;p32"/>
          <p:cNvSpPr txBox="1">
            <a:spLocks noGrp="1"/>
          </p:cNvSpPr>
          <p:nvPr>
            <p:ph type="ctrTitle"/>
          </p:nvPr>
        </p:nvSpPr>
        <p:spPr>
          <a:xfrm>
            <a:off x="720400" y="1960067"/>
            <a:ext cx="1825200" cy="6532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2133"/>
              <a:buFont typeface="Avenir"/>
              <a:buNone/>
            </a:pPr>
            <a:r>
              <a:rPr lang="en-GB" sz="2133">
                <a:latin typeface="Avenir"/>
                <a:ea typeface="Avenir"/>
                <a:cs typeface="Avenir"/>
                <a:sym typeface="Avenir"/>
              </a:rPr>
              <a:t>Output:</a:t>
            </a:r>
            <a:endParaRPr sz="2133"/>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ctrTitle"/>
          </p:nvPr>
        </p:nvSpPr>
        <p:spPr>
          <a:xfrm>
            <a:off x="482200" y="1733600"/>
            <a:ext cx="11379600" cy="1760400"/>
          </a:xfrm>
          <a:prstGeom prst="rect">
            <a:avLst/>
          </a:prstGeom>
          <a:noFill/>
          <a:ln>
            <a:noFill/>
          </a:ln>
        </p:spPr>
        <p:txBody>
          <a:bodyPr spcFirstLastPara="1" wrap="square" lIns="121900" tIns="121900" rIns="121900" bIns="121900" anchor="ctr"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While the partitioned rows are in ascending order, the percent_rank () calculates the percentage of rank basis on formula:     </a:t>
            </a:r>
            <a:r>
              <a:rPr lang="en-GB" sz="2133" b="1">
                <a:latin typeface="Avenir"/>
                <a:ea typeface="Avenir"/>
                <a:cs typeface="Avenir"/>
                <a:sym typeface="Avenir"/>
              </a:rPr>
              <a:t>(</a:t>
            </a:r>
            <a:r>
              <a:rPr lang="en-GB" sz="2133" b="1" i="1">
                <a:latin typeface="Avenir"/>
                <a:ea typeface="Avenir"/>
                <a:cs typeface="Avenir"/>
                <a:sym typeface="Avenir"/>
              </a:rPr>
              <a:t>rank</a:t>
            </a:r>
            <a:r>
              <a:rPr lang="en-GB" sz="2133" b="1">
                <a:latin typeface="Avenir"/>
                <a:ea typeface="Avenir"/>
                <a:cs typeface="Avenir"/>
                <a:sym typeface="Avenir"/>
              </a:rPr>
              <a:t> - 1) / ( </a:t>
            </a:r>
            <a:r>
              <a:rPr lang="en-GB" sz="2133" b="1" i="1">
                <a:latin typeface="Avenir"/>
                <a:ea typeface="Avenir"/>
                <a:cs typeface="Avenir"/>
                <a:sym typeface="Avenir"/>
              </a:rPr>
              <a:t>rows</a:t>
            </a:r>
            <a:r>
              <a:rPr lang="en-GB" sz="2133" b="1">
                <a:latin typeface="Avenir"/>
                <a:ea typeface="Avenir"/>
                <a:cs typeface="Avenir"/>
                <a:sym typeface="Avenir"/>
              </a:rPr>
              <a:t> - 1)</a:t>
            </a:r>
            <a:endParaRPr sz="2133" b="1">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b="1">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Eventually, all of the rows in a partition shares a range of fraction from 0 - 1</a:t>
            </a:r>
            <a:endParaRPr sz="2133">
              <a:latin typeface="Avenir"/>
              <a:ea typeface="Avenir"/>
              <a:cs typeface="Avenir"/>
              <a:sym typeface="Avenir"/>
            </a:endParaRPr>
          </a:p>
        </p:txBody>
      </p:sp>
      <p:sp>
        <p:nvSpPr>
          <p:cNvPr id="323" name="Google Shape;323;p33"/>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Percent_Rank() Function</a:t>
            </a:r>
            <a:endParaRPr sz="3200">
              <a:solidFill>
                <a:schemeClr val="dk1"/>
              </a:solidFill>
              <a:latin typeface="Avenir"/>
              <a:ea typeface="Avenir"/>
              <a:cs typeface="Avenir"/>
              <a:sym typeface="Avenir"/>
            </a:endParaRPr>
          </a:p>
        </p:txBody>
      </p:sp>
      <p:sp>
        <p:nvSpPr>
          <p:cNvPr id="324" name="Google Shape;324;p33"/>
          <p:cNvSpPr txBox="1"/>
          <p:nvPr/>
        </p:nvSpPr>
        <p:spPr>
          <a:xfrm>
            <a:off x="817867" y="3586200"/>
            <a:ext cx="10430800" cy="2930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2000" b="1">
                <a:solidFill>
                  <a:schemeClr val="dk1"/>
                </a:solidFill>
                <a:latin typeface="Avenir"/>
                <a:ea typeface="Avenir"/>
                <a:cs typeface="Avenir"/>
                <a:sym typeface="Avenir"/>
              </a:rPr>
              <a:t>#Insert record</a:t>
            </a:r>
            <a:endParaRPr sz="2000" b="1">
              <a:solidFill>
                <a:schemeClr val="dk1"/>
              </a:solidFill>
              <a:latin typeface="Avenir"/>
              <a:ea typeface="Avenir"/>
              <a:cs typeface="Avenir"/>
              <a:sym typeface="Avenir"/>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INSERT INTO</a:t>
            </a:r>
            <a:r>
              <a:rPr lang="en-GB" sz="2000">
                <a:solidFill>
                  <a:schemeClr val="dk1"/>
                </a:solidFill>
                <a:latin typeface="Courier New"/>
                <a:ea typeface="Courier New"/>
                <a:cs typeface="Courier New"/>
                <a:sym typeface="Courier New"/>
              </a:rPr>
              <a:t> ACCOUNT </a:t>
            </a:r>
            <a:r>
              <a:rPr lang="en-GB" sz="2000" b="1">
                <a:solidFill>
                  <a:schemeClr val="dk1"/>
                </a:solidFill>
                <a:latin typeface="Courier New"/>
                <a:ea typeface="Courier New"/>
                <a:cs typeface="Courier New"/>
                <a:sym typeface="Courier New"/>
              </a:rPr>
              <a:t>VALUES </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a:solidFill>
                  <a:schemeClr val="dk1"/>
                </a:solidFill>
                <a:latin typeface="Courier New"/>
                <a:ea typeface="Courier New"/>
                <a:cs typeface="Courier New"/>
                <a:sym typeface="Courier New"/>
              </a:rPr>
              <a:t>( 123004 ,'5000-8800-9977', 'FIXED DEPOSITS', 755000, 'ACTIVE', 'S'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u="sng">
                <a:solidFill>
                  <a:schemeClr val="dk1"/>
                </a:solidFill>
                <a:latin typeface="Calibri"/>
                <a:ea typeface="Calibri"/>
                <a:cs typeface="Calibri"/>
                <a:sym typeface="Calibri"/>
              </a:rPr>
              <a:t>#Example</a:t>
            </a:r>
            <a:endParaRPr sz="2000" u="sng">
              <a:solidFill>
                <a:schemeClr val="dk1"/>
              </a:solidFill>
              <a:latin typeface="Calibri"/>
              <a:ea typeface="Calibri"/>
              <a:cs typeface="Calibri"/>
              <a:sym typeface="Calibri"/>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SELECT </a:t>
            </a:r>
            <a:r>
              <a:rPr lang="en-GB" sz="2000">
                <a:solidFill>
                  <a:schemeClr val="dk1"/>
                </a:solidFill>
                <a:latin typeface="Courier New"/>
                <a:ea typeface="Courier New"/>
                <a:cs typeface="Courier New"/>
                <a:sym typeface="Courier New"/>
              </a:rPr>
              <a:t>Cust_Id, Acct_Num, acct_type, Balance, </a:t>
            </a:r>
            <a:r>
              <a:rPr lang="en-GB" sz="2000" b="1">
                <a:solidFill>
                  <a:schemeClr val="dk1"/>
                </a:solidFill>
                <a:latin typeface="Courier New"/>
                <a:ea typeface="Courier New"/>
                <a:cs typeface="Courier New"/>
                <a:sym typeface="Courier New"/>
              </a:rPr>
              <a:t>PERCENT_RANK()</a:t>
            </a:r>
            <a:r>
              <a:rPr lang="en-GB" sz="2000">
                <a:solidFill>
                  <a:schemeClr val="dk1"/>
                </a:solidFill>
                <a:latin typeface="Courier New"/>
                <a:ea typeface="Courier New"/>
                <a:cs typeface="Courier New"/>
                <a:sym typeface="Courier New"/>
              </a:rPr>
              <a:t>OVER ( </a:t>
            </a:r>
            <a:r>
              <a:rPr lang="en-GB" sz="2000" b="1">
                <a:solidFill>
                  <a:schemeClr val="dk1"/>
                </a:solidFill>
                <a:latin typeface="Courier New"/>
                <a:ea typeface="Courier New"/>
                <a:cs typeface="Courier New"/>
                <a:sym typeface="Courier New"/>
              </a:rPr>
              <a:t>PARTITION BY</a:t>
            </a:r>
            <a:r>
              <a:rPr lang="en-GB" sz="2000">
                <a:solidFill>
                  <a:schemeClr val="dk1"/>
                </a:solidFill>
                <a:latin typeface="Courier New"/>
                <a:ea typeface="Courier New"/>
                <a:cs typeface="Courier New"/>
                <a:sym typeface="Courier New"/>
              </a:rPr>
              <a:t> Cust_Id  </a:t>
            </a:r>
            <a:r>
              <a:rPr lang="en-GB" sz="2000" b="1">
                <a:solidFill>
                  <a:schemeClr val="dk1"/>
                </a:solidFill>
                <a:latin typeface="Courier New"/>
                <a:ea typeface="Courier New"/>
                <a:cs typeface="Courier New"/>
                <a:sym typeface="Courier New"/>
              </a:rPr>
              <a:t>ORDER BY </a:t>
            </a:r>
            <a:r>
              <a:rPr lang="en-GB" sz="2000">
                <a:solidFill>
                  <a:schemeClr val="dk1"/>
                </a:solidFill>
                <a:latin typeface="Courier New"/>
                <a:ea typeface="Courier New"/>
                <a:cs typeface="Courier New"/>
                <a:sym typeface="Courier New"/>
              </a:rPr>
              <a:t>balance) </a:t>
            </a:r>
            <a:r>
              <a:rPr lang="en-GB" sz="2000" b="1">
                <a:solidFill>
                  <a:schemeClr val="dk1"/>
                </a:solidFill>
                <a:latin typeface="Courier New"/>
                <a:ea typeface="Courier New"/>
                <a:cs typeface="Courier New"/>
                <a:sym typeface="Courier New"/>
              </a:rPr>
              <a:t>AS</a:t>
            </a:r>
            <a:r>
              <a:rPr lang="en-GB" sz="2000">
                <a:solidFill>
                  <a:schemeClr val="dk1"/>
                </a:solidFill>
                <a:latin typeface="Courier New"/>
                <a:ea typeface="Courier New"/>
                <a:cs typeface="Courier New"/>
                <a:sym typeface="Courier New"/>
              </a:rPr>
              <a:t> Percent_rank_of_balance </a:t>
            </a:r>
            <a:r>
              <a:rPr lang="en-GB" sz="2000" b="1">
                <a:solidFill>
                  <a:schemeClr val="dk1"/>
                </a:solidFill>
                <a:latin typeface="Courier New"/>
                <a:ea typeface="Courier New"/>
                <a:cs typeface="Courier New"/>
                <a:sym typeface="Courier New"/>
              </a:rPr>
              <a:t>FROM  </a:t>
            </a:r>
            <a:r>
              <a:rPr lang="en-GB" sz="2000">
                <a:solidFill>
                  <a:schemeClr val="dk1"/>
                </a:solidFill>
                <a:latin typeface="Courier New"/>
                <a:ea typeface="Courier New"/>
                <a:cs typeface="Courier New"/>
                <a:sym typeface="Courier New"/>
              </a:rPr>
              <a:t>ACCOUNT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WHERE </a:t>
            </a:r>
            <a:r>
              <a:rPr lang="en-GB" sz="2000">
                <a:solidFill>
                  <a:schemeClr val="dk1"/>
                </a:solidFill>
                <a:latin typeface="Courier New"/>
                <a:ea typeface="Courier New"/>
                <a:cs typeface="Courier New"/>
                <a:sym typeface="Courier New"/>
              </a:rPr>
              <a:t>Cust_Id  =  123004</a:t>
            </a:r>
            <a:endParaRPr sz="20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4"/>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Percent_Rank() Function</a:t>
            </a:r>
            <a:endParaRPr sz="3200">
              <a:solidFill>
                <a:schemeClr val="dk1"/>
              </a:solidFill>
              <a:latin typeface="Avenir"/>
              <a:ea typeface="Avenir"/>
              <a:cs typeface="Avenir"/>
              <a:sym typeface="Avenir"/>
            </a:endParaRPr>
          </a:p>
        </p:txBody>
      </p:sp>
      <p:pic>
        <p:nvPicPr>
          <p:cNvPr id="330" name="Google Shape;330;p34"/>
          <p:cNvPicPr preferRelativeResize="0"/>
          <p:nvPr/>
        </p:nvPicPr>
        <p:blipFill rotWithShape="1">
          <a:blip r:embed="rId3">
            <a:alphaModFix/>
          </a:blip>
          <a:srcRect/>
          <a:stretch/>
        </p:blipFill>
        <p:spPr>
          <a:xfrm>
            <a:off x="2822634" y="2898800"/>
            <a:ext cx="6546732" cy="1382600"/>
          </a:xfrm>
          <a:prstGeom prst="rect">
            <a:avLst/>
          </a:prstGeom>
          <a:noFill/>
          <a:ln w="9525" cap="flat" cmpd="sng">
            <a:solidFill>
              <a:schemeClr val="dk2"/>
            </a:solidFill>
            <a:prstDash val="solid"/>
            <a:round/>
            <a:headEnd type="none" w="sm" len="sm"/>
            <a:tailEnd type="none" w="sm" len="sm"/>
          </a:ln>
        </p:spPr>
      </p:pic>
      <p:sp>
        <p:nvSpPr>
          <p:cNvPr id="331" name="Google Shape;331;p34"/>
          <p:cNvSpPr txBox="1">
            <a:spLocks noGrp="1"/>
          </p:cNvSpPr>
          <p:nvPr>
            <p:ph type="ctrTitle"/>
          </p:nvPr>
        </p:nvSpPr>
        <p:spPr>
          <a:xfrm>
            <a:off x="720400" y="1960067"/>
            <a:ext cx="1825200" cy="6532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2133"/>
              <a:buFont typeface="Avenir"/>
              <a:buNone/>
            </a:pPr>
            <a:r>
              <a:rPr lang="en-GB" sz="2133">
                <a:latin typeface="Avenir"/>
                <a:ea typeface="Avenir"/>
                <a:cs typeface="Avenir"/>
                <a:sym typeface="Avenir"/>
              </a:rPr>
              <a:t>Output:</a:t>
            </a:r>
            <a:endParaRPr sz="2133"/>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5"/>
          <p:cNvSpPr txBox="1">
            <a:spLocks noGrp="1"/>
          </p:cNvSpPr>
          <p:nvPr>
            <p:ph type="ctrTitle"/>
          </p:nvPr>
        </p:nvSpPr>
        <p:spPr>
          <a:xfrm>
            <a:off x="483733" y="1599433"/>
            <a:ext cx="11487200" cy="1150800"/>
          </a:xfrm>
          <a:prstGeom prst="rect">
            <a:avLst/>
          </a:prstGeom>
          <a:noFill/>
          <a:ln>
            <a:noFill/>
          </a:ln>
        </p:spPr>
        <p:txBody>
          <a:bodyPr spcFirstLastPara="1" wrap="square" lIns="121900" tIns="121900" rIns="121900" bIns="121900" anchor="ctr"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Percent_rank() also skips the rank percentage when identified with duplicate values</a:t>
            </a:r>
            <a:endParaRPr sz="1600">
              <a:latin typeface="Courier New"/>
              <a:ea typeface="Courier New"/>
              <a:cs typeface="Courier New"/>
              <a:sym typeface="Courier New"/>
            </a:endParaRPr>
          </a:p>
        </p:txBody>
      </p:sp>
      <p:sp>
        <p:nvSpPr>
          <p:cNvPr id="337" name="Google Shape;337;p35"/>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Percent_Rank() Function</a:t>
            </a:r>
            <a:endParaRPr sz="3200">
              <a:solidFill>
                <a:schemeClr val="dk1"/>
              </a:solidFill>
              <a:latin typeface="Avenir"/>
              <a:ea typeface="Avenir"/>
              <a:cs typeface="Avenir"/>
              <a:sym typeface="Avenir"/>
            </a:endParaRPr>
          </a:p>
        </p:txBody>
      </p:sp>
      <p:sp>
        <p:nvSpPr>
          <p:cNvPr id="338" name="Google Shape;338;p35"/>
          <p:cNvSpPr txBox="1"/>
          <p:nvPr/>
        </p:nvSpPr>
        <p:spPr>
          <a:xfrm>
            <a:off x="759800" y="3014767"/>
            <a:ext cx="10672400" cy="3079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2000">
                <a:solidFill>
                  <a:schemeClr val="dk1"/>
                </a:solidFill>
                <a:latin typeface="Avenir"/>
                <a:ea typeface="Avenir"/>
                <a:cs typeface="Avenir"/>
                <a:sym typeface="Avenir"/>
              </a:rPr>
              <a:t>#Insert record</a:t>
            </a:r>
            <a:endParaRPr sz="2000">
              <a:solidFill>
                <a:schemeClr val="dk1"/>
              </a:solidFill>
              <a:latin typeface="Avenir"/>
              <a:ea typeface="Avenir"/>
              <a:cs typeface="Avenir"/>
              <a:sym typeface="Avenir"/>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INSERT INTO </a:t>
            </a:r>
            <a:r>
              <a:rPr lang="en-GB" sz="2000">
                <a:solidFill>
                  <a:schemeClr val="dk1"/>
                </a:solidFill>
                <a:latin typeface="Courier New"/>
                <a:ea typeface="Courier New"/>
                <a:cs typeface="Courier New"/>
                <a:sym typeface="Courier New"/>
              </a:rPr>
              <a:t> Account </a:t>
            </a:r>
            <a:r>
              <a:rPr lang="en-GB" sz="2000" b="1">
                <a:solidFill>
                  <a:schemeClr val="dk1"/>
                </a:solidFill>
                <a:latin typeface="Courier New"/>
                <a:ea typeface="Courier New"/>
                <a:cs typeface="Courier New"/>
                <a:sym typeface="Courier New"/>
              </a:rPr>
              <a:t>VALUES</a:t>
            </a:r>
            <a:r>
              <a:rPr lang="en-GB" sz="2000">
                <a:solidFill>
                  <a:schemeClr val="dk1"/>
                </a:solidFill>
                <a:latin typeface="Courier New"/>
                <a:ea typeface="Courier New"/>
                <a:cs typeface="Courier New"/>
                <a:sym typeface="Courier New"/>
              </a:rPr>
              <a:t>(123004,'6000-3300-9222', 'FIXED DEPOSITS', 9025300, 'ACTIVE', 'S')</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GB" sz="2000">
                <a:solidFill>
                  <a:schemeClr val="dk1"/>
                </a:solidFill>
                <a:latin typeface="Avenir"/>
                <a:ea typeface="Avenir"/>
                <a:cs typeface="Avenir"/>
                <a:sym typeface="Avenir"/>
              </a:rPr>
              <a:t>#Example:</a:t>
            </a:r>
            <a:endParaRPr sz="2000">
              <a:solidFill>
                <a:schemeClr val="dk1"/>
              </a:solidFill>
              <a:latin typeface="Avenir"/>
              <a:ea typeface="Avenir"/>
              <a:cs typeface="Avenir"/>
              <a:sym typeface="Avenir"/>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SELECT </a:t>
            </a:r>
            <a:r>
              <a:rPr lang="en-GB" sz="2000">
                <a:solidFill>
                  <a:schemeClr val="dk1"/>
                </a:solidFill>
                <a:latin typeface="Courier New"/>
                <a:ea typeface="Courier New"/>
                <a:cs typeface="Courier New"/>
                <a:sym typeface="Courier New"/>
              </a:rPr>
              <a:t>Cust_Id, Acct_Num, acct_type , balance , </a:t>
            </a:r>
            <a:r>
              <a:rPr lang="en-GB" sz="2000" b="1">
                <a:solidFill>
                  <a:schemeClr val="dk1"/>
                </a:solidFill>
                <a:latin typeface="Courier New"/>
                <a:ea typeface="Courier New"/>
                <a:cs typeface="Courier New"/>
                <a:sym typeface="Courier New"/>
              </a:rPr>
              <a:t>percent_rank() OVER</a:t>
            </a:r>
            <a:r>
              <a:rPr lang="en-GB" sz="2000">
                <a:solidFill>
                  <a:schemeClr val="dk1"/>
                </a:solidFill>
                <a:latin typeface="Courier New"/>
                <a:ea typeface="Courier New"/>
                <a:cs typeface="Courier New"/>
                <a:sym typeface="Courier New"/>
              </a:rPr>
              <a:t>( Partition by Cust_Id  order by balance ) </a:t>
            </a:r>
            <a:r>
              <a:rPr lang="en-GB" sz="2000" b="1">
                <a:solidFill>
                  <a:schemeClr val="dk1"/>
                </a:solidFill>
                <a:latin typeface="Courier New"/>
                <a:ea typeface="Courier New"/>
                <a:cs typeface="Courier New"/>
                <a:sym typeface="Courier New"/>
              </a:rPr>
              <a:t>AS </a:t>
            </a:r>
            <a:r>
              <a:rPr lang="en-GB" sz="2000">
                <a:solidFill>
                  <a:schemeClr val="dk1"/>
                </a:solidFill>
                <a:latin typeface="Courier New"/>
                <a:ea typeface="Courier New"/>
                <a:cs typeface="Courier New"/>
                <a:sym typeface="Courier New"/>
              </a:rPr>
              <a:t>Percent_rank_of_balance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FROM  </a:t>
            </a:r>
            <a:r>
              <a:rPr lang="en-GB" sz="2000">
                <a:solidFill>
                  <a:schemeClr val="dk1"/>
                </a:solidFill>
                <a:latin typeface="Courier New"/>
                <a:ea typeface="Courier New"/>
                <a:cs typeface="Courier New"/>
                <a:sym typeface="Courier New"/>
              </a:rPr>
              <a:t>Account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WHERE </a:t>
            </a:r>
            <a:r>
              <a:rPr lang="en-GB" sz="2000">
                <a:solidFill>
                  <a:schemeClr val="dk1"/>
                </a:solidFill>
                <a:latin typeface="Courier New"/>
                <a:ea typeface="Courier New"/>
                <a:cs typeface="Courier New"/>
                <a:sym typeface="Courier New"/>
              </a:rPr>
              <a:t>Cust_Id  =  123004</a:t>
            </a:r>
            <a:endParaRPr sz="20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6"/>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Percent_Rank() Function</a:t>
            </a:r>
            <a:endParaRPr sz="3200">
              <a:solidFill>
                <a:schemeClr val="dk1"/>
              </a:solidFill>
              <a:latin typeface="Avenir"/>
              <a:ea typeface="Avenir"/>
              <a:cs typeface="Avenir"/>
              <a:sym typeface="Avenir"/>
            </a:endParaRPr>
          </a:p>
        </p:txBody>
      </p:sp>
      <p:sp>
        <p:nvSpPr>
          <p:cNvPr id="344" name="Google Shape;344;p36"/>
          <p:cNvSpPr txBox="1">
            <a:spLocks noGrp="1"/>
          </p:cNvSpPr>
          <p:nvPr>
            <p:ph type="ctrTitle"/>
          </p:nvPr>
        </p:nvSpPr>
        <p:spPr>
          <a:xfrm>
            <a:off x="720400" y="1960067"/>
            <a:ext cx="1825200" cy="6532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2133"/>
              <a:buFont typeface="Avenir"/>
              <a:buNone/>
            </a:pPr>
            <a:r>
              <a:rPr lang="en-GB" sz="2133">
                <a:latin typeface="Avenir"/>
                <a:ea typeface="Avenir"/>
                <a:cs typeface="Avenir"/>
                <a:sym typeface="Avenir"/>
              </a:rPr>
              <a:t>Output:</a:t>
            </a:r>
            <a:endParaRPr sz="2133"/>
          </a:p>
        </p:txBody>
      </p:sp>
      <p:pic>
        <p:nvPicPr>
          <p:cNvPr id="345" name="Google Shape;345;p36"/>
          <p:cNvPicPr preferRelativeResize="0"/>
          <p:nvPr/>
        </p:nvPicPr>
        <p:blipFill rotWithShape="1">
          <a:blip r:embed="rId3">
            <a:alphaModFix/>
          </a:blip>
          <a:srcRect/>
          <a:stretch/>
        </p:blipFill>
        <p:spPr>
          <a:xfrm>
            <a:off x="2952250" y="3263101"/>
            <a:ext cx="6287500" cy="1512167"/>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7"/>
          <p:cNvSpPr txBox="1">
            <a:spLocks noGrp="1"/>
          </p:cNvSpPr>
          <p:nvPr>
            <p:ph type="ctrTitle"/>
          </p:nvPr>
        </p:nvSpPr>
        <p:spPr>
          <a:xfrm>
            <a:off x="501167" y="1720633"/>
            <a:ext cx="10566400" cy="1933200"/>
          </a:xfrm>
          <a:prstGeom prst="rect">
            <a:avLst/>
          </a:prstGeom>
          <a:noFill/>
          <a:ln>
            <a:noFill/>
          </a:ln>
        </p:spPr>
        <p:txBody>
          <a:bodyPr spcFirstLastPara="1" wrap="square" lIns="121900" tIns="121900" rIns="121900" bIns="121900" anchor="ctr"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In a normal select query , all records are interpreted serially; Sometimes there is a need to look back and forth while you are retrieving the current record in SELECT query</a:t>
            </a:r>
            <a:endParaRPr sz="1867">
              <a:latin typeface="Courier New"/>
              <a:ea typeface="Courier New"/>
              <a:cs typeface="Courier New"/>
              <a:sym typeface="Courier New"/>
            </a:endParaRPr>
          </a:p>
        </p:txBody>
      </p:sp>
      <p:sp>
        <p:nvSpPr>
          <p:cNvPr id="351" name="Google Shape;351;p37"/>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LAG() and LEAD() Function</a:t>
            </a:r>
            <a:endParaRPr sz="3200">
              <a:solidFill>
                <a:schemeClr val="dk1"/>
              </a:solidFill>
              <a:latin typeface="Avenir"/>
              <a:ea typeface="Avenir"/>
              <a:cs typeface="Avenir"/>
              <a:sym typeface="Avenir"/>
            </a:endParaRPr>
          </a:p>
        </p:txBody>
      </p:sp>
      <p:sp>
        <p:nvSpPr>
          <p:cNvPr id="352" name="Google Shape;352;p37"/>
          <p:cNvSpPr txBox="1"/>
          <p:nvPr/>
        </p:nvSpPr>
        <p:spPr>
          <a:xfrm>
            <a:off x="1208200" y="3596300"/>
            <a:ext cx="10005600" cy="17888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SELECT </a:t>
            </a:r>
            <a:r>
              <a:rPr lang="en-GB" sz="2000">
                <a:solidFill>
                  <a:schemeClr val="dk1"/>
                </a:solidFill>
                <a:latin typeface="Courier New"/>
                <a:ea typeface="Courier New"/>
                <a:cs typeface="Courier New"/>
                <a:sym typeface="Courier New"/>
              </a:rPr>
              <a:t>Cust_Id, Acct_Num, Acct_Type , Balance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LAG </a:t>
            </a:r>
            <a:r>
              <a:rPr lang="en-GB" sz="2000">
                <a:solidFill>
                  <a:schemeClr val="dk1"/>
                </a:solidFill>
                <a:latin typeface="Courier New"/>
                <a:ea typeface="Courier New"/>
                <a:cs typeface="Courier New"/>
                <a:sym typeface="Courier New"/>
              </a:rPr>
              <a:t>(Balance)  </a:t>
            </a:r>
            <a:r>
              <a:rPr lang="en-GB" sz="2000" b="1">
                <a:solidFill>
                  <a:schemeClr val="dk1"/>
                </a:solidFill>
                <a:latin typeface="Courier New"/>
                <a:ea typeface="Courier New"/>
                <a:cs typeface="Courier New"/>
                <a:sym typeface="Courier New"/>
              </a:rPr>
              <a:t>OVER</a:t>
            </a:r>
            <a:r>
              <a:rPr lang="en-GB" sz="2000">
                <a:solidFill>
                  <a:schemeClr val="dk1"/>
                </a:solidFill>
                <a:latin typeface="Courier New"/>
                <a:ea typeface="Courier New"/>
                <a:cs typeface="Courier New"/>
                <a:sym typeface="Courier New"/>
              </a:rPr>
              <a:t>(</a:t>
            </a:r>
            <a:r>
              <a:rPr lang="en-GB" sz="2000" b="1">
                <a:solidFill>
                  <a:schemeClr val="dk1"/>
                </a:solidFill>
                <a:latin typeface="Courier New"/>
                <a:ea typeface="Courier New"/>
                <a:cs typeface="Courier New"/>
                <a:sym typeface="Courier New"/>
              </a:rPr>
              <a:t>ORDER BY</a:t>
            </a:r>
            <a:r>
              <a:rPr lang="en-GB" sz="2000">
                <a:solidFill>
                  <a:schemeClr val="dk1"/>
                </a:solidFill>
                <a:latin typeface="Courier New"/>
                <a:ea typeface="Courier New"/>
                <a:cs typeface="Courier New"/>
                <a:sym typeface="Courier New"/>
              </a:rPr>
              <a:t> Balance)  previous_balance,</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LEAD</a:t>
            </a:r>
            <a:r>
              <a:rPr lang="en-GB" sz="2000">
                <a:solidFill>
                  <a:schemeClr val="dk1"/>
                </a:solidFill>
                <a:latin typeface="Courier New"/>
                <a:ea typeface="Courier New"/>
                <a:cs typeface="Courier New"/>
                <a:sym typeface="Courier New"/>
              </a:rPr>
              <a:t>(Balance)  </a:t>
            </a:r>
            <a:r>
              <a:rPr lang="en-GB" sz="2000" b="1">
                <a:solidFill>
                  <a:schemeClr val="dk1"/>
                </a:solidFill>
                <a:latin typeface="Courier New"/>
                <a:ea typeface="Courier New"/>
                <a:cs typeface="Courier New"/>
                <a:sym typeface="Courier New"/>
              </a:rPr>
              <a:t>OVER </a:t>
            </a:r>
            <a:r>
              <a:rPr lang="en-GB" sz="2000">
                <a:solidFill>
                  <a:schemeClr val="dk1"/>
                </a:solidFill>
                <a:latin typeface="Courier New"/>
                <a:ea typeface="Courier New"/>
                <a:cs typeface="Courier New"/>
                <a:sym typeface="Courier New"/>
              </a:rPr>
              <a:t>(</a:t>
            </a:r>
            <a:r>
              <a:rPr lang="en-GB" sz="2000" b="1">
                <a:solidFill>
                  <a:schemeClr val="dk1"/>
                </a:solidFill>
                <a:latin typeface="Courier New"/>
                <a:ea typeface="Courier New"/>
                <a:cs typeface="Courier New"/>
                <a:sym typeface="Courier New"/>
              </a:rPr>
              <a:t>ORDER BY</a:t>
            </a:r>
            <a:r>
              <a:rPr lang="en-GB" sz="2000">
                <a:solidFill>
                  <a:schemeClr val="dk1"/>
                </a:solidFill>
                <a:latin typeface="Courier New"/>
                <a:ea typeface="Courier New"/>
                <a:cs typeface="Courier New"/>
                <a:sym typeface="Courier New"/>
              </a:rPr>
              <a:t> Balance)  next_balance</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FROM </a:t>
            </a:r>
            <a:r>
              <a:rPr lang="en-GB" sz="2000">
                <a:solidFill>
                  <a:schemeClr val="dk1"/>
                </a:solidFill>
                <a:latin typeface="Courier New"/>
                <a:ea typeface="Courier New"/>
                <a:cs typeface="Courier New"/>
                <a:sym typeface="Courier New"/>
              </a:rPr>
              <a:t> Account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WHERE </a:t>
            </a:r>
            <a:r>
              <a:rPr lang="en-GB" sz="2000">
                <a:solidFill>
                  <a:schemeClr val="dk1"/>
                </a:solidFill>
                <a:latin typeface="Courier New"/>
                <a:ea typeface="Courier New"/>
                <a:cs typeface="Courier New"/>
                <a:sym typeface="Courier New"/>
              </a:rPr>
              <a:t>Cust_Id  =  123004</a:t>
            </a:r>
            <a:endParaRPr sz="20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8"/>
          <p:cNvSpPr txBox="1">
            <a:spLocks noGrp="1"/>
          </p:cNvSpPr>
          <p:nvPr>
            <p:ph type="ctrTitle"/>
          </p:nvPr>
        </p:nvSpPr>
        <p:spPr>
          <a:xfrm>
            <a:off x="489667" y="4420533"/>
            <a:ext cx="11297600" cy="20104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In this example, the current record shows its previous record balance and its next record balance</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‘previous _balance’ is Null if no records exist. Similarly, next_balance is Null if there are no further records</a:t>
            </a:r>
            <a:endParaRPr sz="2133">
              <a:latin typeface="Avenir"/>
              <a:ea typeface="Avenir"/>
              <a:cs typeface="Avenir"/>
              <a:sym typeface="Avenir"/>
            </a:endParaRPr>
          </a:p>
        </p:txBody>
      </p:sp>
      <p:sp>
        <p:nvSpPr>
          <p:cNvPr id="358" name="Google Shape;358;p38"/>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LAG() and LEAD() Function</a:t>
            </a:r>
            <a:endParaRPr sz="3200">
              <a:solidFill>
                <a:schemeClr val="dk1"/>
              </a:solidFill>
              <a:latin typeface="Avenir"/>
              <a:ea typeface="Avenir"/>
              <a:cs typeface="Avenir"/>
              <a:sym typeface="Avenir"/>
            </a:endParaRPr>
          </a:p>
        </p:txBody>
      </p:sp>
      <p:sp>
        <p:nvSpPr>
          <p:cNvPr id="359" name="Google Shape;359;p38"/>
          <p:cNvSpPr txBox="1">
            <a:spLocks noGrp="1"/>
          </p:cNvSpPr>
          <p:nvPr>
            <p:ph type="ctrTitle"/>
          </p:nvPr>
        </p:nvSpPr>
        <p:spPr>
          <a:xfrm>
            <a:off x="720400" y="1960067"/>
            <a:ext cx="1825200" cy="6532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2133"/>
              <a:buFont typeface="Avenir"/>
              <a:buNone/>
            </a:pPr>
            <a:r>
              <a:rPr lang="en-GB" sz="2133">
                <a:latin typeface="Avenir"/>
                <a:ea typeface="Avenir"/>
                <a:cs typeface="Avenir"/>
                <a:sym typeface="Avenir"/>
              </a:rPr>
              <a:t>Output:</a:t>
            </a:r>
            <a:endParaRPr sz="2133"/>
          </a:p>
        </p:txBody>
      </p:sp>
      <p:pic>
        <p:nvPicPr>
          <p:cNvPr id="360" name="Google Shape;360;p38"/>
          <p:cNvPicPr preferRelativeResize="0"/>
          <p:nvPr/>
        </p:nvPicPr>
        <p:blipFill rotWithShape="1">
          <a:blip r:embed="rId3">
            <a:alphaModFix/>
          </a:blip>
          <a:srcRect/>
          <a:stretch/>
        </p:blipFill>
        <p:spPr>
          <a:xfrm>
            <a:off x="2787785" y="2613267"/>
            <a:ext cx="6616433" cy="1487067"/>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7" name="Google Shape;117;p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8" name="Google Shape;118;p3"/>
          <p:cNvSpPr txBox="1"/>
          <p:nvPr/>
        </p:nvSpPr>
        <p:spPr>
          <a:xfrm>
            <a:off x="531000" y="1842033"/>
            <a:ext cx="11130000" cy="4402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GB" sz="2133">
                <a:solidFill>
                  <a:schemeClr val="dk1"/>
                </a:solidFill>
                <a:latin typeface="Avenir"/>
                <a:ea typeface="Avenir"/>
                <a:cs typeface="Avenir"/>
                <a:sym typeface="Avenir"/>
              </a:rPr>
              <a:t>Subqueries separate the complex logic from the main query whereas JOINs enclose all the logic in the main query</a:t>
            </a: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GB" sz="2133">
                <a:solidFill>
                  <a:schemeClr val="dk1"/>
                </a:solidFill>
                <a:latin typeface="Avenir"/>
                <a:ea typeface="Avenir"/>
                <a:cs typeface="Avenir"/>
                <a:sym typeface="Avenir"/>
              </a:rPr>
              <a:t>Subqueries can be used along with JOINS in many ways and will see with examples</a:t>
            </a: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GB" sz="2133">
                <a:solidFill>
                  <a:schemeClr val="dk1"/>
                </a:solidFill>
                <a:latin typeface="Avenir"/>
                <a:ea typeface="Avenir"/>
                <a:cs typeface="Avenir"/>
                <a:sym typeface="Avenir"/>
              </a:rPr>
              <a:t>Calculations can be done in the subquery and return as single value whereas JOIN query performs the calculation in main SELECT query</a:t>
            </a: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GB" sz="2133">
                <a:solidFill>
                  <a:schemeClr val="dk1"/>
                </a:solidFill>
                <a:latin typeface="Avenir"/>
                <a:ea typeface="Avenir"/>
                <a:cs typeface="Avenir"/>
                <a:sym typeface="Avenir"/>
              </a:rPr>
              <a:t>Priority of filtering the records in a table  is possible via subquery, whereas filtering the records is managed automatically by JOIN query</a:t>
            </a:r>
            <a:endParaRPr sz="2133">
              <a:solidFill>
                <a:schemeClr val="dk1"/>
              </a:solidFill>
              <a:latin typeface="Avenir"/>
              <a:ea typeface="Avenir"/>
              <a:cs typeface="Avenir"/>
              <a:sym typeface="Avenir"/>
            </a:endParaRPr>
          </a:p>
        </p:txBody>
      </p:sp>
      <p:sp>
        <p:nvSpPr>
          <p:cNvPr id="120" name="Google Shape;120;p3"/>
          <p:cNvSpPr txBox="1"/>
          <p:nvPr/>
        </p:nvSpPr>
        <p:spPr>
          <a:xfrm>
            <a:off x="449789" y="89332"/>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3200">
                <a:solidFill>
                  <a:srgbClr val="434343"/>
                </a:solidFill>
                <a:latin typeface="Avenir"/>
                <a:ea typeface="Avenir"/>
                <a:cs typeface="Avenir"/>
                <a:sym typeface="Avenir"/>
              </a:rPr>
              <a:t>Subqueries and Joins</a:t>
            </a:r>
            <a:endParaRPr sz="3200">
              <a:solidFill>
                <a:srgbClr val="434343"/>
              </a:solidFill>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9"/>
          <p:cNvSpPr txBox="1">
            <a:spLocks noGrp="1"/>
          </p:cNvSpPr>
          <p:nvPr>
            <p:ph type="ctrTitle"/>
          </p:nvPr>
        </p:nvSpPr>
        <p:spPr>
          <a:xfrm>
            <a:off x="509000" y="1010133"/>
            <a:ext cx="10581600" cy="28244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FIRST_VALUE () function analyzes the results of analytical expression which is defined as OVER(), </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and then returns the first value from the ordered set of rows.</a:t>
            </a:r>
            <a:endParaRPr sz="1867">
              <a:latin typeface="Avenir"/>
              <a:ea typeface="Avenir"/>
              <a:cs typeface="Avenir"/>
              <a:sym typeface="Avenir"/>
            </a:endParaRPr>
          </a:p>
          <a:p>
            <a:pPr marL="0" lvl="0" indent="0" algn="l" rtl="0">
              <a:lnSpc>
                <a:spcPct val="90000"/>
              </a:lnSpc>
              <a:spcBef>
                <a:spcPts val="0"/>
              </a:spcBef>
              <a:spcAft>
                <a:spcPts val="0"/>
              </a:spcAft>
              <a:buClr>
                <a:schemeClr val="dk1"/>
              </a:buClr>
              <a:buSzPts val="5200"/>
              <a:buFont typeface="Avenir"/>
              <a:buNone/>
            </a:pPr>
            <a:r>
              <a:rPr lang="en-GB" sz="1867">
                <a:latin typeface="Avenir"/>
                <a:ea typeface="Avenir"/>
                <a:cs typeface="Avenir"/>
                <a:sym typeface="Avenir"/>
              </a:rPr>
              <a:t>Here, OVER() expression is defined with Order clause only.</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r>
              <a:rPr lang="en-GB" sz="1867"/>
              <a:t>E.g : </a:t>
            </a:r>
            <a:endParaRPr sz="1600" b="1"/>
          </a:p>
          <a:p>
            <a:pPr marL="0" lvl="0" indent="0" algn="l" rtl="0">
              <a:lnSpc>
                <a:spcPct val="10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Select </a:t>
            </a:r>
            <a:r>
              <a:rPr lang="en-GB" sz="1867">
                <a:latin typeface="Courier New"/>
                <a:ea typeface="Courier New"/>
                <a:cs typeface="Courier New"/>
                <a:sym typeface="Courier New"/>
              </a:rPr>
              <a:t>Cust_Id, Acct_Num, Acct_Type, Balance original_balance,</a:t>
            </a:r>
            <a:endParaRPr sz="1867">
              <a:latin typeface="Courier New"/>
              <a:ea typeface="Courier New"/>
              <a:cs typeface="Courier New"/>
              <a:sym typeface="Courier New"/>
            </a:endParaRPr>
          </a:p>
          <a:p>
            <a:pPr marL="0" lvl="0" indent="609585" algn="l" rtl="0">
              <a:lnSpc>
                <a:spcPct val="10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FIRST_VALUE </a:t>
            </a:r>
            <a:r>
              <a:rPr lang="en-GB" sz="1867">
                <a:latin typeface="Courier New"/>
                <a:ea typeface="Courier New"/>
                <a:cs typeface="Courier New"/>
                <a:sym typeface="Courier New"/>
              </a:rPr>
              <a:t>(Balance)  </a:t>
            </a:r>
            <a:r>
              <a:rPr lang="en-GB" sz="1867" b="1">
                <a:latin typeface="Courier New"/>
                <a:ea typeface="Courier New"/>
                <a:cs typeface="Courier New"/>
                <a:sym typeface="Courier New"/>
              </a:rPr>
              <a:t>OVER</a:t>
            </a:r>
            <a:r>
              <a:rPr lang="en-GB" sz="1867">
                <a:latin typeface="Courier New"/>
                <a:ea typeface="Courier New"/>
                <a:cs typeface="Courier New"/>
                <a:sym typeface="Courier New"/>
              </a:rPr>
              <a:t>( order by Balance )   Least_balance</a:t>
            </a:r>
            <a:endParaRPr sz="1867"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FROM </a:t>
            </a:r>
            <a:r>
              <a:rPr lang="en-GB" sz="1867">
                <a:latin typeface="Courier New"/>
                <a:ea typeface="Courier New"/>
                <a:cs typeface="Courier New"/>
                <a:sym typeface="Courier New"/>
              </a:rPr>
              <a:t> Account </a:t>
            </a:r>
            <a:endParaRPr sz="1867">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where acct_type = 'FIXED DEPOSITS'</a:t>
            </a:r>
            <a:endParaRPr sz="1867">
              <a:latin typeface="Courier New"/>
              <a:ea typeface="Courier New"/>
              <a:cs typeface="Courier New"/>
              <a:sym typeface="Courier New"/>
            </a:endParaRPr>
          </a:p>
        </p:txBody>
      </p:sp>
      <p:sp>
        <p:nvSpPr>
          <p:cNvPr id="366" name="Google Shape;366;p39"/>
          <p:cNvSpPr txBox="1">
            <a:spLocks noGrp="1"/>
          </p:cNvSpPr>
          <p:nvPr>
            <p:ph type="ctrTitle"/>
          </p:nvPr>
        </p:nvSpPr>
        <p:spPr>
          <a:xfrm>
            <a:off x="466533" y="5198367"/>
            <a:ext cx="11320800" cy="13340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In this example, the original balance of the ACCOUNT table is placed in an order in OVER() expression.</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Later , the first_Value () has chosen the least balance out of all FIXED DEPOSITS, and displayed it across all records in total output.</a:t>
            </a:r>
            <a:endParaRPr sz="1867">
              <a:latin typeface="Avenir"/>
              <a:ea typeface="Avenir"/>
              <a:cs typeface="Avenir"/>
              <a:sym typeface="Avenir"/>
            </a:endParaRPr>
          </a:p>
        </p:txBody>
      </p:sp>
      <p:sp>
        <p:nvSpPr>
          <p:cNvPr id="367" name="Google Shape;367;p39"/>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FIRST_VALUE()  using order by </a:t>
            </a:r>
            <a:endParaRPr sz="3200">
              <a:solidFill>
                <a:schemeClr val="dk1"/>
              </a:solidFill>
              <a:latin typeface="Avenir"/>
              <a:ea typeface="Avenir"/>
              <a:cs typeface="Avenir"/>
              <a:sym typeface="Avenir"/>
            </a:endParaRPr>
          </a:p>
        </p:txBody>
      </p:sp>
      <p:pic>
        <p:nvPicPr>
          <p:cNvPr id="368" name="Google Shape;368;p39"/>
          <p:cNvPicPr preferRelativeResize="0"/>
          <p:nvPr/>
        </p:nvPicPr>
        <p:blipFill rotWithShape="1">
          <a:blip r:embed="rId3">
            <a:alphaModFix/>
          </a:blip>
          <a:srcRect/>
          <a:stretch/>
        </p:blipFill>
        <p:spPr>
          <a:xfrm>
            <a:off x="697834" y="3834533"/>
            <a:ext cx="7247500" cy="120766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0"/>
          <p:cNvSpPr txBox="1">
            <a:spLocks noGrp="1"/>
          </p:cNvSpPr>
          <p:nvPr>
            <p:ph type="ctrTitle"/>
          </p:nvPr>
        </p:nvSpPr>
        <p:spPr>
          <a:xfrm>
            <a:off x="564700" y="1284971"/>
            <a:ext cx="10581600" cy="29424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FIRST_VALUE () function analyzes the results of analytical expression which is defined as OVER(), </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and then returns the first value from the ordered set of rows.</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Here, OVER() expression is defined with partition by and Order by clauses</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r>
              <a:rPr lang="en-GB" sz="1867"/>
              <a:t>E.g : </a:t>
            </a:r>
            <a:endParaRPr sz="1600" b="1"/>
          </a:p>
          <a:p>
            <a:pPr marL="0" lvl="0" indent="0" algn="l" rtl="0">
              <a:lnSpc>
                <a:spcPct val="10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Select </a:t>
            </a:r>
            <a:r>
              <a:rPr lang="en-GB" sz="1867">
                <a:latin typeface="Courier New"/>
                <a:ea typeface="Courier New"/>
                <a:cs typeface="Courier New"/>
                <a:sym typeface="Courier New"/>
              </a:rPr>
              <a:t>Acct_Num, Acct_Type, Balance original_balance,</a:t>
            </a:r>
            <a:endParaRPr sz="1867">
              <a:latin typeface="Courier New"/>
              <a:ea typeface="Courier New"/>
              <a:cs typeface="Courier New"/>
              <a:sym typeface="Courier New"/>
            </a:endParaRPr>
          </a:p>
          <a:p>
            <a:pPr marL="0" lvl="0" indent="609585" algn="l" rtl="0">
              <a:lnSpc>
                <a:spcPct val="10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FIRST_VALUE </a:t>
            </a:r>
            <a:r>
              <a:rPr lang="en-GB" sz="1867">
                <a:latin typeface="Courier New"/>
                <a:ea typeface="Courier New"/>
                <a:cs typeface="Courier New"/>
                <a:sym typeface="Courier New"/>
              </a:rPr>
              <a:t>(Balance)  </a:t>
            </a:r>
            <a:endParaRPr sz="1867">
              <a:latin typeface="Courier New"/>
              <a:ea typeface="Courier New"/>
              <a:cs typeface="Courier New"/>
              <a:sym typeface="Courier New"/>
            </a:endParaRPr>
          </a:p>
          <a:p>
            <a:pPr marL="0" lvl="0" indent="609585" algn="l" rtl="0">
              <a:lnSpc>
                <a:spcPct val="10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OVER</a:t>
            </a:r>
            <a:r>
              <a:rPr lang="en-GB" sz="1867">
                <a:latin typeface="Courier New"/>
                <a:ea typeface="Courier New"/>
                <a:cs typeface="Courier New"/>
                <a:sym typeface="Courier New"/>
              </a:rPr>
              <a:t>( </a:t>
            </a:r>
            <a:r>
              <a:rPr lang="en-GB" sz="1867" i="1">
                <a:latin typeface="Courier New"/>
                <a:ea typeface="Courier New"/>
                <a:cs typeface="Courier New"/>
                <a:sym typeface="Courier New"/>
              </a:rPr>
              <a:t>partition </a:t>
            </a:r>
            <a:r>
              <a:rPr lang="en-GB" sz="1867">
                <a:latin typeface="Courier New"/>
                <a:ea typeface="Courier New"/>
                <a:cs typeface="Courier New"/>
                <a:sym typeface="Courier New"/>
              </a:rPr>
              <a:t>by </a:t>
            </a:r>
            <a:r>
              <a:rPr lang="en-GB" sz="1867" b="1">
                <a:latin typeface="Courier New"/>
                <a:ea typeface="Courier New"/>
                <a:cs typeface="Courier New"/>
                <a:sym typeface="Courier New"/>
              </a:rPr>
              <a:t>Acct_type </a:t>
            </a:r>
            <a:r>
              <a:rPr lang="en-GB" sz="1867" i="1">
                <a:latin typeface="Courier New"/>
                <a:ea typeface="Courier New"/>
                <a:cs typeface="Courier New"/>
                <a:sym typeface="Courier New"/>
              </a:rPr>
              <a:t>order </a:t>
            </a:r>
            <a:r>
              <a:rPr lang="en-GB" sz="1867">
                <a:latin typeface="Courier New"/>
                <a:ea typeface="Courier New"/>
                <a:cs typeface="Courier New"/>
                <a:sym typeface="Courier New"/>
              </a:rPr>
              <a:t>by balance)   Least_balance</a:t>
            </a:r>
            <a:endParaRPr sz="1867"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FROM </a:t>
            </a:r>
            <a:r>
              <a:rPr lang="en-GB" sz="1867">
                <a:latin typeface="Courier New"/>
                <a:ea typeface="Courier New"/>
                <a:cs typeface="Courier New"/>
                <a:sym typeface="Courier New"/>
              </a:rPr>
              <a:t> Account </a:t>
            </a:r>
            <a:endParaRPr sz="1867">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where balance &gt; 0 ;</a:t>
            </a:r>
            <a:endParaRPr sz="1867">
              <a:latin typeface="Courier New"/>
              <a:ea typeface="Courier New"/>
              <a:cs typeface="Courier New"/>
              <a:sym typeface="Courier New"/>
            </a:endParaRPr>
          </a:p>
        </p:txBody>
      </p:sp>
      <p:sp>
        <p:nvSpPr>
          <p:cNvPr id="374" name="Google Shape;374;p40"/>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FIRST_VALUE() using Partition and order clauses</a:t>
            </a:r>
            <a:endParaRPr sz="3200">
              <a:solidFill>
                <a:schemeClr val="dk1"/>
              </a:solidFill>
              <a:latin typeface="Avenir"/>
              <a:ea typeface="Avenir"/>
              <a:cs typeface="Avenir"/>
              <a:sym typeface="Avenir"/>
            </a:endParaRPr>
          </a:p>
        </p:txBody>
      </p:sp>
      <p:pic>
        <p:nvPicPr>
          <p:cNvPr id="375" name="Google Shape;375;p40"/>
          <p:cNvPicPr preferRelativeResize="0"/>
          <p:nvPr/>
        </p:nvPicPr>
        <p:blipFill rotWithShape="1">
          <a:blip r:embed="rId3">
            <a:alphaModFix/>
          </a:blip>
          <a:srcRect/>
          <a:stretch/>
        </p:blipFill>
        <p:spPr>
          <a:xfrm>
            <a:off x="5408023" y="4532811"/>
            <a:ext cx="5619482" cy="206393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1"/>
          <p:cNvSpPr txBox="1">
            <a:spLocks noGrp="1"/>
          </p:cNvSpPr>
          <p:nvPr>
            <p:ph type="ctrTitle"/>
          </p:nvPr>
        </p:nvSpPr>
        <p:spPr>
          <a:xfrm>
            <a:off x="466533" y="1179795"/>
            <a:ext cx="10642000" cy="45688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In this example, </a:t>
            </a:r>
            <a:endParaRPr sz="1867">
              <a:latin typeface="Avenir"/>
              <a:ea typeface="Avenir"/>
              <a:cs typeface="Avenir"/>
              <a:sym typeface="Avenir"/>
            </a:endParaRPr>
          </a:p>
          <a:p>
            <a:pPr marL="609585" lvl="0" indent="-423323" algn="l" rtl="0">
              <a:lnSpc>
                <a:spcPct val="100000"/>
              </a:lnSpc>
              <a:spcBef>
                <a:spcPts val="0"/>
              </a:spcBef>
              <a:spcAft>
                <a:spcPts val="0"/>
              </a:spcAft>
              <a:buClr>
                <a:schemeClr val="dk1"/>
              </a:buClr>
              <a:buSzPts val="1400"/>
              <a:buFont typeface="Avenir"/>
              <a:buChar char="-"/>
            </a:pPr>
            <a:r>
              <a:rPr lang="en-GB" sz="1867">
                <a:latin typeface="Avenir"/>
                <a:ea typeface="Avenir"/>
                <a:cs typeface="Avenir"/>
                <a:sym typeface="Avenir"/>
              </a:rPr>
              <a:t>Initially, all of the table rows are partitioned into FIXED DEPOSITS and SAVINGS using ACCT_TYPE column. </a:t>
            </a:r>
            <a:endParaRPr sz="1867">
              <a:latin typeface="Avenir"/>
              <a:ea typeface="Avenir"/>
              <a:cs typeface="Avenir"/>
              <a:sym typeface="Avenir"/>
            </a:endParaRPr>
          </a:p>
          <a:p>
            <a:pPr marL="609585" lvl="0" indent="0" algn="l" rtl="0">
              <a:lnSpc>
                <a:spcPct val="100000"/>
              </a:lnSpc>
              <a:spcBef>
                <a:spcPts val="0"/>
              </a:spcBef>
              <a:spcAft>
                <a:spcPts val="0"/>
              </a:spcAft>
              <a:buClr>
                <a:schemeClr val="dk1"/>
              </a:buClr>
              <a:buSzPts val="1867"/>
              <a:buFont typeface="Calibri"/>
              <a:buNone/>
            </a:pPr>
            <a:endParaRPr sz="1867">
              <a:latin typeface="Avenir"/>
              <a:ea typeface="Avenir"/>
              <a:cs typeface="Avenir"/>
              <a:sym typeface="Avenir"/>
            </a:endParaRPr>
          </a:p>
          <a:p>
            <a:pPr marL="609585" lvl="0" indent="-423323" algn="l" rtl="0">
              <a:lnSpc>
                <a:spcPct val="100000"/>
              </a:lnSpc>
              <a:spcBef>
                <a:spcPts val="0"/>
              </a:spcBef>
              <a:spcAft>
                <a:spcPts val="0"/>
              </a:spcAft>
              <a:buClr>
                <a:schemeClr val="dk1"/>
              </a:buClr>
              <a:buSzPts val="1400"/>
              <a:buFont typeface="Avenir"/>
              <a:buChar char="-"/>
            </a:pPr>
            <a:r>
              <a:rPr lang="en-GB" sz="1867">
                <a:latin typeface="Avenir"/>
                <a:ea typeface="Avenir"/>
                <a:cs typeface="Avenir"/>
                <a:sym typeface="Avenir"/>
              </a:rPr>
              <a:t>Secondly, the two partitioned rows that are FIXED DEPOSITS and SAVINGS are ordered separately  based on their respective balance values. </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1867"/>
              <a:buFont typeface="Calibri"/>
              <a:buNone/>
            </a:pP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	Finally, the first_Value ()  is applied on the individual partitioned rows and chooses the least balance from each  of partition and displays it across the partitioned rows.</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867">
              <a:latin typeface="Avenir"/>
              <a:ea typeface="Avenir"/>
              <a:cs typeface="Avenir"/>
              <a:sym typeface="Avenir"/>
            </a:endParaRPr>
          </a:p>
        </p:txBody>
      </p:sp>
      <p:sp>
        <p:nvSpPr>
          <p:cNvPr id="381" name="Google Shape;381;p41"/>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FIRST_VALUE() using Partition and order clauses</a:t>
            </a:r>
            <a:endParaRPr sz="3200">
              <a:solidFill>
                <a:schemeClr val="dk1"/>
              </a:solidFill>
              <a:latin typeface="Avenir"/>
              <a:ea typeface="Avenir"/>
              <a:cs typeface="Avenir"/>
              <a:sym typeface="Aveni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2"/>
          <p:cNvSpPr txBox="1">
            <a:spLocks noGrp="1"/>
          </p:cNvSpPr>
          <p:nvPr>
            <p:ph type="ctrTitle"/>
          </p:nvPr>
        </p:nvSpPr>
        <p:spPr>
          <a:xfrm>
            <a:off x="509000" y="1010133"/>
            <a:ext cx="10581600" cy="12368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FIRST_VALUE () function analyzes the results of analytical expression which is defined as OVER(), </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and then returns the last value from an ordered set of rows.</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867">
              <a:latin typeface="Avenir"/>
              <a:ea typeface="Avenir"/>
              <a:cs typeface="Avenir"/>
              <a:sym typeface="Avenir"/>
            </a:endParaRPr>
          </a:p>
          <a:p>
            <a:pPr marL="0" lvl="0" indent="0" algn="l" rtl="0">
              <a:lnSpc>
                <a:spcPct val="90000"/>
              </a:lnSpc>
              <a:spcBef>
                <a:spcPts val="0"/>
              </a:spcBef>
              <a:spcAft>
                <a:spcPts val="0"/>
              </a:spcAft>
              <a:buClr>
                <a:schemeClr val="dk1"/>
              </a:buClr>
              <a:buSzPts val="5200"/>
              <a:buFont typeface="Avenir"/>
              <a:buNone/>
            </a:pPr>
            <a:r>
              <a:rPr lang="en-GB" sz="1867">
                <a:latin typeface="Avenir"/>
                <a:ea typeface="Avenir"/>
                <a:cs typeface="Avenir"/>
                <a:sym typeface="Avenir"/>
              </a:rPr>
              <a:t>Here OVER() expression is defined with Order clause and additionally it uses a range of values.</a:t>
            </a:r>
            <a:endParaRPr sz="1867">
              <a:latin typeface="Courier New"/>
              <a:ea typeface="Courier New"/>
              <a:cs typeface="Courier New"/>
              <a:sym typeface="Courier New"/>
            </a:endParaRPr>
          </a:p>
        </p:txBody>
      </p:sp>
      <p:sp>
        <p:nvSpPr>
          <p:cNvPr id="387" name="Google Shape;387;p42"/>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LAST_VALUE()  using Range of values in a row order</a:t>
            </a:r>
            <a:endParaRPr sz="3200">
              <a:solidFill>
                <a:schemeClr val="dk1"/>
              </a:solidFill>
              <a:latin typeface="Avenir"/>
              <a:ea typeface="Avenir"/>
              <a:cs typeface="Avenir"/>
              <a:sym typeface="Avenir"/>
            </a:endParaRPr>
          </a:p>
        </p:txBody>
      </p:sp>
      <p:sp>
        <p:nvSpPr>
          <p:cNvPr id="388" name="Google Shape;388;p42"/>
          <p:cNvSpPr txBox="1">
            <a:spLocks noGrp="1"/>
          </p:cNvSpPr>
          <p:nvPr>
            <p:ph type="ctrTitle"/>
          </p:nvPr>
        </p:nvSpPr>
        <p:spPr>
          <a:xfrm>
            <a:off x="708900" y="2364833"/>
            <a:ext cx="9927600" cy="32580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E.g:</a:t>
            </a:r>
            <a:endParaRPr sz="1867" b="1">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Select </a:t>
            </a:r>
            <a:r>
              <a:rPr lang="en-GB" sz="1867">
                <a:latin typeface="Courier New"/>
                <a:ea typeface="Courier New"/>
                <a:cs typeface="Courier New"/>
                <a:sym typeface="Courier New"/>
              </a:rPr>
              <a:t>Acct_Num, </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Acct_Type, Balance AS original_balance,</a:t>
            </a:r>
            <a:endParaRPr sz="1867">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   LAST_VALUE</a:t>
            </a:r>
            <a:r>
              <a:rPr lang="en-GB" sz="1867">
                <a:latin typeface="Courier New"/>
                <a:ea typeface="Courier New"/>
                <a:cs typeface="Courier New"/>
                <a:sym typeface="Courier New"/>
              </a:rPr>
              <a:t>(Balance)  </a:t>
            </a:r>
            <a:endParaRPr sz="1867">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   OVER</a:t>
            </a:r>
            <a:r>
              <a:rPr lang="en-GB" sz="1867">
                <a:latin typeface="Courier New"/>
                <a:ea typeface="Courier New"/>
                <a:cs typeface="Courier New"/>
                <a:sym typeface="Courier New"/>
              </a:rPr>
              <a:t>( order by Balance </a:t>
            </a:r>
            <a:endParaRPr sz="1867">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RANGE BETWEEN</a:t>
            </a:r>
            <a:endParaRPr sz="1867">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UNBOUNDED PRECEDING AND</a:t>
            </a:r>
            <a:endParaRPr sz="1867">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1100"/>
              <a:buFont typeface="Courier New"/>
              <a:buNone/>
            </a:pPr>
            <a:r>
              <a:rPr lang="en-GB" sz="1867">
                <a:latin typeface="Courier New"/>
                <a:ea typeface="Courier New"/>
                <a:cs typeface="Courier New"/>
                <a:sym typeface="Courier New"/>
              </a:rPr>
              <a:t>                      UNBOUNDED FOLLOWING ) AS last_original_value</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FROM </a:t>
            </a:r>
            <a:r>
              <a:rPr lang="en-GB" sz="1867">
                <a:latin typeface="Courier New"/>
                <a:ea typeface="Courier New"/>
                <a:cs typeface="Courier New"/>
                <a:sym typeface="Courier New"/>
              </a:rPr>
              <a:t> ACCOUNT </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WHERE Acct_type = 'FIXED DEPOSITS';</a:t>
            </a:r>
            <a:endParaRPr sz="1867">
              <a:latin typeface="Avenir"/>
              <a:ea typeface="Avenir"/>
              <a:cs typeface="Avenir"/>
              <a:sym typeface="Avenir"/>
            </a:endParaRPr>
          </a:p>
        </p:txBody>
      </p:sp>
      <p:pic>
        <p:nvPicPr>
          <p:cNvPr id="389" name="Google Shape;389;p42"/>
          <p:cNvPicPr preferRelativeResize="0"/>
          <p:nvPr/>
        </p:nvPicPr>
        <p:blipFill rotWithShape="1">
          <a:blip r:embed="rId3">
            <a:alphaModFix/>
          </a:blip>
          <a:srcRect/>
          <a:stretch/>
        </p:blipFill>
        <p:spPr>
          <a:xfrm>
            <a:off x="5926867" y="4973533"/>
            <a:ext cx="6102567" cy="164406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3"/>
          <p:cNvSpPr txBox="1">
            <a:spLocks noGrp="1"/>
          </p:cNvSpPr>
          <p:nvPr>
            <p:ph type="ctrTitle"/>
          </p:nvPr>
        </p:nvSpPr>
        <p:spPr>
          <a:xfrm>
            <a:off x="564700" y="1373400"/>
            <a:ext cx="10460351" cy="3917057"/>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In this example, </a:t>
            </a:r>
            <a:endParaRPr sz="1867">
              <a:latin typeface="Avenir"/>
              <a:ea typeface="Avenir"/>
              <a:cs typeface="Avenir"/>
              <a:sym typeface="Avenir"/>
            </a:endParaRPr>
          </a:p>
          <a:p>
            <a:pPr marL="609585" lvl="0" indent="-423323" algn="l" rtl="0">
              <a:lnSpc>
                <a:spcPct val="100000"/>
              </a:lnSpc>
              <a:spcBef>
                <a:spcPts val="0"/>
              </a:spcBef>
              <a:spcAft>
                <a:spcPts val="0"/>
              </a:spcAft>
              <a:buClr>
                <a:schemeClr val="dk1"/>
              </a:buClr>
              <a:buSzPts val="1400"/>
              <a:buFont typeface="Avenir"/>
              <a:buChar char="-"/>
            </a:pPr>
            <a:r>
              <a:rPr lang="en-GB" sz="1867">
                <a:latin typeface="Avenir"/>
                <a:ea typeface="Avenir"/>
                <a:cs typeface="Avenir"/>
                <a:sym typeface="Avenir"/>
              </a:rPr>
              <a:t>Initially, all of the table rows are ordered by using Balance column values.</a:t>
            </a:r>
            <a:endParaRPr sz="1867">
              <a:latin typeface="Avenir"/>
              <a:ea typeface="Avenir"/>
              <a:cs typeface="Avenir"/>
              <a:sym typeface="Avenir"/>
            </a:endParaRPr>
          </a:p>
          <a:p>
            <a:pPr marL="609585" lvl="0" indent="0" algn="l" rtl="0">
              <a:lnSpc>
                <a:spcPct val="100000"/>
              </a:lnSpc>
              <a:spcBef>
                <a:spcPts val="0"/>
              </a:spcBef>
              <a:spcAft>
                <a:spcPts val="0"/>
              </a:spcAft>
              <a:buClr>
                <a:schemeClr val="dk1"/>
              </a:buClr>
              <a:buSzPts val="1867"/>
              <a:buFont typeface="Calibri"/>
              <a:buNone/>
            </a:pPr>
            <a:endParaRPr sz="1867">
              <a:latin typeface="Avenir"/>
              <a:ea typeface="Avenir"/>
              <a:cs typeface="Avenir"/>
              <a:sym typeface="Avenir"/>
            </a:endParaRPr>
          </a:p>
          <a:p>
            <a:pPr marL="609585" lvl="0" indent="-423323" algn="l" rtl="0">
              <a:lnSpc>
                <a:spcPct val="100000"/>
              </a:lnSpc>
              <a:spcBef>
                <a:spcPts val="0"/>
              </a:spcBef>
              <a:spcAft>
                <a:spcPts val="0"/>
              </a:spcAft>
              <a:buClr>
                <a:schemeClr val="dk1"/>
              </a:buClr>
              <a:buSzPts val="1400"/>
              <a:buFont typeface="Avenir"/>
              <a:buChar char="-"/>
            </a:pPr>
            <a:r>
              <a:rPr lang="en-GB" sz="1867">
                <a:latin typeface="Avenir"/>
                <a:ea typeface="Avenir"/>
                <a:cs typeface="Avenir"/>
                <a:sym typeface="Avenir"/>
              </a:rPr>
              <a:t>Secondly, RANGE between unbounded PRECEDING and FOLLOWING  is used to define the range of values that are returned in an ordered set of rows. </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1867"/>
              <a:buFont typeface="Calibri"/>
              <a:buNone/>
            </a:pPr>
            <a:endParaRPr sz="1867">
              <a:latin typeface="Avenir"/>
              <a:ea typeface="Avenir"/>
              <a:cs typeface="Avenir"/>
              <a:sym typeface="Avenir"/>
            </a:endParaRPr>
          </a:p>
          <a:p>
            <a:pPr marL="609585" lvl="0" indent="-423323" algn="l" rtl="0">
              <a:lnSpc>
                <a:spcPct val="100000"/>
              </a:lnSpc>
              <a:spcBef>
                <a:spcPts val="0"/>
              </a:spcBef>
              <a:spcAft>
                <a:spcPts val="0"/>
              </a:spcAft>
              <a:buClr>
                <a:schemeClr val="dk1"/>
              </a:buClr>
              <a:buSzPts val="1400"/>
              <a:buFont typeface="Avenir"/>
              <a:buChar char="-"/>
            </a:pPr>
            <a:r>
              <a:rPr lang="en-GB" sz="1867">
                <a:latin typeface="Avenir"/>
                <a:ea typeface="Avenir"/>
                <a:cs typeface="Avenir"/>
                <a:sym typeface="Avenir"/>
              </a:rPr>
              <a:t>Finally, the last_Value ()  choses the last value from the range in an order set of rows and then assigns the last value across each record in the total output.</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867">
              <a:latin typeface="Avenir"/>
              <a:ea typeface="Avenir"/>
              <a:cs typeface="Avenir"/>
              <a:sym typeface="Avenir"/>
            </a:endParaRPr>
          </a:p>
        </p:txBody>
      </p:sp>
      <p:sp>
        <p:nvSpPr>
          <p:cNvPr id="395" name="Google Shape;395;p43"/>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LAST_VALUE()  using Range of values in a row order</a:t>
            </a:r>
            <a:endParaRPr sz="3200">
              <a:solidFill>
                <a:schemeClr val="dk1"/>
              </a:solidFill>
              <a:latin typeface="Avenir"/>
              <a:ea typeface="Avenir"/>
              <a:cs typeface="Avenir"/>
              <a:sym typeface="Aveni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4"/>
          <p:cNvSpPr txBox="1">
            <a:spLocks noGrp="1"/>
          </p:cNvSpPr>
          <p:nvPr>
            <p:ph type="ctrTitle"/>
          </p:nvPr>
        </p:nvSpPr>
        <p:spPr>
          <a:xfrm>
            <a:off x="509000" y="1441206"/>
            <a:ext cx="10581600" cy="12368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FIRST_VALUE () function analyzes the results of analytical expression which is defined as OVER(), </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and then returns the last value from an ordered set of rows.</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867">
              <a:latin typeface="Avenir"/>
              <a:ea typeface="Avenir"/>
              <a:cs typeface="Avenir"/>
              <a:sym typeface="Avenir"/>
            </a:endParaRPr>
          </a:p>
          <a:p>
            <a:pPr marL="0" lvl="0" indent="0" algn="l" rtl="0">
              <a:lnSpc>
                <a:spcPct val="90000"/>
              </a:lnSpc>
              <a:spcBef>
                <a:spcPts val="0"/>
              </a:spcBef>
              <a:spcAft>
                <a:spcPts val="0"/>
              </a:spcAft>
              <a:buClr>
                <a:schemeClr val="dk1"/>
              </a:buClr>
              <a:buSzPts val="5200"/>
              <a:buFont typeface="Avenir"/>
              <a:buNone/>
            </a:pPr>
            <a:r>
              <a:rPr lang="en-GB" sz="1867">
                <a:latin typeface="Avenir"/>
                <a:ea typeface="Avenir"/>
                <a:cs typeface="Avenir"/>
                <a:sym typeface="Avenir"/>
              </a:rPr>
              <a:t>Here OVER() expression is defined with Order clause and additionally it uses a range of values.</a:t>
            </a:r>
            <a:endParaRPr sz="1867">
              <a:latin typeface="Courier New"/>
              <a:ea typeface="Courier New"/>
              <a:cs typeface="Courier New"/>
              <a:sym typeface="Courier New"/>
            </a:endParaRPr>
          </a:p>
        </p:txBody>
      </p:sp>
      <p:sp>
        <p:nvSpPr>
          <p:cNvPr id="401" name="Google Shape;401;p44"/>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LAST_VALUE()  using partition and Range order</a:t>
            </a:r>
            <a:endParaRPr sz="3200">
              <a:solidFill>
                <a:schemeClr val="dk1"/>
              </a:solidFill>
              <a:latin typeface="Avenir"/>
              <a:ea typeface="Avenir"/>
              <a:cs typeface="Avenir"/>
              <a:sym typeface="Avenir"/>
            </a:endParaRPr>
          </a:p>
        </p:txBody>
      </p:sp>
      <p:sp>
        <p:nvSpPr>
          <p:cNvPr id="402" name="Google Shape;402;p44"/>
          <p:cNvSpPr txBox="1">
            <a:spLocks noGrp="1"/>
          </p:cNvSpPr>
          <p:nvPr>
            <p:ph type="ctrTitle"/>
          </p:nvPr>
        </p:nvSpPr>
        <p:spPr>
          <a:xfrm>
            <a:off x="708900" y="2652219"/>
            <a:ext cx="9927600" cy="3265258"/>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E.g:</a:t>
            </a:r>
            <a:endParaRPr sz="1867" b="1">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Select </a:t>
            </a:r>
            <a:r>
              <a:rPr lang="en-GB" sz="1867">
                <a:latin typeface="Courier New"/>
                <a:ea typeface="Courier New"/>
                <a:cs typeface="Courier New"/>
                <a:sym typeface="Courier New"/>
              </a:rPr>
              <a:t>Acct_Num, </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Acct_Type, Balance AS original_balance,</a:t>
            </a:r>
            <a:endParaRPr sz="1867">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   LAST_VALUE</a:t>
            </a:r>
            <a:r>
              <a:rPr lang="en-GB" sz="1867">
                <a:latin typeface="Courier New"/>
                <a:ea typeface="Courier New"/>
                <a:cs typeface="Courier New"/>
                <a:sym typeface="Courier New"/>
              </a:rPr>
              <a:t>(Balance)  </a:t>
            </a:r>
            <a:endParaRPr sz="1867">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   OVER</a:t>
            </a:r>
            <a:r>
              <a:rPr lang="en-GB" sz="1867">
                <a:latin typeface="Courier New"/>
                <a:ea typeface="Courier New"/>
                <a:cs typeface="Courier New"/>
                <a:sym typeface="Courier New"/>
              </a:rPr>
              <a:t>( Partition by </a:t>
            </a:r>
            <a:r>
              <a:rPr lang="en-GB" sz="1867" b="1">
                <a:latin typeface="Courier New"/>
                <a:ea typeface="Courier New"/>
                <a:cs typeface="Courier New"/>
                <a:sym typeface="Courier New"/>
              </a:rPr>
              <a:t>ACCT_TYPE </a:t>
            </a:r>
            <a:r>
              <a:rPr lang="en-GB" sz="1867">
                <a:latin typeface="Courier New"/>
                <a:ea typeface="Courier New"/>
                <a:cs typeface="Courier New"/>
                <a:sym typeface="Courier New"/>
              </a:rPr>
              <a:t>order by </a:t>
            </a:r>
            <a:r>
              <a:rPr lang="en-GB" sz="1867" b="1">
                <a:latin typeface="Courier New"/>
                <a:ea typeface="Courier New"/>
                <a:cs typeface="Courier New"/>
                <a:sym typeface="Courier New"/>
              </a:rPr>
              <a:t>Balance </a:t>
            </a:r>
            <a:endParaRPr sz="1867" b="1">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RANGE BETWEEN</a:t>
            </a:r>
            <a:endParaRPr sz="1867">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UNBOUNDED PRECEDING AND</a:t>
            </a:r>
            <a:endParaRPr sz="1867">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1100"/>
              <a:buFont typeface="Courier New"/>
              <a:buNone/>
            </a:pPr>
            <a:r>
              <a:rPr lang="en-GB" sz="1867">
                <a:latin typeface="Courier New"/>
                <a:ea typeface="Courier New"/>
                <a:cs typeface="Courier New"/>
                <a:sym typeface="Courier New"/>
              </a:rPr>
              <a:t>                      UNBOUNDED FOLLOWING ) AS part_last_value</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FROM </a:t>
            </a:r>
            <a:r>
              <a:rPr lang="en-GB" sz="1867">
                <a:latin typeface="Courier New"/>
                <a:ea typeface="Courier New"/>
                <a:cs typeface="Courier New"/>
                <a:sym typeface="Courier New"/>
              </a:rPr>
              <a:t> ACCOUNT </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WHERE balance &gt; 0 </a:t>
            </a:r>
            <a:endParaRPr sz="1867">
              <a:latin typeface="Avenir"/>
              <a:ea typeface="Avenir"/>
              <a:cs typeface="Avenir"/>
              <a:sym typeface="Aveni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5"/>
          <p:cNvSpPr txBox="1">
            <a:spLocks noGrp="1"/>
          </p:cNvSpPr>
          <p:nvPr>
            <p:ph type="ctrTitle"/>
          </p:nvPr>
        </p:nvSpPr>
        <p:spPr>
          <a:xfrm>
            <a:off x="564700" y="1113700"/>
            <a:ext cx="10642000" cy="34468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In this example, </a:t>
            </a:r>
            <a:endParaRPr sz="1867">
              <a:latin typeface="Avenir"/>
              <a:ea typeface="Avenir"/>
              <a:cs typeface="Avenir"/>
              <a:sym typeface="Avenir"/>
            </a:endParaRPr>
          </a:p>
          <a:p>
            <a:pPr marL="609585" lvl="0" indent="-423323" algn="l" rtl="0">
              <a:lnSpc>
                <a:spcPct val="100000"/>
              </a:lnSpc>
              <a:spcBef>
                <a:spcPts val="0"/>
              </a:spcBef>
              <a:spcAft>
                <a:spcPts val="0"/>
              </a:spcAft>
              <a:buClr>
                <a:schemeClr val="dk1"/>
              </a:buClr>
              <a:buSzPts val="1400"/>
              <a:buFont typeface="Avenir"/>
              <a:buChar char="-"/>
            </a:pPr>
            <a:r>
              <a:rPr lang="en-GB" sz="1867">
                <a:latin typeface="Avenir"/>
                <a:ea typeface="Avenir"/>
                <a:cs typeface="Avenir"/>
                <a:sym typeface="Avenir"/>
              </a:rPr>
              <a:t>Initially, all of the table rows are initially partitioned by ACCT_TYPE and then ordered by using Balance column values.</a:t>
            </a:r>
            <a:endParaRPr sz="1867">
              <a:latin typeface="Avenir"/>
              <a:ea typeface="Avenir"/>
              <a:cs typeface="Avenir"/>
              <a:sym typeface="Avenir"/>
            </a:endParaRPr>
          </a:p>
          <a:p>
            <a:pPr marL="609585" lvl="0" indent="0" algn="l" rtl="0">
              <a:lnSpc>
                <a:spcPct val="100000"/>
              </a:lnSpc>
              <a:spcBef>
                <a:spcPts val="0"/>
              </a:spcBef>
              <a:spcAft>
                <a:spcPts val="0"/>
              </a:spcAft>
              <a:buClr>
                <a:schemeClr val="dk1"/>
              </a:buClr>
              <a:buSzPts val="1867"/>
              <a:buFont typeface="Calibri"/>
              <a:buNone/>
            </a:pPr>
            <a:endParaRPr sz="1867">
              <a:latin typeface="Avenir"/>
              <a:ea typeface="Avenir"/>
              <a:cs typeface="Avenir"/>
              <a:sym typeface="Avenir"/>
            </a:endParaRPr>
          </a:p>
          <a:p>
            <a:pPr marL="609585" lvl="0" indent="-423323" algn="l" rtl="0">
              <a:lnSpc>
                <a:spcPct val="100000"/>
              </a:lnSpc>
              <a:spcBef>
                <a:spcPts val="0"/>
              </a:spcBef>
              <a:spcAft>
                <a:spcPts val="0"/>
              </a:spcAft>
              <a:buClr>
                <a:schemeClr val="dk1"/>
              </a:buClr>
              <a:buSzPts val="1400"/>
              <a:buFont typeface="Avenir"/>
              <a:buChar char="-"/>
            </a:pPr>
            <a:r>
              <a:rPr lang="en-GB" sz="1867">
                <a:latin typeface="Avenir"/>
                <a:ea typeface="Avenir"/>
                <a:cs typeface="Avenir"/>
                <a:sym typeface="Avenir"/>
              </a:rPr>
              <a:t>Secondly, RANGE between unbounded PRECEDING and FOLLOWING  is used to define the range of values that are returned in an ordered set of rows. </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1867"/>
              <a:buFont typeface="Calibri"/>
              <a:buNone/>
            </a:pPr>
            <a:endParaRPr sz="1867">
              <a:latin typeface="Avenir"/>
              <a:ea typeface="Avenir"/>
              <a:cs typeface="Avenir"/>
              <a:sym typeface="Avenir"/>
            </a:endParaRPr>
          </a:p>
          <a:p>
            <a:pPr marL="609585" lvl="0" indent="-423323" algn="l" rtl="0">
              <a:lnSpc>
                <a:spcPct val="100000"/>
              </a:lnSpc>
              <a:spcBef>
                <a:spcPts val="0"/>
              </a:spcBef>
              <a:spcAft>
                <a:spcPts val="0"/>
              </a:spcAft>
              <a:buClr>
                <a:schemeClr val="dk1"/>
              </a:buClr>
              <a:buSzPts val="1400"/>
              <a:buFont typeface="Avenir"/>
              <a:buChar char="-"/>
            </a:pPr>
            <a:r>
              <a:rPr lang="en-GB" sz="1867">
                <a:latin typeface="Avenir"/>
                <a:ea typeface="Avenir"/>
                <a:cs typeface="Avenir"/>
                <a:sym typeface="Avenir"/>
              </a:rPr>
              <a:t>Finally, the last_Value ()  choses the last value from the range in an order set of rows from each partitions: FIXED DEPOSITS and SAVINGS, and then displays the last value across each record in the partition.</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867">
              <a:latin typeface="Avenir"/>
              <a:ea typeface="Avenir"/>
              <a:cs typeface="Avenir"/>
              <a:sym typeface="Avenir"/>
            </a:endParaRPr>
          </a:p>
        </p:txBody>
      </p:sp>
      <p:sp>
        <p:nvSpPr>
          <p:cNvPr id="408" name="Google Shape;408;p45"/>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LAST_VALUE()  using partition and Range order</a:t>
            </a:r>
            <a:endParaRPr sz="3200">
              <a:solidFill>
                <a:schemeClr val="dk1"/>
              </a:solidFill>
              <a:latin typeface="Avenir"/>
              <a:ea typeface="Avenir"/>
              <a:cs typeface="Avenir"/>
              <a:sym typeface="Avenir"/>
            </a:endParaRPr>
          </a:p>
          <a:p>
            <a:pPr marL="0" marR="0" lvl="0" indent="0" algn="l" rtl="0">
              <a:lnSpc>
                <a:spcPct val="90000"/>
              </a:lnSpc>
              <a:spcBef>
                <a:spcPts val="0"/>
              </a:spcBef>
              <a:spcAft>
                <a:spcPts val="0"/>
              </a:spcAft>
              <a:buNone/>
            </a:pPr>
            <a:endParaRPr sz="3200">
              <a:solidFill>
                <a:schemeClr val="dk1"/>
              </a:solidFill>
              <a:latin typeface="Avenir"/>
              <a:ea typeface="Avenir"/>
              <a:cs typeface="Avenir"/>
              <a:sym typeface="Avenir"/>
            </a:endParaRPr>
          </a:p>
        </p:txBody>
      </p:sp>
      <p:pic>
        <p:nvPicPr>
          <p:cNvPr id="409" name="Google Shape;409;p45"/>
          <p:cNvPicPr preferRelativeResize="0"/>
          <p:nvPr/>
        </p:nvPicPr>
        <p:blipFill rotWithShape="1">
          <a:blip r:embed="rId3">
            <a:alphaModFix/>
          </a:blip>
          <a:srcRect/>
          <a:stretch/>
        </p:blipFill>
        <p:spPr>
          <a:xfrm>
            <a:off x="6503659" y="4041025"/>
            <a:ext cx="4692301" cy="269126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6"/>
          <p:cNvSpPr txBox="1">
            <a:spLocks noGrp="1"/>
          </p:cNvSpPr>
          <p:nvPr>
            <p:ph type="ctrTitle"/>
          </p:nvPr>
        </p:nvSpPr>
        <p:spPr>
          <a:xfrm>
            <a:off x="509000" y="1010133"/>
            <a:ext cx="10581600" cy="12368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NTILE () function analyzes the results of analytical expression which is defined as OVER().</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NTILE () splits the total records into predefined number of buckets. </a:t>
            </a:r>
            <a:endParaRPr sz="1867">
              <a:latin typeface="Avenir"/>
              <a:ea typeface="Avenir"/>
              <a:cs typeface="Avenir"/>
              <a:sym typeface="Avenir"/>
            </a:endParaRPr>
          </a:p>
          <a:p>
            <a:pPr marL="0" lvl="0" indent="0" algn="l" rtl="0">
              <a:lnSpc>
                <a:spcPct val="90000"/>
              </a:lnSpc>
              <a:spcBef>
                <a:spcPts val="0"/>
              </a:spcBef>
              <a:spcAft>
                <a:spcPts val="0"/>
              </a:spcAft>
              <a:buClr>
                <a:schemeClr val="dk1"/>
              </a:buClr>
              <a:buSzPts val="5200"/>
              <a:buFont typeface="Calibri"/>
              <a:buNone/>
            </a:pPr>
            <a:endParaRPr sz="1867">
              <a:latin typeface="Courier New"/>
              <a:ea typeface="Courier New"/>
              <a:cs typeface="Courier New"/>
              <a:sym typeface="Courier New"/>
            </a:endParaRPr>
          </a:p>
        </p:txBody>
      </p:sp>
      <p:sp>
        <p:nvSpPr>
          <p:cNvPr id="415" name="Google Shape;415;p46"/>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NTILE()  categorize the records into buckets</a:t>
            </a:r>
            <a:endParaRPr sz="3200">
              <a:solidFill>
                <a:schemeClr val="dk1"/>
              </a:solidFill>
              <a:latin typeface="Avenir"/>
              <a:ea typeface="Avenir"/>
              <a:cs typeface="Avenir"/>
              <a:sym typeface="Avenir"/>
            </a:endParaRPr>
          </a:p>
        </p:txBody>
      </p:sp>
      <p:sp>
        <p:nvSpPr>
          <p:cNvPr id="416" name="Google Shape;416;p46"/>
          <p:cNvSpPr txBox="1">
            <a:spLocks noGrp="1"/>
          </p:cNvSpPr>
          <p:nvPr>
            <p:ph type="ctrTitle"/>
          </p:nvPr>
        </p:nvSpPr>
        <p:spPr>
          <a:xfrm>
            <a:off x="564700" y="2187800"/>
            <a:ext cx="7038400" cy="26796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E.g:</a:t>
            </a:r>
            <a:endParaRPr sz="1867" b="1">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Select </a:t>
            </a:r>
            <a:r>
              <a:rPr lang="en-GB" sz="1867">
                <a:latin typeface="Courier New"/>
                <a:ea typeface="Courier New"/>
                <a:cs typeface="Courier New"/>
                <a:sym typeface="Courier New"/>
              </a:rPr>
              <a:t>Acct_Num, </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Acct_Type, Balance AS original_balance,</a:t>
            </a:r>
            <a:endParaRPr sz="1867">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   NTILE</a:t>
            </a:r>
            <a:r>
              <a:rPr lang="en-GB" sz="1867">
                <a:latin typeface="Courier New"/>
                <a:ea typeface="Courier New"/>
                <a:cs typeface="Courier New"/>
                <a:sym typeface="Courier New"/>
              </a:rPr>
              <a:t>(3)  </a:t>
            </a:r>
            <a:endParaRPr sz="1867">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   OVER</a:t>
            </a:r>
            <a:r>
              <a:rPr lang="en-GB" sz="1867">
                <a:latin typeface="Courier New"/>
                <a:ea typeface="Courier New"/>
                <a:cs typeface="Courier New"/>
                <a:sym typeface="Courier New"/>
              </a:rPr>
              <a:t>( order by </a:t>
            </a:r>
            <a:r>
              <a:rPr lang="en-GB" sz="1867" b="1">
                <a:latin typeface="Courier New"/>
                <a:ea typeface="Courier New"/>
                <a:cs typeface="Courier New"/>
                <a:sym typeface="Courier New"/>
              </a:rPr>
              <a:t>Balance </a:t>
            </a:r>
            <a:endParaRPr sz="1867" b="1">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 AS sav_bucket</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FROM </a:t>
            </a:r>
            <a:r>
              <a:rPr lang="en-GB" sz="1867">
                <a:latin typeface="Courier New"/>
                <a:ea typeface="Courier New"/>
                <a:cs typeface="Courier New"/>
                <a:sym typeface="Courier New"/>
              </a:rPr>
              <a:t> ACCOUNT </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WHERE Acct_type = 'SAVINGS' and balance &gt; 0 ;</a:t>
            </a:r>
            <a:endParaRPr sz="1867">
              <a:latin typeface="Courier New"/>
              <a:ea typeface="Courier New"/>
              <a:cs typeface="Courier New"/>
              <a:sym typeface="Courier New"/>
            </a:endParaRPr>
          </a:p>
        </p:txBody>
      </p:sp>
      <p:pic>
        <p:nvPicPr>
          <p:cNvPr id="417" name="Google Shape;417;p46"/>
          <p:cNvPicPr preferRelativeResize="0"/>
          <p:nvPr/>
        </p:nvPicPr>
        <p:blipFill rotWithShape="1">
          <a:blip r:embed="rId3">
            <a:alphaModFix/>
          </a:blip>
          <a:srcRect/>
          <a:stretch/>
        </p:blipFill>
        <p:spPr>
          <a:xfrm>
            <a:off x="7063467" y="4076467"/>
            <a:ext cx="5128533" cy="2380533"/>
          </a:xfrm>
          <a:prstGeom prst="rect">
            <a:avLst/>
          </a:prstGeom>
          <a:noFill/>
          <a:ln>
            <a:noFill/>
          </a:ln>
        </p:spPr>
      </p:pic>
      <p:sp>
        <p:nvSpPr>
          <p:cNvPr id="418" name="Google Shape;418;p46"/>
          <p:cNvSpPr txBox="1">
            <a:spLocks noGrp="1"/>
          </p:cNvSpPr>
          <p:nvPr>
            <p:ph type="ctrTitle"/>
          </p:nvPr>
        </p:nvSpPr>
        <p:spPr>
          <a:xfrm>
            <a:off x="509000" y="4867400"/>
            <a:ext cx="5996400" cy="18888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dk1"/>
              </a:buClr>
              <a:buSzPts val="5200"/>
              <a:buFont typeface="Avenir"/>
              <a:buNone/>
            </a:pPr>
            <a:r>
              <a:rPr lang="en-GB" sz="1867">
                <a:latin typeface="Avenir"/>
                <a:ea typeface="Avenir"/>
                <a:cs typeface="Avenir"/>
                <a:sym typeface="Avenir"/>
              </a:rPr>
              <a:t>Here, </a:t>
            </a:r>
            <a:endParaRPr sz="1867">
              <a:latin typeface="Avenir"/>
              <a:ea typeface="Avenir"/>
              <a:cs typeface="Avenir"/>
              <a:sym typeface="Avenir"/>
            </a:endParaRPr>
          </a:p>
          <a:p>
            <a:pPr marL="0" lvl="0" indent="0" algn="l" rtl="0">
              <a:lnSpc>
                <a:spcPct val="90000"/>
              </a:lnSpc>
              <a:spcBef>
                <a:spcPts val="0"/>
              </a:spcBef>
              <a:spcAft>
                <a:spcPts val="0"/>
              </a:spcAft>
              <a:buClr>
                <a:schemeClr val="dk1"/>
              </a:buClr>
              <a:buSzPts val="5200"/>
              <a:buFont typeface="Avenir"/>
              <a:buNone/>
            </a:pPr>
            <a:r>
              <a:rPr lang="en-GB" sz="1867">
                <a:latin typeface="Avenir"/>
                <a:ea typeface="Avenir"/>
                <a:cs typeface="Avenir"/>
                <a:sym typeface="Avenir"/>
              </a:rPr>
              <a:t>NTILE is defined with “3” by the developer.</a:t>
            </a:r>
            <a:endParaRPr sz="1867">
              <a:latin typeface="Avenir"/>
              <a:ea typeface="Avenir"/>
              <a:cs typeface="Avenir"/>
              <a:sym typeface="Avenir"/>
            </a:endParaRPr>
          </a:p>
          <a:p>
            <a:pPr marL="0" lvl="0" indent="0" algn="l" rtl="0">
              <a:lnSpc>
                <a:spcPct val="90000"/>
              </a:lnSpc>
              <a:spcBef>
                <a:spcPts val="0"/>
              </a:spcBef>
              <a:spcAft>
                <a:spcPts val="0"/>
              </a:spcAft>
              <a:buClr>
                <a:schemeClr val="dk1"/>
              </a:buClr>
              <a:buSzPts val="5200"/>
              <a:buFont typeface="Avenir"/>
              <a:buNone/>
            </a:pPr>
            <a:r>
              <a:rPr lang="en-GB" sz="1867">
                <a:latin typeface="Avenir"/>
                <a:ea typeface="Avenir"/>
                <a:cs typeface="Avenir"/>
                <a:sym typeface="Avenir"/>
              </a:rPr>
              <a:t>The last bucket - 3 is created with remaining left over records after all the rows are divided equally by Ntile value -3  .</a:t>
            </a:r>
            <a:endParaRPr sz="1867">
              <a:latin typeface="Avenir"/>
              <a:ea typeface="Avenir"/>
              <a:cs typeface="Avenir"/>
              <a:sym typeface="Aveni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7"/>
          <p:cNvSpPr txBox="1">
            <a:spLocks noGrp="1"/>
          </p:cNvSpPr>
          <p:nvPr>
            <p:ph type="ctrTitle"/>
          </p:nvPr>
        </p:nvSpPr>
        <p:spPr>
          <a:xfrm>
            <a:off x="509000" y="1010133"/>
            <a:ext cx="10581600" cy="12368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NTILE () splits the total records into predefined number of buckets within each sorted partition results in OVER() expression. </a:t>
            </a:r>
            <a:endParaRPr sz="1867">
              <a:latin typeface="Avenir"/>
              <a:ea typeface="Avenir"/>
              <a:cs typeface="Avenir"/>
              <a:sym typeface="Avenir"/>
            </a:endParaRPr>
          </a:p>
          <a:p>
            <a:pPr marL="0" lvl="0" indent="0" algn="l" rtl="0">
              <a:lnSpc>
                <a:spcPct val="90000"/>
              </a:lnSpc>
              <a:spcBef>
                <a:spcPts val="0"/>
              </a:spcBef>
              <a:spcAft>
                <a:spcPts val="0"/>
              </a:spcAft>
              <a:buClr>
                <a:schemeClr val="dk1"/>
              </a:buClr>
              <a:buSzPts val="5200"/>
              <a:buFont typeface="Calibri"/>
              <a:buNone/>
            </a:pPr>
            <a:endParaRPr sz="1867">
              <a:latin typeface="Courier New"/>
              <a:ea typeface="Courier New"/>
              <a:cs typeface="Courier New"/>
              <a:sym typeface="Courier New"/>
            </a:endParaRPr>
          </a:p>
        </p:txBody>
      </p:sp>
      <p:sp>
        <p:nvSpPr>
          <p:cNvPr id="424" name="Google Shape;424;p47"/>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NTILE()  with partitioning clause</a:t>
            </a:r>
            <a:endParaRPr sz="3200">
              <a:solidFill>
                <a:schemeClr val="dk1"/>
              </a:solidFill>
              <a:latin typeface="Avenir"/>
              <a:ea typeface="Avenir"/>
              <a:cs typeface="Avenir"/>
              <a:sym typeface="Avenir"/>
            </a:endParaRPr>
          </a:p>
        </p:txBody>
      </p:sp>
      <p:sp>
        <p:nvSpPr>
          <p:cNvPr id="425" name="Google Shape;425;p47"/>
          <p:cNvSpPr txBox="1">
            <a:spLocks noGrp="1"/>
          </p:cNvSpPr>
          <p:nvPr>
            <p:ph type="ctrTitle"/>
          </p:nvPr>
        </p:nvSpPr>
        <p:spPr>
          <a:xfrm>
            <a:off x="564700" y="2187800"/>
            <a:ext cx="7038400" cy="26796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E.g:</a:t>
            </a:r>
            <a:endParaRPr sz="1867" b="1">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Select </a:t>
            </a:r>
            <a:r>
              <a:rPr lang="en-GB" sz="1867">
                <a:latin typeface="Courier New"/>
                <a:ea typeface="Courier New"/>
                <a:cs typeface="Courier New"/>
                <a:sym typeface="Courier New"/>
              </a:rPr>
              <a:t>Acct_Num, </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Acct_Type, Balance AS original_balance,</a:t>
            </a:r>
            <a:endParaRPr sz="1867">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   NTILE</a:t>
            </a:r>
            <a:r>
              <a:rPr lang="en-GB" sz="1867">
                <a:latin typeface="Courier New"/>
                <a:ea typeface="Courier New"/>
                <a:cs typeface="Courier New"/>
                <a:sym typeface="Courier New"/>
              </a:rPr>
              <a:t>(2)  </a:t>
            </a:r>
            <a:endParaRPr sz="1867">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   OVER</a:t>
            </a:r>
            <a:r>
              <a:rPr lang="en-GB" sz="1867">
                <a:latin typeface="Courier New"/>
                <a:ea typeface="Courier New"/>
                <a:cs typeface="Courier New"/>
                <a:sym typeface="Courier New"/>
              </a:rPr>
              <a:t>( partition by </a:t>
            </a:r>
            <a:r>
              <a:rPr lang="en-GB" sz="1867" b="1">
                <a:latin typeface="Courier New"/>
                <a:ea typeface="Courier New"/>
                <a:cs typeface="Courier New"/>
                <a:sym typeface="Courier New"/>
              </a:rPr>
              <a:t>ACCT_TYPE </a:t>
            </a:r>
            <a:endParaRPr sz="1867" b="1">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order by </a:t>
            </a:r>
            <a:r>
              <a:rPr lang="en-GB" sz="1867" b="1">
                <a:latin typeface="Courier New"/>
                <a:ea typeface="Courier New"/>
                <a:cs typeface="Courier New"/>
                <a:sym typeface="Courier New"/>
              </a:rPr>
              <a:t>Balance </a:t>
            </a:r>
            <a:endParaRPr sz="1867" b="1">
              <a:latin typeface="Courier New"/>
              <a:ea typeface="Courier New"/>
              <a:cs typeface="Courier New"/>
              <a:sym typeface="Courier New"/>
            </a:endParaRPr>
          </a:p>
          <a:p>
            <a:pPr marL="0" lvl="0" indent="609585"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 AS bucket</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FROM </a:t>
            </a:r>
            <a:r>
              <a:rPr lang="en-GB" sz="1867">
                <a:latin typeface="Courier New"/>
                <a:ea typeface="Courier New"/>
                <a:cs typeface="Courier New"/>
                <a:sym typeface="Courier New"/>
              </a:rPr>
              <a:t> ACCOUNT </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WHERE balance &gt; 0 ;</a:t>
            </a:r>
            <a:endParaRPr sz="1867">
              <a:latin typeface="Courier New"/>
              <a:ea typeface="Courier New"/>
              <a:cs typeface="Courier New"/>
              <a:sym typeface="Courier New"/>
            </a:endParaRPr>
          </a:p>
        </p:txBody>
      </p:sp>
      <p:pic>
        <p:nvPicPr>
          <p:cNvPr id="426" name="Google Shape;426;p47"/>
          <p:cNvPicPr preferRelativeResize="0"/>
          <p:nvPr/>
        </p:nvPicPr>
        <p:blipFill rotWithShape="1">
          <a:blip r:embed="rId3">
            <a:alphaModFix/>
          </a:blip>
          <a:srcRect/>
          <a:stretch/>
        </p:blipFill>
        <p:spPr>
          <a:xfrm>
            <a:off x="6968233" y="3890200"/>
            <a:ext cx="4182499" cy="2712288"/>
          </a:xfrm>
          <a:prstGeom prst="rect">
            <a:avLst/>
          </a:prstGeom>
          <a:noFill/>
          <a:ln>
            <a:noFill/>
          </a:ln>
        </p:spPr>
      </p:pic>
      <p:sp>
        <p:nvSpPr>
          <p:cNvPr id="427" name="Google Shape;427;p47"/>
          <p:cNvSpPr txBox="1">
            <a:spLocks noGrp="1"/>
          </p:cNvSpPr>
          <p:nvPr>
            <p:ph type="ctrTitle"/>
          </p:nvPr>
        </p:nvSpPr>
        <p:spPr>
          <a:xfrm>
            <a:off x="450000" y="5244900"/>
            <a:ext cx="5996400" cy="13576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dk1"/>
              </a:buClr>
              <a:buSzPts val="5200"/>
              <a:buFont typeface="Avenir"/>
              <a:buNone/>
            </a:pPr>
            <a:r>
              <a:rPr lang="en-GB" sz="1867">
                <a:latin typeface="Avenir"/>
                <a:ea typeface="Avenir"/>
                <a:cs typeface="Avenir"/>
                <a:sym typeface="Avenir"/>
              </a:rPr>
              <a:t>Here, the buckets are created within the partitioned rows: FIXED DEPOSITS and SAVINGS</a:t>
            </a:r>
            <a:endParaRPr sz="1867">
              <a:latin typeface="Avenir"/>
              <a:ea typeface="Avenir"/>
              <a:cs typeface="Avenir"/>
              <a:sym typeface="Aveni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8"/>
          <p:cNvSpPr txBox="1">
            <a:spLocks noGrp="1"/>
          </p:cNvSpPr>
          <p:nvPr>
            <p:ph type="ctrTitle"/>
          </p:nvPr>
        </p:nvSpPr>
        <p:spPr>
          <a:xfrm>
            <a:off x="509000" y="1010133"/>
            <a:ext cx="10581600" cy="12368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Distribution of records means - the percentage of a record occupied in the total record set.</a:t>
            </a:r>
            <a:endParaRPr sz="1867">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Cumulative distribution means , the cumulative percentage of records from first to current row  is calculated out of total result.  </a:t>
            </a:r>
            <a:endParaRPr sz="1867">
              <a:latin typeface="Avenir"/>
              <a:ea typeface="Avenir"/>
              <a:cs typeface="Avenir"/>
              <a:sym typeface="Avenir"/>
            </a:endParaRPr>
          </a:p>
        </p:txBody>
      </p:sp>
      <p:sp>
        <p:nvSpPr>
          <p:cNvPr id="433" name="Google Shape;433;p48"/>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CUME_DIST() - Cumulative distribution</a:t>
            </a:r>
            <a:endParaRPr sz="3200">
              <a:solidFill>
                <a:schemeClr val="dk1"/>
              </a:solidFill>
              <a:latin typeface="Avenir"/>
              <a:ea typeface="Avenir"/>
              <a:cs typeface="Avenir"/>
              <a:sym typeface="Avenir"/>
            </a:endParaRPr>
          </a:p>
        </p:txBody>
      </p:sp>
      <p:sp>
        <p:nvSpPr>
          <p:cNvPr id="434" name="Google Shape;434;p48"/>
          <p:cNvSpPr txBox="1">
            <a:spLocks noGrp="1"/>
          </p:cNvSpPr>
          <p:nvPr>
            <p:ph type="ctrTitle"/>
          </p:nvPr>
        </p:nvSpPr>
        <p:spPr>
          <a:xfrm>
            <a:off x="564700" y="2187800"/>
            <a:ext cx="7038400" cy="26796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E.g:</a:t>
            </a:r>
            <a:endParaRPr sz="1867" b="1">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1100"/>
              <a:buFont typeface="Courier New"/>
              <a:buNone/>
            </a:pPr>
            <a:r>
              <a:rPr lang="en-GB" sz="1867">
                <a:latin typeface="Courier New"/>
                <a:ea typeface="Courier New"/>
                <a:cs typeface="Courier New"/>
                <a:sym typeface="Courier New"/>
              </a:rPr>
              <a:t>Select Acct_Num,</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1100"/>
              <a:buFont typeface="Courier New"/>
              <a:buNone/>
            </a:pPr>
            <a:r>
              <a:rPr lang="en-GB" sz="1867">
                <a:latin typeface="Courier New"/>
                <a:ea typeface="Courier New"/>
                <a:cs typeface="Courier New"/>
                <a:sym typeface="Courier New"/>
              </a:rPr>
              <a:t>       Acct_Type, </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1100"/>
              <a:buFont typeface="Courier New"/>
              <a:buNone/>
            </a:pPr>
            <a:r>
              <a:rPr lang="en-GB" sz="1867">
                <a:latin typeface="Courier New"/>
                <a:ea typeface="Courier New"/>
                <a:cs typeface="Courier New"/>
                <a:sym typeface="Courier New"/>
              </a:rPr>
              <a:t>       Balance AS original_balance,</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1100"/>
              <a:buFont typeface="Courier New"/>
              <a:buNone/>
            </a:pPr>
            <a:r>
              <a:rPr lang="en-GB" sz="1867" b="1">
                <a:latin typeface="Courier New"/>
                <a:ea typeface="Courier New"/>
                <a:cs typeface="Courier New"/>
                <a:sym typeface="Courier New"/>
              </a:rPr>
              <a:t>   CUME_DIST()   </a:t>
            </a:r>
            <a:endParaRPr sz="1867" b="1">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1100"/>
              <a:buFont typeface="Courier New"/>
              <a:buNone/>
            </a:pPr>
            <a:r>
              <a:rPr lang="en-GB" sz="1867">
                <a:latin typeface="Courier New"/>
                <a:ea typeface="Courier New"/>
                <a:cs typeface="Courier New"/>
                <a:sym typeface="Courier New"/>
              </a:rPr>
              <a:t>   OVER( order by Balance ) AS cum_distribution</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1100"/>
              <a:buFont typeface="Courier New"/>
              <a:buNone/>
            </a:pPr>
            <a:r>
              <a:rPr lang="en-GB" sz="1867">
                <a:latin typeface="Courier New"/>
                <a:ea typeface="Courier New"/>
                <a:cs typeface="Courier New"/>
                <a:sym typeface="Courier New"/>
              </a:rPr>
              <a:t>FROM  ACCOUNT</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WHERE acct_type = 'FIXED DEPOSITS';</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alibri"/>
              <a:buNone/>
            </a:pPr>
            <a:endParaRPr sz="1867">
              <a:latin typeface="Courier New"/>
              <a:ea typeface="Courier New"/>
              <a:cs typeface="Courier New"/>
              <a:sym typeface="Courier New"/>
            </a:endParaRPr>
          </a:p>
        </p:txBody>
      </p:sp>
      <p:sp>
        <p:nvSpPr>
          <p:cNvPr id="435" name="Google Shape;435;p48"/>
          <p:cNvSpPr txBox="1">
            <a:spLocks noGrp="1"/>
          </p:cNvSpPr>
          <p:nvPr>
            <p:ph type="ctrTitle"/>
          </p:nvPr>
        </p:nvSpPr>
        <p:spPr>
          <a:xfrm>
            <a:off x="450000" y="5244900"/>
            <a:ext cx="5583200" cy="13576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dk1"/>
              </a:buClr>
              <a:buSzPts val="5200"/>
              <a:buFont typeface="Avenir"/>
              <a:buNone/>
            </a:pPr>
            <a:r>
              <a:rPr lang="en-GB" sz="1867">
                <a:latin typeface="Avenir"/>
                <a:ea typeface="Avenir"/>
                <a:cs typeface="Avenir"/>
                <a:sym typeface="Avenir"/>
              </a:rPr>
              <a:t>Here, the first record has occupied 25% , and the 2nd and 3rd record values are same. </a:t>
            </a:r>
            <a:endParaRPr sz="1867">
              <a:latin typeface="Avenir"/>
              <a:ea typeface="Avenir"/>
              <a:cs typeface="Avenir"/>
              <a:sym typeface="Avenir"/>
            </a:endParaRPr>
          </a:p>
          <a:p>
            <a:pPr marL="0" lvl="0" indent="0" algn="l" rtl="0">
              <a:lnSpc>
                <a:spcPct val="90000"/>
              </a:lnSpc>
              <a:spcBef>
                <a:spcPts val="0"/>
              </a:spcBef>
              <a:spcAft>
                <a:spcPts val="0"/>
              </a:spcAft>
              <a:buClr>
                <a:schemeClr val="dk1"/>
              </a:buClr>
              <a:buSzPts val="5200"/>
              <a:buFont typeface="Avenir"/>
              <a:buNone/>
            </a:pPr>
            <a:r>
              <a:rPr lang="en-GB" sz="1867">
                <a:latin typeface="Avenir"/>
                <a:ea typeface="Avenir"/>
                <a:cs typeface="Avenir"/>
                <a:sym typeface="Avenir"/>
              </a:rPr>
              <a:t>Hence it displays 75% for both the records .  Otherwise 2nd record is displayed as 50%. </a:t>
            </a:r>
            <a:endParaRPr sz="1867">
              <a:latin typeface="Avenir"/>
              <a:ea typeface="Avenir"/>
              <a:cs typeface="Avenir"/>
              <a:sym typeface="Avenir"/>
            </a:endParaRPr>
          </a:p>
        </p:txBody>
      </p:sp>
      <p:pic>
        <p:nvPicPr>
          <p:cNvPr id="436" name="Google Shape;436;p48"/>
          <p:cNvPicPr preferRelativeResize="0"/>
          <p:nvPr/>
        </p:nvPicPr>
        <p:blipFill rotWithShape="1">
          <a:blip r:embed="rId3">
            <a:alphaModFix/>
          </a:blip>
          <a:srcRect/>
          <a:stretch/>
        </p:blipFill>
        <p:spPr>
          <a:xfrm>
            <a:off x="5969249" y="5244900"/>
            <a:ext cx="6145683" cy="135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6" name="Google Shape;126;p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7" name="Google Shape;127;p4"/>
          <p:cNvSpPr txBox="1"/>
          <p:nvPr/>
        </p:nvSpPr>
        <p:spPr>
          <a:xfrm>
            <a:off x="531000" y="1219200"/>
            <a:ext cx="11130000" cy="5896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GB" sz="2133">
                <a:solidFill>
                  <a:schemeClr val="dk1"/>
                </a:solidFill>
                <a:highlight>
                  <a:schemeClr val="lt1"/>
                </a:highlight>
                <a:latin typeface="Avenir"/>
                <a:ea typeface="Avenir"/>
                <a:cs typeface="Avenir"/>
                <a:sym typeface="Avenir"/>
              </a:rPr>
              <a:t>The resultant output of the SubQuery and JOIN is same </a:t>
            </a:r>
            <a:endParaRPr sz="2133">
              <a:solidFill>
                <a:schemeClr val="dk1"/>
              </a:solidFill>
              <a:latin typeface="Avenir"/>
              <a:ea typeface="Avenir"/>
              <a:cs typeface="Avenir"/>
              <a:sym typeface="Avenir"/>
            </a:endParaRPr>
          </a:p>
        </p:txBody>
      </p:sp>
      <p:sp>
        <p:nvSpPr>
          <p:cNvPr id="129" name="Google Shape;129;p4"/>
          <p:cNvSpPr txBox="1"/>
          <p:nvPr/>
        </p:nvSpPr>
        <p:spPr>
          <a:xfrm>
            <a:off x="449789" y="89332"/>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3200">
                <a:solidFill>
                  <a:srgbClr val="434343"/>
                </a:solidFill>
                <a:latin typeface="Avenir"/>
                <a:ea typeface="Avenir"/>
                <a:cs typeface="Avenir"/>
                <a:sym typeface="Avenir"/>
              </a:rPr>
              <a:t>Subqueries and Joins</a:t>
            </a:r>
            <a:endParaRPr sz="3200">
              <a:solidFill>
                <a:srgbClr val="434343"/>
              </a:solidFill>
              <a:latin typeface="Avenir"/>
              <a:ea typeface="Avenir"/>
              <a:cs typeface="Avenir"/>
              <a:sym typeface="Avenir"/>
            </a:endParaRPr>
          </a:p>
        </p:txBody>
      </p:sp>
      <p:sp>
        <p:nvSpPr>
          <p:cNvPr id="130" name="Google Shape;130;p4"/>
          <p:cNvSpPr txBox="1"/>
          <p:nvPr/>
        </p:nvSpPr>
        <p:spPr>
          <a:xfrm>
            <a:off x="1148167" y="1979567"/>
            <a:ext cx="3571600" cy="5896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spcBef>
                <a:spcPts val="0"/>
              </a:spcBef>
              <a:spcAft>
                <a:spcPts val="0"/>
              </a:spcAft>
              <a:buNone/>
            </a:pPr>
            <a:r>
              <a:rPr lang="en-GB" sz="2400">
                <a:solidFill>
                  <a:schemeClr val="dk1"/>
                </a:solidFill>
                <a:latin typeface="Avenir"/>
                <a:ea typeface="Avenir"/>
                <a:cs typeface="Avenir"/>
                <a:sym typeface="Avenir"/>
              </a:rPr>
              <a:t>Subquery</a:t>
            </a:r>
            <a:endParaRPr sz="2400">
              <a:solidFill>
                <a:schemeClr val="dk1"/>
              </a:solidFill>
              <a:latin typeface="Avenir"/>
              <a:ea typeface="Avenir"/>
              <a:cs typeface="Avenir"/>
              <a:sym typeface="Avenir"/>
            </a:endParaRPr>
          </a:p>
        </p:txBody>
      </p:sp>
      <p:sp>
        <p:nvSpPr>
          <p:cNvPr id="131" name="Google Shape;131;p4"/>
          <p:cNvSpPr txBox="1"/>
          <p:nvPr/>
        </p:nvSpPr>
        <p:spPr>
          <a:xfrm>
            <a:off x="7100133" y="1979575"/>
            <a:ext cx="3743600" cy="5896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spcBef>
                <a:spcPts val="0"/>
              </a:spcBef>
              <a:spcAft>
                <a:spcPts val="0"/>
              </a:spcAft>
              <a:buNone/>
            </a:pPr>
            <a:r>
              <a:rPr lang="en-GB" sz="2400">
                <a:solidFill>
                  <a:schemeClr val="dk1"/>
                </a:solidFill>
                <a:latin typeface="Avenir"/>
                <a:ea typeface="Avenir"/>
                <a:cs typeface="Avenir"/>
                <a:sym typeface="Avenir"/>
              </a:rPr>
              <a:t>JOIN Query</a:t>
            </a:r>
            <a:endParaRPr sz="2400">
              <a:solidFill>
                <a:schemeClr val="dk1"/>
              </a:solidFill>
              <a:latin typeface="Avenir"/>
              <a:ea typeface="Avenir"/>
              <a:cs typeface="Avenir"/>
              <a:sym typeface="Avenir"/>
            </a:endParaRPr>
          </a:p>
        </p:txBody>
      </p:sp>
      <p:sp>
        <p:nvSpPr>
          <p:cNvPr id="132" name="Google Shape;132;p4"/>
          <p:cNvSpPr txBox="1"/>
          <p:nvPr/>
        </p:nvSpPr>
        <p:spPr>
          <a:xfrm>
            <a:off x="531000" y="2738684"/>
            <a:ext cx="5324000" cy="2468484"/>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2000" b="1">
                <a:solidFill>
                  <a:srgbClr val="000000"/>
                </a:solidFill>
                <a:latin typeface="Courier New"/>
                <a:ea typeface="Courier New"/>
                <a:cs typeface="Courier New"/>
                <a:sym typeface="Courier New"/>
              </a:rPr>
              <a:t>Select </a:t>
            </a:r>
            <a:r>
              <a:rPr lang="en-GB" sz="2000">
                <a:solidFill>
                  <a:schemeClr val="dk1"/>
                </a:solidFill>
                <a:latin typeface="Courier New"/>
                <a:ea typeface="Courier New"/>
                <a:cs typeface="Courier New"/>
                <a:sym typeface="Courier New"/>
              </a:rPr>
              <a:t>Acct_Num</a:t>
            </a:r>
            <a:r>
              <a:rPr lang="en-GB" sz="2000">
                <a:solidFill>
                  <a:srgbClr val="000000"/>
                </a:solidFill>
                <a:latin typeface="Courier New"/>
                <a:ea typeface="Courier New"/>
                <a:cs typeface="Courier New"/>
                <a:sym typeface="Courier New"/>
              </a:rPr>
              <a:t>,</a:t>
            </a:r>
            <a:r>
              <a:rPr lang="en-GB" sz="2000">
                <a:solidFill>
                  <a:schemeClr val="dk1"/>
                </a:solidFill>
                <a:latin typeface="Courier New"/>
                <a:ea typeface="Courier New"/>
                <a:cs typeface="Courier New"/>
                <a:sym typeface="Courier New"/>
              </a:rPr>
              <a:t> Tran_Amount</a:t>
            </a:r>
            <a:endParaRPr sz="20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rgbClr val="000000"/>
                </a:solidFill>
                <a:latin typeface="Courier New"/>
                <a:ea typeface="Courier New"/>
                <a:cs typeface="Courier New"/>
                <a:sym typeface="Courier New"/>
              </a:rPr>
              <a:t>FROM  </a:t>
            </a:r>
            <a:r>
              <a:rPr lang="en-GB" sz="2000">
                <a:solidFill>
                  <a:schemeClr val="dk1"/>
                </a:solidFill>
                <a:latin typeface="Courier New"/>
                <a:ea typeface="Courier New"/>
                <a:cs typeface="Courier New"/>
                <a:sym typeface="Courier New"/>
              </a:rPr>
              <a:t>T</a:t>
            </a:r>
            <a:r>
              <a:rPr lang="en-GB" sz="2000">
                <a:solidFill>
                  <a:srgbClr val="000000"/>
                </a:solidFill>
                <a:latin typeface="Courier New"/>
                <a:ea typeface="Courier New"/>
                <a:cs typeface="Courier New"/>
                <a:sym typeface="Courier New"/>
              </a:rPr>
              <a:t>ransaction</a:t>
            </a:r>
            <a:endParaRPr sz="20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WHERE </a:t>
            </a:r>
            <a:r>
              <a:rPr lang="en-GB" sz="2000">
                <a:solidFill>
                  <a:schemeClr val="dk1"/>
                </a:solidFill>
                <a:latin typeface="Courier New"/>
                <a:ea typeface="Courier New"/>
                <a:cs typeface="Courier New"/>
                <a:sym typeface="Courier New"/>
              </a:rPr>
              <a:t>Tran_Date</a:t>
            </a:r>
            <a:r>
              <a:rPr lang="en-GB" sz="2000">
                <a:solidFill>
                  <a:srgbClr val="000000"/>
                </a:solidFill>
                <a:latin typeface="Courier New"/>
                <a:ea typeface="Courier New"/>
                <a:cs typeface="Courier New"/>
                <a:sym typeface="Courier New"/>
              </a:rPr>
              <a:t> in</a:t>
            </a:r>
            <a:endParaRPr sz="20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rgbClr val="000000"/>
                </a:solidFill>
                <a:latin typeface="Courier New"/>
                <a:ea typeface="Courier New"/>
                <a:cs typeface="Courier New"/>
                <a:sym typeface="Courier New"/>
              </a:rPr>
              <a:t>(Select</a:t>
            </a:r>
            <a:r>
              <a:rPr lang="en-GB" sz="2000">
                <a:solidFill>
                  <a:srgbClr val="000000"/>
                </a:solidFill>
                <a:latin typeface="Courier New"/>
                <a:ea typeface="Courier New"/>
                <a:cs typeface="Courier New"/>
                <a:sym typeface="Courier New"/>
              </a:rPr>
              <a:t> </a:t>
            </a:r>
            <a:r>
              <a:rPr lang="en-GB" sz="2000">
                <a:solidFill>
                  <a:schemeClr val="dk1"/>
                </a:solidFill>
                <a:latin typeface="Courier New"/>
                <a:ea typeface="Courier New"/>
                <a:cs typeface="Courier New"/>
                <a:sym typeface="Courier New"/>
              </a:rPr>
              <a:t>Event_dt</a:t>
            </a:r>
            <a:endParaRPr sz="20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GB" sz="2000">
                <a:solidFill>
                  <a:schemeClr val="dk1"/>
                </a:solidFill>
                <a:latin typeface="Courier New"/>
                <a:ea typeface="Courier New"/>
                <a:cs typeface="Courier New"/>
                <a:sym typeface="Courier New"/>
              </a:rPr>
              <a:t> </a:t>
            </a:r>
            <a:r>
              <a:rPr lang="en-GB" sz="2000" b="1">
                <a:solidFill>
                  <a:srgbClr val="000000"/>
                </a:solidFill>
                <a:latin typeface="Courier New"/>
                <a:ea typeface="Courier New"/>
                <a:cs typeface="Courier New"/>
                <a:sym typeface="Courier New"/>
              </a:rPr>
              <a:t>FROM </a:t>
            </a:r>
            <a:r>
              <a:rPr lang="en-GB" sz="2000">
                <a:solidFill>
                  <a:schemeClr val="dk1"/>
                </a:solidFill>
                <a:latin typeface="Courier New"/>
                <a:ea typeface="Courier New"/>
                <a:cs typeface="Courier New"/>
                <a:sym typeface="Courier New"/>
              </a:rPr>
              <a:t>Message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a:solidFill>
                  <a:schemeClr val="dk1"/>
                </a:solidFill>
                <a:latin typeface="Courier New"/>
                <a:ea typeface="Courier New"/>
                <a:cs typeface="Courier New"/>
                <a:sym typeface="Courier New"/>
              </a:rPr>
              <a:t> </a:t>
            </a:r>
            <a:r>
              <a:rPr lang="en-GB" sz="2000" b="1">
                <a:solidFill>
                  <a:schemeClr val="dk1"/>
                </a:solidFill>
                <a:latin typeface="Courier New"/>
                <a:ea typeface="Courier New"/>
                <a:cs typeface="Courier New"/>
                <a:sym typeface="Courier New"/>
              </a:rPr>
              <a:t>WHERE </a:t>
            </a:r>
            <a:r>
              <a:rPr lang="en-GB" sz="2000">
                <a:solidFill>
                  <a:schemeClr val="dk1"/>
                </a:solidFill>
                <a:latin typeface="Courier New"/>
                <a:ea typeface="Courier New"/>
                <a:cs typeface="Courier New"/>
                <a:sym typeface="Courier New"/>
              </a:rPr>
              <a:t>Event_dt between</a:t>
            </a:r>
            <a:r>
              <a:rPr lang="en-GB" sz="2000">
                <a:solidFill>
                  <a:srgbClr val="000000"/>
                </a:solidFill>
                <a:latin typeface="Courier New"/>
                <a:ea typeface="Courier New"/>
                <a:cs typeface="Courier New"/>
                <a:sym typeface="Courier New"/>
              </a:rPr>
              <a:t> </a:t>
            </a:r>
            <a:r>
              <a:rPr lang="en-GB" sz="2000">
                <a:solidFill>
                  <a:schemeClr val="dk1"/>
                </a:solidFill>
                <a:latin typeface="Courier New"/>
                <a:ea typeface="Courier New"/>
                <a:cs typeface="Courier New"/>
                <a:sym typeface="Courier New"/>
              </a:rPr>
              <a:t>'2020-04-01' and '2020-06-01' </a:t>
            </a:r>
            <a:r>
              <a:rPr lang="en-GB" sz="2000" b="1">
                <a:solidFill>
                  <a:srgbClr val="000000"/>
                </a:solidFill>
                <a:latin typeface="Courier New"/>
                <a:ea typeface="Courier New"/>
                <a:cs typeface="Courier New"/>
                <a:sym typeface="Courier New"/>
              </a:rPr>
              <a:t>)</a:t>
            </a:r>
            <a:r>
              <a:rPr lang="en-GB" sz="2000">
                <a:solidFill>
                  <a:srgbClr val="000000"/>
                </a:solidFill>
                <a:latin typeface="Courier New"/>
                <a:ea typeface="Courier New"/>
                <a:cs typeface="Courier New"/>
                <a:sym typeface="Courier New"/>
              </a:rPr>
              <a:t>;</a:t>
            </a:r>
            <a:endParaRPr sz="2000">
              <a:solidFill>
                <a:srgbClr val="000000"/>
              </a:solidFill>
              <a:latin typeface="Courier New"/>
              <a:ea typeface="Courier New"/>
              <a:cs typeface="Courier New"/>
              <a:sym typeface="Courier New"/>
            </a:endParaRPr>
          </a:p>
        </p:txBody>
      </p:sp>
      <p:sp>
        <p:nvSpPr>
          <p:cNvPr id="133" name="Google Shape;133;p4"/>
          <p:cNvSpPr txBox="1"/>
          <p:nvPr/>
        </p:nvSpPr>
        <p:spPr>
          <a:xfrm>
            <a:off x="6299200" y="2738767"/>
            <a:ext cx="5644400" cy="2468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2000" b="1">
                <a:solidFill>
                  <a:srgbClr val="000000"/>
                </a:solidFill>
                <a:latin typeface="Courier New"/>
                <a:ea typeface="Courier New"/>
                <a:cs typeface="Courier New"/>
                <a:sym typeface="Courier New"/>
              </a:rPr>
              <a:t>Select </a:t>
            </a:r>
            <a:r>
              <a:rPr lang="en-GB" sz="2000">
                <a:solidFill>
                  <a:schemeClr val="dk1"/>
                </a:solidFill>
                <a:latin typeface="Courier New"/>
                <a:ea typeface="Courier New"/>
                <a:cs typeface="Courier New"/>
                <a:sym typeface="Courier New"/>
              </a:rPr>
              <a:t>Acct_Num</a:t>
            </a:r>
            <a:r>
              <a:rPr lang="en-GB" sz="2000">
                <a:solidFill>
                  <a:srgbClr val="000000"/>
                </a:solidFill>
                <a:latin typeface="Courier New"/>
                <a:ea typeface="Courier New"/>
                <a:cs typeface="Courier New"/>
                <a:sym typeface="Courier New"/>
              </a:rPr>
              <a:t>,</a:t>
            </a:r>
            <a:r>
              <a:rPr lang="en-GB" sz="2000">
                <a:solidFill>
                  <a:schemeClr val="dk1"/>
                </a:solidFill>
                <a:latin typeface="Courier New"/>
                <a:ea typeface="Courier New"/>
                <a:cs typeface="Courier New"/>
                <a:sym typeface="Courier New"/>
              </a:rPr>
              <a:t> Tran_Amount</a:t>
            </a:r>
            <a:endParaRPr sz="20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rgbClr val="000000"/>
                </a:solidFill>
                <a:latin typeface="Courier New"/>
                <a:ea typeface="Courier New"/>
                <a:cs typeface="Courier New"/>
                <a:sym typeface="Courier New"/>
              </a:rPr>
              <a:t>FROM</a:t>
            </a:r>
            <a:r>
              <a:rPr lang="en-GB" sz="2000" b="1">
                <a:solidFill>
                  <a:schemeClr val="dk1"/>
                </a:solidFill>
                <a:latin typeface="Courier New"/>
                <a:ea typeface="Courier New"/>
                <a:cs typeface="Courier New"/>
                <a:sym typeface="Courier New"/>
              </a:rPr>
              <a:t> </a:t>
            </a:r>
            <a:r>
              <a:rPr lang="en-GB" sz="2000">
                <a:solidFill>
                  <a:schemeClr val="dk1"/>
                </a:solidFill>
                <a:latin typeface="Courier New"/>
                <a:ea typeface="Courier New"/>
                <a:cs typeface="Courier New"/>
                <a:sym typeface="Courier New"/>
              </a:rPr>
              <a:t>T</a:t>
            </a:r>
            <a:r>
              <a:rPr lang="en-GB" sz="2000">
                <a:solidFill>
                  <a:srgbClr val="000000"/>
                </a:solidFill>
                <a:latin typeface="Courier New"/>
                <a:ea typeface="Courier New"/>
                <a:cs typeface="Courier New"/>
                <a:sym typeface="Courier New"/>
              </a:rPr>
              <a:t>ransaction,</a:t>
            </a:r>
            <a:r>
              <a:rPr lang="en-GB" sz="2000">
                <a:solidFill>
                  <a:schemeClr val="dk1"/>
                </a:solidFill>
                <a:latin typeface="Courier New"/>
                <a:ea typeface="Courier New"/>
                <a:cs typeface="Courier New"/>
                <a:sym typeface="Courier New"/>
              </a:rPr>
              <a:t> Message</a:t>
            </a:r>
            <a:endParaRPr sz="20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WHERE </a:t>
            </a:r>
            <a:r>
              <a:rPr lang="en-GB" sz="2000">
                <a:solidFill>
                  <a:schemeClr val="dk1"/>
                </a:solidFill>
                <a:latin typeface="Courier New"/>
                <a:ea typeface="Courier New"/>
                <a:cs typeface="Courier New"/>
                <a:sym typeface="Courier New"/>
              </a:rPr>
              <a:t>Tran_Date</a:t>
            </a:r>
            <a:r>
              <a:rPr lang="en-GB" sz="2000">
                <a:solidFill>
                  <a:srgbClr val="000000"/>
                </a:solidFill>
                <a:latin typeface="Courier New"/>
                <a:ea typeface="Courier New"/>
                <a:cs typeface="Courier New"/>
                <a:sym typeface="Courier New"/>
              </a:rPr>
              <a:t> = </a:t>
            </a:r>
            <a:r>
              <a:rPr lang="en-GB" sz="2000">
                <a:solidFill>
                  <a:schemeClr val="dk1"/>
                </a:solidFill>
                <a:latin typeface="Courier New"/>
                <a:ea typeface="Courier New"/>
                <a:cs typeface="Courier New"/>
                <a:sym typeface="Courier New"/>
              </a:rPr>
              <a:t>Event_dt </a:t>
            </a:r>
            <a:r>
              <a:rPr lang="en-GB" sz="2000" b="1">
                <a:solidFill>
                  <a:schemeClr val="dk1"/>
                </a:solidFill>
                <a:latin typeface="Courier New"/>
                <a:ea typeface="Courier New"/>
                <a:cs typeface="Courier New"/>
                <a:sym typeface="Courier New"/>
              </a:rPr>
              <a:t>AND </a:t>
            </a:r>
            <a:r>
              <a:rPr lang="en-GB" sz="2000">
                <a:solidFill>
                  <a:schemeClr val="dk1"/>
                </a:solidFill>
                <a:latin typeface="Courier New"/>
                <a:ea typeface="Courier New"/>
                <a:cs typeface="Courier New"/>
                <a:sym typeface="Courier New"/>
              </a:rPr>
              <a:t>Event_dt between '2020-04-01' and '2020-06-01' </a:t>
            </a:r>
            <a:r>
              <a:rPr lang="en-GB" sz="2000">
                <a:solidFill>
                  <a:srgbClr val="000000"/>
                </a:solidFill>
                <a:latin typeface="Courier New"/>
                <a:ea typeface="Courier New"/>
                <a:cs typeface="Courier New"/>
                <a:sym typeface="Courier New"/>
              </a:rPr>
              <a:t> </a:t>
            </a:r>
            <a:endParaRPr sz="2000">
              <a:solidFill>
                <a:schemeClr val="dk1"/>
              </a:solidFill>
              <a:latin typeface="Courier New"/>
              <a:ea typeface="Courier New"/>
              <a:cs typeface="Courier New"/>
              <a:sym typeface="Courier New"/>
            </a:endParaRPr>
          </a:p>
        </p:txBody>
      </p:sp>
      <p:pic>
        <p:nvPicPr>
          <p:cNvPr id="134" name="Google Shape;134;p4"/>
          <p:cNvPicPr preferRelativeResize="0"/>
          <p:nvPr/>
        </p:nvPicPr>
        <p:blipFill rotWithShape="1">
          <a:blip r:embed="rId3">
            <a:alphaModFix/>
          </a:blip>
          <a:srcRect/>
          <a:stretch/>
        </p:blipFill>
        <p:spPr>
          <a:xfrm>
            <a:off x="4635648" y="5446867"/>
            <a:ext cx="2920701" cy="1219200"/>
          </a:xfrm>
          <a:prstGeom prst="rect">
            <a:avLst/>
          </a:prstGeom>
          <a:noFill/>
          <a:ln w="9525" cap="flat" cmpd="sng">
            <a:solidFill>
              <a:schemeClr val="dk2"/>
            </a:solidFill>
            <a:prstDash val="solid"/>
            <a:round/>
            <a:headEnd type="none" w="sm" len="sm"/>
            <a:tailEnd type="none" w="sm" len="sm"/>
          </a:ln>
        </p:spPr>
      </p:pic>
      <p:cxnSp>
        <p:nvCxnSpPr>
          <p:cNvPr id="135" name="Google Shape;135;p4"/>
          <p:cNvCxnSpPr/>
          <p:nvPr/>
        </p:nvCxnSpPr>
        <p:spPr>
          <a:xfrm>
            <a:off x="6064733" y="2038267"/>
            <a:ext cx="18000" cy="3304000"/>
          </a:xfrm>
          <a:prstGeom prst="straightConnector1">
            <a:avLst/>
          </a:prstGeom>
          <a:noFill/>
          <a:ln w="19050" cap="flat" cmpd="sng">
            <a:solidFill>
              <a:srgbClr val="000000"/>
            </a:solidFill>
            <a:prstDash val="solid"/>
            <a:round/>
            <a:headEnd type="none" w="sm" len="sm"/>
            <a:tailEnd type="none" w="sm" len="sm"/>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9"/>
          <p:cNvSpPr txBox="1">
            <a:spLocks noGrp="1"/>
          </p:cNvSpPr>
          <p:nvPr>
            <p:ph type="ctrTitle"/>
          </p:nvPr>
        </p:nvSpPr>
        <p:spPr>
          <a:xfrm>
            <a:off x="509000" y="1010133"/>
            <a:ext cx="10581600" cy="12368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Cumulative distribution means , the cumulative percentage of records from first to current row  is calculated in a partitioned result set. </a:t>
            </a:r>
            <a:endParaRPr sz="1867">
              <a:latin typeface="Avenir"/>
              <a:ea typeface="Avenir"/>
              <a:cs typeface="Avenir"/>
              <a:sym typeface="Avenir"/>
            </a:endParaRPr>
          </a:p>
        </p:txBody>
      </p:sp>
      <p:sp>
        <p:nvSpPr>
          <p:cNvPr id="442" name="Google Shape;442;p49"/>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CUME_DIST() - Cumulative distribution for partitions</a:t>
            </a:r>
            <a:endParaRPr sz="3200">
              <a:solidFill>
                <a:schemeClr val="dk1"/>
              </a:solidFill>
              <a:latin typeface="Avenir"/>
              <a:ea typeface="Avenir"/>
              <a:cs typeface="Avenir"/>
              <a:sym typeface="Avenir"/>
            </a:endParaRPr>
          </a:p>
        </p:txBody>
      </p:sp>
      <p:sp>
        <p:nvSpPr>
          <p:cNvPr id="443" name="Google Shape;443;p49"/>
          <p:cNvSpPr txBox="1">
            <a:spLocks noGrp="1"/>
          </p:cNvSpPr>
          <p:nvPr>
            <p:ph type="ctrTitle"/>
          </p:nvPr>
        </p:nvSpPr>
        <p:spPr>
          <a:xfrm>
            <a:off x="564700" y="2187800"/>
            <a:ext cx="10390400" cy="26796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E.g:</a:t>
            </a:r>
            <a:endParaRPr sz="1867" b="1">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1100"/>
              <a:buFont typeface="Courier New"/>
              <a:buNone/>
            </a:pPr>
            <a:r>
              <a:rPr lang="en-GB" sz="1867">
                <a:latin typeface="Courier New"/>
                <a:ea typeface="Courier New"/>
                <a:cs typeface="Courier New"/>
                <a:sym typeface="Courier New"/>
              </a:rPr>
              <a:t>Select Acct_Num,</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1100"/>
              <a:buFont typeface="Courier New"/>
              <a:buNone/>
            </a:pPr>
            <a:r>
              <a:rPr lang="en-GB" sz="1867">
                <a:latin typeface="Courier New"/>
                <a:ea typeface="Courier New"/>
                <a:cs typeface="Courier New"/>
                <a:sym typeface="Courier New"/>
              </a:rPr>
              <a:t>       Acct_Type, </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1100"/>
              <a:buFont typeface="Courier New"/>
              <a:buNone/>
            </a:pPr>
            <a:r>
              <a:rPr lang="en-GB" sz="1867">
                <a:latin typeface="Courier New"/>
                <a:ea typeface="Courier New"/>
                <a:cs typeface="Courier New"/>
                <a:sym typeface="Courier New"/>
              </a:rPr>
              <a:t>       Balance AS original_balance,</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1100"/>
              <a:buFont typeface="Courier New"/>
              <a:buNone/>
            </a:pPr>
            <a:r>
              <a:rPr lang="en-GB" sz="1867" b="1">
                <a:latin typeface="Courier New"/>
                <a:ea typeface="Courier New"/>
                <a:cs typeface="Courier New"/>
                <a:sym typeface="Courier New"/>
              </a:rPr>
              <a:t>   CUME_DIST()   </a:t>
            </a:r>
            <a:endParaRPr sz="1867" b="1">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1100"/>
              <a:buFont typeface="Courier New"/>
              <a:buNone/>
            </a:pPr>
            <a:r>
              <a:rPr lang="en-GB" sz="1867">
                <a:latin typeface="Courier New"/>
                <a:ea typeface="Courier New"/>
                <a:cs typeface="Courier New"/>
                <a:sym typeface="Courier New"/>
              </a:rPr>
              <a:t>   OVER( partition by </a:t>
            </a:r>
            <a:r>
              <a:rPr lang="en-GB" sz="1867" b="1">
                <a:latin typeface="Courier New"/>
                <a:ea typeface="Courier New"/>
                <a:cs typeface="Courier New"/>
                <a:sym typeface="Courier New"/>
              </a:rPr>
              <a:t>ACCT_TYPE </a:t>
            </a:r>
            <a:endParaRPr sz="1867" b="1">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1100"/>
              <a:buFont typeface="Courier New"/>
              <a:buNone/>
            </a:pPr>
            <a:r>
              <a:rPr lang="en-GB" sz="1867">
                <a:latin typeface="Courier New"/>
                <a:ea typeface="Courier New"/>
                <a:cs typeface="Courier New"/>
                <a:sym typeface="Courier New"/>
              </a:rPr>
              <a:t>         order by Balance ) AS Part_Cume_dist</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1100"/>
              <a:buFont typeface="Courier New"/>
              <a:buNone/>
            </a:pPr>
            <a:r>
              <a:rPr lang="en-GB" sz="1867">
                <a:latin typeface="Courier New"/>
                <a:ea typeface="Courier New"/>
                <a:cs typeface="Courier New"/>
                <a:sym typeface="Courier New"/>
              </a:rPr>
              <a:t>FROM  ACCOUNT</a:t>
            </a:r>
            <a:endParaRPr sz="1867">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WHERE balance &gt; 0;</a:t>
            </a:r>
            <a:endParaRPr sz="1867">
              <a:latin typeface="Courier New"/>
              <a:ea typeface="Courier New"/>
              <a:cs typeface="Courier New"/>
              <a:sym typeface="Courier New"/>
            </a:endParaRPr>
          </a:p>
        </p:txBody>
      </p:sp>
      <p:sp>
        <p:nvSpPr>
          <p:cNvPr id="444" name="Google Shape;444;p49"/>
          <p:cNvSpPr txBox="1">
            <a:spLocks noGrp="1"/>
          </p:cNvSpPr>
          <p:nvPr>
            <p:ph type="ctrTitle"/>
          </p:nvPr>
        </p:nvSpPr>
        <p:spPr>
          <a:xfrm>
            <a:off x="450000" y="5244900"/>
            <a:ext cx="5500400" cy="13576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dk1"/>
              </a:buClr>
              <a:buSzPts val="5200"/>
              <a:buFont typeface="Avenir"/>
              <a:buNone/>
            </a:pPr>
            <a:r>
              <a:rPr lang="en-GB" sz="1867">
                <a:latin typeface="Avenir"/>
                <a:ea typeface="Avenir"/>
                <a:cs typeface="Avenir"/>
                <a:sym typeface="Avenir"/>
              </a:rPr>
              <a:t>Here, cumulative distribution is calculated for each partition : FIXED DEPOSIT and SAVINGS.</a:t>
            </a:r>
            <a:endParaRPr sz="1867">
              <a:latin typeface="Avenir"/>
              <a:ea typeface="Avenir"/>
              <a:cs typeface="Avenir"/>
              <a:sym typeface="Avenir"/>
            </a:endParaRPr>
          </a:p>
        </p:txBody>
      </p:sp>
      <p:pic>
        <p:nvPicPr>
          <p:cNvPr id="445" name="Google Shape;445;p49"/>
          <p:cNvPicPr preferRelativeResize="0"/>
          <p:nvPr/>
        </p:nvPicPr>
        <p:blipFill rotWithShape="1">
          <a:blip r:embed="rId3">
            <a:alphaModFix/>
          </a:blip>
          <a:srcRect/>
          <a:stretch/>
        </p:blipFill>
        <p:spPr>
          <a:xfrm>
            <a:off x="5950501" y="4218068"/>
            <a:ext cx="5713033" cy="238443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0"/>
          <p:cNvSpPr txBox="1">
            <a:spLocks noGrp="1"/>
          </p:cNvSpPr>
          <p:nvPr>
            <p:ph type="ctrTitle"/>
          </p:nvPr>
        </p:nvSpPr>
        <p:spPr>
          <a:xfrm>
            <a:off x="501167" y="1958100"/>
            <a:ext cx="10871200" cy="1227200"/>
          </a:xfrm>
          <a:prstGeom prst="rect">
            <a:avLst/>
          </a:prstGeom>
          <a:noFill/>
          <a:ln>
            <a:noFill/>
          </a:ln>
        </p:spPr>
        <p:txBody>
          <a:bodyPr spcFirstLastPara="1" wrap="square" lIns="121900" tIns="121900" rIns="121900" bIns="121900" anchor="ctr"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Grouping functions can be used by Window functions to retrieve aggregate results and compare against each of the rows in a group</a:t>
            </a:r>
            <a:endParaRPr sz="1867">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alibri"/>
              <a:buNone/>
            </a:pPr>
            <a:endParaRPr sz="1867">
              <a:latin typeface="Avenir"/>
              <a:ea typeface="Avenir"/>
              <a:cs typeface="Avenir"/>
              <a:sym typeface="Avenir"/>
            </a:endParaRPr>
          </a:p>
        </p:txBody>
      </p:sp>
      <p:sp>
        <p:nvSpPr>
          <p:cNvPr id="451" name="Google Shape;451;p50"/>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Aggregate Functions with Window Functions</a:t>
            </a:r>
            <a:endParaRPr sz="3200">
              <a:solidFill>
                <a:schemeClr val="dk1"/>
              </a:solidFill>
              <a:latin typeface="Avenir"/>
              <a:ea typeface="Avenir"/>
              <a:cs typeface="Avenir"/>
              <a:sym typeface="Avenir"/>
            </a:endParaRPr>
          </a:p>
        </p:txBody>
      </p:sp>
      <p:sp>
        <p:nvSpPr>
          <p:cNvPr id="452" name="Google Shape;452;p50"/>
          <p:cNvSpPr txBox="1"/>
          <p:nvPr/>
        </p:nvSpPr>
        <p:spPr>
          <a:xfrm>
            <a:off x="1173700" y="3279400"/>
            <a:ext cx="10198800" cy="22668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endParaRPr sz="2000" b="1">
              <a:solidFill>
                <a:schemeClr val="dk1"/>
              </a:solidFill>
              <a:latin typeface="Avenir"/>
              <a:ea typeface="Avenir"/>
              <a:cs typeface="Avenir"/>
              <a:sym typeface="Avenir"/>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SELECT </a:t>
            </a:r>
            <a:r>
              <a:rPr lang="en-GB" sz="2000">
                <a:solidFill>
                  <a:schemeClr val="dk1"/>
                </a:solidFill>
                <a:latin typeface="Courier New"/>
                <a:ea typeface="Courier New"/>
                <a:cs typeface="Courier New"/>
                <a:sym typeface="Courier New"/>
              </a:rPr>
              <a:t>Cust_Id, Acct_Num, Acct_Type, Balance, </a:t>
            </a:r>
            <a:r>
              <a:rPr lang="en-GB" sz="2000" b="1">
                <a:solidFill>
                  <a:schemeClr val="dk1"/>
                </a:solidFill>
                <a:latin typeface="Courier New"/>
                <a:ea typeface="Courier New"/>
                <a:cs typeface="Courier New"/>
                <a:sym typeface="Courier New"/>
              </a:rPr>
              <a:t>SUM</a:t>
            </a:r>
            <a:r>
              <a:rPr lang="en-GB" sz="2000">
                <a:solidFill>
                  <a:schemeClr val="dk1"/>
                </a:solidFill>
                <a:latin typeface="Courier New"/>
                <a:ea typeface="Courier New"/>
                <a:cs typeface="Courier New"/>
                <a:sym typeface="Courier New"/>
              </a:rPr>
              <a:t>(Balance) </a:t>
            </a:r>
            <a:r>
              <a:rPr lang="en-GB" sz="2000" b="1">
                <a:solidFill>
                  <a:schemeClr val="dk1"/>
                </a:solidFill>
                <a:latin typeface="Courier New"/>
                <a:ea typeface="Courier New"/>
                <a:cs typeface="Courier New"/>
                <a:sym typeface="Courier New"/>
              </a:rPr>
              <a:t>OVER </a:t>
            </a:r>
            <a:r>
              <a:rPr lang="en-GB" sz="2000">
                <a:solidFill>
                  <a:schemeClr val="dk1"/>
                </a:solidFill>
                <a:latin typeface="Courier New"/>
                <a:ea typeface="Courier New"/>
                <a:cs typeface="Courier New"/>
                <a:sym typeface="Courier New"/>
              </a:rPr>
              <a:t>( partition by Cust_Id ) </a:t>
            </a:r>
            <a:r>
              <a:rPr lang="en-GB" sz="2000" b="1">
                <a:solidFill>
                  <a:schemeClr val="dk1"/>
                </a:solidFill>
                <a:latin typeface="Courier New"/>
                <a:ea typeface="Courier New"/>
                <a:cs typeface="Courier New"/>
                <a:sym typeface="Courier New"/>
              </a:rPr>
              <a:t>AS</a:t>
            </a:r>
            <a:r>
              <a:rPr lang="en-GB" sz="2000">
                <a:solidFill>
                  <a:schemeClr val="dk1"/>
                </a:solidFill>
                <a:latin typeface="Courier New"/>
                <a:ea typeface="Courier New"/>
                <a:cs typeface="Courier New"/>
                <a:sym typeface="Courier New"/>
              </a:rPr>
              <a:t> customer_level_balance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FROM  </a:t>
            </a:r>
            <a:r>
              <a:rPr lang="en-GB" sz="2000">
                <a:solidFill>
                  <a:schemeClr val="dk1"/>
                </a:solidFill>
                <a:latin typeface="Courier New"/>
                <a:ea typeface="Courier New"/>
                <a:cs typeface="Courier New"/>
                <a:sym typeface="Courier New"/>
              </a:rPr>
              <a:t>ACCOUNT</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WHERE </a:t>
            </a:r>
            <a:r>
              <a:rPr lang="en-GB" sz="2000">
                <a:solidFill>
                  <a:schemeClr val="dk1"/>
                </a:solidFill>
                <a:latin typeface="Courier New"/>
                <a:ea typeface="Courier New"/>
                <a:cs typeface="Courier New"/>
                <a:sym typeface="Courier New"/>
              </a:rPr>
              <a:t>CUST_ID in ( 123001, 123002 , 123004) </a:t>
            </a:r>
            <a:endParaRPr sz="20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1"/>
          <p:cNvSpPr txBox="1">
            <a:spLocks noGrp="1"/>
          </p:cNvSpPr>
          <p:nvPr>
            <p:ph type="ctrTitle"/>
          </p:nvPr>
        </p:nvSpPr>
        <p:spPr>
          <a:xfrm>
            <a:off x="564700" y="4897933"/>
            <a:ext cx="10914000" cy="1749200"/>
          </a:xfrm>
          <a:prstGeom prst="rect">
            <a:avLst/>
          </a:prstGeom>
          <a:noFill/>
          <a:ln>
            <a:noFill/>
          </a:ln>
        </p:spPr>
        <p:txBody>
          <a:bodyPr spcFirstLastPara="1" wrap="square" lIns="121900" tIns="121900" rIns="121900" bIns="121900" anchor="ctr"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In this example, SUM is grouping function calculates aggregate sum of balance for each Cust_Id. This aggregate SUM result is displayed for each row and is useful for further analytics</a:t>
            </a:r>
            <a:endParaRPr sz="2133">
              <a:latin typeface="Avenir"/>
              <a:ea typeface="Avenir"/>
              <a:cs typeface="Avenir"/>
              <a:sym typeface="Avenir"/>
            </a:endParaRPr>
          </a:p>
        </p:txBody>
      </p:sp>
      <p:sp>
        <p:nvSpPr>
          <p:cNvPr id="458" name="Google Shape;458;p51"/>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Aggregate Functions with Window Functions</a:t>
            </a:r>
            <a:endParaRPr sz="3200">
              <a:solidFill>
                <a:schemeClr val="dk1"/>
              </a:solidFill>
              <a:latin typeface="Avenir"/>
              <a:ea typeface="Avenir"/>
              <a:cs typeface="Avenir"/>
              <a:sym typeface="Avenir"/>
            </a:endParaRPr>
          </a:p>
        </p:txBody>
      </p:sp>
      <p:pic>
        <p:nvPicPr>
          <p:cNvPr id="459" name="Google Shape;459;p51"/>
          <p:cNvPicPr preferRelativeResize="0"/>
          <p:nvPr/>
        </p:nvPicPr>
        <p:blipFill rotWithShape="1">
          <a:blip r:embed="rId3">
            <a:alphaModFix/>
          </a:blip>
          <a:srcRect/>
          <a:stretch/>
        </p:blipFill>
        <p:spPr>
          <a:xfrm>
            <a:off x="3335932" y="2554500"/>
            <a:ext cx="5612200" cy="2212400"/>
          </a:xfrm>
          <a:prstGeom prst="rect">
            <a:avLst/>
          </a:prstGeom>
          <a:noFill/>
          <a:ln w="9525" cap="flat" cmpd="sng">
            <a:solidFill>
              <a:schemeClr val="dk2"/>
            </a:solidFill>
            <a:prstDash val="solid"/>
            <a:round/>
            <a:headEnd type="none" w="sm" len="sm"/>
            <a:tailEnd type="none" w="sm" len="sm"/>
          </a:ln>
        </p:spPr>
      </p:pic>
      <p:sp>
        <p:nvSpPr>
          <p:cNvPr id="460" name="Google Shape;460;p51"/>
          <p:cNvSpPr txBox="1">
            <a:spLocks noGrp="1"/>
          </p:cNvSpPr>
          <p:nvPr>
            <p:ph type="ctrTitle"/>
          </p:nvPr>
        </p:nvSpPr>
        <p:spPr>
          <a:xfrm>
            <a:off x="720400" y="1960067"/>
            <a:ext cx="1825200" cy="6532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2133"/>
              <a:buFont typeface="Avenir"/>
              <a:buNone/>
            </a:pPr>
            <a:r>
              <a:rPr lang="en-GB" sz="2133">
                <a:latin typeface="Avenir"/>
                <a:ea typeface="Avenir"/>
                <a:cs typeface="Avenir"/>
                <a:sym typeface="Avenir"/>
              </a:rPr>
              <a:t>Output:</a:t>
            </a:r>
            <a:endParaRPr sz="2133"/>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2"/>
          <p:cNvSpPr txBox="1">
            <a:spLocks noGrp="1"/>
          </p:cNvSpPr>
          <p:nvPr>
            <p:ph type="ctrTitle"/>
          </p:nvPr>
        </p:nvSpPr>
        <p:spPr>
          <a:xfrm>
            <a:off x="920833" y="1760533"/>
            <a:ext cx="10837200" cy="3507200"/>
          </a:xfrm>
          <a:prstGeom prst="rect">
            <a:avLst/>
          </a:prstGeom>
          <a:noFill/>
          <a:ln>
            <a:noFill/>
          </a:ln>
        </p:spPr>
        <p:txBody>
          <a:bodyPr spcFirstLastPara="1" wrap="square" lIns="121900" tIns="121900" rIns="121900" bIns="121900" anchor="ctr"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Similarly other grouping functions like below can be used along with analytical functions:</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1219170" lvl="1" indent="-440255" algn="l" rtl="0">
              <a:spcBef>
                <a:spcPts val="0"/>
              </a:spcBef>
              <a:spcAft>
                <a:spcPts val="0"/>
              </a:spcAft>
              <a:buSzPts val="1600"/>
              <a:buFont typeface="Avenir"/>
              <a:buChar char="○"/>
            </a:pPr>
            <a:r>
              <a:rPr lang="en-GB" sz="2133">
                <a:latin typeface="Avenir"/>
                <a:ea typeface="Avenir"/>
                <a:cs typeface="Avenir"/>
                <a:sym typeface="Avenir"/>
              </a:rPr>
              <a:t>AVG()</a:t>
            </a:r>
            <a:endParaRPr sz="2133">
              <a:latin typeface="Avenir"/>
              <a:ea typeface="Avenir"/>
              <a:cs typeface="Avenir"/>
              <a:sym typeface="Avenir"/>
            </a:endParaRPr>
          </a:p>
          <a:p>
            <a:pPr marL="121917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1219170" lvl="1" indent="-440255" algn="l" rtl="0">
              <a:spcBef>
                <a:spcPts val="0"/>
              </a:spcBef>
              <a:spcAft>
                <a:spcPts val="0"/>
              </a:spcAft>
              <a:buSzPts val="1600"/>
              <a:buFont typeface="Avenir"/>
              <a:buChar char="○"/>
            </a:pPr>
            <a:r>
              <a:rPr lang="en-GB" sz="2133">
                <a:latin typeface="Avenir"/>
                <a:ea typeface="Avenir"/>
                <a:cs typeface="Avenir"/>
                <a:sym typeface="Avenir"/>
              </a:rPr>
              <a:t>MIN()</a:t>
            </a:r>
            <a:endParaRPr sz="2133">
              <a:latin typeface="Avenir"/>
              <a:ea typeface="Avenir"/>
              <a:cs typeface="Avenir"/>
              <a:sym typeface="Avenir"/>
            </a:endParaRPr>
          </a:p>
          <a:p>
            <a:pPr marL="121917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1219170" lvl="1" indent="-440255" algn="l" rtl="0">
              <a:spcBef>
                <a:spcPts val="0"/>
              </a:spcBef>
              <a:spcAft>
                <a:spcPts val="0"/>
              </a:spcAft>
              <a:buSzPts val="1600"/>
              <a:buFont typeface="Avenir"/>
              <a:buChar char="○"/>
            </a:pPr>
            <a:r>
              <a:rPr lang="en-GB" sz="2133">
                <a:latin typeface="Avenir"/>
                <a:ea typeface="Avenir"/>
                <a:cs typeface="Avenir"/>
                <a:sym typeface="Avenir"/>
              </a:rPr>
              <a:t>MAX()</a:t>
            </a:r>
            <a:endParaRPr sz="2133">
              <a:latin typeface="Avenir"/>
              <a:ea typeface="Avenir"/>
              <a:cs typeface="Avenir"/>
              <a:sym typeface="Avenir"/>
            </a:endParaRPr>
          </a:p>
        </p:txBody>
      </p:sp>
      <p:sp>
        <p:nvSpPr>
          <p:cNvPr id="466" name="Google Shape;466;p52"/>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Aggregate Functions with Window Functions</a:t>
            </a:r>
            <a:endParaRPr sz="3200">
              <a:solidFill>
                <a:schemeClr val="dk1"/>
              </a:solidFill>
              <a:latin typeface="Avenir"/>
              <a:ea typeface="Avenir"/>
              <a:cs typeface="Avenir"/>
              <a:sym typeface="Aveni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3"/>
          <p:cNvSpPr txBox="1">
            <a:spLocks noGrp="1"/>
          </p:cNvSpPr>
          <p:nvPr>
            <p:ph type="ctrTitle"/>
          </p:nvPr>
        </p:nvSpPr>
        <p:spPr>
          <a:xfrm>
            <a:off x="1295133" y="2006333"/>
            <a:ext cx="9746000" cy="36340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Clr>
                <a:schemeClr val="dk1"/>
              </a:buClr>
              <a:buSzPts val="5200"/>
              <a:buFont typeface="Trebuchet MS"/>
              <a:buNone/>
            </a:pPr>
            <a:r>
              <a:rPr lang="en-GB" sz="2400" i="1">
                <a:latin typeface="Trebuchet MS"/>
                <a:ea typeface="Trebuchet MS"/>
                <a:cs typeface="Trebuchet MS"/>
                <a:sym typeface="Trebuchet MS"/>
              </a:rPr>
              <a:t>Analytical functions are widely used in organizations ,because it reduces the number of calls to the same table. Especially when there is a need for SELF Join</a:t>
            </a:r>
            <a:endParaRPr sz="2400" i="1">
              <a:latin typeface="Trebuchet MS"/>
              <a:ea typeface="Trebuchet MS"/>
              <a:cs typeface="Trebuchet MS"/>
              <a:sym typeface="Trebuchet MS"/>
            </a:endParaRPr>
          </a:p>
          <a:p>
            <a:pPr marL="0" lvl="0" indent="0" algn="l" rtl="0">
              <a:lnSpc>
                <a:spcPct val="100000"/>
              </a:lnSpc>
              <a:spcBef>
                <a:spcPts val="0"/>
              </a:spcBef>
              <a:spcAft>
                <a:spcPts val="0"/>
              </a:spcAft>
              <a:buClr>
                <a:schemeClr val="dk1"/>
              </a:buClr>
              <a:buSzPts val="5200"/>
              <a:buFont typeface="Calibri"/>
              <a:buNone/>
            </a:pPr>
            <a:endParaRPr sz="2400" i="1">
              <a:latin typeface="Trebuchet MS"/>
              <a:ea typeface="Trebuchet MS"/>
              <a:cs typeface="Trebuchet MS"/>
              <a:sym typeface="Trebuchet MS"/>
            </a:endParaRPr>
          </a:p>
          <a:p>
            <a:pPr marL="0" lvl="0" indent="0" algn="l" rtl="0">
              <a:lnSpc>
                <a:spcPct val="100000"/>
              </a:lnSpc>
              <a:spcBef>
                <a:spcPts val="0"/>
              </a:spcBef>
              <a:spcAft>
                <a:spcPts val="0"/>
              </a:spcAft>
              <a:buClr>
                <a:schemeClr val="dk1"/>
              </a:buClr>
              <a:buSzPts val="5200"/>
              <a:buFont typeface="Trebuchet MS"/>
              <a:buNone/>
            </a:pPr>
            <a:r>
              <a:rPr lang="en-GB" sz="2400" i="1">
                <a:latin typeface="Trebuchet MS"/>
                <a:ea typeface="Trebuchet MS"/>
                <a:cs typeface="Trebuchet MS"/>
                <a:sym typeface="Trebuchet MS"/>
              </a:rPr>
              <a:t>The performance of the Query is high because it consumes less CPU utilization for mapping of rows between tables. However, it depends on the business logic</a:t>
            </a:r>
            <a:endParaRPr sz="2400" i="1">
              <a:latin typeface="Trebuchet MS"/>
              <a:ea typeface="Trebuchet MS"/>
              <a:cs typeface="Trebuchet MS"/>
              <a:sym typeface="Trebuchet MS"/>
            </a:endParaRPr>
          </a:p>
          <a:p>
            <a:pPr marL="0" lvl="0" indent="0" algn="l" rtl="0">
              <a:lnSpc>
                <a:spcPct val="100000"/>
              </a:lnSpc>
              <a:spcBef>
                <a:spcPts val="0"/>
              </a:spcBef>
              <a:spcAft>
                <a:spcPts val="0"/>
              </a:spcAft>
              <a:buClr>
                <a:schemeClr val="dk1"/>
              </a:buClr>
              <a:buSzPts val="5200"/>
              <a:buFont typeface="Calibri"/>
              <a:buNone/>
            </a:pPr>
            <a:endParaRPr sz="2400" i="1">
              <a:latin typeface="Trebuchet MS"/>
              <a:ea typeface="Trebuchet MS"/>
              <a:cs typeface="Trebuchet MS"/>
              <a:sym typeface="Trebuchet MS"/>
            </a:endParaRPr>
          </a:p>
          <a:p>
            <a:pPr marL="0" lvl="0" indent="0" algn="l" rtl="0">
              <a:lnSpc>
                <a:spcPct val="100000"/>
              </a:lnSpc>
              <a:spcBef>
                <a:spcPts val="0"/>
              </a:spcBef>
              <a:spcAft>
                <a:spcPts val="0"/>
              </a:spcAft>
              <a:buClr>
                <a:schemeClr val="dk1"/>
              </a:buClr>
              <a:buSzPts val="5200"/>
              <a:buFont typeface="Trebuchet MS"/>
              <a:buNone/>
            </a:pPr>
            <a:r>
              <a:rPr lang="en-GB" sz="2400" i="1">
                <a:latin typeface="Trebuchet MS"/>
                <a:ea typeface="Trebuchet MS"/>
                <a:cs typeface="Trebuchet MS"/>
                <a:sym typeface="Trebuchet MS"/>
              </a:rPr>
              <a:t>Cumulative calculations are also performed in GROUP by clauses, but it is difficult move across the rows among the group</a:t>
            </a:r>
            <a:endParaRPr sz="2400" i="1">
              <a:latin typeface="Trebuchet MS"/>
              <a:ea typeface="Trebuchet MS"/>
              <a:cs typeface="Trebuchet MS"/>
              <a:sym typeface="Trebuchet MS"/>
            </a:endParaRPr>
          </a:p>
        </p:txBody>
      </p:sp>
      <p:pic>
        <p:nvPicPr>
          <p:cNvPr id="472" name="Google Shape;472;p53"/>
          <p:cNvPicPr preferRelativeResize="0"/>
          <p:nvPr/>
        </p:nvPicPr>
        <p:blipFill rotWithShape="1">
          <a:blip r:embed="rId3">
            <a:alphaModFix/>
          </a:blip>
          <a:srcRect/>
          <a:stretch/>
        </p:blipFill>
        <p:spPr>
          <a:xfrm>
            <a:off x="685400" y="273700"/>
            <a:ext cx="2251733" cy="879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4"/>
          <p:cNvSpPr txBox="1">
            <a:spLocks noGrp="1"/>
          </p:cNvSpPr>
          <p:nvPr>
            <p:ph type="ctrTitle"/>
          </p:nvPr>
        </p:nvSpPr>
        <p:spPr>
          <a:xfrm>
            <a:off x="415600" y="2922767"/>
            <a:ext cx="11360800" cy="10100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rgbClr val="666666"/>
              </a:buClr>
              <a:buSzPts val="5200"/>
              <a:buFont typeface="Avenir"/>
              <a:buNone/>
            </a:pPr>
            <a:r>
              <a:rPr lang="en-GB" sz="5333">
                <a:solidFill>
                  <a:srgbClr val="666666"/>
                </a:solidFill>
                <a:latin typeface="Avenir"/>
                <a:ea typeface="Avenir"/>
                <a:cs typeface="Avenir"/>
                <a:sym typeface="Avenir"/>
              </a:rPr>
              <a:t>Cross-Tab and Relational Tables</a:t>
            </a:r>
            <a:endParaRPr sz="5333">
              <a:solidFill>
                <a:srgbClr val="666666"/>
              </a:solidFill>
              <a:latin typeface="Avenir"/>
              <a:ea typeface="Avenir"/>
              <a:cs typeface="Avenir"/>
              <a:sym typeface="Aveni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5"/>
          <p:cNvSpPr txBox="1">
            <a:spLocks noGrp="1"/>
          </p:cNvSpPr>
          <p:nvPr>
            <p:ph type="ctrTitle"/>
          </p:nvPr>
        </p:nvSpPr>
        <p:spPr>
          <a:xfrm>
            <a:off x="512700" y="1904500"/>
            <a:ext cx="11242000" cy="39296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Cross tabulation of relational database  displays the columns as rows and rows as columns</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Hence cross - table is multi-dimensional structure of rows and columns which can pivot the rows vertically and columns horizontally</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This kind of multi - dimensional structured / cross table displays strategic reports with summarized data</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p:txBody>
      </p:sp>
      <p:sp>
        <p:nvSpPr>
          <p:cNvPr id="483" name="Google Shape;483;p55"/>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Cross-Tab and Relational Tables</a:t>
            </a:r>
            <a:endParaRPr sz="3200">
              <a:solidFill>
                <a:schemeClr val="dk1"/>
              </a:solidFill>
              <a:latin typeface="Avenir"/>
              <a:ea typeface="Avenir"/>
              <a:cs typeface="Avenir"/>
              <a:sym typeface="Aveni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6"/>
          <p:cNvSpPr txBox="1">
            <a:spLocks noGrp="1"/>
          </p:cNvSpPr>
          <p:nvPr>
            <p:ph type="ctrTitle"/>
          </p:nvPr>
        </p:nvSpPr>
        <p:spPr>
          <a:xfrm>
            <a:off x="512700" y="2045033"/>
            <a:ext cx="11242000" cy="3290000"/>
          </a:xfrm>
          <a:prstGeom prst="rect">
            <a:avLst/>
          </a:prstGeom>
          <a:noFill/>
          <a:ln>
            <a:noFill/>
          </a:ln>
        </p:spPr>
        <p:txBody>
          <a:bodyPr spcFirstLastPara="1" wrap="square" lIns="121900" tIns="121900" rIns="121900" bIns="121900" anchor="ctr"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 cross table can display grand totals for columns, rows, or for the whole measure </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It can also display subtotals for columns, or show images on the horizontal or vertical axis</a:t>
            </a:r>
            <a:endParaRPr sz="2133">
              <a:latin typeface="Avenir"/>
              <a:ea typeface="Avenir"/>
              <a:cs typeface="Avenir"/>
              <a:sym typeface="Avenir"/>
            </a:endParaRPr>
          </a:p>
        </p:txBody>
      </p:sp>
      <p:sp>
        <p:nvSpPr>
          <p:cNvPr id="489" name="Google Shape;489;p56"/>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Cross-Tab and Relational Tables</a:t>
            </a:r>
            <a:endParaRPr sz="3200">
              <a:solidFill>
                <a:schemeClr val="dk1"/>
              </a:solidFill>
              <a:latin typeface="Avenir"/>
              <a:ea typeface="Avenir"/>
              <a:cs typeface="Avenir"/>
              <a:sym typeface="Aveni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7"/>
          <p:cNvSpPr txBox="1">
            <a:spLocks noGrp="1"/>
          </p:cNvSpPr>
          <p:nvPr>
            <p:ph type="ctrTitle"/>
          </p:nvPr>
        </p:nvSpPr>
        <p:spPr>
          <a:xfrm>
            <a:off x="489667" y="1904733"/>
            <a:ext cx="11565200" cy="1933200"/>
          </a:xfrm>
          <a:prstGeom prst="rect">
            <a:avLst/>
          </a:prstGeom>
          <a:noFill/>
          <a:ln>
            <a:noFill/>
          </a:ln>
        </p:spPr>
        <p:txBody>
          <a:bodyPr spcFirstLastPara="1" wrap="square" lIns="121900" tIns="121900" rIns="121900" bIns="121900" anchor="ctr"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Cross - tabular calculation is the form presenting the count of transactions in a tabular form</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Especially, it is used for developing trend reports with aggregate reports</a:t>
            </a:r>
            <a:endParaRPr sz="1600">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1600">
              <a:latin typeface="Avenir"/>
              <a:ea typeface="Avenir"/>
              <a:cs typeface="Avenir"/>
              <a:sym typeface="Avenir"/>
            </a:endParaRPr>
          </a:p>
        </p:txBody>
      </p:sp>
      <p:sp>
        <p:nvSpPr>
          <p:cNvPr id="495" name="Google Shape;495;p57"/>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Cross-Tab and Relational Tables</a:t>
            </a:r>
            <a:endParaRPr sz="3200">
              <a:solidFill>
                <a:schemeClr val="dk1"/>
              </a:solidFill>
              <a:latin typeface="Avenir"/>
              <a:ea typeface="Avenir"/>
              <a:cs typeface="Avenir"/>
              <a:sym typeface="Avenir"/>
            </a:endParaRPr>
          </a:p>
        </p:txBody>
      </p:sp>
      <p:sp>
        <p:nvSpPr>
          <p:cNvPr id="496" name="Google Shape;496;p57"/>
          <p:cNvSpPr txBox="1"/>
          <p:nvPr/>
        </p:nvSpPr>
        <p:spPr>
          <a:xfrm>
            <a:off x="966567" y="3724267"/>
            <a:ext cx="10535200" cy="270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1733" b="1">
                <a:solidFill>
                  <a:schemeClr val="dk1"/>
                </a:solidFill>
                <a:latin typeface="Courier New"/>
                <a:ea typeface="Courier New"/>
                <a:cs typeface="Courier New"/>
                <a:sym typeface="Courier New"/>
              </a:rPr>
              <a:t>SELECT </a:t>
            </a:r>
            <a:r>
              <a:rPr lang="en-GB" sz="1733">
                <a:solidFill>
                  <a:schemeClr val="dk1"/>
                </a:solidFill>
                <a:latin typeface="Courier New"/>
                <a:ea typeface="Courier New"/>
                <a:cs typeface="Courier New"/>
                <a:sym typeface="Courier New"/>
              </a:rPr>
              <a:t>monthname(T.Tran_Date) as "Month",</a:t>
            </a:r>
            <a:endParaRPr sz="1733">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1733">
                <a:solidFill>
                  <a:schemeClr val="dk1"/>
                </a:solidFill>
                <a:latin typeface="Courier New"/>
                <a:ea typeface="Courier New"/>
                <a:cs typeface="Courier New"/>
                <a:sym typeface="Courier New"/>
              </a:rPr>
              <a:t>  count(case when T.Channel= 'ATM Withdrawal' THEN 1 END) ATM_transaction,</a:t>
            </a:r>
            <a:endParaRPr sz="1733">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1733">
                <a:solidFill>
                  <a:schemeClr val="dk1"/>
                </a:solidFill>
                <a:latin typeface="Courier New"/>
                <a:ea typeface="Courier New"/>
                <a:cs typeface="Courier New"/>
                <a:sym typeface="Courier New"/>
              </a:rPr>
              <a:t>  count(case when T.Channel = 'UPI transfer' THEN 1 END) UPI_transaction,</a:t>
            </a:r>
            <a:endParaRPr sz="1733">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1733">
                <a:solidFill>
                  <a:schemeClr val="dk1"/>
                </a:solidFill>
                <a:latin typeface="Courier New"/>
                <a:ea typeface="Courier New"/>
                <a:cs typeface="Courier New"/>
                <a:sym typeface="Courier New"/>
              </a:rPr>
              <a:t>  count(case when T.Channel = 'Net banking' THEN 1 END) net_banking,</a:t>
            </a:r>
            <a:endParaRPr sz="1733">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1733">
                <a:solidFill>
                  <a:schemeClr val="dk1"/>
                </a:solidFill>
                <a:latin typeface="Courier New"/>
                <a:ea typeface="Courier New"/>
                <a:cs typeface="Courier New"/>
                <a:sym typeface="Courier New"/>
              </a:rPr>
              <a:t>  count(case when T.Channel = 'Bankers cheque' THEN 1 END) bankers_cheque,</a:t>
            </a:r>
            <a:endParaRPr sz="1733">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1733">
                <a:solidFill>
                  <a:schemeClr val="dk1"/>
                </a:solidFill>
                <a:latin typeface="Courier New"/>
                <a:ea typeface="Courier New"/>
                <a:cs typeface="Courier New"/>
                <a:sym typeface="Courier New"/>
              </a:rPr>
              <a:t>  count(case when T.Channel = 'ECS transfer' THEN 1 END) ECS_transfer,</a:t>
            </a:r>
            <a:endParaRPr sz="1733">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1733">
                <a:solidFill>
                  <a:schemeClr val="dk1"/>
                </a:solidFill>
                <a:latin typeface="Courier New"/>
                <a:ea typeface="Courier New"/>
                <a:cs typeface="Courier New"/>
                <a:sym typeface="Courier New"/>
              </a:rPr>
              <a:t>  count(case when T.Channel = 'Cash Deposit' THEN 1 END) Cash_deposit</a:t>
            </a:r>
            <a:endParaRPr sz="1733">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1733" b="1">
                <a:solidFill>
                  <a:schemeClr val="dk1"/>
                </a:solidFill>
                <a:latin typeface="Courier New"/>
                <a:ea typeface="Courier New"/>
                <a:cs typeface="Courier New"/>
                <a:sym typeface="Courier New"/>
              </a:rPr>
              <a:t>FROM </a:t>
            </a:r>
            <a:r>
              <a:rPr lang="en-GB" sz="1733">
                <a:solidFill>
                  <a:schemeClr val="dk1"/>
                </a:solidFill>
                <a:latin typeface="Courier New"/>
                <a:ea typeface="Courier New"/>
                <a:cs typeface="Courier New"/>
                <a:sym typeface="Courier New"/>
              </a:rPr>
              <a:t>Transaction T</a:t>
            </a:r>
            <a:endParaRPr sz="1733">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1733" b="1">
                <a:solidFill>
                  <a:schemeClr val="dk1"/>
                </a:solidFill>
                <a:latin typeface="Courier New"/>
                <a:ea typeface="Courier New"/>
                <a:cs typeface="Courier New"/>
                <a:sym typeface="Courier New"/>
              </a:rPr>
              <a:t>GROUP BY </a:t>
            </a:r>
            <a:r>
              <a:rPr lang="en-GB" sz="1733">
                <a:solidFill>
                  <a:schemeClr val="dk1"/>
                </a:solidFill>
                <a:latin typeface="Courier New"/>
                <a:ea typeface="Courier New"/>
                <a:cs typeface="Courier New"/>
                <a:sym typeface="Courier New"/>
              </a:rPr>
              <a:t>month(T.Tran_Date)</a:t>
            </a:r>
            <a:endParaRPr sz="2000">
              <a:solidFill>
                <a:schemeClr val="dk1"/>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8"/>
          <p:cNvSpPr txBox="1">
            <a:spLocks noGrp="1"/>
          </p:cNvSpPr>
          <p:nvPr>
            <p:ph type="ctrTitle"/>
          </p:nvPr>
        </p:nvSpPr>
        <p:spPr>
          <a:xfrm>
            <a:off x="478167" y="4553600"/>
            <a:ext cx="10959200" cy="1425200"/>
          </a:xfrm>
          <a:prstGeom prst="rect">
            <a:avLst/>
          </a:prstGeom>
          <a:noFill/>
          <a:ln>
            <a:noFill/>
          </a:ln>
        </p:spPr>
        <p:txBody>
          <a:bodyPr spcFirstLastPara="1" wrap="square" lIns="121900" tIns="121900" rIns="121900" bIns="121900" anchor="ctr"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In this example, bank is measuring the total number of transactions done through each channel in various months</a:t>
            </a:r>
            <a:endParaRPr sz="2133">
              <a:latin typeface="Avenir"/>
              <a:ea typeface="Avenir"/>
              <a:cs typeface="Avenir"/>
              <a:sym typeface="Avenir"/>
            </a:endParaRPr>
          </a:p>
        </p:txBody>
      </p:sp>
      <p:sp>
        <p:nvSpPr>
          <p:cNvPr id="502" name="Google Shape;502;p58"/>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Cross-Tab and Relational Tables</a:t>
            </a:r>
            <a:endParaRPr sz="3200">
              <a:solidFill>
                <a:schemeClr val="dk1"/>
              </a:solidFill>
              <a:latin typeface="Avenir"/>
              <a:ea typeface="Avenir"/>
              <a:cs typeface="Avenir"/>
              <a:sym typeface="Avenir"/>
            </a:endParaRPr>
          </a:p>
        </p:txBody>
      </p:sp>
      <p:sp>
        <p:nvSpPr>
          <p:cNvPr id="503" name="Google Shape;503;p58"/>
          <p:cNvSpPr txBox="1">
            <a:spLocks noGrp="1"/>
          </p:cNvSpPr>
          <p:nvPr>
            <p:ph type="ctrTitle"/>
          </p:nvPr>
        </p:nvSpPr>
        <p:spPr>
          <a:xfrm>
            <a:off x="671033" y="2323667"/>
            <a:ext cx="10766400" cy="4412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Avenir"/>
              <a:buNone/>
            </a:pPr>
            <a:r>
              <a:rPr lang="en-GB" sz="1867">
                <a:latin typeface="Avenir"/>
                <a:ea typeface="Avenir"/>
                <a:cs typeface="Avenir"/>
                <a:sym typeface="Avenir"/>
              </a:rPr>
              <a:t>Output:</a:t>
            </a:r>
            <a:endParaRPr sz="1867">
              <a:latin typeface="Avenir"/>
              <a:ea typeface="Avenir"/>
              <a:cs typeface="Avenir"/>
              <a:sym typeface="Avenir"/>
            </a:endParaRPr>
          </a:p>
        </p:txBody>
      </p:sp>
      <p:pic>
        <p:nvPicPr>
          <p:cNvPr id="504" name="Google Shape;504;p58"/>
          <p:cNvPicPr preferRelativeResize="0"/>
          <p:nvPr/>
        </p:nvPicPr>
        <p:blipFill rotWithShape="1">
          <a:blip r:embed="rId3">
            <a:alphaModFix/>
          </a:blip>
          <a:srcRect/>
          <a:stretch/>
        </p:blipFill>
        <p:spPr>
          <a:xfrm>
            <a:off x="1515451" y="2839434"/>
            <a:ext cx="9161100" cy="138233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a:spLocks noGrp="1"/>
          </p:cNvSpPr>
          <p:nvPr>
            <p:ph type="ctrTitle"/>
          </p:nvPr>
        </p:nvSpPr>
        <p:spPr>
          <a:xfrm>
            <a:off x="415600" y="2922767"/>
            <a:ext cx="11360800" cy="10100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rgbClr val="666666"/>
              </a:buClr>
              <a:buSzPts val="5200"/>
              <a:buFont typeface="Avenir"/>
              <a:buNone/>
            </a:pPr>
            <a:r>
              <a:rPr lang="en-GB" sz="5333">
                <a:solidFill>
                  <a:srgbClr val="666666"/>
                </a:solidFill>
                <a:latin typeface="Avenir"/>
                <a:ea typeface="Avenir"/>
                <a:cs typeface="Avenir"/>
                <a:sym typeface="Avenir"/>
              </a:rPr>
              <a:t>Row-valued Expression</a:t>
            </a:r>
            <a:endParaRPr sz="5333">
              <a:solidFill>
                <a:srgbClr val="666666"/>
              </a:solidFill>
              <a:latin typeface="Avenir"/>
              <a:ea typeface="Avenir"/>
              <a:cs typeface="Avenir"/>
              <a:sym typeface="Aveni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9"/>
          <p:cNvSpPr txBox="1">
            <a:spLocks noGrp="1"/>
          </p:cNvSpPr>
          <p:nvPr>
            <p:ph type="ctrTitle"/>
          </p:nvPr>
        </p:nvSpPr>
        <p:spPr>
          <a:xfrm>
            <a:off x="415600" y="2922767"/>
            <a:ext cx="11360800" cy="10100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rgbClr val="666666"/>
              </a:buClr>
              <a:buSzPts val="5200"/>
              <a:buFont typeface="Avenir"/>
              <a:buNone/>
            </a:pPr>
            <a:r>
              <a:rPr lang="en-GB" sz="5333">
                <a:solidFill>
                  <a:srgbClr val="666666"/>
                </a:solidFill>
                <a:latin typeface="Avenir"/>
                <a:ea typeface="Avenir"/>
                <a:cs typeface="Avenir"/>
                <a:sym typeface="Avenir"/>
              </a:rPr>
              <a:t>Recursive Query Expression</a:t>
            </a:r>
            <a:endParaRPr sz="5333">
              <a:solidFill>
                <a:srgbClr val="666666"/>
              </a:solidFill>
              <a:latin typeface="Avenir"/>
              <a:ea typeface="Avenir"/>
              <a:cs typeface="Avenir"/>
              <a:sym typeface="Aveni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0"/>
          <p:cNvSpPr txBox="1">
            <a:spLocks noGrp="1"/>
          </p:cNvSpPr>
          <p:nvPr>
            <p:ph type="ctrTitle"/>
          </p:nvPr>
        </p:nvSpPr>
        <p:spPr>
          <a:xfrm>
            <a:off x="501167" y="1549500"/>
            <a:ext cx="11200000" cy="51720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To report hierarchical structured data</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 recursive queries follows a chain process of identifying the relationships between the relevant columns</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 query expression is defined with a sub - query using RECURSIVE clause</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This query iterates between main query and the sub-query with predefined number of times</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There should be a terminating condition to recursive expression</a:t>
            </a:r>
            <a:endParaRPr sz="2133">
              <a:latin typeface="Avenir"/>
              <a:ea typeface="Avenir"/>
              <a:cs typeface="Avenir"/>
              <a:sym typeface="Avenir"/>
            </a:endParaRPr>
          </a:p>
        </p:txBody>
      </p:sp>
      <p:sp>
        <p:nvSpPr>
          <p:cNvPr id="515" name="Google Shape;515;p60"/>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Recursive Query Expressions</a:t>
            </a:r>
            <a:endParaRPr sz="3200">
              <a:solidFill>
                <a:schemeClr val="dk1"/>
              </a:solidFill>
              <a:latin typeface="Avenir"/>
              <a:ea typeface="Avenir"/>
              <a:cs typeface="Avenir"/>
              <a:sym typeface="Aveni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1"/>
          <p:cNvSpPr txBox="1">
            <a:spLocks noGrp="1"/>
          </p:cNvSpPr>
          <p:nvPr>
            <p:ph type="ctrTitle"/>
          </p:nvPr>
        </p:nvSpPr>
        <p:spPr>
          <a:xfrm>
            <a:off x="788833" y="5900967"/>
            <a:ext cx="10904800" cy="9488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Calibri"/>
              <a:buNone/>
            </a:pPr>
            <a:endParaRPr sz="1867">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Avenir"/>
              <a:buNone/>
            </a:pPr>
            <a:r>
              <a:rPr lang="en-GB" sz="2133">
                <a:latin typeface="Avenir"/>
                <a:ea typeface="Avenir"/>
                <a:cs typeface="Avenir"/>
                <a:sym typeface="Avenir"/>
              </a:rPr>
              <a:t>Generate the report showing hierarchical family relationship between the customers</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5200"/>
              <a:buFont typeface="Calibri"/>
              <a:buNone/>
            </a:pPr>
            <a:endParaRPr sz="2133">
              <a:latin typeface="Avenir"/>
              <a:ea typeface="Avenir"/>
              <a:cs typeface="Avenir"/>
              <a:sym typeface="Avenir"/>
            </a:endParaRPr>
          </a:p>
        </p:txBody>
      </p:sp>
      <p:sp>
        <p:nvSpPr>
          <p:cNvPr id="521" name="Google Shape;521;p61"/>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Recursive Query Expressions</a:t>
            </a:r>
            <a:endParaRPr sz="3200">
              <a:solidFill>
                <a:schemeClr val="dk1"/>
              </a:solidFill>
              <a:latin typeface="Avenir"/>
              <a:ea typeface="Avenir"/>
              <a:cs typeface="Avenir"/>
              <a:sym typeface="Avenir"/>
            </a:endParaRPr>
          </a:p>
        </p:txBody>
      </p:sp>
      <p:sp>
        <p:nvSpPr>
          <p:cNvPr id="522" name="Google Shape;522;p61"/>
          <p:cNvSpPr txBox="1"/>
          <p:nvPr/>
        </p:nvSpPr>
        <p:spPr>
          <a:xfrm>
            <a:off x="512700" y="1578267"/>
            <a:ext cx="7832000" cy="5660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000000"/>
              </a:buClr>
              <a:buSzPts val="1600"/>
              <a:buFont typeface="Avenir"/>
              <a:buChar char="●"/>
            </a:pPr>
            <a:r>
              <a:rPr lang="en-GB" sz="2133">
                <a:solidFill>
                  <a:srgbClr val="000000"/>
                </a:solidFill>
                <a:latin typeface="Avenir"/>
                <a:ea typeface="Avenir"/>
                <a:cs typeface="Avenir"/>
                <a:sym typeface="Avenir"/>
              </a:rPr>
              <a:t>Create following </a:t>
            </a:r>
            <a:r>
              <a:rPr lang="en-GB" sz="2133">
                <a:solidFill>
                  <a:schemeClr val="dk1"/>
                </a:solidFill>
                <a:latin typeface="Avenir"/>
                <a:ea typeface="Avenir"/>
                <a:cs typeface="Avenir"/>
                <a:sym typeface="Avenir"/>
              </a:rPr>
              <a:t>t</a:t>
            </a:r>
            <a:r>
              <a:rPr lang="en-GB" sz="2133">
                <a:solidFill>
                  <a:srgbClr val="000000"/>
                </a:solidFill>
                <a:latin typeface="Avenir"/>
                <a:ea typeface="Avenir"/>
                <a:cs typeface="Avenir"/>
                <a:sym typeface="Avenir"/>
              </a:rPr>
              <a:t>able for this exercise</a:t>
            </a:r>
            <a:endParaRPr sz="2133">
              <a:solidFill>
                <a:srgbClr val="000000"/>
              </a:solidFill>
              <a:latin typeface="Avenir"/>
              <a:ea typeface="Avenir"/>
              <a:cs typeface="Avenir"/>
              <a:sym typeface="Avenir"/>
            </a:endParaRPr>
          </a:p>
        </p:txBody>
      </p:sp>
      <p:sp>
        <p:nvSpPr>
          <p:cNvPr id="523" name="Google Shape;523;p61"/>
          <p:cNvSpPr txBox="1"/>
          <p:nvPr/>
        </p:nvSpPr>
        <p:spPr>
          <a:xfrm>
            <a:off x="1564900" y="2144267"/>
            <a:ext cx="8279600" cy="3862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CREATE TABLE</a:t>
            </a:r>
            <a:r>
              <a:rPr lang="en-GB" sz="2000">
                <a:solidFill>
                  <a:schemeClr val="dk1"/>
                </a:solidFill>
                <a:latin typeface="Courier New"/>
                <a:ea typeface="Courier New"/>
                <a:cs typeface="Courier New"/>
                <a:sym typeface="Courier New"/>
              </a:rPr>
              <a:t> CUSTOMER_HOUSEHOLD</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a:solidFill>
                  <a:schemeClr val="dk1"/>
                </a:solidFill>
                <a:latin typeface="Courier New"/>
                <a:ea typeface="Courier New"/>
                <a:cs typeface="Courier New"/>
                <a:sym typeface="Courier New"/>
              </a:rPr>
              <a:t>( Cust_Id INT, NAME VARCHAR(20), PARENT_NAME VARCHAR(20));</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INSERT INTO </a:t>
            </a:r>
            <a:r>
              <a:rPr lang="en-GB" sz="2000">
                <a:solidFill>
                  <a:schemeClr val="dk1"/>
                </a:solidFill>
                <a:latin typeface="Courier New"/>
                <a:ea typeface="Courier New"/>
                <a:cs typeface="Courier New"/>
                <a:sym typeface="Courier New"/>
              </a:rPr>
              <a:t>CUSTOMER_HOUSEHOLD </a:t>
            </a:r>
            <a:r>
              <a:rPr lang="en-GB" sz="2000" b="1">
                <a:solidFill>
                  <a:schemeClr val="dk1"/>
                </a:solidFill>
                <a:latin typeface="Courier New"/>
                <a:ea typeface="Courier New"/>
                <a:cs typeface="Courier New"/>
                <a:sym typeface="Courier New"/>
              </a:rPr>
              <a:t>VALUES</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a:solidFill>
                  <a:schemeClr val="dk1"/>
                </a:solidFill>
                <a:latin typeface="Courier New"/>
                <a:ea typeface="Courier New"/>
                <a:cs typeface="Courier New"/>
                <a:sym typeface="Courier New"/>
              </a:rPr>
              <a:t>(123000,  'GEFF', NULL  ),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a:solidFill>
                  <a:schemeClr val="dk1"/>
                </a:solidFill>
                <a:latin typeface="Courier New"/>
                <a:ea typeface="Courier New"/>
                <a:cs typeface="Courier New"/>
                <a:sym typeface="Courier New"/>
              </a:rPr>
              <a:t>(123001, 'MARK', 'GEFF' ),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a:solidFill>
                  <a:schemeClr val="dk1"/>
                </a:solidFill>
                <a:latin typeface="Courier New"/>
                <a:ea typeface="Courier New"/>
                <a:cs typeface="Courier New"/>
                <a:sym typeface="Courier New"/>
              </a:rPr>
              <a:t>(123002, 'CHARLIE' , 'MARK' )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a:solidFill>
                  <a:schemeClr val="dk1"/>
                </a:solidFill>
                <a:latin typeface="Courier New"/>
                <a:ea typeface="Courier New"/>
                <a:cs typeface="Courier New"/>
                <a:sym typeface="Courier New"/>
              </a:rPr>
              <a:t>(123003, 'CRISTY' , 'MARK' )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a:solidFill>
                  <a:schemeClr val="dk1"/>
                </a:solidFill>
                <a:latin typeface="Courier New"/>
                <a:ea typeface="Courier New"/>
                <a:cs typeface="Courier New"/>
                <a:sym typeface="Courier New"/>
              </a:rPr>
              <a:t>(123004, 'SARAH', 'GEFF' ),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a:solidFill>
                  <a:schemeClr val="dk1"/>
                </a:solidFill>
                <a:latin typeface="Courier New"/>
                <a:ea typeface="Courier New"/>
                <a:cs typeface="Courier New"/>
                <a:sym typeface="Courier New"/>
              </a:rPr>
              <a:t>(123005, 'ROBERT' , 'SARAH')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a:solidFill>
                  <a:schemeClr val="dk1"/>
                </a:solidFill>
                <a:latin typeface="Courier New"/>
                <a:ea typeface="Courier New"/>
                <a:cs typeface="Courier New"/>
                <a:sym typeface="Courier New"/>
              </a:rPr>
              <a:t>(123006, 'ANDY' , 'SARAH') ;</a:t>
            </a:r>
            <a:endParaRPr sz="200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2"/>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Recursive Query Expressions</a:t>
            </a:r>
            <a:endParaRPr sz="3200">
              <a:solidFill>
                <a:schemeClr val="dk1"/>
              </a:solidFill>
              <a:latin typeface="Avenir"/>
              <a:ea typeface="Avenir"/>
              <a:cs typeface="Avenir"/>
              <a:sym typeface="Avenir"/>
            </a:endParaRPr>
          </a:p>
        </p:txBody>
      </p:sp>
      <p:sp>
        <p:nvSpPr>
          <p:cNvPr id="529" name="Google Shape;529;p62"/>
          <p:cNvSpPr txBox="1">
            <a:spLocks noGrp="1"/>
          </p:cNvSpPr>
          <p:nvPr>
            <p:ph type="ctrTitle"/>
          </p:nvPr>
        </p:nvSpPr>
        <p:spPr>
          <a:xfrm>
            <a:off x="501167" y="2428167"/>
            <a:ext cx="10924400" cy="3110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WITH RECURSIVE</a:t>
            </a:r>
            <a:r>
              <a:rPr lang="en-GB" sz="1867">
                <a:latin typeface="Courier New"/>
                <a:ea typeface="Courier New"/>
                <a:cs typeface="Courier New"/>
                <a:sym typeface="Courier New"/>
              </a:rPr>
              <a:t> </a:t>
            </a:r>
            <a:r>
              <a:rPr lang="en-GB" sz="1867" b="1">
                <a:latin typeface="Courier New"/>
                <a:ea typeface="Courier New"/>
                <a:cs typeface="Courier New"/>
                <a:sym typeface="Courier New"/>
              </a:rPr>
              <a:t>Family </a:t>
            </a:r>
            <a:r>
              <a:rPr lang="en-GB" sz="1867">
                <a:latin typeface="Courier New"/>
                <a:ea typeface="Courier New"/>
                <a:cs typeface="Courier New"/>
                <a:sym typeface="Courier New"/>
              </a:rPr>
              <a:t>( NAME, PARENT_NAME,  Hierarchy) AS</a:t>
            </a:r>
            <a:endParaRPr sz="1867">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(SELECT</a:t>
            </a:r>
            <a:r>
              <a:rPr lang="en-GB" sz="1867">
                <a:latin typeface="Courier New"/>
                <a:ea typeface="Courier New"/>
                <a:cs typeface="Courier New"/>
                <a:sym typeface="Courier New"/>
              </a:rPr>
              <a:t> Name, Parent_name, CAST(Name AS CHAR(200))</a:t>
            </a:r>
            <a:endParaRPr sz="1867">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a:t>
            </a:r>
            <a:r>
              <a:rPr lang="en-GB" sz="1867" b="1">
                <a:latin typeface="Courier New"/>
                <a:ea typeface="Courier New"/>
                <a:cs typeface="Courier New"/>
                <a:sym typeface="Courier New"/>
              </a:rPr>
              <a:t>FROM </a:t>
            </a:r>
            <a:r>
              <a:rPr lang="en-GB" sz="1867">
                <a:latin typeface="Courier New"/>
                <a:ea typeface="Courier New"/>
                <a:cs typeface="Courier New"/>
                <a:sym typeface="Courier New"/>
              </a:rPr>
              <a:t>  CUSTOMER_HOUSEHOLD </a:t>
            </a:r>
            <a:endParaRPr sz="1867">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a:t>
            </a:r>
            <a:r>
              <a:rPr lang="en-GB" sz="1867" b="1">
                <a:latin typeface="Courier New"/>
                <a:ea typeface="Courier New"/>
                <a:cs typeface="Courier New"/>
                <a:sym typeface="Courier New"/>
              </a:rPr>
              <a:t>WHERE </a:t>
            </a:r>
            <a:r>
              <a:rPr lang="en-GB" sz="1867">
                <a:latin typeface="Courier New"/>
                <a:ea typeface="Courier New"/>
                <a:cs typeface="Courier New"/>
                <a:sym typeface="Courier New"/>
              </a:rPr>
              <a:t>Parent_Name IS NULL</a:t>
            </a:r>
            <a:endParaRPr sz="1867">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a:t>
            </a:r>
            <a:r>
              <a:rPr lang="en-GB" sz="1867" b="1">
                <a:latin typeface="Courier New"/>
                <a:ea typeface="Courier New"/>
                <a:cs typeface="Courier New"/>
                <a:sym typeface="Courier New"/>
              </a:rPr>
              <a:t>UNION ALL </a:t>
            </a:r>
            <a:endParaRPr sz="1867"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a:t>
            </a:r>
            <a:r>
              <a:rPr lang="en-GB" sz="1867" b="1">
                <a:latin typeface="Courier New"/>
                <a:ea typeface="Courier New"/>
                <a:cs typeface="Courier New"/>
                <a:sym typeface="Courier New"/>
              </a:rPr>
              <a:t>SELECT </a:t>
            </a:r>
            <a:r>
              <a:rPr lang="en-GB" sz="1867">
                <a:latin typeface="Courier New"/>
                <a:ea typeface="Courier New"/>
                <a:cs typeface="Courier New"/>
                <a:sym typeface="Courier New"/>
              </a:rPr>
              <a:t>ch.Name, ch.Parent_Name, CONCAT(cf.Hierarchy, ",", ch.name) </a:t>
            </a:r>
            <a:endParaRPr sz="1867">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a:t>
            </a:r>
            <a:r>
              <a:rPr lang="en-GB" sz="1867" b="1">
                <a:latin typeface="Courier New"/>
                <a:ea typeface="Courier New"/>
                <a:cs typeface="Courier New"/>
                <a:sym typeface="Courier New"/>
              </a:rPr>
              <a:t>FROM </a:t>
            </a:r>
            <a:r>
              <a:rPr lang="en-GB" sz="1867">
                <a:latin typeface="Courier New"/>
                <a:ea typeface="Courier New"/>
                <a:cs typeface="Courier New"/>
                <a:sym typeface="Courier New"/>
              </a:rPr>
              <a:t>Family cf </a:t>
            </a:r>
            <a:endParaRPr sz="1867">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a:t>
            </a:r>
            <a:r>
              <a:rPr lang="en-GB" sz="1867" b="1">
                <a:latin typeface="Courier New"/>
                <a:ea typeface="Courier New"/>
                <a:cs typeface="Courier New"/>
                <a:sym typeface="Courier New"/>
              </a:rPr>
              <a:t>JOIN </a:t>
            </a:r>
            <a:r>
              <a:rPr lang="en-GB" sz="1867">
                <a:latin typeface="Courier New"/>
                <a:ea typeface="Courier New"/>
                <a:cs typeface="Courier New"/>
                <a:sym typeface="Courier New"/>
              </a:rPr>
              <a:t>CUSTOMER_HOUSEHOLD ch </a:t>
            </a:r>
            <a:endParaRPr sz="1867">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867">
                <a:latin typeface="Courier New"/>
                <a:ea typeface="Courier New"/>
                <a:cs typeface="Courier New"/>
                <a:sym typeface="Courier New"/>
              </a:rPr>
              <a:t>  </a:t>
            </a:r>
            <a:r>
              <a:rPr lang="en-GB" sz="1867" b="1">
                <a:latin typeface="Courier New"/>
                <a:ea typeface="Courier New"/>
                <a:cs typeface="Courier New"/>
                <a:sym typeface="Courier New"/>
              </a:rPr>
              <a:t>ON </a:t>
            </a:r>
            <a:r>
              <a:rPr lang="en-GB" sz="1867">
                <a:latin typeface="Courier New"/>
                <a:ea typeface="Courier New"/>
                <a:cs typeface="Courier New"/>
                <a:sym typeface="Courier New"/>
              </a:rPr>
              <a:t>cf.name = ch.parent_name</a:t>
            </a:r>
            <a:r>
              <a:rPr lang="en-GB" sz="1867" b="1">
                <a:latin typeface="Courier New"/>
                <a:ea typeface="Courier New"/>
                <a:cs typeface="Courier New"/>
                <a:sym typeface="Courier New"/>
              </a:rPr>
              <a:t>)</a:t>
            </a:r>
            <a:r>
              <a:rPr lang="en-GB" sz="1867">
                <a:latin typeface="Courier New"/>
                <a:ea typeface="Courier New"/>
                <a:cs typeface="Courier New"/>
                <a:sym typeface="Courier New"/>
              </a:rPr>
              <a:t> </a:t>
            </a:r>
            <a:endParaRPr sz="1867">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5200"/>
              <a:buFont typeface="Courier New"/>
              <a:buNone/>
            </a:pPr>
            <a:r>
              <a:rPr lang="en-GB" sz="1867" b="1">
                <a:latin typeface="Courier New"/>
                <a:ea typeface="Courier New"/>
                <a:cs typeface="Courier New"/>
                <a:sym typeface="Courier New"/>
              </a:rPr>
              <a:t>SELECT</a:t>
            </a:r>
            <a:r>
              <a:rPr lang="en-GB" sz="1867">
                <a:latin typeface="Courier New"/>
                <a:ea typeface="Courier New"/>
                <a:cs typeface="Courier New"/>
                <a:sym typeface="Courier New"/>
              </a:rPr>
              <a:t> * </a:t>
            </a:r>
            <a:r>
              <a:rPr lang="en-GB" sz="1867" b="1">
                <a:latin typeface="Courier New"/>
                <a:ea typeface="Courier New"/>
                <a:cs typeface="Courier New"/>
                <a:sym typeface="Courier New"/>
              </a:rPr>
              <a:t>FROM </a:t>
            </a:r>
            <a:r>
              <a:rPr lang="en-GB" sz="1867">
                <a:latin typeface="Courier New"/>
                <a:ea typeface="Courier New"/>
                <a:cs typeface="Courier New"/>
                <a:sym typeface="Courier New"/>
              </a:rPr>
              <a:t>Family </a:t>
            </a:r>
            <a:r>
              <a:rPr lang="en-GB" sz="1867" b="1">
                <a:latin typeface="Courier New"/>
                <a:ea typeface="Courier New"/>
                <a:cs typeface="Courier New"/>
                <a:sym typeface="Courier New"/>
              </a:rPr>
              <a:t>ORDER BY</a:t>
            </a:r>
            <a:r>
              <a:rPr lang="en-GB" sz="1867">
                <a:latin typeface="Courier New"/>
                <a:ea typeface="Courier New"/>
                <a:cs typeface="Courier New"/>
                <a:sym typeface="Courier New"/>
              </a:rPr>
              <a:t> Hierarchy;</a:t>
            </a:r>
            <a:endParaRPr sz="1867">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ctrTitle"/>
          </p:nvPr>
        </p:nvSpPr>
        <p:spPr>
          <a:xfrm>
            <a:off x="4896733" y="1979167"/>
            <a:ext cx="7034400" cy="4395600"/>
          </a:xfrm>
          <a:prstGeom prst="rect">
            <a:avLst/>
          </a:prstGeom>
          <a:noFill/>
          <a:ln>
            <a:noFill/>
          </a:ln>
        </p:spPr>
        <p:txBody>
          <a:bodyPr spcFirstLastPara="1" wrap="square" lIns="121900" tIns="121900" rIns="121900" bIns="121900" anchor="ctr"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WITH RECURSIVE is the clause </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 query expression is defined with a sub - query using RECURSIVE clause</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This query iterates between main query and the sub-query with predefined number of times</a:t>
            </a:r>
            <a:endParaRPr sz="2133">
              <a:latin typeface="Avenir"/>
              <a:ea typeface="Avenir"/>
              <a:cs typeface="Avenir"/>
              <a:sym typeface="Avenir"/>
            </a:endParaRPr>
          </a:p>
          <a:p>
            <a:pPr marL="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There should be a terminating condition to recursive expression</a:t>
            </a:r>
            <a:endParaRPr sz="2133">
              <a:latin typeface="Avenir"/>
              <a:ea typeface="Avenir"/>
              <a:cs typeface="Avenir"/>
              <a:sym typeface="Avenir"/>
            </a:endParaRPr>
          </a:p>
        </p:txBody>
      </p:sp>
      <p:sp>
        <p:nvSpPr>
          <p:cNvPr id="535" name="Google Shape;535;p63"/>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Recursive Query Expressions</a:t>
            </a:r>
            <a:endParaRPr sz="3200">
              <a:solidFill>
                <a:schemeClr val="dk1"/>
              </a:solidFill>
              <a:latin typeface="Avenir"/>
              <a:ea typeface="Avenir"/>
              <a:cs typeface="Avenir"/>
              <a:sym typeface="Avenir"/>
            </a:endParaRPr>
          </a:p>
        </p:txBody>
      </p:sp>
      <p:pic>
        <p:nvPicPr>
          <p:cNvPr id="536" name="Google Shape;536;p63"/>
          <p:cNvPicPr preferRelativeResize="0"/>
          <p:nvPr/>
        </p:nvPicPr>
        <p:blipFill rotWithShape="1">
          <a:blip r:embed="rId3">
            <a:alphaModFix/>
          </a:blip>
          <a:srcRect/>
          <a:stretch/>
        </p:blipFill>
        <p:spPr>
          <a:xfrm>
            <a:off x="847467" y="3196300"/>
            <a:ext cx="3755500" cy="1961333"/>
          </a:xfrm>
          <a:prstGeom prst="rect">
            <a:avLst/>
          </a:prstGeom>
          <a:noFill/>
          <a:ln w="9525" cap="flat" cmpd="sng">
            <a:solidFill>
              <a:schemeClr val="dk2"/>
            </a:solidFill>
            <a:prstDash val="solid"/>
            <a:round/>
            <a:headEnd type="none" w="sm" len="sm"/>
            <a:tailEnd type="none" w="sm" len="sm"/>
          </a:ln>
        </p:spPr>
      </p:pic>
      <p:sp>
        <p:nvSpPr>
          <p:cNvPr id="537" name="Google Shape;537;p63"/>
          <p:cNvSpPr txBox="1">
            <a:spLocks noGrp="1"/>
          </p:cNvSpPr>
          <p:nvPr>
            <p:ph type="ctrTitle"/>
          </p:nvPr>
        </p:nvSpPr>
        <p:spPr>
          <a:xfrm>
            <a:off x="720400" y="1960067"/>
            <a:ext cx="1825200" cy="6532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2133"/>
              <a:buFont typeface="Avenir"/>
              <a:buNone/>
            </a:pPr>
            <a:r>
              <a:rPr lang="en-GB" sz="2133">
                <a:latin typeface="Avenir"/>
                <a:ea typeface="Avenir"/>
                <a:cs typeface="Avenir"/>
                <a:sym typeface="Avenir"/>
              </a:rPr>
              <a:t>Output:</a:t>
            </a:r>
            <a:endParaRPr sz="2133"/>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4"/>
          <p:cNvSpPr txBox="1"/>
          <p:nvPr/>
        </p:nvSpPr>
        <p:spPr>
          <a:xfrm>
            <a:off x="508000" y="2685933"/>
            <a:ext cx="10261600" cy="1294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GB" sz="6667">
                <a:solidFill>
                  <a:srgbClr val="7F7F7F"/>
                </a:solidFill>
                <a:latin typeface="Calibri"/>
                <a:ea typeface="Calibri"/>
                <a:cs typeface="Calibri"/>
                <a:sym typeface="Calibri"/>
              </a:rPr>
              <a:t>Thank You</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6667">
              <a:solidFill>
                <a:srgbClr val="7F7F7F"/>
              </a:solidFill>
              <a:latin typeface="Calibri"/>
              <a:ea typeface="Calibri"/>
              <a:cs typeface="Calibri"/>
              <a:sym typeface="Calibri"/>
            </a:endParaRPr>
          </a:p>
        </p:txBody>
      </p:sp>
      <p:sp>
        <p:nvSpPr>
          <p:cNvPr id="544" name="Google Shape;544;p6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45" name="Google Shape;545;p6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546" name="Google Shape;546;p64"/>
          <p:cNvPicPr preferRelativeResize="0"/>
          <p:nvPr/>
        </p:nvPicPr>
        <p:blipFill rotWithShape="1">
          <a:blip r:embed="rId3">
            <a:alphaModFix/>
          </a:blip>
          <a:srcRect/>
          <a:stretch/>
        </p:blipFill>
        <p:spPr>
          <a:xfrm>
            <a:off x="10769600" y="137767"/>
            <a:ext cx="1219200" cy="121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6"/>
          <p:cNvSpPr txBox="1">
            <a:spLocks noGrp="1"/>
          </p:cNvSpPr>
          <p:nvPr>
            <p:ph type="ctrTitle"/>
          </p:nvPr>
        </p:nvSpPr>
        <p:spPr>
          <a:xfrm>
            <a:off x="501167" y="1859000"/>
            <a:ext cx="11376800" cy="33768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Row values are specified together with a series of column values</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 Row values are expressed in several ways</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1219170" lvl="1" indent="-440255" algn="l" rtl="0">
              <a:spcBef>
                <a:spcPts val="0"/>
              </a:spcBef>
              <a:spcAft>
                <a:spcPts val="0"/>
              </a:spcAft>
              <a:buSzPts val="1600"/>
              <a:buFont typeface="Avenir"/>
              <a:buChar char="○"/>
            </a:pPr>
            <a:r>
              <a:rPr lang="en-GB" sz="2133">
                <a:latin typeface="Avenir"/>
                <a:ea typeface="Avenir"/>
                <a:cs typeface="Avenir"/>
                <a:sym typeface="Avenir"/>
              </a:rPr>
              <a:t>A list of scalar/column values separated by comma and parenthesized</a:t>
            </a:r>
            <a:endParaRPr sz="2133">
              <a:latin typeface="Avenir"/>
              <a:ea typeface="Avenir"/>
              <a:cs typeface="Avenir"/>
              <a:sym typeface="Avenir"/>
            </a:endParaRPr>
          </a:p>
          <a:p>
            <a:pPr marL="121917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1219170" lvl="1" indent="-440255" algn="l" rtl="0">
              <a:spcBef>
                <a:spcPts val="0"/>
              </a:spcBef>
              <a:spcAft>
                <a:spcPts val="0"/>
              </a:spcAft>
              <a:buSzPts val="1600"/>
              <a:buFont typeface="Avenir"/>
              <a:buChar char="○"/>
            </a:pPr>
            <a:r>
              <a:rPr lang="en-GB" sz="2133">
                <a:latin typeface="Avenir"/>
                <a:ea typeface="Avenir"/>
                <a:cs typeface="Avenir"/>
                <a:sym typeface="Avenir"/>
              </a:rPr>
              <a:t>Retrieving a set of two or more column results from database</a:t>
            </a:r>
            <a:endParaRPr sz="2133">
              <a:latin typeface="Avenir"/>
              <a:ea typeface="Avenir"/>
              <a:cs typeface="Avenir"/>
              <a:sym typeface="Avenir"/>
            </a:endParaRPr>
          </a:p>
        </p:txBody>
      </p:sp>
      <p:sp>
        <p:nvSpPr>
          <p:cNvPr id="146" name="Google Shape;146;p6"/>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Row-valued Expression</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ctrTitle"/>
          </p:nvPr>
        </p:nvSpPr>
        <p:spPr>
          <a:xfrm>
            <a:off x="501167" y="2013667"/>
            <a:ext cx="11376400" cy="32680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These Row values are used in many contexts  like:</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1219170" lvl="1" indent="-440255" algn="l" rtl="0">
              <a:spcBef>
                <a:spcPts val="0"/>
              </a:spcBef>
              <a:spcAft>
                <a:spcPts val="0"/>
              </a:spcAft>
              <a:buSzPts val="1600"/>
              <a:buFont typeface="Avenir"/>
              <a:buChar char="○"/>
            </a:pPr>
            <a:r>
              <a:rPr lang="en-GB" sz="2133">
                <a:latin typeface="Avenir"/>
                <a:ea typeface="Avenir"/>
                <a:cs typeface="Avenir"/>
                <a:sym typeface="Avenir"/>
              </a:rPr>
              <a:t>In DML statements like INSERT</a:t>
            </a:r>
            <a:endParaRPr sz="2133">
              <a:latin typeface="Avenir"/>
              <a:ea typeface="Avenir"/>
              <a:cs typeface="Avenir"/>
              <a:sym typeface="Avenir"/>
            </a:endParaRPr>
          </a:p>
          <a:p>
            <a:pPr marL="121917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1219170" lvl="1" indent="-440255" algn="l" rtl="0">
              <a:spcBef>
                <a:spcPts val="0"/>
              </a:spcBef>
              <a:spcAft>
                <a:spcPts val="0"/>
              </a:spcAft>
              <a:buSzPts val="1600"/>
              <a:buFont typeface="Avenir"/>
              <a:buChar char="○"/>
            </a:pPr>
            <a:r>
              <a:rPr lang="en-GB" sz="2133">
                <a:latin typeface="Avenir"/>
                <a:ea typeface="Avenir"/>
                <a:cs typeface="Avenir"/>
                <a:sym typeface="Avenir"/>
              </a:rPr>
              <a:t>In comparison expressions of WHERE clause</a:t>
            </a:r>
            <a:endParaRPr sz="2133">
              <a:latin typeface="Avenir"/>
              <a:ea typeface="Avenir"/>
              <a:cs typeface="Avenir"/>
              <a:sym typeface="Avenir"/>
            </a:endParaRPr>
          </a:p>
          <a:p>
            <a:pPr marL="121917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1219170" lvl="1" indent="-440255" algn="l" rtl="0">
              <a:spcBef>
                <a:spcPts val="0"/>
              </a:spcBef>
              <a:spcAft>
                <a:spcPts val="0"/>
              </a:spcAft>
              <a:buSzPts val="1600"/>
              <a:buFont typeface="Avenir"/>
              <a:buChar char="○"/>
            </a:pPr>
            <a:r>
              <a:rPr lang="en-GB" sz="2133">
                <a:latin typeface="Avenir"/>
                <a:ea typeface="Avenir"/>
                <a:cs typeface="Avenir"/>
                <a:sym typeface="Avenir"/>
              </a:rPr>
              <a:t>Refer subquery results in another query using comparative operators like </a:t>
            </a:r>
            <a:endParaRPr sz="2133">
              <a:latin typeface="Avenir"/>
              <a:ea typeface="Avenir"/>
              <a:cs typeface="Avenir"/>
              <a:sym typeface="Avenir"/>
            </a:endParaRPr>
          </a:p>
          <a:p>
            <a:pPr marL="1828754" lvl="0" indent="0" algn="l" rtl="0">
              <a:lnSpc>
                <a:spcPct val="100000"/>
              </a:lnSpc>
              <a:spcBef>
                <a:spcPts val="1333"/>
              </a:spcBef>
              <a:spcAft>
                <a:spcPts val="1333"/>
              </a:spcAft>
              <a:buClr>
                <a:schemeClr val="dk1"/>
              </a:buClr>
              <a:buSzPts val="5200"/>
              <a:buFont typeface="Avenir"/>
              <a:buNone/>
            </a:pPr>
            <a:r>
              <a:rPr lang="en-GB" sz="2133">
                <a:latin typeface="Avenir"/>
                <a:ea typeface="Avenir"/>
                <a:cs typeface="Avenir"/>
                <a:sym typeface="Avenir"/>
              </a:rPr>
              <a:t>&lt;, &lt;=, &gt;, &gt;=, =, &lt;&gt;, IS, IS NOT, IN, NOT IN, BETWEEN,. </a:t>
            </a:r>
            <a:endParaRPr sz="2133">
              <a:latin typeface="Avenir"/>
              <a:ea typeface="Avenir"/>
              <a:cs typeface="Avenir"/>
              <a:sym typeface="Avenir"/>
            </a:endParaRPr>
          </a:p>
        </p:txBody>
      </p:sp>
      <p:sp>
        <p:nvSpPr>
          <p:cNvPr id="152" name="Google Shape;152;p7"/>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Row-valued Expression</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ctrTitle"/>
          </p:nvPr>
        </p:nvSpPr>
        <p:spPr>
          <a:xfrm>
            <a:off x="501167" y="1859000"/>
            <a:ext cx="11376800" cy="2117200"/>
          </a:xfrm>
          <a:prstGeom prst="rect">
            <a:avLst/>
          </a:prstGeom>
          <a:noFill/>
          <a:ln>
            <a:noFill/>
          </a:ln>
        </p:spPr>
        <p:txBody>
          <a:bodyPr spcFirstLastPara="1" wrap="square" lIns="121900" tIns="121900" rIns="121900" bIns="121900" anchor="b" anchorCtr="0">
            <a:noAutofit/>
          </a:bodyPr>
          <a:lstStyle/>
          <a:p>
            <a:pPr marL="609585" lvl="0" indent="-440255" algn="l" rtl="0">
              <a:lnSpc>
                <a:spcPct val="100000"/>
              </a:lnSpc>
              <a:spcBef>
                <a:spcPts val="0"/>
              </a:spcBef>
              <a:spcAft>
                <a:spcPts val="0"/>
              </a:spcAft>
              <a:buClr>
                <a:schemeClr val="dk1"/>
              </a:buClr>
              <a:buSzPts val="1600"/>
              <a:buFont typeface="Avenir"/>
              <a:buChar char="●"/>
            </a:pPr>
            <a:r>
              <a:rPr lang="en-GB" sz="2133">
                <a:latin typeface="Avenir"/>
                <a:ea typeface="Avenir"/>
                <a:cs typeface="Avenir"/>
                <a:sym typeface="Avenir"/>
              </a:rPr>
              <a:t>Row value expression in an </a:t>
            </a:r>
            <a:r>
              <a:rPr lang="en-GB" sz="2133" i="1">
                <a:latin typeface="Avenir"/>
                <a:ea typeface="Avenir"/>
                <a:cs typeface="Avenir"/>
                <a:sym typeface="Avenir"/>
              </a:rPr>
              <a:t>INSERT </a:t>
            </a:r>
            <a:r>
              <a:rPr lang="en-GB" sz="2133">
                <a:latin typeface="Avenir"/>
                <a:ea typeface="Avenir"/>
                <a:cs typeface="Avenir"/>
                <a:sym typeface="Avenir"/>
              </a:rPr>
              <a:t>statement:</a:t>
            </a:r>
            <a:endParaRPr sz="2133">
              <a:latin typeface="Avenir"/>
              <a:ea typeface="Avenir"/>
              <a:cs typeface="Avenir"/>
              <a:sym typeface="Avenir"/>
            </a:endParaRPr>
          </a:p>
          <a:p>
            <a:pPr marL="609585"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1219170" lvl="1" indent="-440255" algn="l" rtl="0">
              <a:spcBef>
                <a:spcPts val="0"/>
              </a:spcBef>
              <a:spcAft>
                <a:spcPts val="0"/>
              </a:spcAft>
              <a:buSzPts val="1600"/>
              <a:buFont typeface="Avenir"/>
              <a:buChar char="○"/>
            </a:pPr>
            <a:r>
              <a:rPr lang="en-GB" sz="2133">
                <a:latin typeface="Avenir"/>
                <a:ea typeface="Avenir"/>
                <a:cs typeface="Avenir"/>
                <a:sym typeface="Avenir"/>
              </a:rPr>
              <a:t>Here, multiple rows can be inserted using one single </a:t>
            </a:r>
            <a:r>
              <a:rPr lang="en-GB" sz="2133" i="1">
                <a:latin typeface="Avenir"/>
                <a:ea typeface="Avenir"/>
                <a:cs typeface="Avenir"/>
                <a:sym typeface="Avenir"/>
              </a:rPr>
              <a:t>INSERT </a:t>
            </a:r>
            <a:r>
              <a:rPr lang="en-GB" sz="2133">
                <a:latin typeface="Avenir"/>
                <a:ea typeface="Avenir"/>
                <a:cs typeface="Avenir"/>
                <a:sym typeface="Avenir"/>
              </a:rPr>
              <a:t>statement</a:t>
            </a:r>
            <a:endParaRPr sz="2133">
              <a:latin typeface="Avenir"/>
              <a:ea typeface="Avenir"/>
              <a:cs typeface="Avenir"/>
              <a:sym typeface="Avenir"/>
            </a:endParaRPr>
          </a:p>
          <a:p>
            <a:pPr marL="1219170" lvl="0" indent="0" algn="l" rtl="0">
              <a:lnSpc>
                <a:spcPct val="100000"/>
              </a:lnSpc>
              <a:spcBef>
                <a:spcPts val="0"/>
              </a:spcBef>
              <a:spcAft>
                <a:spcPts val="0"/>
              </a:spcAft>
              <a:buClr>
                <a:schemeClr val="dk1"/>
              </a:buClr>
              <a:buSzPts val="2133"/>
              <a:buFont typeface="Calibri"/>
              <a:buNone/>
            </a:pPr>
            <a:endParaRPr sz="2133">
              <a:latin typeface="Avenir"/>
              <a:ea typeface="Avenir"/>
              <a:cs typeface="Avenir"/>
              <a:sym typeface="Avenir"/>
            </a:endParaRPr>
          </a:p>
          <a:p>
            <a:pPr marL="1219170" lvl="1" indent="-440255" algn="l" rtl="0">
              <a:spcBef>
                <a:spcPts val="0"/>
              </a:spcBef>
              <a:spcAft>
                <a:spcPts val="0"/>
              </a:spcAft>
              <a:buSzPts val="1600"/>
              <a:buFont typeface="Avenir"/>
              <a:buChar char="○"/>
            </a:pPr>
            <a:r>
              <a:rPr lang="en-GB" sz="2133">
                <a:latin typeface="Avenir"/>
                <a:ea typeface="Avenir"/>
                <a:cs typeface="Avenir"/>
                <a:sym typeface="Avenir"/>
              </a:rPr>
              <a:t>Whereas other RDBMS still expects to </a:t>
            </a:r>
            <a:r>
              <a:rPr lang="en-GB" sz="2133" i="1">
                <a:latin typeface="Avenir"/>
                <a:ea typeface="Avenir"/>
                <a:cs typeface="Avenir"/>
                <a:sym typeface="Avenir"/>
              </a:rPr>
              <a:t>INSERT </a:t>
            </a:r>
            <a:r>
              <a:rPr lang="en-GB" sz="2133">
                <a:latin typeface="Avenir"/>
                <a:ea typeface="Avenir"/>
                <a:cs typeface="Avenir"/>
                <a:sym typeface="Avenir"/>
              </a:rPr>
              <a:t>statement for each row</a:t>
            </a:r>
            <a:endParaRPr sz="2133">
              <a:latin typeface="Avenir"/>
              <a:ea typeface="Avenir"/>
              <a:cs typeface="Avenir"/>
              <a:sym typeface="Avenir"/>
            </a:endParaRPr>
          </a:p>
        </p:txBody>
      </p:sp>
      <p:sp>
        <p:nvSpPr>
          <p:cNvPr id="158" name="Google Shape;158;p8"/>
          <p:cNvSpPr txBox="1"/>
          <p:nvPr/>
        </p:nvSpPr>
        <p:spPr>
          <a:xfrm>
            <a:off x="564700" y="187833"/>
            <a:ext cx="10280000" cy="7044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0"/>
              </a:spcAft>
              <a:buNone/>
            </a:pPr>
            <a:r>
              <a:rPr lang="en-GB" sz="3200">
                <a:solidFill>
                  <a:schemeClr val="dk1"/>
                </a:solidFill>
                <a:latin typeface="Avenir"/>
                <a:ea typeface="Avenir"/>
                <a:cs typeface="Avenir"/>
                <a:sym typeface="Avenir"/>
              </a:rPr>
              <a:t>Row-valued Expression</a:t>
            </a:r>
            <a:endParaRPr sz="3200">
              <a:solidFill>
                <a:schemeClr val="dk1"/>
              </a:solidFill>
              <a:latin typeface="Avenir"/>
              <a:ea typeface="Avenir"/>
              <a:cs typeface="Avenir"/>
              <a:sym typeface="Avenir"/>
            </a:endParaRPr>
          </a:p>
          <a:p>
            <a:pPr marL="0" marR="0" lvl="0" indent="0" algn="l" rtl="0">
              <a:spcBef>
                <a:spcPts val="0"/>
              </a:spcBef>
              <a:spcAft>
                <a:spcPts val="0"/>
              </a:spcAft>
              <a:buNone/>
            </a:pPr>
            <a:endParaRPr sz="3200">
              <a:solidFill>
                <a:schemeClr val="dk1"/>
              </a:solidFill>
              <a:latin typeface="Avenir"/>
              <a:ea typeface="Avenir"/>
              <a:cs typeface="Avenir"/>
              <a:sym typeface="Avenir"/>
            </a:endParaRPr>
          </a:p>
        </p:txBody>
      </p:sp>
      <p:sp>
        <p:nvSpPr>
          <p:cNvPr id="159" name="Google Shape;159;p8"/>
          <p:cNvSpPr txBox="1"/>
          <p:nvPr/>
        </p:nvSpPr>
        <p:spPr>
          <a:xfrm>
            <a:off x="1387200" y="4418567"/>
            <a:ext cx="9861200" cy="12772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GB" sz="2000" b="1">
                <a:solidFill>
                  <a:schemeClr val="dk1"/>
                </a:solidFill>
                <a:latin typeface="Courier New"/>
                <a:ea typeface="Courier New"/>
                <a:cs typeface="Courier New"/>
                <a:sym typeface="Courier New"/>
              </a:rPr>
              <a:t>INSERT INTO </a:t>
            </a:r>
            <a:r>
              <a:rPr lang="en-GB" sz="2000">
                <a:solidFill>
                  <a:schemeClr val="dk1"/>
                </a:solidFill>
                <a:latin typeface="Courier New"/>
                <a:ea typeface="Courier New"/>
                <a:cs typeface="Courier New"/>
                <a:sym typeface="Courier New"/>
              </a:rPr>
              <a:t>CUSTOMER </a:t>
            </a:r>
            <a:r>
              <a:rPr lang="en-GB" sz="2000" b="1">
                <a:solidFill>
                  <a:schemeClr val="dk1"/>
                </a:solidFill>
                <a:latin typeface="Courier New"/>
                <a:ea typeface="Courier New"/>
                <a:cs typeface="Courier New"/>
                <a:sym typeface="Courier New"/>
              </a:rPr>
              <a:t>VALUES</a:t>
            </a:r>
            <a:endParaRPr sz="20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a:solidFill>
                  <a:schemeClr val="dk1"/>
                </a:solidFill>
                <a:latin typeface="Courier New"/>
                <a:ea typeface="Courier New"/>
                <a:cs typeface="Courier New"/>
                <a:sym typeface="Courier New"/>
              </a:rPr>
              <a:t>(123009,  'Renee', '3305-1, San-Fran',  'SFO',  1677617700 ),</a:t>
            </a:r>
            <a:endParaRPr sz="20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a:solidFill>
                  <a:schemeClr val="dk1"/>
                </a:solidFill>
                <a:latin typeface="Courier New"/>
                <a:ea typeface="Courier New"/>
                <a:cs typeface="Courier New"/>
                <a:sym typeface="Courier New"/>
              </a:rPr>
              <a:t>(123010,  'Holly', '3225-2, Concord',   'NJ' ,  1673547700 );</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4067</Words>
  <Application>Microsoft Office PowerPoint</Application>
  <PresentationFormat>Widescreen</PresentationFormat>
  <Paragraphs>494</Paragraphs>
  <Slides>65</Slides>
  <Notes>65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Avenir</vt:lpstr>
      <vt:lpstr>Calibri</vt:lpstr>
      <vt:lpstr>Courier New</vt:lpstr>
      <vt:lpstr>Trebuchet MS</vt:lpstr>
      <vt:lpstr>Office Theme</vt:lpstr>
      <vt:lpstr>PowerPoint Presentation</vt:lpstr>
      <vt:lpstr>PowerPoint Presentation</vt:lpstr>
      <vt:lpstr>PowerPoint Presentation</vt:lpstr>
      <vt:lpstr>PowerPoint Presentation</vt:lpstr>
      <vt:lpstr>PowerPoint Presentation</vt:lpstr>
      <vt:lpstr>Row-valued Expression</vt:lpstr>
      <vt:lpstr>Row values are specified together with a series of column values   The Row values are expressed in several ways  A list of scalar/column values separated by comma and parenthesized  Retrieving a set of two or more column results from database</vt:lpstr>
      <vt:lpstr>These Row values are used in many contexts  like:  In DML statements like INSERT  In comparison expressions of WHERE clause  Refer subquery results in another query using comparative operators like  &lt;, &lt;=, &gt;, &gt;=, =, &lt;&gt;, IS, IS NOT, IN, NOT IN, BETWEEN,. </vt:lpstr>
      <vt:lpstr>Row value expression in an INSERT statement:  Here, multiple rows can be inserted using one single INSERT statement  Whereas other RDBMS still expects to INSERT statement for each row</vt:lpstr>
      <vt:lpstr>Row value expression in an equality comparison  Here multiple columns ( cust_id, Address) are assigned with its corresponding values respectively, in order to select rows from the CUSTOMER table</vt:lpstr>
      <vt:lpstr>Row value expression in a subquery referred by Select or update statements:  The  main query of Account table is using multiple columns to search its corresponding rows in the subquery using IN operator</vt:lpstr>
      <vt:lpstr>Data type like integer, character &amp;  date format should match when the columns of main Query are compared with subquery used in an IN operator</vt:lpstr>
      <vt:lpstr>Rules for row - valued expression using INSERT statement:  NULLS are accepted in columns of VALUES expression   Columns in VALUES clause will not support default values which were defined at table level   When an INSERT statement is need for inserting huge number of rows, it is advised to use import methods from a file to table</vt:lpstr>
      <vt:lpstr>Rules for row - valued expression using IN operator and JOIN clauses   Indexes of single columns of row valued expressions become unused when these are represented in JOINS</vt:lpstr>
      <vt:lpstr>Query Expressions</vt:lpstr>
      <vt:lpstr>Query expression defines search criteria of a pattern from a string of characters.    These expressions can be used in WHERE clause conditions to filter the rows based on matching patterns.    Analytics uses these expressions to retrieve the text at granular level. So that these expressions identifies the partial text entries.    Sometimes the expressions detect the patterns based on vowel sounds. So that users can identify the words with different meaning but same pronunciation. </vt:lpstr>
      <vt:lpstr>LIKE clause identifies the rows based on a partition of pattern matching</vt:lpstr>
      <vt:lpstr>SOUNDEX() - Function used to identify the word with different meaning but same pronunciation </vt:lpstr>
      <vt:lpstr>INSTR() - Function used to identify the position of a small portion of pattern in a complete string E.g : SELECT INSTR('Enterprise Data Analytics' , 'Data')    Output:  12     REPLACE() - Replace Data with Functional in below string E.g : SELECT REPLACE('Enterprise Data Analytics', 'Data', 'Functional')     Output: Enterprise Functional Analytics</vt:lpstr>
      <vt:lpstr>CAST() - Function is used to change one data type to other data type   E.g: Change type of Char to Date   SELECT CAST('2003-01-01' AS DATE )   Here the date is in character format and CAST() function is used to change the data type to date which is system understandable format</vt:lpstr>
      <vt:lpstr>CONVERT() - This function also works similar to CAST , while CAST is ANSI function, CONVERT is used in commercial RDBMS  E.g: Change type of Char to Date  SELECT CONVERT ('2003-01-01' , DATE )</vt:lpstr>
      <vt:lpstr>Advanced Aggregate Functions</vt:lpstr>
      <vt:lpstr>Many RDBMS provides Analytical functions to perform complex operations and evaluate the results efficiently   Analytical functions reduces the use of JOINS as these perform many self join operations on same database table  Analytical functions are otherwise called as windowing or Online Analytical Processing (OLAP) functions</vt:lpstr>
      <vt:lpstr>The Window/ Analytical  function uses OVER() clause to calculate aggregate results on group of rows based on candidate key   The aggregate result thus produced from group of rows is again shared for each row in the group   This is an advanced feature of GROUP BY clause by sharing aggregate result at row level </vt:lpstr>
      <vt:lpstr> Reporting shows the comparison between current record entry with aggregate result   Build statistics on the cumulative results rather than aggregate results   More granular level of cost controlling in Financial organization whereas strategic reports are usually generated by GROUP by clauses as they show overall financial performance</vt:lpstr>
      <vt:lpstr>  The ranking functions assign a rank for each row in an ordered group of rows  The rank is assigned to rows in a sequential manner  The assignment of rank to each of the rows always start with 1 for every new partition  There are 3 types of ranking functions supported in MySQL- rank() dense_rank() percent_rank()</vt:lpstr>
      <vt:lpstr>Displays the rank for each record based on highest value of a desired column by calculating on group of rows divided by corresponding candidate key</vt:lpstr>
      <vt:lpstr>In this example, Over() clause groups the rows based on candidate key: CUST_ID For each group of rows,  “order by” clause sorts the column: Balance in a descending order   Rank() is a open-closed bracket function that gives the rank for all balances maintained by customer in different accounts</vt:lpstr>
      <vt:lpstr># Insert a record for this example  INSERT INTO ACCOUNT VALUES  (123004, '5000-1899-6092','FIXED DEPOSITS'    , 7500000    , 'ACTIVE' , 'S' ) ;   # Example :   SELECT Cust_Id, Acct_Num, Acct_type, Balance,  RANK() OVER(PARTITION BY Cust_Id  ORDER BY Balance desc ) AS Rank_of_balance_amount  FROM  ACCOUNT  WHERE Cust_Id in (  123004 ) </vt:lpstr>
      <vt:lpstr>Output:</vt:lpstr>
      <vt:lpstr>Rank() function will keep skipping the subsequent ranks based on the count of similar column values  No. of Ranks skipped = No. of gaps between similar column values </vt:lpstr>
      <vt:lpstr>Dense_rank displays the rank based on highest value of a desired column, but it preserves the rank for next following record without skipping</vt:lpstr>
      <vt:lpstr>In this example, Dense_Rank() function assigns the same rank - (1) when the balance : 7500000 is identified same for two different accounts. But it preserved the rank - (2) without skipping it  So, the Dense_rank() will not skip any rank</vt:lpstr>
      <vt:lpstr>While the partitioned rows are in ascending order, the percent_rank () calculates the percentage of rank basis on formula:     (rank - 1) / ( rows - 1)  Eventually, all of the rows in a partition shares a range of fraction from 0 - 1</vt:lpstr>
      <vt:lpstr>Output:</vt:lpstr>
      <vt:lpstr>Percent_rank() also skips the rank percentage when identified with duplicate values</vt:lpstr>
      <vt:lpstr>Output:</vt:lpstr>
      <vt:lpstr>In a normal select query , all records are interpreted serially; Sometimes there is a need to look back and forth while you are retrieving the current record in SELECT query</vt:lpstr>
      <vt:lpstr>In this example, the current record shows its previous record balance and its next record balance  ‘previous _balance’ is Null if no records exist. Similarly, next_balance is Null if there are no further records</vt:lpstr>
      <vt:lpstr>FIRST_VALUE () function analyzes the results of analytical expression which is defined as OVER(),  and then returns the first value from the ordered set of rows. Here, OVER() expression is defined with Order clause only. E.g :  Select Cust_Id, Acct_Num, Acct_Type, Balance original_balance, FIRST_VALUE (Balance)  OVER( order by Balance )   Least_balance FROM  Account  where acct_type = 'FIXED DEPOSITS'</vt:lpstr>
      <vt:lpstr>FIRST_VALUE () function analyzes the results of analytical expression which is defined as OVER(),  and then returns the first value from the ordered set of rows. Here, OVER() expression is defined with partition by and Order by clauses  E.g :  Select Acct_Num, Acct_Type, Balance original_balance, FIRST_VALUE (Balance)   OVER( partition by Acct_type order by balance)   Least_balance FROM  Account  where balance &gt; 0 ;</vt:lpstr>
      <vt:lpstr>In this example,  Initially, all of the table rows are partitioned into FIXED DEPOSITS and SAVINGS using ACCT_TYPE column.   Secondly, the two partitioned rows that are FIXED DEPOSITS and SAVINGS are ordered separately  based on their respective balance values.   - Finally, the first_Value ()  is applied on the individual partitioned rows and chooses the least balance from each  of partition and displays it across the partitioned rows.    </vt:lpstr>
      <vt:lpstr>FIRST_VALUE () function analyzes the results of analytical expression which is defined as OVER(),  and then returns the last value from an ordered set of rows.  Here OVER() expression is defined with Order clause and additionally it uses a range of values.</vt:lpstr>
      <vt:lpstr>In this example,  Initially, all of the table rows are ordered by using Balance column values.  Secondly, RANGE between unbounded PRECEDING and FOLLOWING  is used to define the range of values that are returned in an ordered set of rows.   Finally, the last_Value ()  choses the last value from the range in an order set of rows and then assigns the last value across each record in the total output.    </vt:lpstr>
      <vt:lpstr>FIRST_VALUE () function analyzes the results of analytical expression which is defined as OVER(),  and then returns the last value from an ordered set of rows.  Here OVER() expression is defined with Order clause and additionally it uses a range of values.</vt:lpstr>
      <vt:lpstr>In this example,  Initially, all of the table rows are initially partitioned by ACCT_TYPE and then ordered by using Balance column values.  Secondly, RANGE between unbounded PRECEDING and FOLLOWING  is used to define the range of values that are returned in an ordered set of rows.   Finally, the last_Value ()  choses the last value from the range in an order set of rows from each partitions: FIXED DEPOSITS and SAVINGS, and then displays the last value across each record in the partition. </vt:lpstr>
      <vt:lpstr>NTILE () function analyzes the results of analytical expression which is defined as OVER(). NTILE () splits the total records into predefined number of buckets.  </vt:lpstr>
      <vt:lpstr>NTILE () splits the total records into predefined number of buckets within each sorted partition results in OVER() expression.  </vt:lpstr>
      <vt:lpstr>Distribution of records means - the percentage of a record occupied in the total record set. Cumulative distribution means , the cumulative percentage of records from first to current row  is calculated out of total result.  </vt:lpstr>
      <vt:lpstr>Cumulative distribution means , the cumulative percentage of records from first to current row  is calculated in a partitioned result set. </vt:lpstr>
      <vt:lpstr>Grouping functions can be used by Window functions to retrieve aggregate results and compare against each of the rows in a group </vt:lpstr>
      <vt:lpstr>In this example, SUM is grouping function calculates aggregate sum of balance for each Cust_Id. This aggregate SUM result is displayed for each row and is useful for further analytics</vt:lpstr>
      <vt:lpstr>Similarly other grouping functions like below can be used along with analytical functions:  AVG()  MIN()  MAX()</vt:lpstr>
      <vt:lpstr>Analytical functions are widely used in organizations ,because it reduces the number of calls to the same table. Especially when there is a need for SELF Join  The performance of the Query is high because it consumes less CPU utilization for mapping of rows between tables. However, it depends on the business logic  Cumulative calculations are also performed in GROUP by clauses, but it is difficult move across the rows among the group</vt:lpstr>
      <vt:lpstr>Cross-Tab and Relational Tables</vt:lpstr>
      <vt:lpstr>Cross tabulation of relational database  displays the columns as rows and rows as columns   Hence cross - table is multi-dimensional structure of rows and columns which can pivot the rows vertically and columns horizontally   This kind of multi - dimensional structured / cross table displays strategic reports with summarized data </vt:lpstr>
      <vt:lpstr>The cross table can display grand totals for columns, rows, or for the whole measure     It can also display subtotals for columns, or show images on the horizontal or vertical axis</vt:lpstr>
      <vt:lpstr>Cross - tabular calculation is the form presenting the count of transactions in a tabular form  Especially, it is used for developing trend reports with aggregate reports </vt:lpstr>
      <vt:lpstr>In this example, bank is measuring the total number of transactions done through each channel in various months</vt:lpstr>
      <vt:lpstr>Recursive Query Expression</vt:lpstr>
      <vt:lpstr>To report hierarchical structured data   The recursive queries follows a chain process of identifying the relationships between the relevant columns   The query expression is defined with a sub - query using RECURSIVE clause   This query iterates between main query and the sub-query with predefined number of times   There should be a terminating condition to recursive expression</vt:lpstr>
      <vt:lpstr>  Generate the report showing hierarchical family relationship between the customers </vt:lpstr>
      <vt:lpstr>WITH RECURSIVE Family ( NAME, PARENT_NAME,  Hierarchy) AS (SELECT Name, Parent_name, CAST(Name AS CHAR(200))   FROM   CUSTOMER_HOUSEHOLD    WHERE Parent_Name IS NULL   UNION ALL    SELECT ch.Name, ch.Parent_Name, CONCAT(cf.Hierarchy, ",", ch.name)    FROM Family cf    JOIN CUSTOMER_HOUSEHOLD ch    ON cf.name = ch.parent_name)  SELECT * FROM Family ORDER BY Hierarchy;</vt:lpstr>
      <vt:lpstr>WITH RECURSIVE is the clause   The query expression is defined with a sub - query using RECURSIVE clause  This query iterates between main query and the sub-query with predefined number of times  There should be a terminating condition to recursive expression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Deepali Gatade</dc:creator>
  <cp:lastModifiedBy>Rahul Tenneti</cp:lastModifiedBy>
  <cp:revision>1</cp:revision>
  <dcterms:created xsi:type="dcterms:W3CDTF">2020-07-28T11:22:46Z</dcterms:created>
  <dcterms:modified xsi:type="dcterms:W3CDTF">2024-06-17T06:06:34Z</dcterms:modified>
</cp:coreProperties>
</file>