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12192000" cy="6858000"/>
  <p:notesSz cx="6858000" cy="9144000"/>
  <p:embeddedFontLst>
    <p:embeddedFont>
      <p:font typeface="Calibri" pitchFamily="34" charset="0"/>
      <p:regular r:id="rId84"/>
      <p:bold r:id="rId85"/>
      <p:italic r:id="rId86"/>
      <p:boldItalic r:id="rId87"/>
    </p:embeddedFont>
    <p:embeddedFont>
      <p:font typeface="Trebuchet MS" pitchFamily="34" charset="0"/>
      <p:regular r:id="rId88"/>
      <p:bold r:id="rId89"/>
      <p:italic r:id="rId90"/>
      <p:boldItalic r:id="rId91"/>
    </p:embeddedFont>
    <p:embeddedFont>
      <p:font typeface="Gill Sans" charset="0"/>
      <p:regular r:id="rId92"/>
      <p:bold r:id="rId9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322A244-3591-463F-94BC-5B4BA6D0727C}">
  <a:tblStyle styleId="{D322A244-3591-463F-94BC-5B4BA6D0727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724" y="-6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1.fntdata"/><Relationship Id="rId89" Type="http://schemas.openxmlformats.org/officeDocument/2006/relationships/font" Target="fonts/font6.fntdata"/><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7.fntdata"/><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2.fntdata"/><Relationship Id="rId93"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font" Target="fonts/font5.fntdata"/><Relationship Id="rId91" Type="http://schemas.openxmlformats.org/officeDocument/2006/relationships/font" Target="fonts/font8.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3.fntdata"/><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04" name="Google Shape;10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76" name="Google Shape;176;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298" name="Google Shape;298;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16" name="Google Shape;316;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10" name="Google Shape;11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49" name="Google Shape;349;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22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77" name="Google Shape;377;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25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89" name="Google Shape;389;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27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59" name="Google Shape;459;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37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6" name="Google Shape;486;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87" name="Google Shape;487;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41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99" name="Google Shape;499;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43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4" name="Google Shape;504;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522" name="Google Shape;522;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46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0" name="Google Shape;540;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541" name="Google Shape;541;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49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29" name="Google Shape;12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4" name="Google Shape;554;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9" name="Google Shape;559;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560" name="Google Shape;560;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52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3" name="Google Shape;573;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0" name="Google Shape;580;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8" name="Google Shape;588;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3" name="Google Shape;593;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0" name="Google Shape;600;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6" name="Google Shape;606;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612" name="Google Shape;612;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60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7" name="Google Shape;617;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3" name="Google Shape;623;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0" name="Google Shape;630;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9" name="Google Shape;639;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8" name="Google Shape;648;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649" name="Google Shape;649;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65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4" name="Google Shape;654;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0" name="Google Shape;660;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3" name="Google Shape;683;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8" name="Google Shape;688;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5" name="Google Shape;695;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1" name="Google Shape;701;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7" name="Google Shape;707;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3" name="Google Shape;723;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2" name="Google Shape;732;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0" name="Google Shape;740;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9" name="Google Shape;749;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9" name="Google Shape;759;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7" name="Google Shape;767;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768" name="Google Shape;768;p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81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grpSp>
        <p:nvGrpSpPr>
          <p:cNvPr id="77" name="Google Shape;77;p11"/>
          <p:cNvGrpSpPr/>
          <p:nvPr/>
        </p:nvGrpSpPr>
        <p:grpSpPr>
          <a:xfrm>
            <a:off x="7477387" y="482170"/>
            <a:ext cx="4074533" cy="5149101"/>
            <a:chOff x="7477387" y="482170"/>
            <a:chExt cx="4074533" cy="5149101"/>
          </a:xfrm>
        </p:grpSpPr>
        <p:sp>
          <p:nvSpPr>
            <p:cNvPr id="78" name="Google Shape;78;p11"/>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1"/>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1"/>
          <p:cNvSpPr>
            <a:spLocks noGrp="1"/>
          </p:cNvSpPr>
          <p:nvPr>
            <p:ph type="pic" idx="2"/>
          </p:nvPr>
        </p:nvSpPr>
        <p:spPr>
          <a:xfrm>
            <a:off x="8124389" y="1122542"/>
            <a:ext cx="2791171" cy="3866327"/>
          </a:xfrm>
          <a:prstGeom prst="rect">
            <a:avLst/>
          </a:prstGeom>
          <a:solidFill>
            <a:srgbClr val="D8D8D8"/>
          </a:solidFill>
          <a:ln>
            <a:noFill/>
          </a:ln>
        </p:spPr>
      </p:sp>
      <p:sp>
        <p:nvSpPr>
          <p:cNvPr id="82" name="Google Shape;82;p11"/>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3" name="Google Shape;83;p11"/>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86" name="Google Shape;86;p11"/>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2"/>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0" name="Google Shape;90;p1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93" name="Google Shape;93;p12"/>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3"/>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7" name="Google Shape;97;p1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100" name="Google Shape;100;p13"/>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2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4"/>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26" name="Google Shape;26;p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29" name="Google Shape;29;p4"/>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3" name="Google Shape;33;p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36" name="Google Shape;36;p5"/>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40" name="Google Shape;40;p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43" name="Google Shape;43;p6"/>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7" name="Google Shape;47;p7"/>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8" name="Google Shape;48;p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51" name="Google Shape;51;p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5" name="Google Shape;55;p8"/>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6" name="Google Shape;56;p8"/>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7" name="Google Shape;57;p8"/>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8" name="Google Shape;58;p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61" name="Google Shape;61;p8"/>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67" name="Google Shape;67;p9"/>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1" name="Google Shape;71;p10"/>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2" name="Google Shape;72;p1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75" name="Google Shape;75;p10"/>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rotWithShape="1">
          <a:blip r:embed="rId14">
            <a:alphaModFix/>
          </a:blip>
          <a:srcRect t="1538" b="-1538"/>
          <a:stretch/>
        </p:blipFill>
        <p:spPr>
          <a:xfrm>
            <a:off x="0" y="6126480"/>
            <a:ext cx="12192000" cy="742950"/>
          </a:xfrm>
          <a:prstGeom prst="rect">
            <a:avLst/>
          </a:prstGeom>
          <a:noFill/>
          <a:ln>
            <a:noFill/>
          </a:ln>
        </p:spPr>
      </p:pic>
      <p:sp>
        <p:nvSpPr>
          <p:cNvPr id="12" name="Google Shape;12;p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6" name="Google Shape;16;p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None/>
              <a:defRPr sz="2800"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None/>
              <a:defRPr sz="2800"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None/>
              <a:defRPr sz="2800"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None/>
              <a:defRPr sz="2800"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None/>
              <a:defRPr sz="2800"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None/>
              <a:defRPr sz="2800"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None/>
              <a:defRPr sz="2800"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None/>
              <a:defRPr sz="2800"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None/>
              <a:defRPr sz="28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17" name="Google Shape;17;p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p:nvPr/>
        </p:nvSpPr>
        <p:spPr>
          <a:xfrm>
            <a:off x="668421" y="3097900"/>
            <a:ext cx="10058400" cy="10408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0" i="0" u="none" strike="noStrike" cap="none">
                <a:solidFill>
                  <a:srgbClr val="191919"/>
                </a:solidFill>
                <a:latin typeface="Avenir"/>
                <a:ea typeface="Avenir"/>
                <a:cs typeface="Avenir"/>
                <a:sym typeface="Avenir"/>
              </a:rPr>
              <a:t>Introduction to DBMS</a:t>
            </a:r>
            <a:endParaRPr sz="6667" b="0" i="0" u="none" strike="noStrike" cap="none">
              <a:solidFill>
                <a:srgbClr val="191919"/>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Keys</a:t>
            </a:r>
            <a:endParaRPr sz="3200" b="0" i="0" u="none" strike="noStrike" cap="none">
              <a:solidFill>
                <a:srgbClr val="191919"/>
              </a:solidFill>
              <a:latin typeface="Avenir"/>
              <a:ea typeface="Avenir"/>
              <a:cs typeface="Avenir"/>
              <a:sym typeface="Avenir"/>
            </a:endParaRPr>
          </a:p>
        </p:txBody>
      </p:sp>
      <p:sp>
        <p:nvSpPr>
          <p:cNvPr id="166" name="Google Shape;166;p23"/>
          <p:cNvSpPr txBox="1"/>
          <p:nvPr/>
        </p:nvSpPr>
        <p:spPr>
          <a:xfrm>
            <a:off x="503399" y="1146331"/>
            <a:ext cx="11018000" cy="3797200"/>
          </a:xfrm>
          <a:prstGeom prst="rect">
            <a:avLst/>
          </a:prstGeom>
          <a:noFill/>
          <a:ln>
            <a:noFill/>
          </a:ln>
        </p:spPr>
        <p:txBody>
          <a:bodyPr spcFirstLastPara="1" wrap="square" lIns="121900" tIns="121900" rIns="121900" bIns="121900" anchor="t" anchorCtr="0">
            <a:noAutofit/>
          </a:bodyPr>
          <a:lstStyle/>
          <a:p>
            <a:pPr marL="609585" marR="0" lvl="0" indent="-457188" algn="just" rtl="0">
              <a:lnSpc>
                <a:spcPct val="150000"/>
              </a:lnSpc>
              <a:spcBef>
                <a:spcPts val="0"/>
              </a:spcBef>
              <a:spcAft>
                <a:spcPts val="0"/>
              </a:spcAft>
              <a:buClr>
                <a:srgbClr val="666666"/>
              </a:buClr>
              <a:buSzPts val="1800"/>
              <a:buFont typeface="Avenir"/>
              <a:buChar char="●"/>
            </a:pPr>
            <a:r>
              <a:rPr lang="en" sz="2400" b="0" i="0" u="none" strike="noStrike" cap="none">
                <a:solidFill>
                  <a:srgbClr val="191919"/>
                </a:solidFill>
                <a:latin typeface="Avenir"/>
                <a:ea typeface="Avenir"/>
                <a:cs typeface="Avenir"/>
                <a:sym typeface="Avenir"/>
              </a:rPr>
              <a:t>A key is a data item (a column or a set of column) to uniquely identify a  record in a table</a:t>
            </a:r>
            <a:endParaRPr sz="2400" b="0" i="0" u="none" strike="noStrike" cap="none">
              <a:solidFill>
                <a:srgbClr val="191919"/>
              </a:solidFill>
              <a:latin typeface="Avenir"/>
              <a:ea typeface="Avenir"/>
              <a:cs typeface="Avenir"/>
              <a:sym typeface="Avenir"/>
            </a:endParaRPr>
          </a:p>
          <a:p>
            <a:pPr marL="609585" marR="0" lvl="0" indent="0" algn="just" rtl="0">
              <a:lnSpc>
                <a:spcPct val="15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609585" marR="0" lvl="0" indent="-457188" algn="just" rtl="0">
              <a:lnSpc>
                <a:spcPct val="150000"/>
              </a:lnSpc>
              <a:spcBef>
                <a:spcPts val="0"/>
              </a:spcBef>
              <a:spcAft>
                <a:spcPts val="0"/>
              </a:spcAft>
              <a:buClr>
                <a:srgbClr val="666666"/>
              </a:buClr>
              <a:buSzPts val="1800"/>
              <a:buFont typeface="Avenir"/>
              <a:buChar char="●"/>
            </a:pPr>
            <a:r>
              <a:rPr lang="en" sz="2400" b="0" i="0" u="none" strike="noStrike" cap="none">
                <a:solidFill>
                  <a:srgbClr val="191919"/>
                </a:solidFill>
                <a:latin typeface="Avenir"/>
                <a:ea typeface="Avenir"/>
                <a:cs typeface="Avenir"/>
                <a:sym typeface="Avenir"/>
              </a:rPr>
              <a:t>It is used to fetch a single or a set of records from a table</a:t>
            </a:r>
            <a:endParaRPr sz="2400" b="0" i="0" u="none" strike="noStrike" cap="none">
              <a:solidFill>
                <a:srgbClr val="191919"/>
              </a:solidFill>
              <a:latin typeface="Avenir"/>
              <a:ea typeface="Avenir"/>
              <a:cs typeface="Avenir"/>
              <a:sym typeface="Avenir"/>
            </a:endParaRPr>
          </a:p>
          <a:p>
            <a:pPr marL="609585" marR="0" lvl="0" indent="0" algn="just" rtl="0">
              <a:lnSpc>
                <a:spcPct val="15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609585" marR="0" lvl="0" indent="-457188" algn="just" rtl="0">
              <a:lnSpc>
                <a:spcPct val="150000"/>
              </a:lnSpc>
              <a:spcBef>
                <a:spcPts val="0"/>
              </a:spcBef>
              <a:spcAft>
                <a:spcPts val="0"/>
              </a:spcAft>
              <a:buClr>
                <a:srgbClr val="666666"/>
              </a:buClr>
              <a:buSzPts val="1800"/>
              <a:buFont typeface="Avenir"/>
              <a:buChar char="●"/>
            </a:pPr>
            <a:r>
              <a:rPr lang="en" sz="2400" b="0" i="0" u="none" strike="noStrike" cap="none">
                <a:solidFill>
                  <a:srgbClr val="191919"/>
                </a:solidFill>
                <a:latin typeface="Avenir"/>
                <a:ea typeface="Avenir"/>
                <a:cs typeface="Avenir"/>
                <a:sym typeface="Avenir"/>
              </a:rPr>
              <a:t>Keys can also provide several types of useful constraints. For example, a unique key constraint can help avoid enter a duplicate value</a:t>
            </a:r>
            <a:endParaRPr sz="2400" b="0" i="0" u="none" strike="noStrike" cap="none">
              <a:solidFill>
                <a:srgbClr val="191919"/>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Keys</a:t>
            </a:r>
            <a:endParaRPr sz="3200" b="0" i="0" u="none" strike="noStrike" cap="none">
              <a:solidFill>
                <a:srgbClr val="191919"/>
              </a:solidFill>
              <a:latin typeface="Avenir"/>
              <a:ea typeface="Avenir"/>
              <a:cs typeface="Avenir"/>
              <a:sym typeface="Avenir"/>
            </a:endParaRPr>
          </a:p>
        </p:txBody>
      </p:sp>
      <p:sp>
        <p:nvSpPr>
          <p:cNvPr id="172" name="Google Shape;172;p24"/>
          <p:cNvSpPr txBox="1"/>
          <p:nvPr/>
        </p:nvSpPr>
        <p:spPr>
          <a:xfrm>
            <a:off x="337625" y="1012874"/>
            <a:ext cx="11235808" cy="4829259"/>
          </a:xfrm>
          <a:prstGeom prst="rect">
            <a:avLst/>
          </a:prstGeom>
          <a:noFill/>
          <a:ln>
            <a:noFill/>
          </a:ln>
        </p:spPr>
        <p:txBody>
          <a:bodyPr spcFirstLastPara="1" wrap="square" lIns="121900" tIns="121900" rIns="121900" bIns="121900" anchor="t" anchorCtr="0">
            <a:noAutofit/>
          </a:bodyPr>
          <a:lstStyle/>
          <a:p>
            <a:pPr marL="0" marR="0" lvl="0" indent="0" algn="just" rtl="0">
              <a:lnSpc>
                <a:spcPct val="150000"/>
              </a:lnSpc>
              <a:spcBef>
                <a:spcPts val="0"/>
              </a:spcBef>
              <a:spcAft>
                <a:spcPts val="0"/>
              </a:spcAft>
              <a:buClr>
                <a:srgbClr val="000000"/>
              </a:buClr>
              <a:buSzPts val="2400"/>
              <a:buFont typeface="Arial"/>
              <a:buNone/>
            </a:pPr>
            <a:r>
              <a:rPr lang="en" sz="2400" b="0" i="0" u="none" strike="noStrike" cap="none" dirty="0">
                <a:solidFill>
                  <a:srgbClr val="191919"/>
                </a:solidFill>
                <a:latin typeface="Avenir"/>
                <a:ea typeface="Avenir"/>
                <a:cs typeface="Avenir"/>
                <a:sym typeface="Avenir"/>
              </a:rPr>
              <a:t>A database supports various types of keys. Some of them are</a:t>
            </a:r>
            <a:endParaRPr sz="2400" b="0" i="0" u="none" strike="noStrike" cap="none" dirty="0">
              <a:solidFill>
                <a:srgbClr val="191919"/>
              </a:solidFill>
              <a:latin typeface="Avenir"/>
              <a:ea typeface="Avenir"/>
              <a:cs typeface="Avenir"/>
              <a:sym typeface="Avenir"/>
            </a:endParaRPr>
          </a:p>
          <a:p>
            <a:pPr marL="1219170" marR="0" lvl="0" indent="-457188" algn="just" rtl="0">
              <a:lnSpc>
                <a:spcPct val="2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Candidate key</a:t>
            </a:r>
            <a:endParaRPr sz="2400" b="0" i="0" u="none" strike="noStrike" cap="none" dirty="0">
              <a:solidFill>
                <a:srgbClr val="191919"/>
              </a:solidFill>
              <a:latin typeface="Avenir"/>
              <a:ea typeface="Avenir"/>
              <a:cs typeface="Avenir"/>
              <a:sym typeface="Avenir"/>
            </a:endParaRPr>
          </a:p>
          <a:p>
            <a:pPr marL="1219170" marR="0" lvl="0" indent="-457188" algn="just" rtl="0">
              <a:lnSpc>
                <a:spcPct val="2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Primary key</a:t>
            </a:r>
            <a:endParaRPr sz="2400" b="0" i="0" u="none" strike="noStrike" cap="none" dirty="0">
              <a:solidFill>
                <a:srgbClr val="191919"/>
              </a:solidFill>
              <a:latin typeface="Avenir"/>
              <a:ea typeface="Avenir"/>
              <a:cs typeface="Avenir"/>
              <a:sym typeface="Avenir"/>
            </a:endParaRPr>
          </a:p>
          <a:p>
            <a:pPr marL="1219170" marR="0" lvl="0" indent="-457188" algn="just" rtl="0">
              <a:lnSpc>
                <a:spcPct val="2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Foreign key</a:t>
            </a:r>
            <a:endParaRPr sz="2400" b="0" i="0" u="none" strike="noStrike" cap="none" dirty="0">
              <a:solidFill>
                <a:srgbClr val="191919"/>
              </a:solidFill>
              <a:latin typeface="Avenir"/>
              <a:ea typeface="Avenir"/>
              <a:cs typeface="Avenir"/>
              <a:sym typeface="Avenir"/>
            </a:endParaRPr>
          </a:p>
          <a:p>
            <a:pPr marL="1219170" marR="0" lvl="0" indent="-457188" algn="just" rtl="0">
              <a:lnSpc>
                <a:spcPct val="2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Unique key</a:t>
            </a:r>
            <a:endParaRPr sz="2400" b="0" i="0" u="none" strike="noStrike" cap="none" dirty="0">
              <a:solidFill>
                <a:srgbClr val="191919"/>
              </a:solidFill>
              <a:latin typeface="Avenir"/>
              <a:ea typeface="Avenir"/>
              <a:cs typeface="Avenir"/>
              <a:sym typeface="Avenir"/>
            </a:endParaRPr>
          </a:p>
          <a:p>
            <a:pPr marL="1219170" marR="0" lvl="0" indent="-457188" algn="just" rtl="0">
              <a:lnSpc>
                <a:spcPct val="2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Alternate key</a:t>
            </a:r>
            <a:endParaRPr sz="2400" b="0" i="0" u="none" strike="noStrike" cap="none" dirty="0">
              <a:solidFill>
                <a:srgbClr val="191919"/>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p:nvPr/>
        </p:nvSpPr>
        <p:spPr>
          <a:xfrm>
            <a:off x="513633" y="2691500"/>
            <a:ext cx="11394000" cy="10860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0" i="0" u="none" strike="noStrike" cap="none">
                <a:solidFill>
                  <a:srgbClr val="191919"/>
                </a:solidFill>
                <a:latin typeface="Calibri"/>
                <a:ea typeface="Calibri"/>
                <a:cs typeface="Calibri"/>
                <a:sym typeface="Calibri"/>
              </a:rPr>
              <a:t>Structured Query Language (SQL) Basics</a:t>
            </a:r>
            <a:endParaRPr sz="6667" b="0" i="0" u="none" strike="noStrike" cap="none">
              <a:solidFill>
                <a:srgbClr val="191919"/>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SQL Introduction</a:t>
            </a:r>
            <a:endParaRPr sz="3200" b="0" i="0" u="none" strike="noStrike" cap="none">
              <a:solidFill>
                <a:srgbClr val="191919"/>
              </a:solidFill>
              <a:latin typeface="Avenir"/>
              <a:ea typeface="Avenir"/>
              <a:cs typeface="Avenir"/>
              <a:sym typeface="Avenir"/>
            </a:endParaRPr>
          </a:p>
        </p:txBody>
      </p:sp>
      <p:sp>
        <p:nvSpPr>
          <p:cNvPr id="184" name="Google Shape;184;p26"/>
          <p:cNvSpPr txBox="1"/>
          <p:nvPr/>
        </p:nvSpPr>
        <p:spPr>
          <a:xfrm>
            <a:off x="337625" y="1012874"/>
            <a:ext cx="11196975" cy="5358293"/>
          </a:xfrm>
          <a:prstGeom prst="rect">
            <a:avLst/>
          </a:prstGeom>
          <a:noFill/>
          <a:ln>
            <a:noFill/>
          </a:ln>
        </p:spPr>
        <p:txBody>
          <a:bodyPr spcFirstLastPara="1" wrap="square" lIns="121900" tIns="121900" rIns="121900" bIns="121900" anchor="t" anchorCtr="0">
            <a:noAutofit/>
          </a:bodyPr>
          <a:lstStyle/>
          <a:p>
            <a:pPr marL="0" marR="0" lvl="0" indent="0" algn="just" rtl="0">
              <a:lnSpc>
                <a:spcPct val="150000"/>
              </a:lnSpc>
              <a:spcBef>
                <a:spcPts val="0"/>
              </a:spcBef>
              <a:spcAft>
                <a:spcPts val="0"/>
              </a:spcAft>
              <a:buClr>
                <a:srgbClr val="000000"/>
              </a:buClr>
              <a:buSzPts val="2133"/>
              <a:buFont typeface="Arial"/>
              <a:buNone/>
            </a:pPr>
            <a:r>
              <a:rPr lang="en" sz="2133" b="0" i="0" u="none" strike="noStrike" cap="none" dirty="0">
                <a:solidFill>
                  <a:srgbClr val="191919"/>
                </a:solidFill>
                <a:latin typeface="Avenir"/>
                <a:ea typeface="Avenir"/>
                <a:cs typeface="Avenir"/>
                <a:sym typeface="Avenir"/>
              </a:rPr>
              <a:t>The commands available in SQL can be broadly categorised as follows:</a:t>
            </a:r>
            <a:endParaRPr sz="2133" b="0" i="0" u="none" strike="noStrike" cap="none" dirty="0">
              <a:solidFill>
                <a:srgbClr val="191919"/>
              </a:solidFill>
              <a:latin typeface="Avenir"/>
              <a:ea typeface="Avenir"/>
              <a:cs typeface="Avenir"/>
              <a:sym typeface="Avenir"/>
            </a:endParaRPr>
          </a:p>
          <a:p>
            <a:pPr marL="609585" marR="0" lvl="0" indent="-440255" algn="just" rtl="0">
              <a:lnSpc>
                <a:spcPct val="150000"/>
              </a:lnSpc>
              <a:spcBef>
                <a:spcPts val="0"/>
              </a:spcBef>
              <a:spcAft>
                <a:spcPts val="0"/>
              </a:spcAft>
              <a:buClr>
                <a:srgbClr val="333333"/>
              </a:buClr>
              <a:buSzPts val="1600"/>
              <a:buFont typeface="Avenir"/>
              <a:buChar char="●"/>
            </a:pPr>
            <a:r>
              <a:rPr lang="en" sz="2133" b="0" i="0" u="none" strike="noStrike" cap="none" dirty="0">
                <a:solidFill>
                  <a:srgbClr val="191919"/>
                </a:solidFill>
                <a:latin typeface="Avenir"/>
                <a:ea typeface="Avenir"/>
                <a:cs typeface="Avenir"/>
                <a:sym typeface="Avenir"/>
              </a:rPr>
              <a:t>Data Definition Language (DDL)</a:t>
            </a:r>
            <a:endParaRPr sz="2133" b="0" i="0" u="none" strike="noStrike" cap="none" dirty="0">
              <a:solidFill>
                <a:srgbClr val="191919"/>
              </a:solidFill>
              <a:latin typeface="Avenir"/>
              <a:ea typeface="Avenir"/>
              <a:cs typeface="Avenir"/>
              <a:sym typeface="Avenir"/>
            </a:endParaRPr>
          </a:p>
          <a:p>
            <a:pPr marL="609585" marR="0" lvl="0" indent="0" algn="just" rtl="0">
              <a:lnSpc>
                <a:spcPct val="150000"/>
              </a:lnSpc>
              <a:spcBef>
                <a:spcPts val="0"/>
              </a:spcBef>
              <a:spcAft>
                <a:spcPts val="0"/>
              </a:spcAft>
              <a:buClr>
                <a:srgbClr val="000000"/>
              </a:buClr>
              <a:buSzPts val="2133"/>
              <a:buFont typeface="Arial"/>
              <a:buNone/>
            </a:pPr>
            <a:endParaRPr sz="2133" b="0" i="0" u="none" strike="noStrike" cap="none" dirty="0">
              <a:solidFill>
                <a:srgbClr val="191919"/>
              </a:solidFill>
              <a:latin typeface="Avenir"/>
              <a:ea typeface="Avenir"/>
              <a:cs typeface="Avenir"/>
              <a:sym typeface="Avenir"/>
            </a:endParaRPr>
          </a:p>
          <a:p>
            <a:pPr marL="609585" marR="0" lvl="0" indent="-440255" algn="just" rtl="0">
              <a:lnSpc>
                <a:spcPct val="100000"/>
              </a:lnSpc>
              <a:spcBef>
                <a:spcPts val="0"/>
              </a:spcBef>
              <a:spcAft>
                <a:spcPts val="0"/>
              </a:spcAft>
              <a:buClr>
                <a:srgbClr val="333333"/>
              </a:buClr>
              <a:buSzPts val="1600"/>
              <a:buFont typeface="Avenir"/>
              <a:buChar char="●"/>
            </a:pPr>
            <a:r>
              <a:rPr lang="en" sz="2133" b="0" i="0" u="none" strike="noStrike" cap="none" dirty="0">
                <a:solidFill>
                  <a:srgbClr val="191919"/>
                </a:solidFill>
                <a:latin typeface="Avenir"/>
                <a:ea typeface="Avenir"/>
                <a:cs typeface="Avenir"/>
                <a:sym typeface="Avenir"/>
              </a:rPr>
              <a:t>Data Manipulation Language(DML)</a:t>
            </a:r>
            <a:endParaRPr sz="2133" b="0" i="0" u="none" strike="noStrike" cap="none" dirty="0">
              <a:solidFill>
                <a:srgbClr val="191919"/>
              </a:solidFill>
              <a:latin typeface="Avenir"/>
              <a:ea typeface="Avenir"/>
              <a:cs typeface="Avenir"/>
              <a:sym typeface="Avenir"/>
            </a:endParaRPr>
          </a:p>
          <a:p>
            <a:pPr marL="609585" marR="0" lvl="0" indent="0" algn="just" rtl="0">
              <a:lnSpc>
                <a:spcPct val="100000"/>
              </a:lnSpc>
              <a:spcBef>
                <a:spcPts val="1333"/>
              </a:spcBef>
              <a:spcAft>
                <a:spcPts val="0"/>
              </a:spcAft>
              <a:buClr>
                <a:srgbClr val="000000"/>
              </a:buClr>
              <a:buSzPts val="2133"/>
              <a:buFont typeface="Arial"/>
              <a:buNone/>
            </a:pPr>
            <a:endParaRPr sz="2133" b="0" i="0" u="none" strike="noStrike" cap="none" dirty="0">
              <a:solidFill>
                <a:srgbClr val="191919"/>
              </a:solidFill>
              <a:latin typeface="Avenir"/>
              <a:ea typeface="Avenir"/>
              <a:cs typeface="Avenir"/>
              <a:sym typeface="Avenir"/>
            </a:endParaRPr>
          </a:p>
          <a:p>
            <a:pPr marL="609585" marR="0" lvl="0" indent="-440255" algn="just" rtl="0">
              <a:lnSpc>
                <a:spcPct val="100000"/>
              </a:lnSpc>
              <a:spcBef>
                <a:spcPts val="1333"/>
              </a:spcBef>
              <a:spcAft>
                <a:spcPts val="0"/>
              </a:spcAft>
              <a:buClr>
                <a:srgbClr val="333333"/>
              </a:buClr>
              <a:buSzPts val="1600"/>
              <a:buFont typeface="Avenir"/>
              <a:buChar char="●"/>
            </a:pPr>
            <a:r>
              <a:rPr lang="en" sz="2133" b="0" i="0" u="none" strike="noStrike" cap="none" dirty="0">
                <a:solidFill>
                  <a:srgbClr val="191919"/>
                </a:solidFill>
                <a:latin typeface="Avenir"/>
                <a:ea typeface="Avenir"/>
                <a:cs typeface="Avenir"/>
                <a:sym typeface="Avenir"/>
              </a:rPr>
              <a:t>Data Query Language (DQL)</a:t>
            </a:r>
            <a:endParaRPr sz="2133" b="0" i="0" u="none" strike="noStrike" cap="none" dirty="0">
              <a:solidFill>
                <a:srgbClr val="191919"/>
              </a:solidFill>
              <a:latin typeface="Avenir"/>
              <a:ea typeface="Avenir"/>
              <a:cs typeface="Avenir"/>
              <a:sym typeface="Avenir"/>
            </a:endParaRPr>
          </a:p>
          <a:p>
            <a:pPr marL="609585" marR="0" lvl="0" indent="0" algn="just" rtl="0">
              <a:lnSpc>
                <a:spcPct val="100000"/>
              </a:lnSpc>
              <a:spcBef>
                <a:spcPts val="1333"/>
              </a:spcBef>
              <a:spcAft>
                <a:spcPts val="0"/>
              </a:spcAft>
              <a:buClr>
                <a:srgbClr val="000000"/>
              </a:buClr>
              <a:buSzPts val="2133"/>
              <a:buFont typeface="Arial"/>
              <a:buNone/>
            </a:pPr>
            <a:endParaRPr sz="2133" b="0" i="0" u="none" strike="noStrike" cap="none" dirty="0">
              <a:solidFill>
                <a:srgbClr val="191919"/>
              </a:solidFill>
              <a:latin typeface="Avenir"/>
              <a:ea typeface="Avenir"/>
              <a:cs typeface="Avenir"/>
              <a:sym typeface="Avenir"/>
            </a:endParaRPr>
          </a:p>
          <a:p>
            <a:pPr marL="609585" marR="0" lvl="0" indent="-440255" algn="just" rtl="0">
              <a:lnSpc>
                <a:spcPct val="100000"/>
              </a:lnSpc>
              <a:spcBef>
                <a:spcPts val="1333"/>
              </a:spcBef>
              <a:spcAft>
                <a:spcPts val="0"/>
              </a:spcAft>
              <a:buClr>
                <a:srgbClr val="333333"/>
              </a:buClr>
              <a:buSzPts val="1600"/>
              <a:buFont typeface="Avenir"/>
              <a:buChar char="●"/>
            </a:pPr>
            <a:r>
              <a:rPr lang="en" sz="2133" b="0" i="0" u="none" strike="noStrike" cap="none" dirty="0">
                <a:solidFill>
                  <a:srgbClr val="191919"/>
                </a:solidFill>
                <a:latin typeface="Avenir"/>
                <a:ea typeface="Avenir"/>
                <a:cs typeface="Avenir"/>
                <a:sym typeface="Avenir"/>
              </a:rPr>
              <a:t>Data Control Language (DCL)</a:t>
            </a:r>
            <a:endParaRPr sz="2133" b="0" i="0" u="none" strike="noStrike" cap="none" dirty="0">
              <a:solidFill>
                <a:srgbClr val="191919"/>
              </a:solidFill>
              <a:latin typeface="Avenir"/>
              <a:ea typeface="Avenir"/>
              <a:cs typeface="Avenir"/>
              <a:sym typeface="Avenir"/>
            </a:endParaRPr>
          </a:p>
          <a:p>
            <a:pPr marL="0" marR="0" lvl="0" indent="0" algn="just" rtl="0">
              <a:lnSpc>
                <a:spcPct val="100000"/>
              </a:lnSpc>
              <a:spcBef>
                <a:spcPts val="1333"/>
              </a:spcBef>
              <a:spcAft>
                <a:spcPts val="0"/>
              </a:spcAft>
              <a:buClr>
                <a:srgbClr val="000000"/>
              </a:buClr>
              <a:buSzPts val="2133"/>
              <a:buFont typeface="Arial"/>
              <a:buNone/>
            </a:pPr>
            <a:endParaRPr sz="2133" b="0" i="0" u="none" strike="noStrike" cap="none" dirty="0">
              <a:solidFill>
                <a:srgbClr val="191919"/>
              </a:solidFill>
              <a:latin typeface="Avenir"/>
              <a:ea typeface="Avenir"/>
              <a:cs typeface="Avenir"/>
              <a:sym typeface="Avenir"/>
            </a:endParaRPr>
          </a:p>
          <a:p>
            <a:pPr marL="609585" marR="0" lvl="0" indent="-440255" algn="just" rtl="0">
              <a:lnSpc>
                <a:spcPct val="100000"/>
              </a:lnSpc>
              <a:spcBef>
                <a:spcPts val="0"/>
              </a:spcBef>
              <a:spcAft>
                <a:spcPts val="0"/>
              </a:spcAft>
              <a:buClr>
                <a:srgbClr val="333333"/>
              </a:buClr>
              <a:buSzPts val="1600"/>
              <a:buFont typeface="Avenir"/>
              <a:buChar char="●"/>
            </a:pPr>
            <a:r>
              <a:rPr lang="en" sz="2133" b="0" i="0" u="none" strike="noStrike" cap="none" dirty="0">
                <a:solidFill>
                  <a:srgbClr val="191919"/>
                </a:solidFill>
                <a:latin typeface="Avenir"/>
                <a:ea typeface="Avenir"/>
                <a:cs typeface="Avenir"/>
                <a:sym typeface="Avenir"/>
              </a:rPr>
              <a:t>Transactional Control Language (TCL)</a:t>
            </a:r>
            <a:endParaRPr sz="2133" b="0" i="0" u="none" strike="noStrike" cap="none" dirty="0">
              <a:solidFill>
                <a:srgbClr val="191919"/>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Types of SQL Commands</a:t>
            </a:r>
            <a:endParaRPr sz="3200" b="0" i="0" u="none" strike="noStrike" cap="none">
              <a:solidFill>
                <a:srgbClr val="191919"/>
              </a:solidFill>
              <a:latin typeface="Avenir"/>
              <a:ea typeface="Avenir"/>
              <a:cs typeface="Avenir"/>
              <a:sym typeface="Avenir"/>
            </a:endParaRPr>
          </a:p>
        </p:txBody>
      </p:sp>
      <p:cxnSp>
        <p:nvCxnSpPr>
          <p:cNvPr id="190" name="Google Shape;190;p27"/>
          <p:cNvCxnSpPr/>
          <p:nvPr/>
        </p:nvCxnSpPr>
        <p:spPr>
          <a:xfrm>
            <a:off x="5555311" y="1946883"/>
            <a:ext cx="1200" cy="340800"/>
          </a:xfrm>
          <a:prstGeom prst="straightConnector1">
            <a:avLst/>
          </a:prstGeom>
          <a:noFill/>
          <a:ln w="9525" cap="flat" cmpd="sng">
            <a:solidFill>
              <a:schemeClr val="dk2"/>
            </a:solidFill>
            <a:prstDash val="solid"/>
            <a:round/>
            <a:headEnd type="none" w="sm" len="sm"/>
            <a:tailEnd type="none" w="sm" len="sm"/>
          </a:ln>
        </p:spPr>
      </p:cxnSp>
      <p:cxnSp>
        <p:nvCxnSpPr>
          <p:cNvPr id="191" name="Google Shape;191;p27"/>
          <p:cNvCxnSpPr/>
          <p:nvPr/>
        </p:nvCxnSpPr>
        <p:spPr>
          <a:xfrm rot="10800000" flipH="1">
            <a:off x="1105096" y="2282981"/>
            <a:ext cx="9350400" cy="11600"/>
          </a:xfrm>
          <a:prstGeom prst="straightConnector1">
            <a:avLst/>
          </a:prstGeom>
          <a:noFill/>
          <a:ln w="9525" cap="flat" cmpd="sng">
            <a:solidFill>
              <a:schemeClr val="dk2"/>
            </a:solidFill>
            <a:prstDash val="solid"/>
            <a:round/>
            <a:headEnd type="none" w="sm" len="sm"/>
            <a:tailEnd type="none" w="sm" len="sm"/>
          </a:ln>
        </p:spPr>
      </p:cxnSp>
      <p:sp>
        <p:nvSpPr>
          <p:cNvPr id="192" name="Google Shape;192;p27"/>
          <p:cNvSpPr/>
          <p:nvPr/>
        </p:nvSpPr>
        <p:spPr>
          <a:xfrm>
            <a:off x="315557" y="2653548"/>
            <a:ext cx="1857600" cy="797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DDL</a:t>
            </a:r>
            <a:endParaRPr sz="1600" b="0" i="0" u="none" strike="noStrike" cap="none">
              <a:solidFill>
                <a:schemeClr val="dk1"/>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Data Definition Language </a:t>
            </a:r>
            <a:endParaRPr sz="1600" b="0" i="0" u="none" strike="noStrike" cap="none">
              <a:solidFill>
                <a:schemeClr val="dk1"/>
              </a:solidFill>
              <a:latin typeface="Avenir"/>
              <a:ea typeface="Avenir"/>
              <a:cs typeface="Avenir"/>
              <a:sym typeface="Avenir"/>
            </a:endParaRPr>
          </a:p>
        </p:txBody>
      </p:sp>
      <p:sp>
        <p:nvSpPr>
          <p:cNvPr id="193" name="Google Shape;193;p27"/>
          <p:cNvSpPr/>
          <p:nvPr/>
        </p:nvSpPr>
        <p:spPr>
          <a:xfrm>
            <a:off x="2471328" y="2660848"/>
            <a:ext cx="1966000" cy="797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DML</a:t>
            </a:r>
            <a:endParaRPr sz="1600" b="0" i="0" u="none" strike="noStrike" cap="none">
              <a:solidFill>
                <a:schemeClr val="dk1"/>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Data Manipulation Language </a:t>
            </a:r>
            <a:endParaRPr sz="1600" b="0" i="0" u="none" strike="noStrike" cap="none">
              <a:solidFill>
                <a:schemeClr val="dk1"/>
              </a:solidFill>
              <a:latin typeface="Avenir"/>
              <a:ea typeface="Avenir"/>
              <a:cs typeface="Avenir"/>
              <a:sym typeface="Avenir"/>
            </a:endParaRPr>
          </a:p>
        </p:txBody>
      </p:sp>
      <p:sp>
        <p:nvSpPr>
          <p:cNvPr id="194" name="Google Shape;194;p27"/>
          <p:cNvSpPr/>
          <p:nvPr/>
        </p:nvSpPr>
        <p:spPr>
          <a:xfrm>
            <a:off x="4673533" y="2660881"/>
            <a:ext cx="1857600" cy="797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DQL</a:t>
            </a:r>
            <a:endParaRPr sz="1600" b="0" i="0" u="none" strike="noStrike" cap="none">
              <a:solidFill>
                <a:schemeClr val="dk1"/>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Data Query Language </a:t>
            </a:r>
            <a:endParaRPr sz="1600" b="0" i="0" u="none" strike="noStrike" cap="none">
              <a:solidFill>
                <a:schemeClr val="dk1"/>
              </a:solidFill>
              <a:latin typeface="Avenir"/>
              <a:ea typeface="Avenir"/>
              <a:cs typeface="Avenir"/>
              <a:sym typeface="Avenir"/>
            </a:endParaRPr>
          </a:p>
        </p:txBody>
      </p:sp>
      <p:sp>
        <p:nvSpPr>
          <p:cNvPr id="195" name="Google Shape;195;p27"/>
          <p:cNvSpPr/>
          <p:nvPr/>
        </p:nvSpPr>
        <p:spPr>
          <a:xfrm>
            <a:off x="7007224" y="2653548"/>
            <a:ext cx="1857600" cy="797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DCL</a:t>
            </a:r>
            <a:endParaRPr sz="1600" b="0" i="0" u="none" strike="noStrike" cap="none">
              <a:solidFill>
                <a:schemeClr val="dk1"/>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Data Control Language </a:t>
            </a:r>
            <a:endParaRPr sz="1600" b="0" i="0" u="none" strike="noStrike" cap="none">
              <a:solidFill>
                <a:schemeClr val="dk1"/>
              </a:solidFill>
              <a:latin typeface="Avenir"/>
              <a:ea typeface="Avenir"/>
              <a:cs typeface="Avenir"/>
              <a:sym typeface="Avenir"/>
            </a:endParaRPr>
          </a:p>
        </p:txBody>
      </p:sp>
      <p:sp>
        <p:nvSpPr>
          <p:cNvPr id="196" name="Google Shape;196;p27"/>
          <p:cNvSpPr/>
          <p:nvPr/>
        </p:nvSpPr>
        <p:spPr>
          <a:xfrm>
            <a:off x="9487861" y="2641448"/>
            <a:ext cx="2050400" cy="797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TCL</a:t>
            </a:r>
            <a:endParaRPr sz="1600" b="0" i="0" u="none" strike="noStrike" cap="none">
              <a:solidFill>
                <a:schemeClr val="dk1"/>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Transactional Control Language </a:t>
            </a:r>
            <a:endParaRPr sz="1600" b="0" i="0" u="none" strike="noStrike" cap="none">
              <a:solidFill>
                <a:schemeClr val="dk1"/>
              </a:solidFill>
              <a:latin typeface="Avenir"/>
              <a:ea typeface="Avenir"/>
              <a:cs typeface="Avenir"/>
              <a:sym typeface="Avenir"/>
            </a:endParaRPr>
          </a:p>
        </p:txBody>
      </p:sp>
      <p:cxnSp>
        <p:nvCxnSpPr>
          <p:cNvPr id="197" name="Google Shape;197;p27"/>
          <p:cNvCxnSpPr/>
          <p:nvPr/>
        </p:nvCxnSpPr>
        <p:spPr>
          <a:xfrm>
            <a:off x="656333" y="3453767"/>
            <a:ext cx="2000" cy="2686400"/>
          </a:xfrm>
          <a:prstGeom prst="straightConnector1">
            <a:avLst/>
          </a:prstGeom>
          <a:noFill/>
          <a:ln w="9525" cap="flat" cmpd="sng">
            <a:solidFill>
              <a:schemeClr val="dk2"/>
            </a:solidFill>
            <a:prstDash val="solid"/>
            <a:round/>
            <a:headEnd type="none" w="sm" len="sm"/>
            <a:tailEnd type="none" w="sm" len="sm"/>
          </a:ln>
        </p:spPr>
      </p:cxnSp>
      <p:cxnSp>
        <p:nvCxnSpPr>
          <p:cNvPr id="198" name="Google Shape;198;p27"/>
          <p:cNvCxnSpPr/>
          <p:nvPr/>
        </p:nvCxnSpPr>
        <p:spPr>
          <a:xfrm>
            <a:off x="656348" y="4101028"/>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199" name="Google Shape;199;p27"/>
          <p:cNvCxnSpPr/>
          <p:nvPr/>
        </p:nvCxnSpPr>
        <p:spPr>
          <a:xfrm flipH="1">
            <a:off x="2832911" y="3457581"/>
            <a:ext cx="12000" cy="2049600"/>
          </a:xfrm>
          <a:prstGeom prst="straightConnector1">
            <a:avLst/>
          </a:prstGeom>
          <a:noFill/>
          <a:ln w="9525" cap="flat" cmpd="sng">
            <a:solidFill>
              <a:schemeClr val="dk2"/>
            </a:solidFill>
            <a:prstDash val="solid"/>
            <a:round/>
            <a:headEnd type="none" w="sm" len="sm"/>
            <a:tailEnd type="none" w="sm" len="sm"/>
          </a:ln>
        </p:spPr>
      </p:cxnSp>
      <p:cxnSp>
        <p:nvCxnSpPr>
          <p:cNvPr id="200" name="Google Shape;200;p27"/>
          <p:cNvCxnSpPr/>
          <p:nvPr/>
        </p:nvCxnSpPr>
        <p:spPr>
          <a:xfrm>
            <a:off x="2860396" y="3999428"/>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01" name="Google Shape;201;p27"/>
          <p:cNvCxnSpPr/>
          <p:nvPr/>
        </p:nvCxnSpPr>
        <p:spPr>
          <a:xfrm>
            <a:off x="2851681" y="4765785"/>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02" name="Google Shape;202;p27"/>
          <p:cNvCxnSpPr/>
          <p:nvPr/>
        </p:nvCxnSpPr>
        <p:spPr>
          <a:xfrm>
            <a:off x="2838149" y="5492467"/>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03" name="Google Shape;203;p27"/>
          <p:cNvCxnSpPr/>
          <p:nvPr/>
        </p:nvCxnSpPr>
        <p:spPr>
          <a:xfrm flipH="1">
            <a:off x="5068195" y="3450815"/>
            <a:ext cx="3200" cy="526400"/>
          </a:xfrm>
          <a:prstGeom prst="straightConnector1">
            <a:avLst/>
          </a:prstGeom>
          <a:noFill/>
          <a:ln w="9525" cap="flat" cmpd="sng">
            <a:solidFill>
              <a:schemeClr val="dk2"/>
            </a:solidFill>
            <a:prstDash val="solid"/>
            <a:round/>
            <a:headEnd type="none" w="sm" len="sm"/>
            <a:tailEnd type="none" w="sm" len="sm"/>
          </a:ln>
        </p:spPr>
      </p:cxnSp>
      <p:cxnSp>
        <p:nvCxnSpPr>
          <p:cNvPr id="204" name="Google Shape;204;p27"/>
          <p:cNvCxnSpPr/>
          <p:nvPr/>
        </p:nvCxnSpPr>
        <p:spPr>
          <a:xfrm>
            <a:off x="5071400" y="3961701"/>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05" name="Google Shape;205;p27"/>
          <p:cNvCxnSpPr/>
          <p:nvPr/>
        </p:nvCxnSpPr>
        <p:spPr>
          <a:xfrm>
            <a:off x="7408300" y="3465433"/>
            <a:ext cx="7200" cy="1360800"/>
          </a:xfrm>
          <a:prstGeom prst="straightConnector1">
            <a:avLst/>
          </a:prstGeom>
          <a:noFill/>
          <a:ln w="9525" cap="flat" cmpd="sng">
            <a:solidFill>
              <a:schemeClr val="dk2"/>
            </a:solidFill>
            <a:prstDash val="solid"/>
            <a:round/>
            <a:headEnd type="none" w="sm" len="sm"/>
            <a:tailEnd type="none" w="sm" len="sm"/>
          </a:ln>
        </p:spPr>
      </p:cxnSp>
      <p:cxnSp>
        <p:nvCxnSpPr>
          <p:cNvPr id="206" name="Google Shape;206;p27"/>
          <p:cNvCxnSpPr/>
          <p:nvPr/>
        </p:nvCxnSpPr>
        <p:spPr>
          <a:xfrm>
            <a:off x="7423681" y="3977181"/>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07" name="Google Shape;207;p27"/>
          <p:cNvCxnSpPr/>
          <p:nvPr/>
        </p:nvCxnSpPr>
        <p:spPr>
          <a:xfrm>
            <a:off x="7414965" y="4805463"/>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08" name="Google Shape;208;p27"/>
          <p:cNvCxnSpPr/>
          <p:nvPr/>
        </p:nvCxnSpPr>
        <p:spPr>
          <a:xfrm flipH="1">
            <a:off x="9814995" y="3450815"/>
            <a:ext cx="31600" cy="2490000"/>
          </a:xfrm>
          <a:prstGeom prst="straightConnector1">
            <a:avLst/>
          </a:prstGeom>
          <a:noFill/>
          <a:ln w="9525" cap="flat" cmpd="sng">
            <a:solidFill>
              <a:schemeClr val="dk2"/>
            </a:solidFill>
            <a:prstDash val="solid"/>
            <a:round/>
            <a:headEnd type="none" w="sm" len="sm"/>
            <a:tailEnd type="none" w="sm" len="sm"/>
          </a:ln>
        </p:spPr>
      </p:cxnSp>
      <p:cxnSp>
        <p:nvCxnSpPr>
          <p:cNvPr id="209" name="Google Shape;209;p27"/>
          <p:cNvCxnSpPr/>
          <p:nvPr/>
        </p:nvCxnSpPr>
        <p:spPr>
          <a:xfrm>
            <a:off x="9862081" y="3961701"/>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10" name="Google Shape;210;p27"/>
          <p:cNvCxnSpPr/>
          <p:nvPr/>
        </p:nvCxnSpPr>
        <p:spPr>
          <a:xfrm>
            <a:off x="9853365" y="4578067"/>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11" name="Google Shape;211;p27"/>
          <p:cNvCxnSpPr/>
          <p:nvPr/>
        </p:nvCxnSpPr>
        <p:spPr>
          <a:xfrm>
            <a:off x="9839835" y="5273785"/>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12" name="Google Shape;212;p27"/>
          <p:cNvCxnSpPr/>
          <p:nvPr/>
        </p:nvCxnSpPr>
        <p:spPr>
          <a:xfrm>
            <a:off x="9824333" y="5925913"/>
            <a:ext cx="232400" cy="0"/>
          </a:xfrm>
          <a:prstGeom prst="straightConnector1">
            <a:avLst/>
          </a:prstGeom>
          <a:noFill/>
          <a:ln w="9525" cap="flat" cmpd="sng">
            <a:solidFill>
              <a:schemeClr val="dk2"/>
            </a:solidFill>
            <a:prstDash val="solid"/>
            <a:round/>
            <a:headEnd type="none" w="sm" len="sm"/>
            <a:tailEnd type="triangle" w="med" len="med"/>
          </a:ln>
        </p:spPr>
      </p:cxnSp>
      <p:sp>
        <p:nvSpPr>
          <p:cNvPr id="213" name="Google Shape;213;p27"/>
          <p:cNvSpPr/>
          <p:nvPr/>
        </p:nvSpPr>
        <p:spPr>
          <a:xfrm>
            <a:off x="10072233" y="5523784"/>
            <a:ext cx="1966000" cy="636449"/>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Set Transaction</a:t>
            </a:r>
            <a:endParaRPr sz="2400" b="0" i="0" u="none" strike="noStrike" cap="none">
              <a:solidFill>
                <a:schemeClr val="dk1"/>
              </a:solidFill>
              <a:latin typeface="Avenir"/>
              <a:ea typeface="Avenir"/>
              <a:cs typeface="Avenir"/>
              <a:sym typeface="Avenir"/>
            </a:endParaRPr>
          </a:p>
        </p:txBody>
      </p:sp>
      <p:sp>
        <p:nvSpPr>
          <p:cNvPr id="214" name="Google Shape;214;p27"/>
          <p:cNvSpPr/>
          <p:nvPr/>
        </p:nvSpPr>
        <p:spPr>
          <a:xfrm>
            <a:off x="10087700" y="4953600"/>
            <a:ext cx="19660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Save point</a:t>
            </a:r>
            <a:endParaRPr sz="2400" b="0" i="0" u="none" strike="noStrike" cap="none">
              <a:solidFill>
                <a:schemeClr val="dk1"/>
              </a:solidFill>
              <a:latin typeface="Avenir"/>
              <a:ea typeface="Avenir"/>
              <a:cs typeface="Avenir"/>
              <a:sym typeface="Avenir"/>
            </a:endParaRPr>
          </a:p>
        </p:txBody>
      </p:sp>
      <p:sp>
        <p:nvSpPr>
          <p:cNvPr id="215" name="Google Shape;215;p27"/>
          <p:cNvSpPr/>
          <p:nvPr/>
        </p:nvSpPr>
        <p:spPr>
          <a:xfrm>
            <a:off x="10092533" y="4301667"/>
            <a:ext cx="19660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Roll Back</a:t>
            </a:r>
            <a:endParaRPr sz="2400" b="0" i="0" u="none" strike="noStrike" cap="none">
              <a:solidFill>
                <a:schemeClr val="dk1"/>
              </a:solidFill>
              <a:latin typeface="Avenir"/>
              <a:ea typeface="Avenir"/>
              <a:cs typeface="Avenir"/>
              <a:sym typeface="Avenir"/>
            </a:endParaRPr>
          </a:p>
        </p:txBody>
      </p:sp>
      <p:sp>
        <p:nvSpPr>
          <p:cNvPr id="216" name="Google Shape;216;p27"/>
          <p:cNvSpPr/>
          <p:nvPr/>
        </p:nvSpPr>
        <p:spPr>
          <a:xfrm>
            <a:off x="10109933" y="3670033"/>
            <a:ext cx="19660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Commit</a:t>
            </a:r>
            <a:endParaRPr sz="2400" b="0" i="0" u="none" strike="noStrike" cap="none">
              <a:solidFill>
                <a:schemeClr val="dk1"/>
              </a:solidFill>
              <a:latin typeface="Avenir"/>
              <a:ea typeface="Avenir"/>
              <a:cs typeface="Avenir"/>
              <a:sym typeface="Avenir"/>
            </a:endParaRPr>
          </a:p>
        </p:txBody>
      </p:sp>
      <p:sp>
        <p:nvSpPr>
          <p:cNvPr id="217" name="Google Shape;217;p27"/>
          <p:cNvSpPr/>
          <p:nvPr/>
        </p:nvSpPr>
        <p:spPr>
          <a:xfrm>
            <a:off x="7678539" y="4501552"/>
            <a:ext cx="19660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Revoke</a:t>
            </a:r>
            <a:endParaRPr sz="2400" b="0" i="0" u="none" strike="noStrike" cap="none">
              <a:solidFill>
                <a:schemeClr val="dk1"/>
              </a:solidFill>
              <a:latin typeface="Avenir"/>
              <a:ea typeface="Avenir"/>
              <a:cs typeface="Avenir"/>
              <a:sym typeface="Avenir"/>
            </a:endParaRPr>
          </a:p>
        </p:txBody>
      </p:sp>
      <p:sp>
        <p:nvSpPr>
          <p:cNvPr id="218" name="Google Shape;218;p27"/>
          <p:cNvSpPr/>
          <p:nvPr/>
        </p:nvSpPr>
        <p:spPr>
          <a:xfrm>
            <a:off x="7652133" y="3670033"/>
            <a:ext cx="19660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Grant</a:t>
            </a:r>
            <a:endParaRPr sz="2400" b="0" i="0" u="none" strike="noStrike" cap="none">
              <a:solidFill>
                <a:schemeClr val="dk1"/>
              </a:solidFill>
              <a:latin typeface="Avenir"/>
              <a:ea typeface="Avenir"/>
              <a:cs typeface="Avenir"/>
              <a:sym typeface="Avenir"/>
            </a:endParaRPr>
          </a:p>
        </p:txBody>
      </p:sp>
      <p:sp>
        <p:nvSpPr>
          <p:cNvPr id="219" name="Google Shape;219;p27"/>
          <p:cNvSpPr/>
          <p:nvPr/>
        </p:nvSpPr>
        <p:spPr>
          <a:xfrm>
            <a:off x="5309160" y="3685515"/>
            <a:ext cx="19660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Select</a:t>
            </a:r>
            <a:endParaRPr sz="2400" b="0" i="0" u="none" strike="noStrike" cap="none">
              <a:solidFill>
                <a:schemeClr val="dk1"/>
              </a:solidFill>
              <a:latin typeface="Avenir"/>
              <a:ea typeface="Avenir"/>
              <a:cs typeface="Avenir"/>
              <a:sym typeface="Avenir"/>
            </a:endParaRPr>
          </a:p>
        </p:txBody>
      </p:sp>
      <p:sp>
        <p:nvSpPr>
          <p:cNvPr id="220" name="Google Shape;220;p27"/>
          <p:cNvSpPr/>
          <p:nvPr/>
        </p:nvSpPr>
        <p:spPr>
          <a:xfrm>
            <a:off x="3072467" y="5134433"/>
            <a:ext cx="16588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Delete</a:t>
            </a:r>
            <a:endParaRPr sz="2400" b="0" i="0" u="none" strike="noStrike" cap="none">
              <a:solidFill>
                <a:schemeClr val="dk1"/>
              </a:solidFill>
              <a:latin typeface="Avenir"/>
              <a:ea typeface="Avenir"/>
              <a:cs typeface="Avenir"/>
              <a:sym typeface="Avenir"/>
            </a:endParaRPr>
          </a:p>
        </p:txBody>
      </p:sp>
      <p:sp>
        <p:nvSpPr>
          <p:cNvPr id="221" name="Google Shape;221;p27"/>
          <p:cNvSpPr/>
          <p:nvPr/>
        </p:nvSpPr>
        <p:spPr>
          <a:xfrm>
            <a:off x="3075800" y="4482833"/>
            <a:ext cx="16588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Update</a:t>
            </a:r>
            <a:endParaRPr sz="2400" b="0" i="0" u="none" strike="noStrike" cap="none">
              <a:solidFill>
                <a:schemeClr val="dk1"/>
              </a:solidFill>
              <a:latin typeface="Avenir"/>
              <a:ea typeface="Avenir"/>
              <a:cs typeface="Avenir"/>
              <a:sym typeface="Avenir"/>
            </a:endParaRPr>
          </a:p>
        </p:txBody>
      </p:sp>
      <p:sp>
        <p:nvSpPr>
          <p:cNvPr id="222" name="Google Shape;222;p27"/>
          <p:cNvSpPr/>
          <p:nvPr/>
        </p:nvSpPr>
        <p:spPr>
          <a:xfrm>
            <a:off x="3075767" y="3758033"/>
            <a:ext cx="16588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Insert</a:t>
            </a:r>
            <a:endParaRPr sz="2400" b="0" i="0" u="none" strike="noStrike" cap="none">
              <a:solidFill>
                <a:schemeClr val="dk1"/>
              </a:solidFill>
              <a:latin typeface="Avenir"/>
              <a:ea typeface="Avenir"/>
              <a:cs typeface="Avenir"/>
              <a:sym typeface="Avenir"/>
            </a:endParaRPr>
          </a:p>
        </p:txBody>
      </p:sp>
      <p:sp>
        <p:nvSpPr>
          <p:cNvPr id="223" name="Google Shape;223;p27"/>
          <p:cNvSpPr/>
          <p:nvPr/>
        </p:nvSpPr>
        <p:spPr>
          <a:xfrm>
            <a:off x="888733" y="5134433"/>
            <a:ext cx="16588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Drop</a:t>
            </a:r>
            <a:endParaRPr sz="2400" b="0" i="0" u="none" strike="noStrike" cap="none">
              <a:solidFill>
                <a:schemeClr val="dk1"/>
              </a:solidFill>
              <a:latin typeface="Avenir"/>
              <a:ea typeface="Avenir"/>
              <a:cs typeface="Avenir"/>
              <a:sym typeface="Avenir"/>
            </a:endParaRPr>
          </a:p>
        </p:txBody>
      </p:sp>
      <p:sp>
        <p:nvSpPr>
          <p:cNvPr id="224" name="Google Shape;224;p27"/>
          <p:cNvSpPr/>
          <p:nvPr/>
        </p:nvSpPr>
        <p:spPr>
          <a:xfrm>
            <a:off x="888733" y="4449625"/>
            <a:ext cx="16588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Alter</a:t>
            </a:r>
            <a:endParaRPr sz="2400" b="0" i="0" u="none" strike="noStrike" cap="none">
              <a:solidFill>
                <a:schemeClr val="dk1"/>
              </a:solidFill>
              <a:latin typeface="Avenir"/>
              <a:ea typeface="Avenir"/>
              <a:cs typeface="Avenir"/>
              <a:sym typeface="Avenir"/>
            </a:endParaRPr>
          </a:p>
        </p:txBody>
      </p:sp>
      <p:sp>
        <p:nvSpPr>
          <p:cNvPr id="225" name="Google Shape;225;p27"/>
          <p:cNvSpPr/>
          <p:nvPr/>
        </p:nvSpPr>
        <p:spPr>
          <a:xfrm>
            <a:off x="888749" y="3764844"/>
            <a:ext cx="16588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Create</a:t>
            </a:r>
            <a:endParaRPr sz="2400" b="0" i="0" u="none" strike="noStrike" cap="none">
              <a:solidFill>
                <a:schemeClr val="dk1"/>
              </a:solidFill>
              <a:latin typeface="Avenir"/>
              <a:ea typeface="Avenir"/>
              <a:cs typeface="Avenir"/>
              <a:sym typeface="Avenir"/>
            </a:endParaRPr>
          </a:p>
        </p:txBody>
      </p:sp>
      <p:sp>
        <p:nvSpPr>
          <p:cNvPr id="226" name="Google Shape;226;p27"/>
          <p:cNvSpPr/>
          <p:nvPr/>
        </p:nvSpPr>
        <p:spPr>
          <a:xfrm>
            <a:off x="888733" y="5709224"/>
            <a:ext cx="1658800" cy="636409"/>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Truncate</a:t>
            </a:r>
            <a:endParaRPr sz="2400" b="0" i="0" u="none" strike="noStrike" cap="none">
              <a:solidFill>
                <a:schemeClr val="dk1"/>
              </a:solidFill>
              <a:latin typeface="Avenir"/>
              <a:ea typeface="Avenir"/>
              <a:cs typeface="Avenir"/>
              <a:sym typeface="Avenir"/>
            </a:endParaRPr>
          </a:p>
        </p:txBody>
      </p:sp>
      <p:cxnSp>
        <p:nvCxnSpPr>
          <p:cNvPr id="227" name="Google Shape;227;p27"/>
          <p:cNvCxnSpPr/>
          <p:nvPr/>
        </p:nvCxnSpPr>
        <p:spPr>
          <a:xfrm>
            <a:off x="656348" y="4710628"/>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28" name="Google Shape;228;p27"/>
          <p:cNvCxnSpPr/>
          <p:nvPr/>
        </p:nvCxnSpPr>
        <p:spPr>
          <a:xfrm>
            <a:off x="656348" y="5421828"/>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29" name="Google Shape;229;p27"/>
          <p:cNvCxnSpPr/>
          <p:nvPr/>
        </p:nvCxnSpPr>
        <p:spPr>
          <a:xfrm>
            <a:off x="656348" y="6133028"/>
            <a:ext cx="232400" cy="0"/>
          </a:xfrm>
          <a:prstGeom prst="straightConnector1">
            <a:avLst/>
          </a:prstGeom>
          <a:noFill/>
          <a:ln w="9525" cap="flat" cmpd="sng">
            <a:solidFill>
              <a:schemeClr val="dk2"/>
            </a:solidFill>
            <a:prstDash val="solid"/>
            <a:round/>
            <a:headEnd type="none" w="sm" len="sm"/>
            <a:tailEnd type="triangle" w="med" len="med"/>
          </a:ln>
        </p:spPr>
      </p:cxnSp>
      <p:sp>
        <p:nvSpPr>
          <p:cNvPr id="230" name="Google Shape;230;p27"/>
          <p:cNvSpPr/>
          <p:nvPr/>
        </p:nvSpPr>
        <p:spPr>
          <a:xfrm>
            <a:off x="3710300" y="906918"/>
            <a:ext cx="3713200" cy="884513"/>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533"/>
              <a:buFont typeface="Arial"/>
              <a:buNone/>
            </a:pPr>
            <a:r>
              <a:rPr lang="en" sz="2533" b="1" i="0" u="none" strike="noStrike" cap="none">
                <a:solidFill>
                  <a:schemeClr val="dk1"/>
                </a:solidFill>
                <a:latin typeface="Avenir"/>
                <a:ea typeface="Avenir"/>
                <a:cs typeface="Avenir"/>
                <a:sym typeface="Avenir"/>
              </a:rPr>
              <a:t>SQL Commands</a:t>
            </a:r>
            <a:endParaRPr sz="2533" b="1" i="0" u="none" strike="noStrike" cap="none">
              <a:solidFill>
                <a:schemeClr val="dk1"/>
              </a:solidFill>
              <a:latin typeface="Avenir"/>
              <a:ea typeface="Avenir"/>
              <a:cs typeface="Avenir"/>
              <a:sym typeface="Avenir"/>
            </a:endParaRPr>
          </a:p>
        </p:txBody>
      </p:sp>
      <p:cxnSp>
        <p:nvCxnSpPr>
          <p:cNvPr id="231" name="Google Shape;231;p27"/>
          <p:cNvCxnSpPr/>
          <p:nvPr/>
        </p:nvCxnSpPr>
        <p:spPr>
          <a:xfrm>
            <a:off x="1111467" y="2298500"/>
            <a:ext cx="0" cy="358400"/>
          </a:xfrm>
          <a:prstGeom prst="straightConnector1">
            <a:avLst/>
          </a:prstGeom>
          <a:noFill/>
          <a:ln w="9525" cap="flat" cmpd="sng">
            <a:solidFill>
              <a:schemeClr val="dk2"/>
            </a:solidFill>
            <a:prstDash val="solid"/>
            <a:round/>
            <a:headEnd type="none" w="sm" len="sm"/>
            <a:tailEnd type="none" w="sm" len="sm"/>
          </a:ln>
        </p:spPr>
      </p:cxnSp>
      <p:cxnSp>
        <p:nvCxnSpPr>
          <p:cNvPr id="232" name="Google Shape;232;p27"/>
          <p:cNvCxnSpPr/>
          <p:nvPr/>
        </p:nvCxnSpPr>
        <p:spPr>
          <a:xfrm>
            <a:off x="3448267" y="2298500"/>
            <a:ext cx="0" cy="358400"/>
          </a:xfrm>
          <a:prstGeom prst="straightConnector1">
            <a:avLst/>
          </a:prstGeom>
          <a:noFill/>
          <a:ln w="9525" cap="flat" cmpd="sng">
            <a:solidFill>
              <a:schemeClr val="dk2"/>
            </a:solidFill>
            <a:prstDash val="solid"/>
            <a:round/>
            <a:headEnd type="none" w="sm" len="sm"/>
            <a:tailEnd type="none" w="sm" len="sm"/>
          </a:ln>
        </p:spPr>
      </p:cxnSp>
      <p:cxnSp>
        <p:nvCxnSpPr>
          <p:cNvPr id="233" name="Google Shape;233;p27"/>
          <p:cNvCxnSpPr/>
          <p:nvPr/>
        </p:nvCxnSpPr>
        <p:spPr>
          <a:xfrm>
            <a:off x="5555900" y="2295051"/>
            <a:ext cx="0" cy="358400"/>
          </a:xfrm>
          <a:prstGeom prst="straightConnector1">
            <a:avLst/>
          </a:prstGeom>
          <a:noFill/>
          <a:ln w="9525" cap="flat" cmpd="sng">
            <a:solidFill>
              <a:schemeClr val="dk2"/>
            </a:solidFill>
            <a:prstDash val="solid"/>
            <a:round/>
            <a:headEnd type="none" w="sm" len="sm"/>
            <a:tailEnd type="none" w="sm" len="sm"/>
          </a:ln>
        </p:spPr>
      </p:cxnSp>
      <p:cxnSp>
        <p:nvCxnSpPr>
          <p:cNvPr id="234" name="Google Shape;234;p27"/>
          <p:cNvCxnSpPr/>
          <p:nvPr/>
        </p:nvCxnSpPr>
        <p:spPr>
          <a:xfrm>
            <a:off x="7994300" y="2295051"/>
            <a:ext cx="0" cy="358400"/>
          </a:xfrm>
          <a:prstGeom prst="straightConnector1">
            <a:avLst/>
          </a:prstGeom>
          <a:noFill/>
          <a:ln w="9525" cap="flat" cmpd="sng">
            <a:solidFill>
              <a:schemeClr val="dk2"/>
            </a:solidFill>
            <a:prstDash val="solid"/>
            <a:round/>
            <a:headEnd type="none" w="sm" len="sm"/>
            <a:tailEnd type="none" w="sm" len="sm"/>
          </a:ln>
        </p:spPr>
      </p:cxnSp>
      <p:cxnSp>
        <p:nvCxnSpPr>
          <p:cNvPr id="235" name="Google Shape;235;p27"/>
          <p:cNvCxnSpPr/>
          <p:nvPr/>
        </p:nvCxnSpPr>
        <p:spPr>
          <a:xfrm>
            <a:off x="10449400" y="2287651"/>
            <a:ext cx="0" cy="3584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rgbClr val="191919"/>
                </a:solidFill>
                <a:latin typeface="Avenir"/>
                <a:ea typeface="Avenir"/>
                <a:cs typeface="Avenir"/>
                <a:sym typeface="Avenir"/>
              </a:rPr>
              <a:t>Types of SQL Commands</a:t>
            </a:r>
            <a:endParaRPr sz="3200" b="1" i="0" u="none" strike="noStrike" cap="none">
              <a:solidFill>
                <a:srgbClr val="191919"/>
              </a:solidFill>
              <a:latin typeface="Avenir"/>
              <a:ea typeface="Avenir"/>
              <a:cs typeface="Avenir"/>
              <a:sym typeface="Avenir"/>
            </a:endParaRPr>
          </a:p>
        </p:txBody>
      </p:sp>
      <p:cxnSp>
        <p:nvCxnSpPr>
          <p:cNvPr id="241" name="Google Shape;241;p28"/>
          <p:cNvCxnSpPr/>
          <p:nvPr/>
        </p:nvCxnSpPr>
        <p:spPr>
          <a:xfrm>
            <a:off x="5555311" y="1946883"/>
            <a:ext cx="1200" cy="340800"/>
          </a:xfrm>
          <a:prstGeom prst="straightConnector1">
            <a:avLst/>
          </a:prstGeom>
          <a:noFill/>
          <a:ln w="9525" cap="flat" cmpd="sng">
            <a:solidFill>
              <a:schemeClr val="dk2"/>
            </a:solidFill>
            <a:prstDash val="solid"/>
            <a:round/>
            <a:headEnd type="none" w="sm" len="sm"/>
            <a:tailEnd type="none" w="sm" len="sm"/>
          </a:ln>
        </p:spPr>
      </p:cxnSp>
      <p:cxnSp>
        <p:nvCxnSpPr>
          <p:cNvPr id="242" name="Google Shape;242;p28"/>
          <p:cNvCxnSpPr/>
          <p:nvPr/>
        </p:nvCxnSpPr>
        <p:spPr>
          <a:xfrm rot="10800000" flipH="1">
            <a:off x="1105096" y="2282981"/>
            <a:ext cx="9350400" cy="11600"/>
          </a:xfrm>
          <a:prstGeom prst="straightConnector1">
            <a:avLst/>
          </a:prstGeom>
          <a:noFill/>
          <a:ln w="9525" cap="flat" cmpd="sng">
            <a:solidFill>
              <a:schemeClr val="dk2"/>
            </a:solidFill>
            <a:prstDash val="solid"/>
            <a:round/>
            <a:headEnd type="none" w="sm" len="sm"/>
            <a:tailEnd type="none" w="sm" len="sm"/>
          </a:ln>
        </p:spPr>
      </p:cxnSp>
      <p:sp>
        <p:nvSpPr>
          <p:cNvPr id="243" name="Google Shape;243;p28"/>
          <p:cNvSpPr/>
          <p:nvPr/>
        </p:nvSpPr>
        <p:spPr>
          <a:xfrm>
            <a:off x="315557" y="2653548"/>
            <a:ext cx="1857600" cy="797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DDL</a:t>
            </a:r>
            <a:endParaRPr sz="1600" b="0" i="0" u="none" strike="noStrike" cap="none">
              <a:solidFill>
                <a:schemeClr val="dk1"/>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Data Definition Language </a:t>
            </a:r>
            <a:endParaRPr sz="1600" b="0" i="0" u="none" strike="noStrike" cap="none">
              <a:solidFill>
                <a:schemeClr val="dk1"/>
              </a:solidFill>
              <a:latin typeface="Avenir"/>
              <a:ea typeface="Avenir"/>
              <a:cs typeface="Avenir"/>
              <a:sym typeface="Avenir"/>
            </a:endParaRPr>
          </a:p>
        </p:txBody>
      </p:sp>
      <p:sp>
        <p:nvSpPr>
          <p:cNvPr id="244" name="Google Shape;244;p28"/>
          <p:cNvSpPr/>
          <p:nvPr/>
        </p:nvSpPr>
        <p:spPr>
          <a:xfrm>
            <a:off x="2471328" y="2660848"/>
            <a:ext cx="1966000" cy="797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DML</a:t>
            </a:r>
            <a:endParaRPr sz="1600" b="0" i="0" u="none" strike="noStrike" cap="none">
              <a:solidFill>
                <a:schemeClr val="dk1"/>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Data Manipulation Language </a:t>
            </a:r>
            <a:endParaRPr sz="1600" b="0" i="0" u="none" strike="noStrike" cap="none">
              <a:solidFill>
                <a:schemeClr val="dk1"/>
              </a:solidFill>
              <a:latin typeface="Avenir"/>
              <a:ea typeface="Avenir"/>
              <a:cs typeface="Avenir"/>
              <a:sym typeface="Avenir"/>
            </a:endParaRPr>
          </a:p>
        </p:txBody>
      </p:sp>
      <p:sp>
        <p:nvSpPr>
          <p:cNvPr id="245" name="Google Shape;245;p28"/>
          <p:cNvSpPr/>
          <p:nvPr/>
        </p:nvSpPr>
        <p:spPr>
          <a:xfrm>
            <a:off x="4673533" y="2660881"/>
            <a:ext cx="1857600" cy="797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DQL</a:t>
            </a:r>
            <a:endParaRPr sz="1600" b="0" i="0" u="none" strike="noStrike" cap="none">
              <a:solidFill>
                <a:schemeClr val="dk1"/>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Data Query Language </a:t>
            </a:r>
            <a:endParaRPr sz="1600" b="0" i="0" u="none" strike="noStrike" cap="none">
              <a:solidFill>
                <a:schemeClr val="dk1"/>
              </a:solidFill>
              <a:latin typeface="Avenir"/>
              <a:ea typeface="Avenir"/>
              <a:cs typeface="Avenir"/>
              <a:sym typeface="Avenir"/>
            </a:endParaRPr>
          </a:p>
        </p:txBody>
      </p:sp>
      <p:sp>
        <p:nvSpPr>
          <p:cNvPr id="246" name="Google Shape;246;p28"/>
          <p:cNvSpPr/>
          <p:nvPr/>
        </p:nvSpPr>
        <p:spPr>
          <a:xfrm>
            <a:off x="7007224" y="2653548"/>
            <a:ext cx="1857600" cy="797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DCL</a:t>
            </a:r>
            <a:endParaRPr sz="1600" b="0" i="0" u="none" strike="noStrike" cap="none">
              <a:solidFill>
                <a:schemeClr val="dk1"/>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Data Control Language </a:t>
            </a:r>
            <a:endParaRPr sz="1600" b="0" i="0" u="none" strike="noStrike" cap="none">
              <a:solidFill>
                <a:schemeClr val="dk1"/>
              </a:solidFill>
              <a:latin typeface="Avenir"/>
              <a:ea typeface="Avenir"/>
              <a:cs typeface="Avenir"/>
              <a:sym typeface="Avenir"/>
            </a:endParaRPr>
          </a:p>
        </p:txBody>
      </p:sp>
      <p:sp>
        <p:nvSpPr>
          <p:cNvPr id="247" name="Google Shape;247;p28"/>
          <p:cNvSpPr/>
          <p:nvPr/>
        </p:nvSpPr>
        <p:spPr>
          <a:xfrm>
            <a:off x="9487861" y="2641448"/>
            <a:ext cx="2050400" cy="797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TCL</a:t>
            </a:r>
            <a:endParaRPr sz="1600" b="0" i="0" u="none" strike="noStrike" cap="none">
              <a:solidFill>
                <a:schemeClr val="dk1"/>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venir"/>
                <a:ea typeface="Avenir"/>
                <a:cs typeface="Avenir"/>
                <a:sym typeface="Avenir"/>
              </a:rPr>
              <a:t>Transactional Control Language </a:t>
            </a:r>
            <a:endParaRPr sz="1600" b="0" i="0" u="none" strike="noStrike" cap="none">
              <a:solidFill>
                <a:schemeClr val="dk1"/>
              </a:solidFill>
              <a:latin typeface="Avenir"/>
              <a:ea typeface="Avenir"/>
              <a:cs typeface="Avenir"/>
              <a:sym typeface="Avenir"/>
            </a:endParaRPr>
          </a:p>
        </p:txBody>
      </p:sp>
      <p:cxnSp>
        <p:nvCxnSpPr>
          <p:cNvPr id="248" name="Google Shape;248;p28"/>
          <p:cNvCxnSpPr/>
          <p:nvPr/>
        </p:nvCxnSpPr>
        <p:spPr>
          <a:xfrm>
            <a:off x="656333" y="3453767"/>
            <a:ext cx="2000" cy="2686400"/>
          </a:xfrm>
          <a:prstGeom prst="straightConnector1">
            <a:avLst/>
          </a:prstGeom>
          <a:noFill/>
          <a:ln w="9525" cap="flat" cmpd="sng">
            <a:solidFill>
              <a:schemeClr val="dk2"/>
            </a:solidFill>
            <a:prstDash val="solid"/>
            <a:round/>
            <a:headEnd type="none" w="sm" len="sm"/>
            <a:tailEnd type="none" w="sm" len="sm"/>
          </a:ln>
        </p:spPr>
      </p:cxnSp>
      <p:cxnSp>
        <p:nvCxnSpPr>
          <p:cNvPr id="249" name="Google Shape;249;p28"/>
          <p:cNvCxnSpPr/>
          <p:nvPr/>
        </p:nvCxnSpPr>
        <p:spPr>
          <a:xfrm>
            <a:off x="656348" y="4101028"/>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50" name="Google Shape;250;p28"/>
          <p:cNvCxnSpPr/>
          <p:nvPr/>
        </p:nvCxnSpPr>
        <p:spPr>
          <a:xfrm flipH="1">
            <a:off x="2832911" y="3457581"/>
            <a:ext cx="12000" cy="2049600"/>
          </a:xfrm>
          <a:prstGeom prst="straightConnector1">
            <a:avLst/>
          </a:prstGeom>
          <a:noFill/>
          <a:ln w="9525" cap="flat" cmpd="sng">
            <a:solidFill>
              <a:schemeClr val="dk2"/>
            </a:solidFill>
            <a:prstDash val="solid"/>
            <a:round/>
            <a:headEnd type="none" w="sm" len="sm"/>
            <a:tailEnd type="none" w="sm" len="sm"/>
          </a:ln>
        </p:spPr>
      </p:cxnSp>
      <p:cxnSp>
        <p:nvCxnSpPr>
          <p:cNvPr id="251" name="Google Shape;251;p28"/>
          <p:cNvCxnSpPr/>
          <p:nvPr/>
        </p:nvCxnSpPr>
        <p:spPr>
          <a:xfrm>
            <a:off x="2860396" y="3999428"/>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52" name="Google Shape;252;p28"/>
          <p:cNvCxnSpPr/>
          <p:nvPr/>
        </p:nvCxnSpPr>
        <p:spPr>
          <a:xfrm>
            <a:off x="2851681" y="4765785"/>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53" name="Google Shape;253;p28"/>
          <p:cNvCxnSpPr/>
          <p:nvPr/>
        </p:nvCxnSpPr>
        <p:spPr>
          <a:xfrm>
            <a:off x="2838149" y="5492467"/>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54" name="Google Shape;254;p28"/>
          <p:cNvCxnSpPr/>
          <p:nvPr/>
        </p:nvCxnSpPr>
        <p:spPr>
          <a:xfrm flipH="1">
            <a:off x="5068195" y="3450815"/>
            <a:ext cx="3200" cy="526400"/>
          </a:xfrm>
          <a:prstGeom prst="straightConnector1">
            <a:avLst/>
          </a:prstGeom>
          <a:noFill/>
          <a:ln w="9525" cap="flat" cmpd="sng">
            <a:solidFill>
              <a:schemeClr val="dk2"/>
            </a:solidFill>
            <a:prstDash val="solid"/>
            <a:round/>
            <a:headEnd type="none" w="sm" len="sm"/>
            <a:tailEnd type="none" w="sm" len="sm"/>
          </a:ln>
        </p:spPr>
      </p:cxnSp>
      <p:cxnSp>
        <p:nvCxnSpPr>
          <p:cNvPr id="255" name="Google Shape;255;p28"/>
          <p:cNvCxnSpPr/>
          <p:nvPr/>
        </p:nvCxnSpPr>
        <p:spPr>
          <a:xfrm>
            <a:off x="5071400" y="3961701"/>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56" name="Google Shape;256;p28"/>
          <p:cNvCxnSpPr/>
          <p:nvPr/>
        </p:nvCxnSpPr>
        <p:spPr>
          <a:xfrm>
            <a:off x="7408300" y="3465433"/>
            <a:ext cx="7200" cy="1360800"/>
          </a:xfrm>
          <a:prstGeom prst="straightConnector1">
            <a:avLst/>
          </a:prstGeom>
          <a:noFill/>
          <a:ln w="9525" cap="flat" cmpd="sng">
            <a:solidFill>
              <a:schemeClr val="dk2"/>
            </a:solidFill>
            <a:prstDash val="solid"/>
            <a:round/>
            <a:headEnd type="none" w="sm" len="sm"/>
            <a:tailEnd type="none" w="sm" len="sm"/>
          </a:ln>
        </p:spPr>
      </p:cxnSp>
      <p:cxnSp>
        <p:nvCxnSpPr>
          <p:cNvPr id="257" name="Google Shape;257;p28"/>
          <p:cNvCxnSpPr/>
          <p:nvPr/>
        </p:nvCxnSpPr>
        <p:spPr>
          <a:xfrm>
            <a:off x="7423681" y="3977181"/>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58" name="Google Shape;258;p28"/>
          <p:cNvCxnSpPr/>
          <p:nvPr/>
        </p:nvCxnSpPr>
        <p:spPr>
          <a:xfrm>
            <a:off x="7414965" y="4805463"/>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59" name="Google Shape;259;p28"/>
          <p:cNvCxnSpPr/>
          <p:nvPr/>
        </p:nvCxnSpPr>
        <p:spPr>
          <a:xfrm flipH="1">
            <a:off x="9814995" y="3450815"/>
            <a:ext cx="31600" cy="2490000"/>
          </a:xfrm>
          <a:prstGeom prst="straightConnector1">
            <a:avLst/>
          </a:prstGeom>
          <a:noFill/>
          <a:ln w="9525" cap="flat" cmpd="sng">
            <a:solidFill>
              <a:schemeClr val="dk2"/>
            </a:solidFill>
            <a:prstDash val="solid"/>
            <a:round/>
            <a:headEnd type="none" w="sm" len="sm"/>
            <a:tailEnd type="none" w="sm" len="sm"/>
          </a:ln>
        </p:spPr>
      </p:cxnSp>
      <p:cxnSp>
        <p:nvCxnSpPr>
          <p:cNvPr id="260" name="Google Shape;260;p28"/>
          <p:cNvCxnSpPr/>
          <p:nvPr/>
        </p:nvCxnSpPr>
        <p:spPr>
          <a:xfrm>
            <a:off x="9862081" y="3961701"/>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61" name="Google Shape;261;p28"/>
          <p:cNvCxnSpPr/>
          <p:nvPr/>
        </p:nvCxnSpPr>
        <p:spPr>
          <a:xfrm>
            <a:off x="9853365" y="4578067"/>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62" name="Google Shape;262;p28"/>
          <p:cNvCxnSpPr/>
          <p:nvPr/>
        </p:nvCxnSpPr>
        <p:spPr>
          <a:xfrm>
            <a:off x="9839835" y="5273785"/>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63" name="Google Shape;263;p28"/>
          <p:cNvCxnSpPr/>
          <p:nvPr/>
        </p:nvCxnSpPr>
        <p:spPr>
          <a:xfrm>
            <a:off x="9824333" y="5925913"/>
            <a:ext cx="232400" cy="0"/>
          </a:xfrm>
          <a:prstGeom prst="straightConnector1">
            <a:avLst/>
          </a:prstGeom>
          <a:noFill/>
          <a:ln w="9525" cap="flat" cmpd="sng">
            <a:solidFill>
              <a:schemeClr val="dk2"/>
            </a:solidFill>
            <a:prstDash val="solid"/>
            <a:round/>
            <a:headEnd type="none" w="sm" len="sm"/>
            <a:tailEnd type="triangle" w="med" len="med"/>
          </a:ln>
        </p:spPr>
      </p:cxnSp>
      <p:sp>
        <p:nvSpPr>
          <p:cNvPr id="264" name="Google Shape;264;p28"/>
          <p:cNvSpPr/>
          <p:nvPr/>
        </p:nvSpPr>
        <p:spPr>
          <a:xfrm>
            <a:off x="10072233" y="5633833"/>
            <a:ext cx="19660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Set Transaction</a:t>
            </a:r>
            <a:endParaRPr sz="2400" b="0" i="0" u="none" strike="noStrike" cap="none">
              <a:solidFill>
                <a:schemeClr val="dk1"/>
              </a:solidFill>
              <a:latin typeface="Avenir"/>
              <a:ea typeface="Avenir"/>
              <a:cs typeface="Avenir"/>
              <a:sym typeface="Avenir"/>
            </a:endParaRPr>
          </a:p>
        </p:txBody>
      </p:sp>
      <p:sp>
        <p:nvSpPr>
          <p:cNvPr id="265" name="Google Shape;265;p28"/>
          <p:cNvSpPr/>
          <p:nvPr/>
        </p:nvSpPr>
        <p:spPr>
          <a:xfrm>
            <a:off x="10087700" y="4953600"/>
            <a:ext cx="19660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Save point</a:t>
            </a:r>
            <a:endParaRPr sz="2400" b="0" i="0" u="none" strike="noStrike" cap="none">
              <a:solidFill>
                <a:schemeClr val="dk1"/>
              </a:solidFill>
              <a:latin typeface="Avenir"/>
              <a:ea typeface="Avenir"/>
              <a:cs typeface="Avenir"/>
              <a:sym typeface="Avenir"/>
            </a:endParaRPr>
          </a:p>
        </p:txBody>
      </p:sp>
      <p:sp>
        <p:nvSpPr>
          <p:cNvPr id="266" name="Google Shape;266;p28"/>
          <p:cNvSpPr/>
          <p:nvPr/>
        </p:nvSpPr>
        <p:spPr>
          <a:xfrm>
            <a:off x="10092533" y="4301667"/>
            <a:ext cx="19660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Roll Back</a:t>
            </a:r>
            <a:endParaRPr sz="2400" b="0" i="0" u="none" strike="noStrike" cap="none">
              <a:solidFill>
                <a:schemeClr val="dk1"/>
              </a:solidFill>
              <a:latin typeface="Avenir"/>
              <a:ea typeface="Avenir"/>
              <a:cs typeface="Avenir"/>
              <a:sym typeface="Avenir"/>
            </a:endParaRPr>
          </a:p>
        </p:txBody>
      </p:sp>
      <p:sp>
        <p:nvSpPr>
          <p:cNvPr id="267" name="Google Shape;267;p28"/>
          <p:cNvSpPr/>
          <p:nvPr/>
        </p:nvSpPr>
        <p:spPr>
          <a:xfrm>
            <a:off x="10109933" y="3670033"/>
            <a:ext cx="19660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Commit</a:t>
            </a:r>
            <a:endParaRPr sz="2400" b="0" i="0" u="none" strike="noStrike" cap="none">
              <a:solidFill>
                <a:schemeClr val="dk1"/>
              </a:solidFill>
              <a:latin typeface="Avenir"/>
              <a:ea typeface="Avenir"/>
              <a:cs typeface="Avenir"/>
              <a:sym typeface="Avenir"/>
            </a:endParaRPr>
          </a:p>
        </p:txBody>
      </p:sp>
      <p:sp>
        <p:nvSpPr>
          <p:cNvPr id="268" name="Google Shape;268;p28"/>
          <p:cNvSpPr/>
          <p:nvPr/>
        </p:nvSpPr>
        <p:spPr>
          <a:xfrm>
            <a:off x="7678539" y="4501552"/>
            <a:ext cx="19660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Revoke</a:t>
            </a:r>
            <a:endParaRPr sz="2400" b="0" i="0" u="none" strike="noStrike" cap="none">
              <a:solidFill>
                <a:schemeClr val="dk1"/>
              </a:solidFill>
              <a:latin typeface="Avenir"/>
              <a:ea typeface="Avenir"/>
              <a:cs typeface="Avenir"/>
              <a:sym typeface="Avenir"/>
            </a:endParaRPr>
          </a:p>
        </p:txBody>
      </p:sp>
      <p:sp>
        <p:nvSpPr>
          <p:cNvPr id="269" name="Google Shape;269;p28"/>
          <p:cNvSpPr/>
          <p:nvPr/>
        </p:nvSpPr>
        <p:spPr>
          <a:xfrm>
            <a:off x="7652133" y="3670033"/>
            <a:ext cx="19660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Grant</a:t>
            </a:r>
            <a:endParaRPr sz="2400" b="0" i="0" u="none" strike="noStrike" cap="none">
              <a:solidFill>
                <a:schemeClr val="dk1"/>
              </a:solidFill>
              <a:latin typeface="Avenir"/>
              <a:ea typeface="Avenir"/>
              <a:cs typeface="Avenir"/>
              <a:sym typeface="Avenir"/>
            </a:endParaRPr>
          </a:p>
        </p:txBody>
      </p:sp>
      <p:sp>
        <p:nvSpPr>
          <p:cNvPr id="270" name="Google Shape;270;p28"/>
          <p:cNvSpPr/>
          <p:nvPr/>
        </p:nvSpPr>
        <p:spPr>
          <a:xfrm>
            <a:off x="5309160" y="3685515"/>
            <a:ext cx="19660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Select</a:t>
            </a:r>
            <a:endParaRPr sz="2400" b="0" i="0" u="none" strike="noStrike" cap="none">
              <a:solidFill>
                <a:schemeClr val="dk1"/>
              </a:solidFill>
              <a:latin typeface="Avenir"/>
              <a:ea typeface="Avenir"/>
              <a:cs typeface="Avenir"/>
              <a:sym typeface="Avenir"/>
            </a:endParaRPr>
          </a:p>
        </p:txBody>
      </p:sp>
      <p:sp>
        <p:nvSpPr>
          <p:cNvPr id="271" name="Google Shape;271;p28"/>
          <p:cNvSpPr/>
          <p:nvPr/>
        </p:nvSpPr>
        <p:spPr>
          <a:xfrm>
            <a:off x="3072467" y="5134433"/>
            <a:ext cx="16588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Delete</a:t>
            </a:r>
            <a:endParaRPr sz="2400" b="0" i="0" u="none" strike="noStrike" cap="none">
              <a:solidFill>
                <a:schemeClr val="dk1"/>
              </a:solidFill>
              <a:latin typeface="Avenir"/>
              <a:ea typeface="Avenir"/>
              <a:cs typeface="Avenir"/>
              <a:sym typeface="Avenir"/>
            </a:endParaRPr>
          </a:p>
        </p:txBody>
      </p:sp>
      <p:sp>
        <p:nvSpPr>
          <p:cNvPr id="272" name="Google Shape;272;p28"/>
          <p:cNvSpPr/>
          <p:nvPr/>
        </p:nvSpPr>
        <p:spPr>
          <a:xfrm>
            <a:off x="3075800" y="4482833"/>
            <a:ext cx="16588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Update</a:t>
            </a:r>
            <a:endParaRPr sz="2400" b="0" i="0" u="none" strike="noStrike" cap="none">
              <a:solidFill>
                <a:schemeClr val="dk1"/>
              </a:solidFill>
              <a:latin typeface="Avenir"/>
              <a:ea typeface="Avenir"/>
              <a:cs typeface="Avenir"/>
              <a:sym typeface="Avenir"/>
            </a:endParaRPr>
          </a:p>
        </p:txBody>
      </p:sp>
      <p:sp>
        <p:nvSpPr>
          <p:cNvPr id="273" name="Google Shape;273;p28"/>
          <p:cNvSpPr/>
          <p:nvPr/>
        </p:nvSpPr>
        <p:spPr>
          <a:xfrm>
            <a:off x="3075767" y="3758033"/>
            <a:ext cx="16588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Insert</a:t>
            </a:r>
            <a:endParaRPr sz="2400" b="0" i="0" u="none" strike="noStrike" cap="none">
              <a:solidFill>
                <a:schemeClr val="dk1"/>
              </a:solidFill>
              <a:latin typeface="Avenir"/>
              <a:ea typeface="Avenir"/>
              <a:cs typeface="Avenir"/>
              <a:sym typeface="Avenir"/>
            </a:endParaRPr>
          </a:p>
        </p:txBody>
      </p:sp>
      <p:sp>
        <p:nvSpPr>
          <p:cNvPr id="274" name="Google Shape;274;p28"/>
          <p:cNvSpPr/>
          <p:nvPr/>
        </p:nvSpPr>
        <p:spPr>
          <a:xfrm>
            <a:off x="888733" y="5134433"/>
            <a:ext cx="16588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Drop</a:t>
            </a:r>
            <a:endParaRPr sz="2400" b="0" i="0" u="none" strike="noStrike" cap="none">
              <a:solidFill>
                <a:schemeClr val="dk1"/>
              </a:solidFill>
              <a:latin typeface="Avenir"/>
              <a:ea typeface="Avenir"/>
              <a:cs typeface="Avenir"/>
              <a:sym typeface="Avenir"/>
            </a:endParaRPr>
          </a:p>
        </p:txBody>
      </p:sp>
      <p:sp>
        <p:nvSpPr>
          <p:cNvPr id="275" name="Google Shape;275;p28"/>
          <p:cNvSpPr/>
          <p:nvPr/>
        </p:nvSpPr>
        <p:spPr>
          <a:xfrm>
            <a:off x="888733" y="4449625"/>
            <a:ext cx="16588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Alter</a:t>
            </a:r>
            <a:endParaRPr sz="2400" b="0" i="0" u="none" strike="noStrike" cap="none">
              <a:solidFill>
                <a:schemeClr val="dk1"/>
              </a:solidFill>
              <a:latin typeface="Avenir"/>
              <a:ea typeface="Avenir"/>
              <a:cs typeface="Avenir"/>
              <a:sym typeface="Avenir"/>
            </a:endParaRPr>
          </a:p>
        </p:txBody>
      </p:sp>
      <p:sp>
        <p:nvSpPr>
          <p:cNvPr id="276" name="Google Shape;276;p28"/>
          <p:cNvSpPr/>
          <p:nvPr/>
        </p:nvSpPr>
        <p:spPr>
          <a:xfrm>
            <a:off x="888749" y="3764844"/>
            <a:ext cx="1658800" cy="52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Create</a:t>
            </a:r>
            <a:endParaRPr sz="2400" b="0" i="0" u="none" strike="noStrike" cap="none">
              <a:solidFill>
                <a:schemeClr val="dk1"/>
              </a:solidFill>
              <a:latin typeface="Avenir"/>
              <a:ea typeface="Avenir"/>
              <a:cs typeface="Avenir"/>
              <a:sym typeface="Avenir"/>
            </a:endParaRPr>
          </a:p>
        </p:txBody>
      </p:sp>
      <p:sp>
        <p:nvSpPr>
          <p:cNvPr id="277" name="Google Shape;277;p28"/>
          <p:cNvSpPr/>
          <p:nvPr/>
        </p:nvSpPr>
        <p:spPr>
          <a:xfrm>
            <a:off x="907095" y="5660833"/>
            <a:ext cx="1640437" cy="6848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venir"/>
                <a:ea typeface="Avenir"/>
                <a:cs typeface="Avenir"/>
                <a:sym typeface="Avenir"/>
              </a:rPr>
              <a:t>Truncate</a:t>
            </a:r>
            <a:endParaRPr sz="2400" b="0" i="0" u="none" strike="noStrike" cap="none">
              <a:solidFill>
                <a:schemeClr val="dk1"/>
              </a:solidFill>
              <a:latin typeface="Avenir"/>
              <a:ea typeface="Avenir"/>
              <a:cs typeface="Avenir"/>
              <a:sym typeface="Avenir"/>
            </a:endParaRPr>
          </a:p>
        </p:txBody>
      </p:sp>
      <p:cxnSp>
        <p:nvCxnSpPr>
          <p:cNvPr id="278" name="Google Shape;278;p28"/>
          <p:cNvCxnSpPr/>
          <p:nvPr/>
        </p:nvCxnSpPr>
        <p:spPr>
          <a:xfrm>
            <a:off x="656348" y="4710628"/>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79" name="Google Shape;279;p28"/>
          <p:cNvCxnSpPr/>
          <p:nvPr/>
        </p:nvCxnSpPr>
        <p:spPr>
          <a:xfrm>
            <a:off x="656348" y="5421828"/>
            <a:ext cx="232400" cy="0"/>
          </a:xfrm>
          <a:prstGeom prst="straightConnector1">
            <a:avLst/>
          </a:prstGeom>
          <a:noFill/>
          <a:ln w="9525" cap="flat" cmpd="sng">
            <a:solidFill>
              <a:schemeClr val="dk2"/>
            </a:solidFill>
            <a:prstDash val="solid"/>
            <a:round/>
            <a:headEnd type="none" w="sm" len="sm"/>
            <a:tailEnd type="triangle" w="med" len="med"/>
          </a:ln>
        </p:spPr>
      </p:cxnSp>
      <p:cxnSp>
        <p:nvCxnSpPr>
          <p:cNvPr id="280" name="Google Shape;280;p28"/>
          <p:cNvCxnSpPr/>
          <p:nvPr/>
        </p:nvCxnSpPr>
        <p:spPr>
          <a:xfrm>
            <a:off x="656348" y="6133028"/>
            <a:ext cx="232400" cy="0"/>
          </a:xfrm>
          <a:prstGeom prst="straightConnector1">
            <a:avLst/>
          </a:prstGeom>
          <a:noFill/>
          <a:ln w="9525" cap="flat" cmpd="sng">
            <a:solidFill>
              <a:schemeClr val="dk2"/>
            </a:solidFill>
            <a:prstDash val="solid"/>
            <a:round/>
            <a:headEnd type="none" w="sm" len="sm"/>
            <a:tailEnd type="triangle" w="med" len="med"/>
          </a:ln>
        </p:spPr>
      </p:cxnSp>
      <p:sp>
        <p:nvSpPr>
          <p:cNvPr id="281" name="Google Shape;281;p28"/>
          <p:cNvSpPr/>
          <p:nvPr/>
        </p:nvSpPr>
        <p:spPr>
          <a:xfrm>
            <a:off x="3710300" y="1242467"/>
            <a:ext cx="3713200" cy="704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533"/>
              <a:buFont typeface="Arial"/>
              <a:buNone/>
            </a:pPr>
            <a:r>
              <a:rPr lang="en" sz="2533" b="1" i="0" u="none" strike="noStrike" cap="none">
                <a:solidFill>
                  <a:schemeClr val="dk1"/>
                </a:solidFill>
                <a:latin typeface="Avenir"/>
                <a:ea typeface="Avenir"/>
                <a:cs typeface="Avenir"/>
                <a:sym typeface="Avenir"/>
              </a:rPr>
              <a:t>SQL Commands</a:t>
            </a:r>
            <a:endParaRPr sz="2533" b="1" i="0" u="none" strike="noStrike" cap="none">
              <a:solidFill>
                <a:schemeClr val="dk1"/>
              </a:solidFill>
              <a:latin typeface="Avenir"/>
              <a:ea typeface="Avenir"/>
              <a:cs typeface="Avenir"/>
              <a:sym typeface="Avenir"/>
            </a:endParaRPr>
          </a:p>
        </p:txBody>
      </p:sp>
      <p:cxnSp>
        <p:nvCxnSpPr>
          <p:cNvPr id="282" name="Google Shape;282;p28"/>
          <p:cNvCxnSpPr/>
          <p:nvPr/>
        </p:nvCxnSpPr>
        <p:spPr>
          <a:xfrm>
            <a:off x="1111467" y="2298500"/>
            <a:ext cx="0" cy="358400"/>
          </a:xfrm>
          <a:prstGeom prst="straightConnector1">
            <a:avLst/>
          </a:prstGeom>
          <a:noFill/>
          <a:ln w="9525" cap="flat" cmpd="sng">
            <a:solidFill>
              <a:schemeClr val="dk2"/>
            </a:solidFill>
            <a:prstDash val="solid"/>
            <a:round/>
            <a:headEnd type="none" w="sm" len="sm"/>
            <a:tailEnd type="none" w="sm" len="sm"/>
          </a:ln>
        </p:spPr>
      </p:cxnSp>
      <p:cxnSp>
        <p:nvCxnSpPr>
          <p:cNvPr id="283" name="Google Shape;283;p28"/>
          <p:cNvCxnSpPr/>
          <p:nvPr/>
        </p:nvCxnSpPr>
        <p:spPr>
          <a:xfrm>
            <a:off x="3448267" y="2298500"/>
            <a:ext cx="0" cy="358400"/>
          </a:xfrm>
          <a:prstGeom prst="straightConnector1">
            <a:avLst/>
          </a:prstGeom>
          <a:noFill/>
          <a:ln w="9525" cap="flat" cmpd="sng">
            <a:solidFill>
              <a:schemeClr val="dk2"/>
            </a:solidFill>
            <a:prstDash val="solid"/>
            <a:round/>
            <a:headEnd type="none" w="sm" len="sm"/>
            <a:tailEnd type="none" w="sm" len="sm"/>
          </a:ln>
        </p:spPr>
      </p:cxnSp>
      <p:cxnSp>
        <p:nvCxnSpPr>
          <p:cNvPr id="284" name="Google Shape;284;p28"/>
          <p:cNvCxnSpPr/>
          <p:nvPr/>
        </p:nvCxnSpPr>
        <p:spPr>
          <a:xfrm>
            <a:off x="5555900" y="2295051"/>
            <a:ext cx="0" cy="358400"/>
          </a:xfrm>
          <a:prstGeom prst="straightConnector1">
            <a:avLst/>
          </a:prstGeom>
          <a:noFill/>
          <a:ln w="9525" cap="flat" cmpd="sng">
            <a:solidFill>
              <a:schemeClr val="dk2"/>
            </a:solidFill>
            <a:prstDash val="solid"/>
            <a:round/>
            <a:headEnd type="none" w="sm" len="sm"/>
            <a:tailEnd type="none" w="sm" len="sm"/>
          </a:ln>
        </p:spPr>
      </p:cxnSp>
      <p:cxnSp>
        <p:nvCxnSpPr>
          <p:cNvPr id="285" name="Google Shape;285;p28"/>
          <p:cNvCxnSpPr/>
          <p:nvPr/>
        </p:nvCxnSpPr>
        <p:spPr>
          <a:xfrm>
            <a:off x="7994300" y="2295051"/>
            <a:ext cx="0" cy="358400"/>
          </a:xfrm>
          <a:prstGeom prst="straightConnector1">
            <a:avLst/>
          </a:prstGeom>
          <a:noFill/>
          <a:ln w="9525" cap="flat" cmpd="sng">
            <a:solidFill>
              <a:schemeClr val="dk2"/>
            </a:solidFill>
            <a:prstDash val="solid"/>
            <a:round/>
            <a:headEnd type="none" w="sm" len="sm"/>
            <a:tailEnd type="none" w="sm" len="sm"/>
          </a:ln>
        </p:spPr>
      </p:cxnSp>
      <p:cxnSp>
        <p:nvCxnSpPr>
          <p:cNvPr id="286" name="Google Shape;286;p28"/>
          <p:cNvCxnSpPr/>
          <p:nvPr/>
        </p:nvCxnSpPr>
        <p:spPr>
          <a:xfrm>
            <a:off x="10449400" y="2287651"/>
            <a:ext cx="0" cy="358400"/>
          </a:xfrm>
          <a:prstGeom prst="straightConnector1">
            <a:avLst/>
          </a:prstGeom>
          <a:noFill/>
          <a:ln w="9525" cap="flat" cmpd="sng">
            <a:solidFill>
              <a:schemeClr val="dk2"/>
            </a:solidFill>
            <a:prstDash val="solid"/>
            <a:round/>
            <a:headEnd type="none" w="sm" len="sm"/>
            <a:tailEnd type="none" w="sm" len="sm"/>
          </a:ln>
        </p:spPr>
      </p:cxnSp>
      <p:pic>
        <p:nvPicPr>
          <p:cNvPr id="287" name="Google Shape;287;p28"/>
          <p:cNvPicPr preferRelativeResize="0"/>
          <p:nvPr/>
        </p:nvPicPr>
        <p:blipFill rotWithShape="1">
          <a:blip r:embed="rId3">
            <a:alphaModFix/>
          </a:blip>
          <a:srcRect/>
          <a:stretch/>
        </p:blipFill>
        <p:spPr>
          <a:xfrm>
            <a:off x="538928" y="3868460"/>
            <a:ext cx="368168" cy="417701"/>
          </a:xfrm>
          <a:prstGeom prst="rect">
            <a:avLst/>
          </a:prstGeom>
          <a:noFill/>
          <a:ln>
            <a:noFill/>
          </a:ln>
        </p:spPr>
      </p:pic>
      <p:pic>
        <p:nvPicPr>
          <p:cNvPr id="288" name="Google Shape;288;p28"/>
          <p:cNvPicPr preferRelativeResize="0"/>
          <p:nvPr/>
        </p:nvPicPr>
        <p:blipFill rotWithShape="1">
          <a:blip r:embed="rId3">
            <a:alphaModFix/>
          </a:blip>
          <a:srcRect/>
          <a:stretch/>
        </p:blipFill>
        <p:spPr>
          <a:xfrm>
            <a:off x="523461" y="4436059"/>
            <a:ext cx="368168" cy="417701"/>
          </a:xfrm>
          <a:prstGeom prst="rect">
            <a:avLst/>
          </a:prstGeom>
          <a:noFill/>
          <a:ln>
            <a:noFill/>
          </a:ln>
        </p:spPr>
      </p:pic>
      <p:pic>
        <p:nvPicPr>
          <p:cNvPr id="289" name="Google Shape;289;p28"/>
          <p:cNvPicPr preferRelativeResize="0"/>
          <p:nvPr/>
        </p:nvPicPr>
        <p:blipFill rotWithShape="1">
          <a:blip r:embed="rId3">
            <a:alphaModFix/>
          </a:blip>
          <a:srcRect/>
          <a:stretch/>
        </p:blipFill>
        <p:spPr>
          <a:xfrm>
            <a:off x="507711" y="5188776"/>
            <a:ext cx="368168" cy="417701"/>
          </a:xfrm>
          <a:prstGeom prst="rect">
            <a:avLst/>
          </a:prstGeom>
          <a:noFill/>
          <a:ln>
            <a:noFill/>
          </a:ln>
        </p:spPr>
      </p:pic>
      <p:pic>
        <p:nvPicPr>
          <p:cNvPr id="290" name="Google Shape;290;p28"/>
          <p:cNvPicPr preferRelativeResize="0"/>
          <p:nvPr/>
        </p:nvPicPr>
        <p:blipFill rotWithShape="1">
          <a:blip r:embed="rId3">
            <a:alphaModFix/>
          </a:blip>
          <a:srcRect/>
          <a:stretch/>
        </p:blipFill>
        <p:spPr>
          <a:xfrm>
            <a:off x="508328" y="5858268"/>
            <a:ext cx="368168" cy="417701"/>
          </a:xfrm>
          <a:prstGeom prst="rect">
            <a:avLst/>
          </a:prstGeom>
          <a:noFill/>
          <a:ln>
            <a:noFill/>
          </a:ln>
        </p:spPr>
      </p:pic>
      <p:pic>
        <p:nvPicPr>
          <p:cNvPr id="291" name="Google Shape;291;p28"/>
          <p:cNvPicPr preferRelativeResize="0"/>
          <p:nvPr/>
        </p:nvPicPr>
        <p:blipFill rotWithShape="1">
          <a:blip r:embed="rId3">
            <a:alphaModFix/>
          </a:blip>
          <a:srcRect/>
          <a:stretch/>
        </p:blipFill>
        <p:spPr>
          <a:xfrm>
            <a:off x="2662477" y="5222943"/>
            <a:ext cx="368168" cy="417701"/>
          </a:xfrm>
          <a:prstGeom prst="rect">
            <a:avLst/>
          </a:prstGeom>
          <a:noFill/>
          <a:ln>
            <a:noFill/>
          </a:ln>
        </p:spPr>
      </p:pic>
      <p:pic>
        <p:nvPicPr>
          <p:cNvPr id="292" name="Google Shape;292;p28"/>
          <p:cNvPicPr preferRelativeResize="0"/>
          <p:nvPr/>
        </p:nvPicPr>
        <p:blipFill rotWithShape="1">
          <a:blip r:embed="rId3">
            <a:alphaModFix/>
          </a:blip>
          <a:srcRect/>
          <a:stretch/>
        </p:blipFill>
        <p:spPr>
          <a:xfrm>
            <a:off x="2681161" y="3751143"/>
            <a:ext cx="368168" cy="417701"/>
          </a:xfrm>
          <a:prstGeom prst="rect">
            <a:avLst/>
          </a:prstGeom>
          <a:noFill/>
          <a:ln>
            <a:noFill/>
          </a:ln>
        </p:spPr>
      </p:pic>
      <p:pic>
        <p:nvPicPr>
          <p:cNvPr id="293" name="Google Shape;293;p28"/>
          <p:cNvPicPr preferRelativeResize="0"/>
          <p:nvPr/>
        </p:nvPicPr>
        <p:blipFill rotWithShape="1">
          <a:blip r:embed="rId3">
            <a:alphaModFix/>
          </a:blip>
          <a:srcRect/>
          <a:stretch/>
        </p:blipFill>
        <p:spPr>
          <a:xfrm>
            <a:off x="2681161" y="4532276"/>
            <a:ext cx="368168" cy="417701"/>
          </a:xfrm>
          <a:prstGeom prst="rect">
            <a:avLst/>
          </a:prstGeom>
          <a:noFill/>
          <a:ln>
            <a:noFill/>
          </a:ln>
        </p:spPr>
      </p:pic>
      <p:pic>
        <p:nvPicPr>
          <p:cNvPr id="294" name="Google Shape;294;p28"/>
          <p:cNvPicPr preferRelativeResize="0"/>
          <p:nvPr/>
        </p:nvPicPr>
        <p:blipFill rotWithShape="1">
          <a:blip r:embed="rId3">
            <a:alphaModFix/>
          </a:blip>
          <a:srcRect/>
          <a:stretch/>
        </p:blipFill>
        <p:spPr>
          <a:xfrm>
            <a:off x="4931695" y="3673743"/>
            <a:ext cx="368168" cy="417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9"/>
          <p:cNvSpPr txBox="1"/>
          <p:nvPr/>
        </p:nvSpPr>
        <p:spPr>
          <a:xfrm>
            <a:off x="513633" y="2691500"/>
            <a:ext cx="11005600" cy="10860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0" i="0" u="none" strike="noStrike" cap="none">
                <a:solidFill>
                  <a:srgbClr val="191919"/>
                </a:solidFill>
                <a:latin typeface="Calibri"/>
                <a:ea typeface="Calibri"/>
                <a:cs typeface="Calibri"/>
                <a:sym typeface="Calibri"/>
              </a:rPr>
              <a:t>Data Definition Language (DDL)</a:t>
            </a:r>
            <a:endParaRPr sz="6667" b="0" i="0" u="none" strike="noStrike" cap="none">
              <a:solidFill>
                <a:srgbClr val="191919"/>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p:nvPr/>
        </p:nvSpPr>
        <p:spPr>
          <a:xfrm>
            <a:off x="337625" y="1209822"/>
            <a:ext cx="11196975" cy="5008145"/>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50000"/>
              </a:lnSpc>
              <a:spcBef>
                <a:spcPts val="0"/>
              </a:spcBef>
              <a:spcAft>
                <a:spcPts val="0"/>
              </a:spcAft>
              <a:buClr>
                <a:srgbClr val="3C3C3B"/>
              </a:buClr>
              <a:buSzPts val="1600"/>
              <a:buFont typeface="Avenir"/>
              <a:buChar char="●"/>
            </a:pPr>
            <a:r>
              <a:rPr lang="en" sz="2133" b="0" i="0" u="none" strike="noStrike" cap="none">
                <a:solidFill>
                  <a:srgbClr val="191919"/>
                </a:solidFill>
                <a:latin typeface="Avenir"/>
                <a:ea typeface="Avenir"/>
                <a:cs typeface="Avenir"/>
                <a:sym typeface="Avenir"/>
              </a:rPr>
              <a:t>A database is a collection of many tables, and a database server can hold many of these databases</a:t>
            </a:r>
            <a:endParaRPr sz="2133" b="0" i="0" u="none" strike="noStrike" cap="none">
              <a:solidFill>
                <a:srgbClr val="191919"/>
              </a:solidFill>
              <a:latin typeface="Avenir"/>
              <a:ea typeface="Avenir"/>
              <a:cs typeface="Avenir"/>
              <a:sym typeface="Avenir"/>
            </a:endParaRPr>
          </a:p>
          <a:p>
            <a:pPr marL="0" marR="0" lvl="0" indent="0" algn="ctr" rtl="0">
              <a:lnSpc>
                <a:spcPct val="150000"/>
              </a:lnSpc>
              <a:spcBef>
                <a:spcPts val="2667"/>
              </a:spcBef>
              <a:spcAft>
                <a:spcPts val="0"/>
              </a:spcAft>
              <a:buClr>
                <a:srgbClr val="000000"/>
              </a:buClr>
              <a:buSzPts val="2133"/>
              <a:buFont typeface="Arial"/>
              <a:buNone/>
            </a:pPr>
            <a:r>
              <a:rPr lang="en" sz="2133" b="0" i="0" u="none" strike="noStrike" cap="none">
                <a:solidFill>
                  <a:srgbClr val="191919"/>
                </a:solidFill>
                <a:latin typeface="Avenir"/>
                <a:ea typeface="Avenir"/>
                <a:cs typeface="Avenir"/>
                <a:sym typeface="Avenir"/>
              </a:rPr>
              <a:t>Database Server —&gt; Databases —&gt; Tables (defined by columns) —&gt; Rows</a:t>
            </a:r>
            <a:endParaRPr sz="2133" b="0" i="0" u="none" strike="noStrike" cap="none">
              <a:solidFill>
                <a:srgbClr val="191919"/>
              </a:solidFill>
              <a:latin typeface="Avenir"/>
              <a:ea typeface="Avenir"/>
              <a:cs typeface="Avenir"/>
              <a:sym typeface="Avenir"/>
            </a:endParaRPr>
          </a:p>
          <a:p>
            <a:pPr marL="0" marR="0" lvl="0" indent="0" algn="ctr" rtl="0">
              <a:lnSpc>
                <a:spcPct val="100000"/>
              </a:lnSpc>
              <a:spcBef>
                <a:spcPts val="2667"/>
              </a:spcBef>
              <a:spcAft>
                <a:spcPts val="0"/>
              </a:spcAft>
              <a:buClr>
                <a:srgbClr val="000000"/>
              </a:buClr>
              <a:buSzPts val="2133"/>
              <a:buFont typeface="Arial"/>
              <a:buNone/>
            </a:pPr>
            <a:endParaRPr sz="2133" b="0" i="0" u="none" strike="noStrike" cap="none">
              <a:solidFill>
                <a:srgbClr val="191919"/>
              </a:solidFill>
              <a:latin typeface="Avenir"/>
              <a:ea typeface="Avenir"/>
              <a:cs typeface="Avenir"/>
              <a:sym typeface="Avenir"/>
            </a:endParaRPr>
          </a:p>
          <a:p>
            <a:pPr marL="609585" marR="0" lvl="0" indent="-440255" algn="just" rtl="0">
              <a:lnSpc>
                <a:spcPct val="150000"/>
              </a:lnSpc>
              <a:spcBef>
                <a:spcPts val="0"/>
              </a:spcBef>
              <a:spcAft>
                <a:spcPts val="0"/>
              </a:spcAft>
              <a:buClr>
                <a:srgbClr val="3C3C3B"/>
              </a:buClr>
              <a:buSzPts val="1600"/>
              <a:buFont typeface="Avenir"/>
              <a:buChar char="●"/>
            </a:pPr>
            <a:r>
              <a:rPr lang="en" sz="2133" b="0" i="0" u="none" strike="noStrike" cap="none">
                <a:solidFill>
                  <a:srgbClr val="191919"/>
                </a:solidFill>
                <a:latin typeface="Avenir"/>
                <a:ea typeface="Avenir"/>
                <a:cs typeface="Avenir"/>
                <a:sym typeface="Avenir"/>
              </a:rPr>
              <a:t>Databases and tables are referred to as database objects</a:t>
            </a:r>
            <a:endParaRPr sz="2133" b="0" i="0" u="none" strike="noStrike" cap="none">
              <a:solidFill>
                <a:srgbClr val="191919"/>
              </a:solidFill>
              <a:latin typeface="Avenir"/>
              <a:ea typeface="Avenir"/>
              <a:cs typeface="Avenir"/>
              <a:sym typeface="Avenir"/>
            </a:endParaRPr>
          </a:p>
          <a:p>
            <a:pPr marL="609585" marR="0" lvl="0" indent="0" algn="just" rtl="0">
              <a:lnSpc>
                <a:spcPct val="100000"/>
              </a:lnSpc>
              <a:spcBef>
                <a:spcPts val="2667"/>
              </a:spcBef>
              <a:spcAft>
                <a:spcPts val="0"/>
              </a:spcAft>
              <a:buClr>
                <a:srgbClr val="000000"/>
              </a:buClr>
              <a:buSzPts val="2133"/>
              <a:buFont typeface="Arial"/>
              <a:buNone/>
            </a:pPr>
            <a:endParaRPr sz="2133" b="0" i="0" u="none" strike="noStrike" cap="none">
              <a:solidFill>
                <a:srgbClr val="191919"/>
              </a:solidFill>
              <a:latin typeface="Avenir"/>
              <a:ea typeface="Avenir"/>
              <a:cs typeface="Avenir"/>
              <a:sym typeface="Avenir"/>
            </a:endParaRPr>
          </a:p>
          <a:p>
            <a:pPr marL="609585" marR="0" lvl="0" indent="-440255" algn="just" rtl="0">
              <a:lnSpc>
                <a:spcPct val="150000"/>
              </a:lnSpc>
              <a:spcBef>
                <a:spcPts val="0"/>
              </a:spcBef>
              <a:spcAft>
                <a:spcPts val="0"/>
              </a:spcAft>
              <a:buClr>
                <a:srgbClr val="3C3C3B"/>
              </a:buClr>
              <a:buSzPts val="1600"/>
              <a:buFont typeface="Avenir"/>
              <a:buChar char="●"/>
            </a:pPr>
            <a:r>
              <a:rPr lang="en" sz="2133" b="0" i="0" u="none" strike="noStrike" cap="none">
                <a:solidFill>
                  <a:srgbClr val="191919"/>
                </a:solidFill>
                <a:latin typeface="Avenir"/>
                <a:ea typeface="Avenir"/>
                <a:cs typeface="Avenir"/>
                <a:sym typeface="Avenir"/>
              </a:rPr>
              <a:t>Any operation, such as </a:t>
            </a:r>
            <a:r>
              <a:rPr lang="en" sz="2133" b="1" i="1" u="none" strike="noStrike" cap="none">
                <a:solidFill>
                  <a:srgbClr val="191919"/>
                </a:solidFill>
                <a:latin typeface="Avenir"/>
                <a:ea typeface="Avenir"/>
                <a:cs typeface="Avenir"/>
                <a:sym typeface="Avenir"/>
              </a:rPr>
              <a:t>creating</a:t>
            </a:r>
            <a:r>
              <a:rPr lang="en" sz="2133" b="0" i="0" u="none" strike="noStrike" cap="none">
                <a:solidFill>
                  <a:srgbClr val="191919"/>
                </a:solidFill>
                <a:latin typeface="Avenir"/>
                <a:ea typeface="Avenir"/>
                <a:cs typeface="Avenir"/>
                <a:sym typeface="Avenir"/>
              </a:rPr>
              <a:t>, </a:t>
            </a:r>
            <a:r>
              <a:rPr lang="en" sz="2133" b="1" i="1" u="none" strike="noStrike" cap="none">
                <a:solidFill>
                  <a:srgbClr val="191919"/>
                </a:solidFill>
                <a:latin typeface="Avenir"/>
                <a:ea typeface="Avenir"/>
                <a:cs typeface="Avenir"/>
                <a:sym typeface="Avenir"/>
              </a:rPr>
              <a:t>modifying</a:t>
            </a:r>
            <a:r>
              <a:rPr lang="en" sz="2133" b="0" i="0" u="none" strike="noStrike" cap="none">
                <a:solidFill>
                  <a:srgbClr val="191919"/>
                </a:solidFill>
                <a:latin typeface="Avenir"/>
                <a:ea typeface="Avenir"/>
                <a:cs typeface="Avenir"/>
                <a:sym typeface="Avenir"/>
              </a:rPr>
              <a:t>, or </a:t>
            </a:r>
            <a:r>
              <a:rPr lang="en" sz="2133" b="1" i="1" u="none" strike="noStrike" cap="none">
                <a:solidFill>
                  <a:srgbClr val="191919"/>
                </a:solidFill>
                <a:latin typeface="Avenir"/>
                <a:ea typeface="Avenir"/>
                <a:cs typeface="Avenir"/>
                <a:sym typeface="Avenir"/>
              </a:rPr>
              <a:t>deleting </a:t>
            </a:r>
            <a:r>
              <a:rPr lang="en" sz="2133" b="0" i="0" u="none" strike="noStrike" cap="none">
                <a:solidFill>
                  <a:srgbClr val="191919"/>
                </a:solidFill>
                <a:latin typeface="Avenir"/>
                <a:ea typeface="Avenir"/>
                <a:cs typeface="Avenir"/>
                <a:sym typeface="Avenir"/>
              </a:rPr>
              <a:t>database objects, is called </a:t>
            </a:r>
            <a:r>
              <a:rPr lang="en" sz="2133" b="1" i="0" u="none" strike="noStrike" cap="none">
                <a:solidFill>
                  <a:srgbClr val="191919"/>
                </a:solidFill>
                <a:latin typeface="Avenir"/>
                <a:ea typeface="Avenir"/>
                <a:cs typeface="Avenir"/>
                <a:sym typeface="Avenir"/>
              </a:rPr>
              <a:t>Data Definition Language</a:t>
            </a:r>
            <a:r>
              <a:rPr lang="en" sz="2133" b="0" i="0" u="none" strike="noStrike" cap="none">
                <a:solidFill>
                  <a:srgbClr val="191919"/>
                </a:solidFill>
                <a:latin typeface="Avenir"/>
                <a:ea typeface="Avenir"/>
                <a:cs typeface="Avenir"/>
                <a:sym typeface="Avenir"/>
              </a:rPr>
              <a:t> (</a:t>
            </a:r>
            <a:r>
              <a:rPr lang="en" sz="2133" b="1" i="0" u="none" strike="noStrike" cap="none">
                <a:solidFill>
                  <a:srgbClr val="191919"/>
                </a:solidFill>
                <a:latin typeface="Avenir"/>
                <a:ea typeface="Avenir"/>
                <a:cs typeface="Avenir"/>
                <a:sym typeface="Avenir"/>
              </a:rPr>
              <a:t>DDL</a:t>
            </a:r>
            <a:r>
              <a:rPr lang="en" sz="2133" b="0" i="0" u="none" strike="noStrike" cap="none">
                <a:solidFill>
                  <a:srgbClr val="191919"/>
                </a:solidFill>
                <a:latin typeface="Avenir"/>
                <a:ea typeface="Avenir"/>
                <a:cs typeface="Avenir"/>
                <a:sym typeface="Avenir"/>
              </a:rPr>
              <a:t>)</a:t>
            </a:r>
            <a:endParaRPr sz="2133" b="0" i="0" u="none" strike="noStrike" cap="none">
              <a:solidFill>
                <a:srgbClr val="191919"/>
              </a:solidFill>
              <a:latin typeface="Avenir"/>
              <a:ea typeface="Avenir"/>
              <a:cs typeface="Avenir"/>
              <a:sym typeface="Avenir"/>
            </a:endParaRPr>
          </a:p>
        </p:txBody>
      </p:sp>
      <p:sp>
        <p:nvSpPr>
          <p:cNvPr id="306" name="Google Shape;306;p3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Data Definition Language (DDL)</a:t>
            </a:r>
            <a:endParaRPr sz="3200" b="0" i="0" u="none" strike="noStrike" cap="none">
              <a:solidFill>
                <a:srgbClr val="191919"/>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Data Definition Language (DDL)</a:t>
            </a:r>
            <a:endParaRPr sz="3200" b="0" i="0" u="none" strike="noStrike" cap="none">
              <a:solidFill>
                <a:srgbClr val="191919"/>
              </a:solidFill>
              <a:latin typeface="Avenir"/>
              <a:ea typeface="Avenir"/>
              <a:cs typeface="Avenir"/>
              <a:sym typeface="Avenir"/>
            </a:endParaRPr>
          </a:p>
        </p:txBody>
      </p:sp>
      <p:sp>
        <p:nvSpPr>
          <p:cNvPr id="312" name="Google Shape;312;p31"/>
          <p:cNvSpPr txBox="1"/>
          <p:nvPr/>
        </p:nvSpPr>
        <p:spPr>
          <a:xfrm>
            <a:off x="508000" y="1748433"/>
            <a:ext cx="11031200" cy="41268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50000"/>
              </a:lnSpc>
              <a:spcBef>
                <a:spcPts val="0"/>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DDL is used to create a new schema as well as to modify an existing schema</a:t>
            </a:r>
            <a:endParaRPr sz="2133" b="0" i="0" u="none" strike="noStrike" cap="none">
              <a:solidFill>
                <a:srgbClr val="191919"/>
              </a:solidFill>
              <a:latin typeface="Avenir"/>
              <a:ea typeface="Avenir"/>
              <a:cs typeface="Avenir"/>
              <a:sym typeface="Avenir"/>
            </a:endParaRPr>
          </a:p>
          <a:p>
            <a:pPr marL="0" marR="0" lvl="0" indent="0" algn="just" rtl="0">
              <a:lnSpc>
                <a:spcPct val="150000"/>
              </a:lnSpc>
              <a:spcBef>
                <a:spcPts val="1333"/>
              </a:spcBef>
              <a:spcAft>
                <a:spcPts val="0"/>
              </a:spcAft>
              <a:buClr>
                <a:srgbClr val="000000"/>
              </a:buClr>
              <a:buSzPts val="2133"/>
              <a:buFont typeface="Arial"/>
              <a:buNone/>
            </a:pPr>
            <a:endParaRPr sz="2133" b="0" i="0" u="none" strike="noStrike" cap="none">
              <a:solidFill>
                <a:srgbClr val="191919"/>
              </a:solidFill>
              <a:latin typeface="Avenir"/>
              <a:ea typeface="Avenir"/>
              <a:cs typeface="Avenir"/>
              <a:sym typeface="Avenir"/>
            </a:endParaRPr>
          </a:p>
          <a:p>
            <a:pPr marL="609585" marR="0" lvl="0" indent="-440255" algn="just" rtl="0">
              <a:lnSpc>
                <a:spcPct val="150000"/>
              </a:lnSpc>
              <a:spcBef>
                <a:spcPts val="1333"/>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The typical commands available in DDL are:</a:t>
            </a:r>
            <a:endParaRPr sz="2133" b="0" i="0" u="none" strike="noStrike" cap="none">
              <a:solidFill>
                <a:srgbClr val="191919"/>
              </a:solidFill>
              <a:latin typeface="Avenir"/>
              <a:ea typeface="Avenir"/>
              <a:cs typeface="Avenir"/>
              <a:sym typeface="Avenir"/>
            </a:endParaRPr>
          </a:p>
          <a:p>
            <a:pPr marL="1219170" marR="0" lvl="1" indent="-440254" algn="just" rtl="0">
              <a:lnSpc>
                <a:spcPct val="150000"/>
              </a:lnSpc>
              <a:spcBef>
                <a:spcPts val="0"/>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CREATE</a:t>
            </a:r>
            <a:endParaRPr sz="2133" b="0" i="0" u="none" strike="noStrike" cap="none">
              <a:solidFill>
                <a:srgbClr val="191919"/>
              </a:solidFill>
              <a:latin typeface="Avenir"/>
              <a:ea typeface="Avenir"/>
              <a:cs typeface="Avenir"/>
              <a:sym typeface="Avenir"/>
            </a:endParaRPr>
          </a:p>
          <a:p>
            <a:pPr marL="1219170" marR="0" lvl="1" indent="-440254" algn="just" rtl="0">
              <a:lnSpc>
                <a:spcPct val="150000"/>
              </a:lnSpc>
              <a:spcBef>
                <a:spcPts val="0"/>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ALTER</a:t>
            </a:r>
            <a:endParaRPr sz="2133" b="0" i="0" u="none" strike="noStrike" cap="none">
              <a:solidFill>
                <a:srgbClr val="191919"/>
              </a:solidFill>
              <a:latin typeface="Avenir"/>
              <a:ea typeface="Avenir"/>
              <a:cs typeface="Avenir"/>
              <a:sym typeface="Avenir"/>
            </a:endParaRPr>
          </a:p>
          <a:p>
            <a:pPr marL="1219170" marR="0" lvl="1" indent="-440254" algn="just" rtl="0">
              <a:lnSpc>
                <a:spcPct val="150000"/>
              </a:lnSpc>
              <a:spcBef>
                <a:spcPts val="0"/>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DROP</a:t>
            </a:r>
            <a:endParaRPr sz="2133" b="0" i="0" u="none" strike="noStrike" cap="none">
              <a:solidFill>
                <a:srgbClr val="191919"/>
              </a:solidFill>
              <a:latin typeface="Avenir"/>
              <a:ea typeface="Avenir"/>
              <a:cs typeface="Avenir"/>
              <a:sym typeface="Avenir"/>
            </a:endParaRPr>
          </a:p>
          <a:p>
            <a:pPr marL="1219170" marR="0" lvl="1" indent="-440254" algn="just" rtl="0">
              <a:lnSpc>
                <a:spcPct val="150000"/>
              </a:lnSpc>
              <a:spcBef>
                <a:spcPts val="0"/>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TRUNCATE</a:t>
            </a:r>
            <a:endParaRPr sz="2133" b="0" i="0" u="none" strike="noStrike" cap="none">
              <a:solidFill>
                <a:srgbClr val="191919"/>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2"/>
          <p:cNvSpPr txBox="1"/>
          <p:nvPr/>
        </p:nvSpPr>
        <p:spPr>
          <a:xfrm>
            <a:off x="513633" y="2691500"/>
            <a:ext cx="6421600" cy="10860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1" i="0" u="none" strike="noStrike" cap="none">
                <a:solidFill>
                  <a:srgbClr val="191919"/>
                </a:solidFill>
                <a:latin typeface="Calibri"/>
                <a:ea typeface="Calibri"/>
                <a:cs typeface="Calibri"/>
                <a:sym typeface="Calibri"/>
              </a:rPr>
              <a:t>Create Database</a:t>
            </a:r>
            <a:endParaRPr sz="6667" b="1" i="0" u="none" strike="noStrike" cap="none">
              <a:solidFill>
                <a:srgbClr val="19191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p:nvPr/>
        </p:nvSpPr>
        <p:spPr>
          <a:xfrm>
            <a:off x="668425" y="126100"/>
            <a:ext cx="10058400" cy="9144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en" sz="4500" b="1" i="0" u="none" strike="noStrike" cap="none">
                <a:solidFill>
                  <a:srgbClr val="191919"/>
                </a:solidFill>
                <a:latin typeface="Avenir"/>
                <a:ea typeface="Avenir"/>
                <a:cs typeface="Avenir"/>
                <a:sym typeface="Avenir"/>
              </a:rPr>
              <a:t>Agenda</a:t>
            </a:r>
            <a:endParaRPr sz="4500" b="1" i="0" u="none" strike="noStrike" cap="none">
              <a:solidFill>
                <a:srgbClr val="191919"/>
              </a:solidFill>
              <a:latin typeface="Avenir"/>
              <a:ea typeface="Avenir"/>
              <a:cs typeface="Avenir"/>
              <a:sym typeface="Avenir"/>
            </a:endParaRPr>
          </a:p>
        </p:txBody>
      </p:sp>
      <p:sp>
        <p:nvSpPr>
          <p:cNvPr id="113" name="Google Shape;113;p15"/>
          <p:cNvSpPr txBox="1"/>
          <p:nvPr/>
        </p:nvSpPr>
        <p:spPr>
          <a:xfrm>
            <a:off x="503400" y="1791300"/>
            <a:ext cx="11031300" cy="4553700"/>
          </a:xfrm>
          <a:prstGeom prst="rect">
            <a:avLst/>
          </a:prstGeom>
          <a:noFill/>
          <a:ln>
            <a:noFill/>
          </a:ln>
        </p:spPr>
        <p:txBody>
          <a:bodyPr spcFirstLastPara="1" wrap="square" lIns="121900" tIns="121900" rIns="121900" bIns="121900" anchor="t" anchorCtr="0">
            <a:noAutofit/>
          </a:bodyPr>
          <a:lstStyle/>
          <a:p>
            <a:pPr marL="457200" marR="0" lvl="0" indent="-381000" algn="just" rtl="0">
              <a:lnSpc>
                <a:spcPct val="100000"/>
              </a:lnSpc>
              <a:spcBef>
                <a:spcPts val="0"/>
              </a:spcBef>
              <a:spcAft>
                <a:spcPts val="0"/>
              </a:spcAft>
              <a:buClr>
                <a:srgbClr val="666666"/>
              </a:buClr>
              <a:buSzPts val="2400"/>
              <a:buFont typeface="Avenir"/>
              <a:buChar char="●"/>
            </a:pPr>
            <a:r>
              <a:rPr lang="en" sz="2400" b="0" i="0" u="none" strike="noStrike" cap="none">
                <a:solidFill>
                  <a:srgbClr val="191919"/>
                </a:solidFill>
                <a:latin typeface="Avenir"/>
                <a:ea typeface="Avenir"/>
                <a:cs typeface="Avenir"/>
                <a:sym typeface="Avenir"/>
              </a:rPr>
              <a:t>Introduction to DBMS and RDBMS</a:t>
            </a:r>
            <a:endParaRPr sz="2400" b="0" i="0" u="none" strike="noStrike" cap="none">
              <a:solidFill>
                <a:srgbClr val="191919"/>
              </a:solidFill>
              <a:latin typeface="Avenir"/>
              <a:ea typeface="Avenir"/>
              <a:cs typeface="Avenir"/>
              <a:sym typeface="Avenir"/>
            </a:endParaRPr>
          </a:p>
          <a:p>
            <a:pPr marL="457200" marR="0" lvl="0" indent="-381000" algn="just" rtl="0">
              <a:lnSpc>
                <a:spcPct val="100000"/>
              </a:lnSpc>
              <a:spcBef>
                <a:spcPts val="0"/>
              </a:spcBef>
              <a:spcAft>
                <a:spcPts val="0"/>
              </a:spcAft>
              <a:buClr>
                <a:srgbClr val="666666"/>
              </a:buClr>
              <a:buSzPts val="2400"/>
              <a:buFont typeface="Avenir"/>
              <a:buChar char="●"/>
            </a:pPr>
            <a:r>
              <a:rPr lang="en" sz="2400" b="0" i="0" u="none" strike="noStrike" cap="none">
                <a:solidFill>
                  <a:srgbClr val="191919"/>
                </a:solidFill>
                <a:latin typeface="Avenir"/>
                <a:ea typeface="Avenir"/>
                <a:cs typeface="Avenir"/>
                <a:sym typeface="Avenir"/>
              </a:rPr>
              <a:t>Key attributes</a:t>
            </a:r>
            <a:endParaRPr sz="2400" b="0" i="0" u="none" strike="noStrike" cap="none">
              <a:solidFill>
                <a:srgbClr val="191919"/>
              </a:solidFill>
              <a:latin typeface="Avenir"/>
              <a:ea typeface="Avenir"/>
              <a:cs typeface="Avenir"/>
              <a:sym typeface="Avenir"/>
            </a:endParaRPr>
          </a:p>
          <a:p>
            <a:pPr marL="457200" marR="0" lvl="0" indent="-381000" algn="just" rtl="0">
              <a:lnSpc>
                <a:spcPct val="100000"/>
              </a:lnSpc>
              <a:spcBef>
                <a:spcPts val="0"/>
              </a:spcBef>
              <a:spcAft>
                <a:spcPts val="0"/>
              </a:spcAft>
              <a:buClr>
                <a:srgbClr val="666666"/>
              </a:buClr>
              <a:buSzPts val="2400"/>
              <a:buFont typeface="Avenir"/>
              <a:buChar char="●"/>
            </a:pPr>
            <a:r>
              <a:rPr lang="en" sz="2400" b="0" i="0" u="none" strike="noStrike" cap="none">
                <a:solidFill>
                  <a:srgbClr val="191919"/>
                </a:solidFill>
                <a:latin typeface="Avenir"/>
                <a:ea typeface="Avenir"/>
                <a:cs typeface="Avenir"/>
                <a:sym typeface="Avenir"/>
              </a:rPr>
              <a:t>Introduction to SQL</a:t>
            </a:r>
            <a:endParaRPr sz="2400" b="0" i="0" u="none" strike="noStrike" cap="none">
              <a:solidFill>
                <a:srgbClr val="191919"/>
              </a:solidFill>
              <a:latin typeface="Avenir"/>
              <a:ea typeface="Avenir"/>
              <a:cs typeface="Avenir"/>
              <a:sym typeface="Avenir"/>
            </a:endParaRPr>
          </a:p>
          <a:p>
            <a:pPr marL="914400" marR="0" lvl="0" indent="-381000" algn="just" rtl="0">
              <a:lnSpc>
                <a:spcPct val="100000"/>
              </a:lnSpc>
              <a:spcBef>
                <a:spcPts val="0"/>
              </a:spcBef>
              <a:spcAft>
                <a:spcPts val="0"/>
              </a:spcAft>
              <a:buClr>
                <a:srgbClr val="666666"/>
              </a:buClr>
              <a:buSzPts val="2400"/>
              <a:buFont typeface="Avenir"/>
              <a:buChar char="-"/>
            </a:pPr>
            <a:r>
              <a:rPr lang="en" sz="2400" b="0" i="0" u="none" strike="noStrike" cap="none">
                <a:solidFill>
                  <a:srgbClr val="191919"/>
                </a:solidFill>
                <a:latin typeface="Avenir"/>
                <a:ea typeface="Avenir"/>
                <a:cs typeface="Avenir"/>
                <a:sym typeface="Avenir"/>
              </a:rPr>
              <a:t>Data Types</a:t>
            </a:r>
            <a:endParaRPr sz="2400" b="0" i="0" u="none" strike="noStrike" cap="none">
              <a:solidFill>
                <a:srgbClr val="191919"/>
              </a:solidFill>
              <a:latin typeface="Avenir"/>
              <a:ea typeface="Avenir"/>
              <a:cs typeface="Avenir"/>
              <a:sym typeface="Avenir"/>
            </a:endParaRPr>
          </a:p>
          <a:p>
            <a:pPr marL="457200" marR="0" lvl="0" indent="-381000" algn="just" rtl="0">
              <a:lnSpc>
                <a:spcPct val="100000"/>
              </a:lnSpc>
              <a:spcBef>
                <a:spcPts val="0"/>
              </a:spcBef>
              <a:spcAft>
                <a:spcPts val="0"/>
              </a:spcAft>
              <a:buClr>
                <a:srgbClr val="666666"/>
              </a:buClr>
              <a:buSzPts val="2400"/>
              <a:buFont typeface="Avenir"/>
              <a:buChar char="●"/>
            </a:pPr>
            <a:r>
              <a:rPr lang="en" sz="2400" b="0" i="0" u="none" strike="noStrike" cap="none">
                <a:solidFill>
                  <a:srgbClr val="191919"/>
                </a:solidFill>
                <a:latin typeface="Avenir"/>
                <a:ea typeface="Avenir"/>
                <a:cs typeface="Avenir"/>
                <a:sym typeface="Avenir"/>
              </a:rPr>
              <a:t>SQL Commands</a:t>
            </a:r>
            <a:endParaRPr sz="2400" b="0" i="0" u="none" strike="noStrike" cap="none">
              <a:solidFill>
                <a:srgbClr val="191919"/>
              </a:solidFill>
              <a:latin typeface="Avenir"/>
              <a:ea typeface="Avenir"/>
              <a:cs typeface="Avenir"/>
              <a:sym typeface="Avenir"/>
            </a:endParaRPr>
          </a:p>
          <a:p>
            <a:pPr marL="533400" marR="0" lvl="0" indent="0" algn="just" rtl="0">
              <a:lnSpc>
                <a:spcPct val="100000"/>
              </a:lnSpc>
              <a:spcBef>
                <a:spcPts val="0"/>
              </a:spcBef>
              <a:spcAft>
                <a:spcPts val="0"/>
              </a:spcAft>
              <a:buNone/>
            </a:pPr>
            <a:r>
              <a:rPr lang="en" sz="2400" b="0" i="0" u="none" strike="noStrike" cap="none">
                <a:solidFill>
                  <a:srgbClr val="191919"/>
                </a:solidFill>
                <a:latin typeface="Avenir"/>
                <a:ea typeface="Avenir"/>
                <a:cs typeface="Avenir"/>
                <a:sym typeface="Avenir"/>
              </a:rPr>
              <a:t>-  DDL</a:t>
            </a:r>
            <a:endParaRPr sz="2400" b="0" i="0" u="none" strike="noStrike" cap="none">
              <a:solidFill>
                <a:srgbClr val="191919"/>
              </a:solidFill>
              <a:latin typeface="Avenir"/>
              <a:ea typeface="Avenir"/>
              <a:cs typeface="Avenir"/>
              <a:sym typeface="Avenir"/>
            </a:endParaRPr>
          </a:p>
          <a:p>
            <a:pPr marL="457200" marR="0" lvl="0" indent="0" algn="just" rtl="0">
              <a:lnSpc>
                <a:spcPct val="100000"/>
              </a:lnSpc>
              <a:spcBef>
                <a:spcPts val="0"/>
              </a:spcBef>
              <a:spcAft>
                <a:spcPts val="0"/>
              </a:spcAft>
              <a:buClr>
                <a:srgbClr val="000000"/>
              </a:buClr>
              <a:buSzPts val="2400"/>
              <a:buFont typeface="Arial"/>
              <a:buNone/>
            </a:pPr>
            <a:r>
              <a:rPr lang="en" sz="2400" b="0" i="0" u="none" strike="noStrike" cap="none">
                <a:solidFill>
                  <a:srgbClr val="191919"/>
                </a:solidFill>
                <a:latin typeface="Avenir"/>
                <a:ea typeface="Avenir"/>
                <a:cs typeface="Avenir"/>
                <a:sym typeface="Avenir"/>
              </a:rPr>
              <a:t>  - DML</a:t>
            </a:r>
            <a:endParaRPr sz="2400" b="0" i="0" u="none" strike="noStrike" cap="none">
              <a:solidFill>
                <a:srgbClr val="191919"/>
              </a:solidFill>
              <a:latin typeface="Avenir"/>
              <a:ea typeface="Avenir"/>
              <a:cs typeface="Avenir"/>
              <a:sym typeface="Avenir"/>
            </a:endParaRPr>
          </a:p>
          <a:p>
            <a:pPr marL="457200" marR="0" lvl="0" indent="0" algn="just" rtl="0">
              <a:lnSpc>
                <a:spcPct val="100000"/>
              </a:lnSpc>
              <a:spcBef>
                <a:spcPts val="0"/>
              </a:spcBef>
              <a:spcAft>
                <a:spcPts val="0"/>
              </a:spcAft>
              <a:buClr>
                <a:srgbClr val="000000"/>
              </a:buClr>
              <a:buSzPts val="2400"/>
              <a:buFont typeface="Arial"/>
              <a:buNone/>
            </a:pPr>
            <a:r>
              <a:rPr lang="en" sz="2400" b="0" i="0" u="none" strike="noStrike" cap="none">
                <a:solidFill>
                  <a:srgbClr val="191919"/>
                </a:solidFill>
                <a:latin typeface="Avenir"/>
                <a:ea typeface="Avenir"/>
                <a:cs typeface="Avenir"/>
                <a:sym typeface="Avenir"/>
              </a:rPr>
              <a:t>  - DQL</a:t>
            </a:r>
            <a:endParaRPr sz="2400" b="0" i="0" u="none" strike="noStrike" cap="none">
              <a:solidFill>
                <a:srgbClr val="191919"/>
              </a:solidFill>
              <a:latin typeface="Avenir"/>
              <a:ea typeface="Avenir"/>
              <a:cs typeface="Avenir"/>
              <a:sym typeface="Avenir"/>
            </a:endParaRPr>
          </a:p>
          <a:p>
            <a:pPr marL="457200" marR="0" lvl="0" indent="0" algn="just" rtl="0">
              <a:lnSpc>
                <a:spcPct val="100000"/>
              </a:lnSpc>
              <a:spcBef>
                <a:spcPts val="0"/>
              </a:spcBef>
              <a:spcAft>
                <a:spcPts val="0"/>
              </a:spcAft>
              <a:buClr>
                <a:srgbClr val="000000"/>
              </a:buClr>
              <a:buSzPts val="2400"/>
              <a:buFont typeface="Arial"/>
              <a:buNone/>
            </a:pPr>
            <a:r>
              <a:rPr lang="en" sz="2400" b="0" i="0" u="none" strike="noStrike" cap="none">
                <a:solidFill>
                  <a:srgbClr val="191919"/>
                </a:solidFill>
                <a:latin typeface="Avenir"/>
                <a:ea typeface="Avenir"/>
                <a:cs typeface="Avenir"/>
                <a:sym typeface="Avenir"/>
              </a:rPr>
              <a:t>      - Select Statements</a:t>
            </a:r>
            <a:endParaRPr sz="2400" b="0" i="0" u="none" strike="noStrike" cap="none">
              <a:solidFill>
                <a:srgbClr val="191919"/>
              </a:solidFill>
              <a:latin typeface="Avenir"/>
              <a:ea typeface="Avenir"/>
              <a:cs typeface="Avenir"/>
              <a:sym typeface="Avenir"/>
            </a:endParaRPr>
          </a:p>
          <a:p>
            <a:pPr marL="457200" marR="0" lvl="0" indent="0" algn="just" rtl="0">
              <a:lnSpc>
                <a:spcPct val="100000"/>
              </a:lnSpc>
              <a:spcBef>
                <a:spcPts val="0"/>
              </a:spcBef>
              <a:spcAft>
                <a:spcPts val="0"/>
              </a:spcAft>
              <a:buClr>
                <a:srgbClr val="000000"/>
              </a:buClr>
              <a:buSzPts val="2400"/>
              <a:buFont typeface="Arial"/>
              <a:buNone/>
            </a:pPr>
            <a:r>
              <a:rPr lang="en" sz="2400" b="0" i="0" u="none" strike="noStrike" cap="none">
                <a:solidFill>
                  <a:srgbClr val="191919"/>
                </a:solidFill>
                <a:latin typeface="Avenir"/>
                <a:ea typeface="Avenir"/>
                <a:cs typeface="Avenir"/>
                <a:sym typeface="Avenir"/>
              </a:rPr>
              <a:t>      </a:t>
            </a:r>
            <a:endParaRPr sz="2400" b="0" i="0" u="none" strike="noStrike" cap="none">
              <a:solidFill>
                <a:srgbClr val="191919"/>
              </a:solidFill>
              <a:latin typeface="Avenir"/>
              <a:ea typeface="Avenir"/>
              <a:cs typeface="Avenir"/>
              <a:sym typeface="Avenir"/>
            </a:endParaRPr>
          </a:p>
          <a:p>
            <a:pPr marL="457200" marR="0" lvl="0" indent="0" algn="just" rtl="0">
              <a:lnSpc>
                <a:spcPct val="100000"/>
              </a:lnSpc>
              <a:spcBef>
                <a:spcPts val="0"/>
              </a:spcBef>
              <a:spcAft>
                <a:spcPts val="0"/>
              </a:spcAft>
              <a:buClr>
                <a:srgbClr val="000000"/>
              </a:buClr>
              <a:buSzPts val="2400"/>
              <a:buFont typeface="Arial"/>
              <a:buNone/>
            </a:pPr>
            <a:r>
              <a:rPr lang="en" sz="2400" b="0" i="0" u="none" strike="noStrike" cap="none">
                <a:solidFill>
                  <a:srgbClr val="191919"/>
                </a:solidFill>
                <a:latin typeface="Avenir"/>
                <a:ea typeface="Avenir"/>
                <a:cs typeface="Avenir"/>
                <a:sym typeface="Avenir"/>
              </a:rPr>
              <a:t>	</a:t>
            </a:r>
            <a:endParaRPr sz="2400" b="0" i="0" u="none" strike="noStrike" cap="none">
              <a:solidFill>
                <a:srgbClr val="191919"/>
              </a:solidFill>
              <a:latin typeface="Avenir"/>
              <a:ea typeface="Avenir"/>
              <a:cs typeface="Avenir"/>
              <a:sym typeface="Avenir"/>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DDL - CREATE DATABASE- Syntax</a:t>
            </a:r>
            <a:endParaRPr sz="3200" b="0" i="0" u="none" strike="noStrike" cap="none">
              <a:solidFill>
                <a:srgbClr val="191919"/>
              </a:solidFill>
              <a:latin typeface="Avenir"/>
              <a:ea typeface="Avenir"/>
              <a:cs typeface="Avenir"/>
              <a:sym typeface="Avenir"/>
            </a:endParaRPr>
          </a:p>
        </p:txBody>
      </p:sp>
      <p:sp>
        <p:nvSpPr>
          <p:cNvPr id="324" name="Google Shape;324;p33"/>
          <p:cNvSpPr txBox="1"/>
          <p:nvPr/>
        </p:nvSpPr>
        <p:spPr>
          <a:xfrm>
            <a:off x="1130852" y="2210684"/>
            <a:ext cx="1726000" cy="555200"/>
          </a:xfrm>
          <a:prstGeom prst="rect">
            <a:avLst/>
          </a:prstGeom>
          <a:noFill/>
          <a:ln>
            <a:noFill/>
          </a:ln>
        </p:spPr>
        <p:txBody>
          <a:bodyPr spcFirstLastPara="1" wrap="square" lIns="121900" tIns="121900" rIns="121900" bIns="121900" anchor="t" anchorCtr="0">
            <a:noAutofit/>
          </a:bodyPr>
          <a:lstStyle/>
          <a:p>
            <a:pPr marL="0" marR="135463" lvl="0" indent="0" algn="l" rtl="0">
              <a:lnSpc>
                <a:spcPct val="150000"/>
              </a:lnSpc>
              <a:spcBef>
                <a:spcPts val="0"/>
              </a:spcBef>
              <a:spcAft>
                <a:spcPts val="0"/>
              </a:spcAft>
              <a:buClr>
                <a:srgbClr val="000000"/>
              </a:buClr>
              <a:buSzPts val="2133"/>
              <a:buFont typeface="Arial"/>
              <a:buNone/>
            </a:pPr>
            <a:r>
              <a:rPr lang="en" sz="2133" b="0" i="0" u="none" strike="noStrike" cap="none">
                <a:solidFill>
                  <a:srgbClr val="333333"/>
                </a:solidFill>
                <a:latin typeface="Avenir"/>
                <a:ea typeface="Avenir"/>
                <a:cs typeface="Avenir"/>
                <a:sym typeface="Avenir"/>
              </a:rPr>
              <a:t>Syntax:</a:t>
            </a:r>
            <a:endParaRPr sz="2133" b="0" i="0" u="none" strike="noStrike" cap="none">
              <a:solidFill>
                <a:srgbClr val="333333"/>
              </a:solidFill>
              <a:latin typeface="Avenir"/>
              <a:ea typeface="Avenir"/>
              <a:cs typeface="Avenir"/>
              <a:sym typeface="Avenir"/>
            </a:endParaRPr>
          </a:p>
        </p:txBody>
      </p:sp>
      <p:sp>
        <p:nvSpPr>
          <p:cNvPr id="325" name="Google Shape;325;p33"/>
          <p:cNvSpPr txBox="1"/>
          <p:nvPr/>
        </p:nvSpPr>
        <p:spPr>
          <a:xfrm>
            <a:off x="503400" y="1714633"/>
            <a:ext cx="10550000" cy="555200"/>
          </a:xfrm>
          <a:prstGeom prst="rect">
            <a:avLst/>
          </a:prstGeom>
          <a:noFill/>
          <a:ln>
            <a:noFill/>
          </a:ln>
        </p:spPr>
        <p:txBody>
          <a:bodyPr spcFirstLastPara="1" wrap="square" lIns="121900" tIns="121900" rIns="121900" bIns="121900" anchor="t" anchorCtr="0">
            <a:noAutofit/>
          </a:bodyPr>
          <a:lstStyle/>
          <a:p>
            <a:pPr marL="609585" marR="135463" lvl="0" indent="-440255" algn="l" rtl="0">
              <a:lnSpc>
                <a:spcPct val="150000"/>
              </a:lnSpc>
              <a:spcBef>
                <a:spcPts val="0"/>
              </a:spcBef>
              <a:spcAft>
                <a:spcPts val="0"/>
              </a:spcAft>
              <a:buClr>
                <a:schemeClr val="dk1"/>
              </a:buClr>
              <a:buSzPts val="1600"/>
              <a:buFont typeface="Avenir"/>
              <a:buChar char="●"/>
            </a:pPr>
            <a:r>
              <a:rPr lang="en" sz="2133" b="0" i="0" u="none" strike="noStrike" cap="none">
                <a:solidFill>
                  <a:srgbClr val="191919"/>
                </a:solidFill>
                <a:latin typeface="Avenir"/>
                <a:ea typeface="Avenir"/>
                <a:cs typeface="Avenir"/>
                <a:sym typeface="Avenir"/>
              </a:rPr>
              <a:t>The CREATE DATABASE statement is used to create a new SQL database</a:t>
            </a:r>
            <a:endParaRPr sz="2133" b="0" i="0" u="none" strike="noStrike" cap="none">
              <a:solidFill>
                <a:srgbClr val="191919"/>
              </a:solidFill>
              <a:latin typeface="Avenir"/>
              <a:ea typeface="Avenir"/>
              <a:cs typeface="Avenir"/>
              <a:sym typeface="Avenir"/>
            </a:endParaRPr>
          </a:p>
        </p:txBody>
      </p:sp>
      <p:sp>
        <p:nvSpPr>
          <p:cNvPr id="326" name="Google Shape;326;p33"/>
          <p:cNvSpPr txBox="1"/>
          <p:nvPr/>
        </p:nvSpPr>
        <p:spPr>
          <a:xfrm>
            <a:off x="821000" y="3681567"/>
            <a:ext cx="10550000" cy="704400"/>
          </a:xfrm>
          <a:prstGeom prst="rect">
            <a:avLst/>
          </a:prstGeom>
          <a:noFill/>
          <a:ln>
            <a:noFill/>
          </a:ln>
        </p:spPr>
        <p:txBody>
          <a:bodyPr spcFirstLastPara="1" wrap="square" lIns="121900" tIns="121900" rIns="121900" bIns="121900" anchor="t" anchorCtr="0">
            <a:noAutofit/>
          </a:bodyPr>
          <a:lstStyle/>
          <a:p>
            <a:pPr marL="0" marR="135463" lvl="0" indent="0" algn="ctr" rtl="0">
              <a:lnSpc>
                <a:spcPct val="150000"/>
              </a:lnSpc>
              <a:spcBef>
                <a:spcPts val="0"/>
              </a:spcBef>
              <a:spcAft>
                <a:spcPts val="0"/>
              </a:spcAft>
              <a:buClr>
                <a:srgbClr val="000000"/>
              </a:buClr>
              <a:buSzPts val="2133"/>
              <a:buFont typeface="Arial"/>
              <a:buNone/>
            </a:pPr>
            <a:r>
              <a:rPr lang="en" sz="2133" b="0" i="0" u="none" strike="noStrike" cap="none">
                <a:solidFill>
                  <a:srgbClr val="191919"/>
                </a:solidFill>
                <a:latin typeface="Avenir"/>
                <a:ea typeface="Avenir"/>
                <a:cs typeface="Avenir"/>
                <a:sym typeface="Avenir"/>
              </a:rPr>
              <a:t>The semicolon character (;) is a SQL statement terminator</a:t>
            </a:r>
            <a:endParaRPr sz="2133" b="0" i="0" u="none" strike="noStrike" cap="none">
              <a:solidFill>
                <a:srgbClr val="191919"/>
              </a:solidFill>
              <a:latin typeface="Avenir"/>
              <a:ea typeface="Avenir"/>
              <a:cs typeface="Avenir"/>
              <a:sym typeface="Avenir"/>
            </a:endParaRPr>
          </a:p>
        </p:txBody>
      </p:sp>
      <p:sp>
        <p:nvSpPr>
          <p:cNvPr id="327" name="Google Shape;327;p33"/>
          <p:cNvSpPr txBox="1"/>
          <p:nvPr/>
        </p:nvSpPr>
        <p:spPr>
          <a:xfrm>
            <a:off x="1870600" y="2765100"/>
            <a:ext cx="8450800" cy="5552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Clr>
                <a:srgbClr val="000000"/>
              </a:buClr>
              <a:buSzPts val="2133"/>
              <a:buFont typeface="Arial"/>
              <a:buNone/>
            </a:pPr>
            <a:r>
              <a:rPr lang="en" sz="2133" b="1" i="0" u="none" strike="noStrike" cap="none">
                <a:solidFill>
                  <a:srgbClr val="191919"/>
                </a:solidFill>
                <a:highlight>
                  <a:srgbClr val="FFFFFF"/>
                </a:highlight>
                <a:latin typeface="Courier New"/>
                <a:ea typeface="Courier New"/>
                <a:cs typeface="Courier New"/>
                <a:sym typeface="Courier New"/>
              </a:rPr>
              <a:t>CREATE DATABASE </a:t>
            </a:r>
            <a:r>
              <a:rPr lang="en" sz="2133" b="0" i="1" u="none" strike="noStrike" cap="none">
                <a:solidFill>
                  <a:srgbClr val="191919"/>
                </a:solidFill>
                <a:highlight>
                  <a:srgbClr val="FFFFFF"/>
                </a:highlight>
                <a:latin typeface="Courier New"/>
                <a:ea typeface="Courier New"/>
                <a:cs typeface="Courier New"/>
                <a:sym typeface="Courier New"/>
              </a:rPr>
              <a:t>databasename</a:t>
            </a:r>
            <a:r>
              <a:rPr lang="en" sz="2133" b="0" i="0" u="none" strike="noStrike" cap="none">
                <a:solidFill>
                  <a:srgbClr val="191919"/>
                </a:solidFill>
                <a:highlight>
                  <a:srgbClr val="FFFFFF"/>
                </a:highlight>
                <a:latin typeface="Courier New"/>
                <a:ea typeface="Courier New"/>
                <a:cs typeface="Courier New"/>
                <a:sym typeface="Courier New"/>
              </a:rPr>
              <a:t>;</a:t>
            </a:r>
            <a:endParaRPr sz="2133" b="0" i="0" u="none" strike="noStrike" cap="none">
              <a:solidFill>
                <a:srgbClr val="191919"/>
              </a:solidFill>
              <a:latin typeface="Courier New"/>
              <a:ea typeface="Courier New"/>
              <a:cs typeface="Courier New"/>
              <a:sym typeface="Courier New"/>
            </a:endParaRPr>
          </a:p>
        </p:txBody>
      </p:sp>
      <p:cxnSp>
        <p:nvCxnSpPr>
          <p:cNvPr id="328" name="Google Shape;328;p33"/>
          <p:cNvCxnSpPr/>
          <p:nvPr/>
        </p:nvCxnSpPr>
        <p:spPr>
          <a:xfrm>
            <a:off x="8426572" y="3221700"/>
            <a:ext cx="12000" cy="649600"/>
          </a:xfrm>
          <a:prstGeom prst="straightConnector1">
            <a:avLst/>
          </a:prstGeom>
          <a:noFill/>
          <a:ln w="19050" cap="flat" cmpd="sng">
            <a:solidFill>
              <a:srgbClr val="3D85C6"/>
            </a:solidFill>
            <a:prstDash val="solid"/>
            <a:round/>
            <a:headEnd type="none" w="sm" len="sm"/>
            <a:tailEnd type="triangle" w="med" len="med"/>
          </a:ln>
        </p:spPr>
      </p:cxnSp>
      <p:sp>
        <p:nvSpPr>
          <p:cNvPr id="329" name="Google Shape;329;p33"/>
          <p:cNvSpPr txBox="1"/>
          <p:nvPr/>
        </p:nvSpPr>
        <p:spPr>
          <a:xfrm>
            <a:off x="503400" y="4559433"/>
            <a:ext cx="10550000" cy="555200"/>
          </a:xfrm>
          <a:prstGeom prst="rect">
            <a:avLst/>
          </a:prstGeom>
          <a:noFill/>
          <a:ln>
            <a:noFill/>
          </a:ln>
        </p:spPr>
        <p:txBody>
          <a:bodyPr spcFirstLastPara="1" wrap="square" lIns="121900" tIns="121900" rIns="121900" bIns="121900" anchor="t" anchorCtr="0">
            <a:noAutofit/>
          </a:bodyPr>
          <a:lstStyle/>
          <a:p>
            <a:pPr marL="609585" marR="135463" lvl="0" indent="-440255" algn="l"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To create tables in the database you need to first select the database. Use the following syntax to select the database:</a:t>
            </a:r>
            <a:endParaRPr sz="2133" b="0" i="0" u="none" strike="noStrike" cap="none">
              <a:solidFill>
                <a:srgbClr val="333333"/>
              </a:solidFill>
              <a:latin typeface="Avenir"/>
              <a:ea typeface="Avenir"/>
              <a:cs typeface="Avenir"/>
              <a:sym typeface="Avenir"/>
            </a:endParaRPr>
          </a:p>
        </p:txBody>
      </p:sp>
      <p:sp>
        <p:nvSpPr>
          <p:cNvPr id="330" name="Google Shape;330;p33"/>
          <p:cNvSpPr txBox="1"/>
          <p:nvPr/>
        </p:nvSpPr>
        <p:spPr>
          <a:xfrm>
            <a:off x="1814537" y="5288075"/>
            <a:ext cx="8562900" cy="8532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Clr>
                <a:srgbClr val="000000"/>
              </a:buClr>
              <a:buSzPts val="2133"/>
              <a:buFont typeface="Arial"/>
              <a:buNone/>
            </a:pPr>
            <a:r>
              <a:rPr lang="en" sz="2133" b="1" i="0" u="none" strike="noStrike" cap="none">
                <a:solidFill>
                  <a:schemeClr val="dk1"/>
                </a:solidFill>
                <a:highlight>
                  <a:srgbClr val="FFFFFF"/>
                </a:highlight>
                <a:latin typeface="Courier New"/>
                <a:ea typeface="Courier New"/>
                <a:cs typeface="Courier New"/>
                <a:sym typeface="Courier New"/>
              </a:rPr>
              <a:t>USE </a:t>
            </a:r>
            <a:r>
              <a:rPr lang="en" sz="2133" b="0" i="1" u="none" strike="noStrike" cap="none">
                <a:solidFill>
                  <a:schemeClr val="dk1"/>
                </a:solidFill>
                <a:highlight>
                  <a:srgbClr val="FFFFFF"/>
                </a:highlight>
                <a:latin typeface="Courier New"/>
                <a:ea typeface="Courier New"/>
                <a:cs typeface="Courier New"/>
                <a:sym typeface="Courier New"/>
              </a:rPr>
              <a:t>databasename</a:t>
            </a:r>
            <a:r>
              <a:rPr lang="en" sz="2133" b="0" i="0" u="none" strike="noStrike" cap="none">
                <a:solidFill>
                  <a:schemeClr val="dk1"/>
                </a:solidFill>
                <a:highlight>
                  <a:srgbClr val="FFFFFF"/>
                </a:highlight>
                <a:latin typeface="Courier New"/>
                <a:ea typeface="Courier New"/>
                <a:cs typeface="Courier New"/>
                <a:sym typeface="Courier New"/>
              </a:rPr>
              <a:t>;</a:t>
            </a:r>
            <a:endParaRPr sz="2133" b="0"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DDL - CREATE DATABASE - Example</a:t>
            </a:r>
            <a:endParaRPr sz="3200" b="0" i="0" u="none" strike="noStrike" cap="none">
              <a:solidFill>
                <a:srgbClr val="191919"/>
              </a:solidFill>
              <a:latin typeface="Avenir"/>
              <a:ea typeface="Avenir"/>
              <a:cs typeface="Avenir"/>
              <a:sym typeface="Avenir"/>
            </a:endParaRPr>
          </a:p>
        </p:txBody>
      </p:sp>
      <p:sp>
        <p:nvSpPr>
          <p:cNvPr id="336" name="Google Shape;336;p34"/>
          <p:cNvSpPr txBox="1"/>
          <p:nvPr/>
        </p:nvSpPr>
        <p:spPr>
          <a:xfrm>
            <a:off x="503400" y="1613033"/>
            <a:ext cx="8351600" cy="555200"/>
          </a:xfrm>
          <a:prstGeom prst="rect">
            <a:avLst/>
          </a:prstGeom>
          <a:noFill/>
          <a:ln>
            <a:noFill/>
          </a:ln>
        </p:spPr>
        <p:txBody>
          <a:bodyPr spcFirstLastPara="1" wrap="square" lIns="121900" tIns="121900" rIns="121900" bIns="121900" anchor="t" anchorCtr="0">
            <a:noAutofit/>
          </a:bodyPr>
          <a:lstStyle/>
          <a:p>
            <a:pPr marL="609585" marR="135463" lvl="0" indent="-440255" algn="l" rtl="0">
              <a:lnSpc>
                <a:spcPct val="150000"/>
              </a:lnSpc>
              <a:spcBef>
                <a:spcPts val="0"/>
              </a:spcBef>
              <a:spcAft>
                <a:spcPts val="0"/>
              </a:spcAft>
              <a:buClr>
                <a:schemeClr val="dk1"/>
              </a:buClr>
              <a:buSzPts val="1600"/>
              <a:buFont typeface="Avenir"/>
              <a:buChar char="●"/>
            </a:pPr>
            <a:r>
              <a:rPr lang="en" sz="2133" b="0" i="0" u="none" strike="noStrike" cap="none">
                <a:solidFill>
                  <a:srgbClr val="191919"/>
                </a:solidFill>
                <a:latin typeface="Avenir"/>
                <a:ea typeface="Avenir"/>
                <a:cs typeface="Avenir"/>
                <a:sym typeface="Avenir"/>
              </a:rPr>
              <a:t>We will create a database called company</a:t>
            </a:r>
            <a:endParaRPr sz="2133" b="0" i="0" u="none" strike="noStrike" cap="none">
              <a:solidFill>
                <a:srgbClr val="191919"/>
              </a:solidFill>
              <a:latin typeface="Avenir"/>
              <a:ea typeface="Avenir"/>
              <a:cs typeface="Avenir"/>
              <a:sym typeface="Avenir"/>
            </a:endParaRPr>
          </a:p>
        </p:txBody>
      </p:sp>
      <p:sp>
        <p:nvSpPr>
          <p:cNvPr id="337" name="Google Shape;337;p34"/>
          <p:cNvSpPr txBox="1"/>
          <p:nvPr/>
        </p:nvSpPr>
        <p:spPr>
          <a:xfrm>
            <a:off x="2069000" y="2656567"/>
            <a:ext cx="8054000" cy="5552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Clr>
                <a:srgbClr val="000000"/>
              </a:buClr>
              <a:buSzPts val="2133"/>
              <a:buFont typeface="Arial"/>
              <a:buNone/>
            </a:pPr>
            <a:r>
              <a:rPr lang="en" sz="2133" b="1" i="0" u="none" strike="noStrike" cap="none">
                <a:solidFill>
                  <a:schemeClr val="dk1"/>
                </a:solidFill>
                <a:highlight>
                  <a:srgbClr val="FFFFFF"/>
                </a:highlight>
                <a:latin typeface="Courier New"/>
                <a:ea typeface="Courier New"/>
                <a:cs typeface="Courier New"/>
                <a:sym typeface="Courier New"/>
              </a:rPr>
              <a:t>CREATE DATABASE</a:t>
            </a:r>
            <a:r>
              <a:rPr lang="en" sz="2133" b="0" i="0" u="none" strike="noStrike" cap="none">
                <a:solidFill>
                  <a:schemeClr val="dk1"/>
                </a:solidFill>
                <a:highlight>
                  <a:srgbClr val="FFFFFF"/>
                </a:highlight>
                <a:latin typeface="Courier New"/>
                <a:ea typeface="Courier New"/>
                <a:cs typeface="Courier New"/>
                <a:sym typeface="Courier New"/>
              </a:rPr>
              <a:t> </a:t>
            </a:r>
            <a:r>
              <a:rPr lang="en" sz="2133" b="0" i="1" u="none" strike="noStrike" cap="none">
                <a:solidFill>
                  <a:schemeClr val="dk1"/>
                </a:solidFill>
                <a:highlight>
                  <a:srgbClr val="FFFFFF"/>
                </a:highlight>
                <a:latin typeface="Courier New"/>
                <a:ea typeface="Courier New"/>
                <a:cs typeface="Courier New"/>
                <a:sym typeface="Courier New"/>
              </a:rPr>
              <a:t>company</a:t>
            </a:r>
            <a:r>
              <a:rPr lang="en" sz="2133" b="0" i="0" u="none" strike="noStrike" cap="none">
                <a:solidFill>
                  <a:schemeClr val="dk1"/>
                </a:solidFill>
                <a:highlight>
                  <a:srgbClr val="FFFFFF"/>
                </a:highlight>
                <a:latin typeface="Courier New"/>
                <a:ea typeface="Courier New"/>
                <a:cs typeface="Courier New"/>
                <a:sym typeface="Courier New"/>
              </a:rPr>
              <a:t>;</a:t>
            </a:r>
            <a:endParaRPr sz="2133" b="0" i="0" u="none" strike="noStrike" cap="none">
              <a:solidFill>
                <a:schemeClr val="dk1"/>
              </a:solidFill>
              <a:latin typeface="Courier New"/>
              <a:ea typeface="Courier New"/>
              <a:cs typeface="Courier New"/>
              <a:sym typeface="Courier New"/>
            </a:endParaRPr>
          </a:p>
        </p:txBody>
      </p:sp>
      <p:pic>
        <p:nvPicPr>
          <p:cNvPr id="338" name="Google Shape;338;p34"/>
          <p:cNvPicPr preferRelativeResize="0"/>
          <p:nvPr/>
        </p:nvPicPr>
        <p:blipFill rotWithShape="1">
          <a:blip r:embed="rId3">
            <a:alphaModFix/>
          </a:blip>
          <a:srcRect/>
          <a:stretch/>
        </p:blipFill>
        <p:spPr>
          <a:xfrm>
            <a:off x="1953125" y="4335558"/>
            <a:ext cx="2712551" cy="2316567"/>
          </a:xfrm>
          <a:prstGeom prst="rect">
            <a:avLst/>
          </a:prstGeom>
          <a:noFill/>
          <a:ln w="9525" cap="flat" cmpd="sng">
            <a:solidFill>
              <a:srgbClr val="999999"/>
            </a:solidFill>
            <a:prstDash val="solid"/>
            <a:round/>
            <a:headEnd type="none" w="sm" len="sm"/>
            <a:tailEnd type="none" w="sm" len="sm"/>
          </a:ln>
        </p:spPr>
      </p:pic>
      <p:cxnSp>
        <p:nvCxnSpPr>
          <p:cNvPr id="339" name="Google Shape;339;p34"/>
          <p:cNvCxnSpPr/>
          <p:nvPr/>
        </p:nvCxnSpPr>
        <p:spPr>
          <a:xfrm>
            <a:off x="3560600" y="4976095"/>
            <a:ext cx="1733200" cy="0"/>
          </a:xfrm>
          <a:prstGeom prst="straightConnector1">
            <a:avLst/>
          </a:prstGeom>
          <a:noFill/>
          <a:ln w="28575" cap="flat" cmpd="sng">
            <a:solidFill>
              <a:srgbClr val="3D85C6"/>
            </a:solidFill>
            <a:prstDash val="solid"/>
            <a:round/>
            <a:headEnd type="none" w="sm" len="sm"/>
            <a:tailEnd type="triangle" w="med" len="med"/>
          </a:ln>
        </p:spPr>
      </p:cxnSp>
      <p:sp>
        <p:nvSpPr>
          <p:cNvPr id="340" name="Google Shape;340;p34"/>
          <p:cNvSpPr txBox="1"/>
          <p:nvPr/>
        </p:nvSpPr>
        <p:spPr>
          <a:xfrm>
            <a:off x="5439709" y="4595719"/>
            <a:ext cx="51036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Avenir"/>
                <a:ea typeface="Avenir"/>
                <a:cs typeface="Avenir"/>
                <a:sym typeface="Avenir"/>
              </a:rPr>
              <a:t>The database </a:t>
            </a:r>
            <a:r>
              <a:rPr lang="en" sz="2133" b="0" i="1" u="none" strike="noStrike" cap="none">
                <a:solidFill>
                  <a:schemeClr val="dk1"/>
                </a:solidFill>
                <a:latin typeface="Avenir"/>
                <a:ea typeface="Avenir"/>
                <a:cs typeface="Avenir"/>
                <a:sym typeface="Avenir"/>
              </a:rPr>
              <a:t>company</a:t>
            </a:r>
            <a:r>
              <a:rPr lang="en" sz="2133" b="0" i="0" u="none" strike="noStrike" cap="none">
                <a:solidFill>
                  <a:schemeClr val="dk1"/>
                </a:solidFill>
                <a:latin typeface="Avenir"/>
                <a:ea typeface="Avenir"/>
                <a:cs typeface="Avenir"/>
                <a:sym typeface="Avenir"/>
              </a:rPr>
              <a:t> is now created</a:t>
            </a:r>
            <a:endParaRPr sz="2133" b="0" i="0" u="none" strike="noStrike" cap="none">
              <a:solidFill>
                <a:schemeClr val="dk1"/>
              </a:solidFill>
              <a:latin typeface="Avenir"/>
              <a:ea typeface="Avenir"/>
              <a:cs typeface="Avenir"/>
              <a:sym typeface="Avenir"/>
            </a:endParaRPr>
          </a:p>
        </p:txBody>
      </p:sp>
      <p:sp>
        <p:nvSpPr>
          <p:cNvPr id="341" name="Google Shape;341;p34"/>
          <p:cNvSpPr txBox="1"/>
          <p:nvPr/>
        </p:nvSpPr>
        <p:spPr>
          <a:xfrm>
            <a:off x="508000" y="3612933"/>
            <a:ext cx="10261600" cy="5552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Use </a:t>
            </a:r>
            <a:r>
              <a:rPr lang="en" sz="2133" b="1" i="0" u="none" strike="noStrike" cap="none">
                <a:solidFill>
                  <a:schemeClr val="dk1"/>
                </a:solidFill>
                <a:latin typeface="Courier New"/>
                <a:ea typeface="Courier New"/>
                <a:cs typeface="Courier New"/>
                <a:sym typeface="Courier New"/>
              </a:rPr>
              <a:t>SHOW DATABASES</a:t>
            </a:r>
            <a:r>
              <a:rPr lang="en" sz="2133" b="0" i="0" u="none" strike="noStrike" cap="none">
                <a:solidFill>
                  <a:schemeClr val="dk1"/>
                </a:solidFill>
                <a:latin typeface="Avenir"/>
                <a:ea typeface="Avenir"/>
                <a:cs typeface="Avenir"/>
                <a:sym typeface="Avenir"/>
              </a:rPr>
              <a:t> to check if the database </a:t>
            </a:r>
            <a:r>
              <a:rPr lang="en" sz="2133" b="0" i="1" u="none" strike="noStrike" cap="none">
                <a:solidFill>
                  <a:schemeClr val="dk1"/>
                </a:solidFill>
                <a:latin typeface="Avenir"/>
                <a:ea typeface="Avenir"/>
                <a:cs typeface="Avenir"/>
                <a:sym typeface="Avenir"/>
              </a:rPr>
              <a:t>company</a:t>
            </a:r>
            <a:r>
              <a:rPr lang="en" sz="2133" b="0" i="0" u="none" strike="noStrike" cap="none">
                <a:solidFill>
                  <a:schemeClr val="dk1"/>
                </a:solidFill>
                <a:latin typeface="Avenir"/>
                <a:ea typeface="Avenir"/>
                <a:cs typeface="Avenir"/>
                <a:sym typeface="Avenir"/>
              </a:rPr>
              <a:t> has been </a:t>
            </a:r>
            <a:r>
              <a:rPr lang="en" sz="2133" b="1" i="0" u="none" strike="noStrike" cap="none">
                <a:solidFill>
                  <a:schemeClr val="dk1"/>
                </a:solidFill>
                <a:latin typeface="Courier New"/>
                <a:ea typeface="Courier New"/>
                <a:cs typeface="Courier New"/>
                <a:sym typeface="Courier New"/>
              </a:rPr>
              <a:t>CREATED</a:t>
            </a:r>
            <a:endParaRPr sz="2133" b="1" i="0" u="none" strike="noStrike" cap="none">
              <a:solidFill>
                <a:schemeClr val="dk1"/>
              </a:solidFill>
              <a:latin typeface="Courier New"/>
              <a:ea typeface="Courier New"/>
              <a:cs typeface="Courier New"/>
              <a:sym typeface="Courier New"/>
            </a:endParaRPr>
          </a:p>
        </p:txBody>
      </p:sp>
      <p:sp>
        <p:nvSpPr>
          <p:cNvPr id="342" name="Google Shape;342;p34"/>
          <p:cNvSpPr/>
          <p:nvPr/>
        </p:nvSpPr>
        <p:spPr>
          <a:xfrm>
            <a:off x="4830005" y="5263491"/>
            <a:ext cx="216800" cy="1006400"/>
          </a:xfrm>
          <a:prstGeom prst="rightBrace">
            <a:avLst>
              <a:gd name="adj1" fmla="val 0"/>
              <a:gd name="adj2" fmla="val 46144"/>
            </a:avLst>
          </a:prstGeom>
          <a:noFill/>
          <a:ln w="2857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Calibri"/>
              <a:ea typeface="Calibri"/>
              <a:cs typeface="Calibri"/>
              <a:sym typeface="Calibri"/>
            </a:endParaRPr>
          </a:p>
        </p:txBody>
      </p:sp>
      <p:cxnSp>
        <p:nvCxnSpPr>
          <p:cNvPr id="343" name="Google Shape;343;p34"/>
          <p:cNvCxnSpPr/>
          <p:nvPr/>
        </p:nvCxnSpPr>
        <p:spPr>
          <a:xfrm>
            <a:off x="4953911" y="5727740"/>
            <a:ext cx="712000" cy="0"/>
          </a:xfrm>
          <a:prstGeom prst="straightConnector1">
            <a:avLst/>
          </a:prstGeom>
          <a:noFill/>
          <a:ln w="28575" cap="flat" cmpd="sng">
            <a:solidFill>
              <a:srgbClr val="3D85C6"/>
            </a:solidFill>
            <a:prstDash val="solid"/>
            <a:round/>
            <a:headEnd type="none" w="sm" len="sm"/>
            <a:tailEnd type="triangle" w="med" len="med"/>
          </a:ln>
        </p:spPr>
      </p:cxnSp>
      <p:sp>
        <p:nvSpPr>
          <p:cNvPr id="344" name="Google Shape;344;p34"/>
          <p:cNvSpPr txBox="1"/>
          <p:nvPr/>
        </p:nvSpPr>
        <p:spPr>
          <a:xfrm>
            <a:off x="5668364" y="5414500"/>
            <a:ext cx="36356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Avenir"/>
                <a:ea typeface="Avenir"/>
                <a:cs typeface="Avenir"/>
                <a:sym typeface="Avenir"/>
              </a:rPr>
              <a:t>Default system databases</a:t>
            </a:r>
            <a:endParaRPr sz="2133" b="0" i="0" u="none" strike="noStrike" cap="none">
              <a:solidFill>
                <a:schemeClr val="dk1"/>
              </a:solidFill>
              <a:latin typeface="Avenir"/>
              <a:ea typeface="Avenir"/>
              <a:cs typeface="Avenir"/>
              <a:sym typeface="Avenir"/>
            </a:endParaRPr>
          </a:p>
        </p:txBody>
      </p:sp>
      <p:sp>
        <p:nvSpPr>
          <p:cNvPr id="345" name="Google Shape;345;p34"/>
          <p:cNvSpPr/>
          <p:nvPr/>
        </p:nvSpPr>
        <p:spPr>
          <a:xfrm>
            <a:off x="2074433" y="4845505"/>
            <a:ext cx="1408800" cy="263200"/>
          </a:xfrm>
          <a:prstGeom prst="rect">
            <a:avLst/>
          </a:prstGeom>
          <a:noFill/>
          <a:ln w="28575" cap="flat" cmpd="sng">
            <a:solidFill>
              <a:srgbClr val="6FA8DC"/>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5"/>
          <p:cNvSpPr txBox="1"/>
          <p:nvPr/>
        </p:nvSpPr>
        <p:spPr>
          <a:xfrm>
            <a:off x="513633" y="2691500"/>
            <a:ext cx="6421600" cy="10860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1" i="0" u="none" strike="noStrike" cap="none">
                <a:solidFill>
                  <a:srgbClr val="191919"/>
                </a:solidFill>
                <a:latin typeface="Calibri"/>
                <a:ea typeface="Calibri"/>
                <a:cs typeface="Calibri"/>
                <a:sym typeface="Calibri"/>
              </a:rPr>
              <a:t>Drop Database</a:t>
            </a:r>
            <a:endParaRPr sz="6667" b="1" i="0" u="none" strike="noStrike" cap="none">
              <a:solidFill>
                <a:srgbClr val="191919"/>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DDL - DROP DATABASE - Syntax</a:t>
            </a:r>
            <a:endParaRPr sz="3200" b="0" i="0" u="none" strike="noStrike" cap="none">
              <a:solidFill>
                <a:srgbClr val="191919"/>
              </a:solidFill>
              <a:latin typeface="Avenir"/>
              <a:ea typeface="Avenir"/>
              <a:cs typeface="Avenir"/>
              <a:sym typeface="Avenir"/>
            </a:endParaRPr>
          </a:p>
        </p:txBody>
      </p:sp>
      <p:sp>
        <p:nvSpPr>
          <p:cNvPr id="357" name="Google Shape;357;p36"/>
          <p:cNvSpPr txBox="1"/>
          <p:nvPr/>
        </p:nvSpPr>
        <p:spPr>
          <a:xfrm>
            <a:off x="508000" y="2169367"/>
            <a:ext cx="10449600" cy="7044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The DROP DATABASE statement is used to drop an existing SQL database</a:t>
            </a:r>
            <a:endParaRPr sz="2400" b="1" i="0" u="none" strike="noStrike" cap="none">
              <a:solidFill>
                <a:srgbClr val="333333"/>
              </a:solidFill>
              <a:latin typeface="Courier New"/>
              <a:ea typeface="Courier New"/>
              <a:cs typeface="Courier New"/>
              <a:sym typeface="Courier New"/>
            </a:endParaRPr>
          </a:p>
        </p:txBody>
      </p:sp>
      <p:cxnSp>
        <p:nvCxnSpPr>
          <p:cNvPr id="358" name="Google Shape;358;p36"/>
          <p:cNvCxnSpPr/>
          <p:nvPr/>
        </p:nvCxnSpPr>
        <p:spPr>
          <a:xfrm>
            <a:off x="7805500" y="4150900"/>
            <a:ext cx="7600" cy="834000"/>
          </a:xfrm>
          <a:prstGeom prst="straightConnector1">
            <a:avLst/>
          </a:prstGeom>
          <a:noFill/>
          <a:ln w="19050" cap="flat" cmpd="sng">
            <a:solidFill>
              <a:srgbClr val="3D85C6"/>
            </a:solidFill>
            <a:prstDash val="solid"/>
            <a:round/>
            <a:headEnd type="none" w="sm" len="sm"/>
            <a:tailEnd type="triangle" w="med" len="med"/>
          </a:ln>
        </p:spPr>
      </p:cxnSp>
      <p:sp>
        <p:nvSpPr>
          <p:cNvPr id="359" name="Google Shape;359;p36"/>
          <p:cNvSpPr txBox="1"/>
          <p:nvPr/>
        </p:nvSpPr>
        <p:spPr>
          <a:xfrm>
            <a:off x="6738133" y="4960633"/>
            <a:ext cx="2136400" cy="5420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rgbClr val="333333"/>
                </a:solidFill>
                <a:latin typeface="Avenir"/>
                <a:ea typeface="Avenir"/>
                <a:cs typeface="Avenir"/>
                <a:sym typeface="Avenir"/>
              </a:rPr>
              <a:t>Database name</a:t>
            </a:r>
            <a:endParaRPr sz="2133" b="0" i="0" u="none" strike="noStrike" cap="none">
              <a:solidFill>
                <a:srgbClr val="333333"/>
              </a:solidFill>
              <a:latin typeface="Avenir"/>
              <a:ea typeface="Avenir"/>
              <a:cs typeface="Avenir"/>
              <a:sym typeface="Avenir"/>
            </a:endParaRPr>
          </a:p>
        </p:txBody>
      </p:sp>
      <p:sp>
        <p:nvSpPr>
          <p:cNvPr id="360" name="Google Shape;360;p36"/>
          <p:cNvSpPr txBox="1"/>
          <p:nvPr/>
        </p:nvSpPr>
        <p:spPr>
          <a:xfrm>
            <a:off x="2090800" y="3766866"/>
            <a:ext cx="8010400" cy="676033"/>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50000"/>
              </a:lnSpc>
              <a:spcBef>
                <a:spcPts val="0"/>
              </a:spcBef>
              <a:spcAft>
                <a:spcPts val="0"/>
              </a:spcAft>
              <a:buClr>
                <a:srgbClr val="000000"/>
              </a:buClr>
              <a:buSzPts val="2133"/>
              <a:buFont typeface="Arial"/>
              <a:buNone/>
            </a:pPr>
            <a:r>
              <a:rPr lang="en" sz="2133" b="1" i="0" u="none" strike="noStrike" cap="none">
                <a:solidFill>
                  <a:schemeClr val="dk1"/>
                </a:solidFill>
                <a:highlight>
                  <a:srgbClr val="FFFFFF"/>
                </a:highlight>
                <a:latin typeface="Courier New"/>
                <a:ea typeface="Courier New"/>
                <a:cs typeface="Courier New"/>
                <a:sym typeface="Courier New"/>
              </a:rPr>
              <a:t>DROP DATABASE </a:t>
            </a:r>
            <a:r>
              <a:rPr lang="en" sz="2133" b="0" i="1" u="none" strike="noStrike" cap="none">
                <a:solidFill>
                  <a:schemeClr val="dk1"/>
                </a:solidFill>
                <a:highlight>
                  <a:srgbClr val="FFFFFF"/>
                </a:highlight>
                <a:latin typeface="Courier New"/>
                <a:ea typeface="Courier New"/>
                <a:cs typeface="Courier New"/>
                <a:sym typeface="Courier New"/>
              </a:rPr>
              <a:t>databasename</a:t>
            </a:r>
            <a:r>
              <a:rPr lang="en" sz="2133" b="0" i="0" u="none" strike="noStrike" cap="none">
                <a:solidFill>
                  <a:schemeClr val="dk1"/>
                </a:solidFill>
                <a:highlight>
                  <a:srgbClr val="FFFFFF"/>
                </a:highlight>
                <a:latin typeface="Courier New"/>
                <a:ea typeface="Courier New"/>
                <a:cs typeface="Courier New"/>
                <a:sym typeface="Courier New"/>
              </a:rPr>
              <a:t>;</a:t>
            </a:r>
            <a:endParaRPr sz="2133" b="0" i="0" u="none" strike="noStrike" cap="none">
              <a:solidFill>
                <a:schemeClr val="dk1"/>
              </a:solidFill>
              <a:latin typeface="Courier New"/>
              <a:ea typeface="Courier New"/>
              <a:cs typeface="Courier New"/>
              <a:sym typeface="Courier New"/>
            </a:endParaRPr>
          </a:p>
        </p:txBody>
      </p:sp>
      <p:sp>
        <p:nvSpPr>
          <p:cNvPr id="361" name="Google Shape;361;p36"/>
          <p:cNvSpPr txBox="1"/>
          <p:nvPr/>
        </p:nvSpPr>
        <p:spPr>
          <a:xfrm>
            <a:off x="1219200" y="3127039"/>
            <a:ext cx="1486000" cy="5420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1333"/>
              </a:spcAft>
              <a:buClr>
                <a:srgbClr val="000000"/>
              </a:buClr>
              <a:buSzPts val="2133"/>
              <a:buFont typeface="Arial"/>
              <a:buNone/>
            </a:pPr>
            <a:r>
              <a:rPr lang="en" sz="2133" b="0" i="0" u="none" strike="noStrike" cap="none">
                <a:solidFill>
                  <a:srgbClr val="333333"/>
                </a:solidFill>
                <a:latin typeface="Avenir"/>
                <a:ea typeface="Avenir"/>
                <a:cs typeface="Avenir"/>
                <a:sym typeface="Avenir"/>
              </a:rPr>
              <a:t>Syntax:</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DDL - DROP DATABASE - Example</a:t>
            </a:r>
            <a:endParaRPr sz="3200" b="0" i="0" u="none" strike="noStrike" cap="none">
              <a:solidFill>
                <a:srgbClr val="191919"/>
              </a:solidFill>
              <a:latin typeface="Avenir"/>
              <a:ea typeface="Avenir"/>
              <a:cs typeface="Avenir"/>
              <a:sym typeface="Avenir"/>
            </a:endParaRPr>
          </a:p>
        </p:txBody>
      </p:sp>
      <p:sp>
        <p:nvSpPr>
          <p:cNvPr id="367" name="Google Shape;367;p37"/>
          <p:cNvSpPr txBox="1"/>
          <p:nvPr/>
        </p:nvSpPr>
        <p:spPr>
          <a:xfrm>
            <a:off x="503400" y="1714633"/>
            <a:ext cx="9934800" cy="555200"/>
          </a:xfrm>
          <a:prstGeom prst="rect">
            <a:avLst/>
          </a:prstGeom>
          <a:noFill/>
          <a:ln>
            <a:noFill/>
          </a:ln>
        </p:spPr>
        <p:txBody>
          <a:bodyPr spcFirstLastPara="1" wrap="square" lIns="121900" tIns="121900" rIns="121900" bIns="121900" anchor="t" anchorCtr="0">
            <a:noAutofit/>
          </a:bodyPr>
          <a:lstStyle/>
          <a:p>
            <a:pPr marL="609585" marR="135463" lvl="0" indent="-440255" algn="l" rtl="0">
              <a:lnSpc>
                <a:spcPct val="15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The following SQL statement drops the existing database "company":</a:t>
            </a:r>
            <a:endParaRPr sz="2133" b="0" i="0" u="none" strike="noStrike" cap="none">
              <a:solidFill>
                <a:srgbClr val="333333"/>
              </a:solidFill>
              <a:latin typeface="Avenir"/>
              <a:ea typeface="Avenir"/>
              <a:cs typeface="Avenir"/>
              <a:sym typeface="Avenir"/>
            </a:endParaRPr>
          </a:p>
        </p:txBody>
      </p:sp>
      <p:sp>
        <p:nvSpPr>
          <p:cNvPr id="368" name="Google Shape;368;p37"/>
          <p:cNvSpPr txBox="1"/>
          <p:nvPr/>
        </p:nvSpPr>
        <p:spPr>
          <a:xfrm>
            <a:off x="1999800" y="2661000"/>
            <a:ext cx="8192400" cy="5552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Clr>
                <a:srgbClr val="000000"/>
              </a:buClr>
              <a:buSzPts val="2133"/>
              <a:buFont typeface="Arial"/>
              <a:buNone/>
            </a:pPr>
            <a:r>
              <a:rPr lang="en" sz="2133" b="1" i="0" u="none" strike="noStrike" cap="none">
                <a:solidFill>
                  <a:schemeClr val="dk1"/>
                </a:solidFill>
                <a:highlight>
                  <a:srgbClr val="FFFFFF"/>
                </a:highlight>
                <a:latin typeface="Courier New"/>
                <a:ea typeface="Courier New"/>
                <a:cs typeface="Courier New"/>
                <a:sym typeface="Courier New"/>
              </a:rPr>
              <a:t>DROP DATABASE</a:t>
            </a:r>
            <a:r>
              <a:rPr lang="en" sz="2133" b="0" i="0" u="none" strike="noStrike" cap="none">
                <a:solidFill>
                  <a:schemeClr val="dk1"/>
                </a:solidFill>
                <a:highlight>
                  <a:srgbClr val="FFFFFF"/>
                </a:highlight>
                <a:latin typeface="Courier New"/>
                <a:ea typeface="Courier New"/>
                <a:cs typeface="Courier New"/>
                <a:sym typeface="Courier New"/>
              </a:rPr>
              <a:t> </a:t>
            </a:r>
            <a:r>
              <a:rPr lang="en" sz="2133" b="0" i="1" u="none" strike="noStrike" cap="none">
                <a:solidFill>
                  <a:schemeClr val="dk1"/>
                </a:solidFill>
                <a:highlight>
                  <a:srgbClr val="FFFFFF"/>
                </a:highlight>
                <a:latin typeface="Courier New"/>
                <a:ea typeface="Courier New"/>
                <a:cs typeface="Courier New"/>
                <a:sym typeface="Courier New"/>
              </a:rPr>
              <a:t>company</a:t>
            </a:r>
            <a:r>
              <a:rPr lang="en" sz="2133" b="0" i="0" u="none" strike="noStrike" cap="none">
                <a:solidFill>
                  <a:schemeClr val="dk1"/>
                </a:solidFill>
                <a:highlight>
                  <a:srgbClr val="FFFFFF"/>
                </a:highlight>
                <a:latin typeface="Courier New"/>
                <a:ea typeface="Courier New"/>
                <a:cs typeface="Courier New"/>
                <a:sym typeface="Courier New"/>
              </a:rPr>
              <a:t>;</a:t>
            </a:r>
            <a:endParaRPr sz="2133" b="0" i="0" u="none" strike="noStrike" cap="none">
              <a:solidFill>
                <a:schemeClr val="dk1"/>
              </a:solidFill>
              <a:latin typeface="Courier New"/>
              <a:ea typeface="Courier New"/>
              <a:cs typeface="Courier New"/>
              <a:sym typeface="Courier New"/>
            </a:endParaRPr>
          </a:p>
        </p:txBody>
      </p:sp>
      <p:sp>
        <p:nvSpPr>
          <p:cNvPr id="369" name="Google Shape;369;p37"/>
          <p:cNvSpPr txBox="1"/>
          <p:nvPr/>
        </p:nvSpPr>
        <p:spPr>
          <a:xfrm>
            <a:off x="508000" y="3612932"/>
            <a:ext cx="11266658" cy="1085999"/>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Use </a:t>
            </a:r>
            <a:r>
              <a:rPr lang="en" sz="2133" b="1" i="0" u="none" strike="noStrike" cap="none">
                <a:solidFill>
                  <a:schemeClr val="dk1"/>
                </a:solidFill>
                <a:latin typeface="Courier New"/>
                <a:ea typeface="Courier New"/>
                <a:cs typeface="Courier New"/>
                <a:sym typeface="Courier New"/>
              </a:rPr>
              <a:t>SHOW DATABASES or EXEC SP_DATABASES </a:t>
            </a:r>
            <a:r>
              <a:rPr lang="en" sz="2133" b="0" i="0" u="none" strike="noStrike" cap="none">
                <a:solidFill>
                  <a:schemeClr val="dk1"/>
                </a:solidFill>
                <a:latin typeface="Avenir"/>
                <a:ea typeface="Avenir"/>
                <a:cs typeface="Avenir"/>
                <a:sym typeface="Avenir"/>
              </a:rPr>
              <a:t> to check if the database </a:t>
            </a:r>
            <a:r>
              <a:rPr lang="en" sz="2133" b="0" i="1" u="none" strike="noStrike" cap="none">
                <a:solidFill>
                  <a:schemeClr val="dk1"/>
                </a:solidFill>
                <a:latin typeface="Avenir"/>
                <a:ea typeface="Avenir"/>
                <a:cs typeface="Avenir"/>
                <a:sym typeface="Avenir"/>
              </a:rPr>
              <a:t>company</a:t>
            </a:r>
            <a:r>
              <a:rPr lang="en" sz="2133" b="0" i="0" u="none" strike="noStrike" cap="none">
                <a:solidFill>
                  <a:schemeClr val="dk1"/>
                </a:solidFill>
                <a:latin typeface="Avenir"/>
                <a:ea typeface="Avenir"/>
                <a:cs typeface="Avenir"/>
                <a:sym typeface="Avenir"/>
              </a:rPr>
              <a:t> has been </a:t>
            </a:r>
            <a:r>
              <a:rPr lang="en" sz="2133" b="1" i="0" u="none" strike="noStrike" cap="none">
                <a:solidFill>
                  <a:schemeClr val="dk1"/>
                </a:solidFill>
                <a:latin typeface="Courier New"/>
                <a:ea typeface="Courier New"/>
                <a:cs typeface="Courier New"/>
                <a:sym typeface="Courier New"/>
              </a:rPr>
              <a:t>DROPPED</a:t>
            </a:r>
            <a:endParaRPr/>
          </a:p>
          <a:p>
            <a:pPr marL="169330" marR="0" lvl="0" indent="0" algn="l" rtl="0">
              <a:lnSpc>
                <a:spcPct val="100000"/>
              </a:lnSpc>
              <a:spcBef>
                <a:spcPts val="0"/>
              </a:spcBef>
              <a:spcAft>
                <a:spcPts val="0"/>
              </a:spcAft>
              <a:buNone/>
            </a:pPr>
            <a:endParaRPr sz="2133" b="1" i="0" u="none" strike="noStrike" cap="none">
              <a:solidFill>
                <a:schemeClr val="dk1"/>
              </a:solidFill>
              <a:latin typeface="Courier New"/>
              <a:ea typeface="Courier New"/>
              <a:cs typeface="Courier New"/>
              <a:sym typeface="Courier New"/>
            </a:endParaRPr>
          </a:p>
          <a:p>
            <a:pPr marL="609585" marR="0" lvl="0" indent="-338654" algn="l" rtl="0">
              <a:lnSpc>
                <a:spcPct val="100000"/>
              </a:lnSpc>
              <a:spcBef>
                <a:spcPts val="0"/>
              </a:spcBef>
              <a:spcAft>
                <a:spcPts val="0"/>
              </a:spcAft>
              <a:buClr>
                <a:schemeClr val="dk1"/>
              </a:buClr>
              <a:buSzPts val="1600"/>
              <a:buFont typeface="Avenir"/>
              <a:buNone/>
            </a:pPr>
            <a:endParaRPr sz="2133" b="1" i="0" u="none" strike="noStrike" cap="none">
              <a:solidFill>
                <a:schemeClr val="dk1"/>
              </a:solidFill>
              <a:latin typeface="Courier New"/>
              <a:ea typeface="Courier New"/>
              <a:cs typeface="Courier New"/>
              <a:sym typeface="Courier New"/>
            </a:endParaRPr>
          </a:p>
        </p:txBody>
      </p:sp>
      <p:grpSp>
        <p:nvGrpSpPr>
          <p:cNvPr id="370" name="Google Shape;370;p37"/>
          <p:cNvGrpSpPr/>
          <p:nvPr/>
        </p:nvGrpSpPr>
        <p:grpSpPr>
          <a:xfrm>
            <a:off x="1795767" y="4566834"/>
            <a:ext cx="9075267" cy="2010567"/>
            <a:chOff x="1346825" y="3425125"/>
            <a:chExt cx="6806450" cy="1507925"/>
          </a:xfrm>
        </p:grpSpPr>
        <p:cxnSp>
          <p:nvCxnSpPr>
            <p:cNvPr id="371" name="Google Shape;371;p37"/>
            <p:cNvCxnSpPr/>
            <p:nvPr/>
          </p:nvCxnSpPr>
          <p:spPr>
            <a:xfrm>
              <a:off x="3216574" y="4089488"/>
              <a:ext cx="974700" cy="9000"/>
            </a:xfrm>
            <a:prstGeom prst="straightConnector1">
              <a:avLst/>
            </a:prstGeom>
            <a:noFill/>
            <a:ln w="28575" cap="flat" cmpd="sng">
              <a:solidFill>
                <a:srgbClr val="3D85C6"/>
              </a:solidFill>
              <a:prstDash val="solid"/>
              <a:round/>
              <a:headEnd type="none" w="sm" len="sm"/>
              <a:tailEnd type="triangle" w="med" len="med"/>
            </a:ln>
          </p:spPr>
        </p:cxnSp>
        <p:pic>
          <p:nvPicPr>
            <p:cNvPr id="372" name="Google Shape;372;p37"/>
            <p:cNvPicPr preferRelativeResize="0"/>
            <p:nvPr/>
          </p:nvPicPr>
          <p:blipFill rotWithShape="1">
            <a:blip r:embed="rId3">
              <a:alphaModFix/>
            </a:blip>
            <a:srcRect l="11611" t="2337" r="2823" b="2205"/>
            <a:stretch/>
          </p:blipFill>
          <p:spPr>
            <a:xfrm>
              <a:off x="1346825" y="3425125"/>
              <a:ext cx="1767550" cy="1507925"/>
            </a:xfrm>
            <a:prstGeom prst="rect">
              <a:avLst/>
            </a:prstGeom>
            <a:noFill/>
            <a:ln w="9525" cap="flat" cmpd="sng">
              <a:solidFill>
                <a:srgbClr val="999999"/>
              </a:solidFill>
              <a:prstDash val="solid"/>
              <a:round/>
              <a:headEnd type="none" w="sm" len="sm"/>
              <a:tailEnd type="none" w="sm" len="sm"/>
            </a:ln>
          </p:spPr>
        </p:pic>
        <p:sp>
          <p:nvSpPr>
            <p:cNvPr id="373" name="Google Shape;373;p37"/>
            <p:cNvSpPr txBox="1"/>
            <p:nvPr/>
          </p:nvSpPr>
          <p:spPr>
            <a:xfrm>
              <a:off x="4369675" y="3733192"/>
              <a:ext cx="3783600" cy="8145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Avenir"/>
                  <a:ea typeface="Avenir"/>
                  <a:cs typeface="Avenir"/>
                  <a:sym typeface="Avenir"/>
                </a:rPr>
                <a:t>We see the database </a:t>
              </a:r>
              <a:r>
                <a:rPr lang="en" sz="2133" b="0" i="1" u="none" strike="noStrike" cap="none">
                  <a:solidFill>
                    <a:schemeClr val="dk1"/>
                  </a:solidFill>
                  <a:latin typeface="Avenir"/>
                  <a:ea typeface="Avenir"/>
                  <a:cs typeface="Avenir"/>
                  <a:sym typeface="Avenir"/>
                </a:rPr>
                <a:t>company</a:t>
              </a:r>
              <a:r>
                <a:rPr lang="en" sz="2133" b="0" i="0" u="none" strike="noStrike" cap="none">
                  <a:solidFill>
                    <a:schemeClr val="dk1"/>
                  </a:solidFill>
                  <a:latin typeface="Avenir"/>
                  <a:ea typeface="Avenir"/>
                  <a:cs typeface="Avenir"/>
                  <a:sym typeface="Avenir"/>
                </a:rPr>
                <a:t> is now dropped</a:t>
              </a:r>
              <a:endParaRPr sz="2133" b="0" i="0" u="none" strike="noStrike" cap="none">
                <a:solidFill>
                  <a:schemeClr val="dk1"/>
                </a:solidFill>
                <a:latin typeface="Avenir"/>
                <a:ea typeface="Avenir"/>
                <a:cs typeface="Avenir"/>
                <a:sym typeface="Aveni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p:nvPr/>
        </p:nvSpPr>
        <p:spPr>
          <a:xfrm>
            <a:off x="513633" y="2691500"/>
            <a:ext cx="6421600" cy="10860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1" i="0" u="none" strike="noStrike" cap="none">
                <a:solidFill>
                  <a:srgbClr val="191919"/>
                </a:solidFill>
                <a:latin typeface="Calibri"/>
                <a:ea typeface="Calibri"/>
                <a:cs typeface="Calibri"/>
                <a:sym typeface="Calibri"/>
              </a:rPr>
              <a:t>Create Tables</a:t>
            </a:r>
            <a:endParaRPr sz="6667" b="1" i="0" u="none" strike="noStrike" cap="none">
              <a:solidFill>
                <a:srgbClr val="191919"/>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Prerequisites for Creating Tables</a:t>
            </a:r>
            <a:endParaRPr sz="3200" b="0" i="0" u="none" strike="noStrike" cap="none">
              <a:solidFill>
                <a:srgbClr val="191919"/>
              </a:solidFill>
              <a:latin typeface="Avenir"/>
              <a:ea typeface="Avenir"/>
              <a:cs typeface="Avenir"/>
              <a:sym typeface="Avenir"/>
            </a:endParaRPr>
          </a:p>
        </p:txBody>
      </p:sp>
      <p:sp>
        <p:nvSpPr>
          <p:cNvPr id="385" name="Google Shape;385;p39"/>
          <p:cNvSpPr txBox="1"/>
          <p:nvPr/>
        </p:nvSpPr>
        <p:spPr>
          <a:xfrm>
            <a:off x="503399" y="1195754"/>
            <a:ext cx="11404201" cy="5273846"/>
          </a:xfrm>
          <a:prstGeom prst="rect">
            <a:avLst/>
          </a:prstGeom>
          <a:noFill/>
          <a:ln>
            <a:noFill/>
          </a:ln>
        </p:spPr>
        <p:txBody>
          <a:bodyPr spcFirstLastPara="1" wrap="square" lIns="121900" tIns="121900" rIns="121900" bIns="121900" anchor="t" anchorCtr="0">
            <a:noAutofit/>
          </a:bodyPr>
          <a:lstStyle/>
          <a:p>
            <a:pPr marL="609585" marR="0" lvl="0" indent="-457188" algn="l" rtl="0">
              <a:lnSpc>
                <a:spcPct val="115000"/>
              </a:lnSpc>
              <a:spcBef>
                <a:spcPts val="0"/>
              </a:spcBef>
              <a:spcAft>
                <a:spcPts val="0"/>
              </a:spcAft>
              <a:buClr>
                <a:srgbClr val="333333"/>
              </a:buClr>
              <a:buSzPts val="1800"/>
              <a:buFont typeface="Avenir"/>
              <a:buChar char="●"/>
            </a:pPr>
            <a:r>
              <a:rPr lang="en" sz="2400" b="0" i="0" u="none" strike="noStrike" cap="none">
                <a:solidFill>
                  <a:srgbClr val="191919"/>
                </a:solidFill>
                <a:highlight>
                  <a:srgbClr val="FFFFFF"/>
                </a:highlight>
                <a:latin typeface="Avenir"/>
                <a:ea typeface="Avenir"/>
                <a:cs typeface="Avenir"/>
                <a:sym typeface="Avenir"/>
              </a:rPr>
              <a:t>To create and maintain table, you need a database</a:t>
            </a:r>
            <a:endParaRPr sz="2400" b="0" i="0" u="none" strike="noStrike" cap="none">
              <a:solidFill>
                <a:srgbClr val="191919"/>
              </a:solidFill>
              <a:latin typeface="Avenir"/>
              <a:ea typeface="Avenir"/>
              <a:cs typeface="Avenir"/>
              <a:sym typeface="Avenir"/>
            </a:endParaRPr>
          </a:p>
          <a:p>
            <a:pPr marL="0" marR="0" lvl="0" indent="0" algn="l" rtl="0">
              <a:lnSpc>
                <a:spcPct val="115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609585" marR="0" lvl="0" indent="-457188" algn="l" rtl="0">
              <a:lnSpc>
                <a:spcPct val="150000"/>
              </a:lnSpc>
              <a:spcBef>
                <a:spcPts val="1333"/>
              </a:spcBef>
              <a:spcAft>
                <a:spcPts val="0"/>
              </a:spcAft>
              <a:buClr>
                <a:srgbClr val="333333"/>
              </a:buClr>
              <a:buSzPts val="1800"/>
              <a:buFont typeface="Avenir"/>
              <a:buChar char="●"/>
            </a:pPr>
            <a:r>
              <a:rPr lang="en" sz="2400" b="0" i="0" u="none" strike="noStrike" cap="none">
                <a:solidFill>
                  <a:srgbClr val="191919"/>
                </a:solidFill>
                <a:latin typeface="Avenir"/>
                <a:ea typeface="Avenir"/>
                <a:cs typeface="Avenir"/>
                <a:sym typeface="Avenir"/>
              </a:rPr>
              <a:t>While defining columns in a table, you should mention:</a:t>
            </a:r>
            <a:endParaRPr sz="2400" b="0" i="0" u="none" strike="noStrike" cap="none">
              <a:solidFill>
                <a:srgbClr val="191919"/>
              </a:solidFill>
              <a:latin typeface="Avenir"/>
              <a:ea typeface="Avenir"/>
              <a:cs typeface="Avenir"/>
              <a:sym typeface="Avenir"/>
            </a:endParaRPr>
          </a:p>
          <a:p>
            <a:pPr marL="1219170" marR="0" lvl="1" indent="-457188" algn="l" rtl="0">
              <a:lnSpc>
                <a:spcPct val="150000"/>
              </a:lnSpc>
              <a:spcBef>
                <a:spcPts val="1333"/>
              </a:spcBef>
              <a:spcAft>
                <a:spcPts val="0"/>
              </a:spcAft>
              <a:buClr>
                <a:srgbClr val="333333"/>
              </a:buClr>
              <a:buSzPts val="1800"/>
              <a:buFont typeface="Avenir"/>
              <a:buChar char="○"/>
            </a:pPr>
            <a:r>
              <a:rPr lang="en" sz="2400" b="0" i="0" u="none" strike="noStrike" cap="none">
                <a:solidFill>
                  <a:srgbClr val="191919"/>
                </a:solidFill>
                <a:latin typeface="Avenir"/>
                <a:ea typeface="Avenir"/>
                <a:cs typeface="Avenir"/>
                <a:sym typeface="Avenir"/>
              </a:rPr>
              <a:t>the </a:t>
            </a:r>
            <a:r>
              <a:rPr lang="en" sz="2400" b="1" i="0" u="none" strike="noStrike" cap="none">
                <a:solidFill>
                  <a:srgbClr val="191919"/>
                </a:solidFill>
                <a:latin typeface="Avenir"/>
                <a:ea typeface="Avenir"/>
                <a:cs typeface="Avenir"/>
                <a:sym typeface="Avenir"/>
              </a:rPr>
              <a:t>name of the columns</a:t>
            </a:r>
            <a:r>
              <a:rPr lang="en" sz="2400" b="0" i="0" u="none" strike="noStrike" cap="none">
                <a:solidFill>
                  <a:srgbClr val="191919"/>
                </a:solidFill>
                <a:latin typeface="Avenir"/>
                <a:ea typeface="Avenir"/>
                <a:cs typeface="Avenir"/>
                <a:sym typeface="Avenir"/>
              </a:rPr>
              <a:t>, </a:t>
            </a:r>
            <a:endParaRPr sz="2400" b="0" i="0" u="none" strike="noStrike" cap="none">
              <a:solidFill>
                <a:srgbClr val="191919"/>
              </a:solidFill>
              <a:latin typeface="Avenir"/>
              <a:ea typeface="Avenir"/>
              <a:cs typeface="Avenir"/>
              <a:sym typeface="Avenir"/>
            </a:endParaRPr>
          </a:p>
          <a:p>
            <a:pPr marL="1219170" marR="0" lvl="1" indent="-457188" algn="l" rtl="0">
              <a:lnSpc>
                <a:spcPct val="150000"/>
              </a:lnSpc>
              <a:spcBef>
                <a:spcPts val="1333"/>
              </a:spcBef>
              <a:spcAft>
                <a:spcPts val="0"/>
              </a:spcAft>
              <a:buClr>
                <a:srgbClr val="333333"/>
              </a:buClr>
              <a:buSzPts val="1800"/>
              <a:buFont typeface="Avenir"/>
              <a:buChar char="○"/>
            </a:pPr>
            <a:r>
              <a:rPr lang="en" sz="2400" b="1" i="0" u="none" strike="noStrike" cap="none">
                <a:solidFill>
                  <a:srgbClr val="191919"/>
                </a:solidFill>
                <a:latin typeface="Avenir"/>
                <a:ea typeface="Avenir"/>
                <a:cs typeface="Avenir"/>
                <a:sym typeface="Avenir"/>
              </a:rPr>
              <a:t>datatype</a:t>
            </a:r>
            <a:r>
              <a:rPr lang="en" sz="2400" b="0" i="0" u="none" strike="noStrike" cap="none">
                <a:solidFill>
                  <a:srgbClr val="191919"/>
                </a:solidFill>
                <a:latin typeface="Avenir"/>
                <a:ea typeface="Avenir"/>
                <a:cs typeface="Avenir"/>
                <a:sym typeface="Avenir"/>
              </a:rPr>
              <a:t> (integer, floating point, string, and so on), and </a:t>
            </a:r>
            <a:endParaRPr sz="2400" b="0" i="0" u="none" strike="noStrike" cap="none">
              <a:solidFill>
                <a:srgbClr val="191919"/>
              </a:solidFill>
              <a:latin typeface="Avenir"/>
              <a:ea typeface="Avenir"/>
              <a:cs typeface="Avenir"/>
              <a:sym typeface="Avenir"/>
            </a:endParaRPr>
          </a:p>
          <a:p>
            <a:pPr marL="1219170" marR="0" lvl="1" indent="-457188" algn="l" rtl="0">
              <a:lnSpc>
                <a:spcPct val="115000"/>
              </a:lnSpc>
              <a:spcBef>
                <a:spcPts val="1333"/>
              </a:spcBef>
              <a:spcAft>
                <a:spcPts val="0"/>
              </a:spcAft>
              <a:buClr>
                <a:srgbClr val="333333"/>
              </a:buClr>
              <a:buSzPts val="1800"/>
              <a:buFont typeface="Avenir"/>
              <a:buChar char="○"/>
            </a:pPr>
            <a:r>
              <a:rPr lang="en" sz="2400" b="1" i="0" u="none" strike="noStrike" cap="none">
                <a:solidFill>
                  <a:srgbClr val="191919"/>
                </a:solidFill>
                <a:latin typeface="Avenir"/>
                <a:ea typeface="Avenir"/>
                <a:cs typeface="Avenir"/>
                <a:sym typeface="Avenir"/>
              </a:rPr>
              <a:t>default value</a:t>
            </a:r>
            <a:r>
              <a:rPr lang="en" sz="2400" b="0" i="0" u="none" strike="noStrike" cap="none">
                <a:solidFill>
                  <a:srgbClr val="191919"/>
                </a:solidFill>
                <a:latin typeface="Avenir"/>
                <a:ea typeface="Avenir"/>
                <a:cs typeface="Avenir"/>
                <a:sym typeface="Avenir"/>
              </a:rPr>
              <a:t> (if any)</a:t>
            </a:r>
            <a:endParaRPr sz="2400" b="0" i="0" u="none" strike="noStrike" cap="none">
              <a:solidFill>
                <a:srgbClr val="191919"/>
              </a:solidFill>
              <a:latin typeface="Avenir"/>
              <a:ea typeface="Avenir"/>
              <a:cs typeface="Avenir"/>
              <a:sym typeface="Avenir"/>
            </a:endParaRPr>
          </a:p>
          <a:p>
            <a:pPr marL="1219170" marR="0" lvl="0" indent="0" algn="l" rtl="0">
              <a:lnSpc>
                <a:spcPct val="15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609585" marR="0" lvl="0" indent="-457188" algn="l" rtl="0">
              <a:lnSpc>
                <a:spcPct val="150000"/>
              </a:lnSpc>
              <a:spcBef>
                <a:spcPts val="0"/>
              </a:spcBef>
              <a:spcAft>
                <a:spcPts val="1333"/>
              </a:spcAft>
              <a:buClr>
                <a:srgbClr val="333333"/>
              </a:buClr>
              <a:buSzPts val="1800"/>
              <a:buFont typeface="Avenir"/>
              <a:buChar char="●"/>
            </a:pPr>
            <a:r>
              <a:rPr lang="en" sz="2400" b="0" i="0" u="none" strike="noStrike" cap="none">
                <a:solidFill>
                  <a:srgbClr val="191919"/>
                </a:solidFill>
                <a:latin typeface="Avenir"/>
                <a:ea typeface="Avenir"/>
                <a:cs typeface="Avenir"/>
                <a:sym typeface="Avenir"/>
              </a:rPr>
              <a:t>Let’s take a look at data types before we create table</a:t>
            </a:r>
            <a:endParaRPr sz="2400" b="0" i="0" u="none" strike="noStrike" cap="none">
              <a:solidFill>
                <a:srgbClr val="191919"/>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0"/>
          <p:cNvSpPr txBox="1"/>
          <p:nvPr/>
        </p:nvSpPr>
        <p:spPr>
          <a:xfrm>
            <a:off x="513633" y="2691500"/>
            <a:ext cx="6421600" cy="10860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1" i="0" u="none" strike="noStrike" cap="none">
                <a:solidFill>
                  <a:srgbClr val="191919"/>
                </a:solidFill>
                <a:latin typeface="Calibri"/>
                <a:ea typeface="Calibri"/>
                <a:cs typeface="Calibri"/>
                <a:sym typeface="Calibri"/>
              </a:rPr>
              <a:t>Data Types</a:t>
            </a:r>
            <a:endParaRPr sz="6667" b="1" i="0" u="none" strike="noStrike" cap="none">
              <a:solidFill>
                <a:srgbClr val="191919"/>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Built - in Data Types</a:t>
            </a:r>
            <a:endParaRPr sz="3200" b="0" i="0" u="none" strike="noStrike" cap="none">
              <a:solidFill>
                <a:srgbClr val="191919"/>
              </a:solidFill>
              <a:latin typeface="Avenir"/>
              <a:ea typeface="Avenir"/>
              <a:cs typeface="Avenir"/>
              <a:sym typeface="Avenir"/>
            </a:endParaRPr>
          </a:p>
        </p:txBody>
      </p:sp>
      <p:sp>
        <p:nvSpPr>
          <p:cNvPr id="397" name="Google Shape;397;p41"/>
          <p:cNvSpPr txBox="1"/>
          <p:nvPr/>
        </p:nvSpPr>
        <p:spPr>
          <a:xfrm>
            <a:off x="526333" y="1043214"/>
            <a:ext cx="11408400" cy="4094319"/>
          </a:xfrm>
          <a:prstGeom prst="rect">
            <a:avLst/>
          </a:prstGeom>
          <a:noFill/>
          <a:ln>
            <a:noFill/>
          </a:ln>
        </p:spPr>
        <p:txBody>
          <a:bodyPr spcFirstLastPara="1" wrap="square" lIns="121900" tIns="121900" rIns="121900" bIns="121900" anchor="t" anchorCtr="0">
            <a:noAutofit/>
          </a:bodyPr>
          <a:lstStyle/>
          <a:p>
            <a:pPr marL="609585" marR="186262" lvl="0" indent="-457188" algn="l" rtl="0">
              <a:lnSpc>
                <a:spcPct val="115000"/>
              </a:lnSpc>
              <a:spcBef>
                <a:spcPts val="0"/>
              </a:spcBef>
              <a:spcAft>
                <a:spcPts val="0"/>
              </a:spcAft>
              <a:buClr>
                <a:srgbClr val="333333"/>
              </a:buClr>
              <a:buSzPts val="1800"/>
              <a:buFont typeface="Avenir"/>
              <a:buChar char="●"/>
            </a:pPr>
            <a:r>
              <a:rPr lang="en" sz="2400" b="0" i="0" u="none" strike="noStrike" cap="none" dirty="0">
                <a:solidFill>
                  <a:srgbClr val="191919"/>
                </a:solidFill>
                <a:latin typeface="Avenir"/>
                <a:ea typeface="Avenir"/>
                <a:cs typeface="Avenir"/>
                <a:sym typeface="Avenir"/>
              </a:rPr>
              <a:t>Numeric: TINYINT, SMALLINT, MEDIUMINT, INT, BIGINT, and BIT</a:t>
            </a:r>
            <a:endParaRPr sz="2400" b="0" i="0" u="none" strike="noStrike" cap="none" dirty="0">
              <a:solidFill>
                <a:srgbClr val="191919"/>
              </a:solidFill>
              <a:latin typeface="Avenir"/>
              <a:ea typeface="Avenir"/>
              <a:cs typeface="Avenir"/>
              <a:sym typeface="Avenir"/>
            </a:endParaRPr>
          </a:p>
          <a:p>
            <a:pPr marL="609585" marR="186262" lvl="0" indent="0" algn="l" rtl="0">
              <a:lnSpc>
                <a:spcPct val="115000"/>
              </a:lnSpc>
              <a:spcBef>
                <a:spcPts val="0"/>
              </a:spcBef>
              <a:spcAft>
                <a:spcPts val="0"/>
              </a:spcAft>
              <a:buClr>
                <a:srgbClr val="000000"/>
              </a:buClr>
              <a:buSzPts val="2400"/>
              <a:buFont typeface="Arial"/>
              <a:buNone/>
            </a:pPr>
            <a:endParaRPr sz="2400" b="0" i="0" u="none" strike="noStrike" cap="none" dirty="0">
              <a:solidFill>
                <a:srgbClr val="191919"/>
              </a:solidFill>
              <a:latin typeface="Avenir"/>
              <a:ea typeface="Avenir"/>
              <a:cs typeface="Avenir"/>
              <a:sym typeface="Avenir"/>
            </a:endParaRPr>
          </a:p>
          <a:p>
            <a:pPr marL="609585" marR="186262" lvl="0" indent="0" algn="l" rtl="0">
              <a:lnSpc>
                <a:spcPct val="115000"/>
              </a:lnSpc>
              <a:spcBef>
                <a:spcPts val="0"/>
              </a:spcBef>
              <a:spcAft>
                <a:spcPts val="0"/>
              </a:spcAft>
              <a:buClr>
                <a:srgbClr val="000000"/>
              </a:buClr>
              <a:buSzPts val="2400"/>
              <a:buFont typeface="Arial"/>
              <a:buNone/>
            </a:pPr>
            <a:endParaRPr sz="2400" b="0" i="0" u="none" strike="noStrike" cap="none" dirty="0">
              <a:solidFill>
                <a:srgbClr val="191919"/>
              </a:solidFill>
              <a:latin typeface="Avenir"/>
              <a:ea typeface="Avenir"/>
              <a:cs typeface="Avenir"/>
              <a:sym typeface="Avenir"/>
            </a:endParaRPr>
          </a:p>
          <a:p>
            <a:pPr marL="609585" marR="186262" lvl="0" indent="-457188" algn="l" rtl="0">
              <a:lnSpc>
                <a:spcPct val="115000"/>
              </a:lnSpc>
              <a:spcBef>
                <a:spcPts val="0"/>
              </a:spcBef>
              <a:spcAft>
                <a:spcPts val="0"/>
              </a:spcAft>
              <a:buClr>
                <a:srgbClr val="3C3C3B"/>
              </a:buClr>
              <a:buSzPts val="1800"/>
              <a:buFont typeface="Avenir"/>
              <a:buChar char="●"/>
            </a:pPr>
            <a:r>
              <a:rPr lang="en" sz="2400" b="0" i="0" u="none" strike="noStrike" cap="none" dirty="0">
                <a:solidFill>
                  <a:srgbClr val="191919"/>
                </a:solidFill>
                <a:latin typeface="Avenir"/>
                <a:ea typeface="Avenir"/>
                <a:cs typeface="Avenir"/>
                <a:sym typeface="Avenir"/>
              </a:rPr>
              <a:t>Floating numbers: DECIMAL, FLOAT, and DOUBLE</a:t>
            </a:r>
            <a:endParaRPr sz="2400" b="0" i="0" u="none" strike="noStrike" cap="none" dirty="0">
              <a:solidFill>
                <a:srgbClr val="191919"/>
              </a:solidFill>
              <a:latin typeface="Avenir"/>
              <a:ea typeface="Avenir"/>
              <a:cs typeface="Avenir"/>
              <a:sym typeface="Avenir"/>
            </a:endParaRPr>
          </a:p>
          <a:p>
            <a:pPr marL="609585" marR="186262" lvl="0" indent="0" algn="l" rtl="0">
              <a:lnSpc>
                <a:spcPct val="115000"/>
              </a:lnSpc>
              <a:spcBef>
                <a:spcPts val="0"/>
              </a:spcBef>
              <a:spcAft>
                <a:spcPts val="0"/>
              </a:spcAft>
              <a:buClr>
                <a:srgbClr val="000000"/>
              </a:buClr>
              <a:buSzPts val="2400"/>
              <a:buFont typeface="Arial"/>
              <a:buNone/>
            </a:pPr>
            <a:endParaRPr sz="2400" b="0" i="0" u="none" strike="noStrike" cap="none" dirty="0">
              <a:solidFill>
                <a:srgbClr val="191919"/>
              </a:solidFill>
              <a:latin typeface="Avenir"/>
              <a:ea typeface="Avenir"/>
              <a:cs typeface="Avenir"/>
              <a:sym typeface="Avenir"/>
            </a:endParaRPr>
          </a:p>
          <a:p>
            <a:pPr marL="609585" marR="186262" lvl="0" indent="0" algn="l" rtl="0">
              <a:lnSpc>
                <a:spcPct val="115000"/>
              </a:lnSpc>
              <a:spcBef>
                <a:spcPts val="0"/>
              </a:spcBef>
              <a:spcAft>
                <a:spcPts val="0"/>
              </a:spcAft>
              <a:buClr>
                <a:srgbClr val="000000"/>
              </a:buClr>
              <a:buSzPts val="2400"/>
              <a:buFont typeface="Arial"/>
              <a:buNone/>
            </a:pPr>
            <a:endParaRPr sz="2400" b="0" i="0" u="none" strike="noStrike" cap="none" dirty="0">
              <a:solidFill>
                <a:srgbClr val="191919"/>
              </a:solidFill>
              <a:latin typeface="Avenir"/>
              <a:ea typeface="Avenir"/>
              <a:cs typeface="Avenir"/>
              <a:sym typeface="Avenir"/>
            </a:endParaRPr>
          </a:p>
          <a:p>
            <a:pPr marL="609585" marR="186262" lvl="0" indent="-457188" algn="l" rtl="0">
              <a:lnSpc>
                <a:spcPct val="115000"/>
              </a:lnSpc>
              <a:spcBef>
                <a:spcPts val="0"/>
              </a:spcBef>
              <a:spcAft>
                <a:spcPts val="0"/>
              </a:spcAft>
              <a:buClr>
                <a:srgbClr val="3C3C3B"/>
              </a:buClr>
              <a:buSzPts val="1800"/>
              <a:buFont typeface="Avenir"/>
              <a:buChar char="●"/>
            </a:pPr>
            <a:r>
              <a:rPr lang="en" sz="2400" b="0" i="0" u="none" strike="noStrike" cap="none" dirty="0">
                <a:solidFill>
                  <a:srgbClr val="191919"/>
                </a:solidFill>
                <a:latin typeface="Avenir"/>
                <a:ea typeface="Avenir"/>
                <a:cs typeface="Avenir"/>
                <a:sym typeface="Avenir"/>
              </a:rPr>
              <a:t>Strings: CHAR, VARCHAR, BINARY, VARBINARY, BLOB, TEXT, ENUM, and SET</a:t>
            </a:r>
            <a:endParaRPr sz="2400" b="0" i="0" u="none" strike="noStrike" cap="none" dirty="0">
              <a:solidFill>
                <a:srgbClr val="191919"/>
              </a:solidFill>
              <a:latin typeface="Avenir"/>
              <a:ea typeface="Avenir"/>
              <a:cs typeface="Avenir"/>
              <a:sym typeface="Avenir"/>
            </a:endParaRPr>
          </a:p>
          <a:p>
            <a:pPr marL="609585" marR="186262" lvl="0" indent="0" algn="l" rtl="0">
              <a:lnSpc>
                <a:spcPct val="115000"/>
              </a:lnSpc>
              <a:spcBef>
                <a:spcPts val="0"/>
              </a:spcBef>
              <a:spcAft>
                <a:spcPts val="0"/>
              </a:spcAft>
              <a:buClr>
                <a:srgbClr val="000000"/>
              </a:buClr>
              <a:buSzPts val="2400"/>
              <a:buFont typeface="Arial"/>
              <a:buNone/>
            </a:pPr>
            <a:endParaRPr sz="2400" b="0" i="0" u="none" strike="noStrike" cap="none" dirty="0">
              <a:solidFill>
                <a:srgbClr val="191919"/>
              </a:solidFill>
              <a:latin typeface="Avenir"/>
              <a:ea typeface="Avenir"/>
              <a:cs typeface="Avenir"/>
              <a:sym typeface="Avenir"/>
            </a:endParaRPr>
          </a:p>
          <a:p>
            <a:pPr marL="609585" marR="186262" lvl="0" indent="0" algn="l" rtl="0">
              <a:lnSpc>
                <a:spcPct val="115000"/>
              </a:lnSpc>
              <a:spcBef>
                <a:spcPts val="0"/>
              </a:spcBef>
              <a:spcAft>
                <a:spcPts val="0"/>
              </a:spcAft>
              <a:buClr>
                <a:srgbClr val="000000"/>
              </a:buClr>
              <a:buSzPts val="2400"/>
              <a:buFont typeface="Arial"/>
              <a:buNone/>
            </a:pPr>
            <a:endParaRPr sz="2400" b="0" i="0" u="none" strike="noStrike" cap="none" dirty="0">
              <a:solidFill>
                <a:srgbClr val="191919"/>
              </a:solidFill>
              <a:latin typeface="Avenir"/>
              <a:ea typeface="Avenir"/>
              <a:cs typeface="Avenir"/>
              <a:sym typeface="Avenir"/>
            </a:endParaRPr>
          </a:p>
          <a:p>
            <a:pPr marL="609585" marR="186262" lvl="0" indent="-457188" algn="l" rtl="0">
              <a:lnSpc>
                <a:spcPct val="115000"/>
              </a:lnSpc>
              <a:spcBef>
                <a:spcPts val="0"/>
              </a:spcBef>
              <a:spcAft>
                <a:spcPts val="0"/>
              </a:spcAft>
              <a:buClr>
                <a:srgbClr val="333333"/>
              </a:buClr>
              <a:buSzPts val="1800"/>
              <a:buFont typeface="Avenir"/>
              <a:buChar char="●"/>
            </a:pPr>
            <a:r>
              <a:rPr lang="en" sz="2400" b="0" i="0" u="none" strike="noStrike" cap="none" dirty="0">
                <a:solidFill>
                  <a:srgbClr val="191919"/>
                </a:solidFill>
                <a:latin typeface="Avenir"/>
                <a:ea typeface="Avenir"/>
                <a:cs typeface="Avenir"/>
                <a:sym typeface="Avenir"/>
              </a:rPr>
              <a:t>Date and Time: DATE, TIME, DATETIME, TIMESTAMP, and YEAR </a:t>
            </a:r>
            <a:endParaRPr sz="2400" b="0" i="0" u="none" strike="noStrike" cap="none" dirty="0">
              <a:solidFill>
                <a:srgbClr val="191919"/>
              </a:solidFill>
              <a:latin typeface="Avenir"/>
              <a:ea typeface="Avenir"/>
              <a:cs typeface="Avenir"/>
              <a:sym typeface="Aveni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2"/>
          <p:cNvSpPr txBox="1"/>
          <p:nvPr/>
        </p:nvSpPr>
        <p:spPr>
          <a:xfrm>
            <a:off x="590843" y="1181686"/>
            <a:ext cx="10818357" cy="3323347"/>
          </a:xfrm>
          <a:prstGeom prst="rect">
            <a:avLst/>
          </a:prstGeom>
          <a:noFill/>
          <a:ln>
            <a:noFill/>
          </a:ln>
        </p:spPr>
        <p:txBody>
          <a:bodyPr spcFirstLastPara="1" wrap="square" lIns="121900" tIns="121900" rIns="121900" bIns="121900" anchor="t" anchorCtr="0">
            <a:noAutofit/>
          </a:bodyPr>
          <a:lstStyle/>
          <a:p>
            <a:pPr marL="0" marR="0" lvl="0" indent="0" algn="just" rtl="0">
              <a:lnSpc>
                <a:spcPct val="200000"/>
              </a:lnSpc>
              <a:spcBef>
                <a:spcPts val="0"/>
              </a:spcBef>
              <a:spcAft>
                <a:spcPts val="0"/>
              </a:spcAft>
              <a:buClr>
                <a:srgbClr val="000000"/>
              </a:buClr>
              <a:buSzPts val="2667"/>
              <a:buFont typeface="Arial"/>
              <a:buNone/>
            </a:pPr>
            <a:r>
              <a:rPr lang="en" sz="2667" b="0" i="1" u="none" strike="noStrike" cap="none">
                <a:solidFill>
                  <a:srgbClr val="191919"/>
                </a:solidFill>
                <a:latin typeface="Trebuchet MS"/>
                <a:ea typeface="Trebuchet MS"/>
                <a:cs typeface="Trebuchet MS"/>
                <a:sym typeface="Trebuchet MS"/>
              </a:rPr>
              <a:t>Every relational database has its own </a:t>
            </a:r>
            <a:r>
              <a:rPr lang="en" sz="2667" b="1" i="1" u="none" strike="noStrike" cap="none">
                <a:solidFill>
                  <a:srgbClr val="191919"/>
                </a:solidFill>
                <a:latin typeface="Trebuchet MS"/>
                <a:ea typeface="Trebuchet MS"/>
                <a:cs typeface="Trebuchet MS"/>
                <a:sym typeface="Trebuchet MS"/>
              </a:rPr>
              <a:t>maximum and minimum size limit</a:t>
            </a:r>
            <a:r>
              <a:rPr lang="en" sz="2667" b="0" i="1" u="none" strike="noStrike" cap="none">
                <a:solidFill>
                  <a:srgbClr val="191919"/>
                </a:solidFill>
                <a:latin typeface="Trebuchet MS"/>
                <a:ea typeface="Trebuchet MS"/>
                <a:cs typeface="Trebuchet MS"/>
                <a:sym typeface="Trebuchet MS"/>
              </a:rPr>
              <a:t> for different data types, you don’t need to remember the limit. Idea is to have the knowledge of what data type to be used in a specific scenario</a:t>
            </a:r>
            <a:endParaRPr sz="2667" b="0" i="1" u="none" strike="noStrike" cap="none">
              <a:solidFill>
                <a:srgbClr val="191919"/>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What is DBMS?</a:t>
            </a:r>
            <a:endParaRPr sz="3200" b="0" i="0" u="none" strike="noStrike" cap="none">
              <a:solidFill>
                <a:srgbClr val="191919"/>
              </a:solidFill>
              <a:latin typeface="Avenir"/>
              <a:ea typeface="Avenir"/>
              <a:cs typeface="Avenir"/>
              <a:sym typeface="Avenir"/>
            </a:endParaRPr>
          </a:p>
        </p:txBody>
      </p:sp>
      <p:sp>
        <p:nvSpPr>
          <p:cNvPr id="119" name="Google Shape;119;p16"/>
          <p:cNvSpPr txBox="1"/>
          <p:nvPr/>
        </p:nvSpPr>
        <p:spPr>
          <a:xfrm>
            <a:off x="503400" y="1791300"/>
            <a:ext cx="11031200" cy="4553600"/>
          </a:xfrm>
          <a:prstGeom prst="rect">
            <a:avLst/>
          </a:prstGeom>
          <a:noFill/>
          <a:ln>
            <a:noFill/>
          </a:ln>
        </p:spPr>
        <p:txBody>
          <a:bodyPr spcFirstLastPara="1" wrap="square" lIns="121900" tIns="121900" rIns="121900" bIns="121900" anchor="t" anchorCtr="0">
            <a:noAutofit/>
          </a:bodyPr>
          <a:lstStyle/>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a:solidFill>
                  <a:srgbClr val="191919"/>
                </a:solidFill>
                <a:latin typeface="Avenir"/>
                <a:ea typeface="Avenir"/>
                <a:cs typeface="Avenir"/>
                <a:sym typeface="Avenir"/>
              </a:rPr>
              <a:t>DBMS stand for Database Management Systems</a:t>
            </a:r>
            <a:endParaRPr sz="2400" b="0" i="0" u="none" strike="noStrike" cap="none">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a:solidFill>
                  <a:srgbClr val="191919"/>
                </a:solidFill>
                <a:latin typeface="Avenir"/>
                <a:ea typeface="Avenir"/>
                <a:cs typeface="Avenir"/>
                <a:sym typeface="Avenir"/>
              </a:rPr>
              <a:t>These are systems to store, retrieve or ,sometimes, manipulate data</a:t>
            </a:r>
            <a:endParaRPr sz="2400" b="0" i="0" u="none" strike="noStrike" cap="none">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a:solidFill>
                  <a:srgbClr val="191919"/>
                </a:solidFill>
                <a:latin typeface="Avenir"/>
                <a:ea typeface="Avenir"/>
                <a:cs typeface="Avenir"/>
                <a:sym typeface="Avenir"/>
              </a:rPr>
              <a:t>Developed to handle large amount of data</a:t>
            </a:r>
            <a:endParaRPr sz="2400" b="0" i="0" u="none" strike="noStrike" cap="none">
              <a:solidFill>
                <a:srgbClr val="191919"/>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Numeric - Data Types</a:t>
            </a:r>
            <a:endParaRPr sz="3200" b="0" i="0" u="none" strike="noStrike" cap="none">
              <a:solidFill>
                <a:srgbClr val="191919"/>
              </a:solidFill>
              <a:latin typeface="Avenir"/>
              <a:ea typeface="Avenir"/>
              <a:cs typeface="Avenir"/>
              <a:sym typeface="Avenir"/>
            </a:endParaRPr>
          </a:p>
        </p:txBody>
      </p:sp>
      <p:graphicFrame>
        <p:nvGraphicFramePr>
          <p:cNvPr id="408" name="Google Shape;408;p43"/>
          <p:cNvGraphicFramePr/>
          <p:nvPr/>
        </p:nvGraphicFramePr>
        <p:xfrm>
          <a:off x="618978" y="1209823"/>
          <a:ext cx="10964800" cy="4557950"/>
        </p:xfrm>
        <a:graphic>
          <a:graphicData uri="http://schemas.openxmlformats.org/drawingml/2006/table">
            <a:tbl>
              <a:tblPr>
                <a:noFill/>
                <a:tableStyleId>{D322A244-3591-463F-94BC-5B4BA6D0727C}</a:tableStyleId>
              </a:tblPr>
              <a:tblGrid>
                <a:gridCol w="1871125"/>
                <a:gridCol w="4042800"/>
                <a:gridCol w="5050875"/>
              </a:tblGrid>
              <a:tr h="63232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Datatype</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From</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To</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r>
              <a:tr h="63232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Bit</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0</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1</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63232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Tinyint</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0</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255</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63232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Smallint</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-32.768</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32.767</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63232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mediumint</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-8388608</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8388607</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68652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int</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-2,147,483,648</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2,147,483,647</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709800">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bigint</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-9,223,372,036,854,775,808</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9,223,372,036,854,775,807</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Floating Numbers</a:t>
            </a:r>
            <a:endParaRPr sz="3200" b="0" i="0" u="none" strike="noStrike" cap="none">
              <a:solidFill>
                <a:srgbClr val="191919"/>
              </a:solidFill>
              <a:latin typeface="Avenir"/>
              <a:ea typeface="Avenir"/>
              <a:cs typeface="Avenir"/>
              <a:sym typeface="Avenir"/>
            </a:endParaRPr>
          </a:p>
        </p:txBody>
      </p:sp>
      <p:graphicFrame>
        <p:nvGraphicFramePr>
          <p:cNvPr id="414" name="Google Shape;414;p44"/>
          <p:cNvGraphicFramePr/>
          <p:nvPr/>
        </p:nvGraphicFramePr>
        <p:xfrm>
          <a:off x="2280133" y="2293267"/>
          <a:ext cx="7631725" cy="2208850"/>
        </p:xfrm>
        <a:graphic>
          <a:graphicData uri="http://schemas.openxmlformats.org/drawingml/2006/table">
            <a:tbl>
              <a:tblPr>
                <a:solidFill>
                  <a:srgbClr val="FFFFFF"/>
                </a:solidFill>
                <a:tableStyleId>{D322A244-3591-463F-94BC-5B4BA6D0727C}</a:tableStyleId>
              </a:tblPr>
              <a:tblGrid>
                <a:gridCol w="2195200"/>
                <a:gridCol w="2962700"/>
                <a:gridCol w="2473825"/>
              </a:tblGrid>
              <a:tr h="71647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Datatype</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From</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To</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r>
              <a:tr h="76167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Decimal</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-10^38 +1</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10^38 -1</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730700">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Float</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-1.79E + 308</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1.79E + 308</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Strings</a:t>
            </a:r>
            <a:endParaRPr sz="3200" b="0" i="0" u="none" strike="noStrike" cap="none">
              <a:solidFill>
                <a:srgbClr val="191919"/>
              </a:solidFill>
              <a:latin typeface="Avenir"/>
              <a:ea typeface="Avenir"/>
              <a:cs typeface="Avenir"/>
              <a:sym typeface="Avenir"/>
            </a:endParaRPr>
          </a:p>
        </p:txBody>
      </p:sp>
      <p:graphicFrame>
        <p:nvGraphicFramePr>
          <p:cNvPr id="420" name="Google Shape;420;p45"/>
          <p:cNvGraphicFramePr/>
          <p:nvPr/>
        </p:nvGraphicFramePr>
        <p:xfrm>
          <a:off x="872197" y="1055078"/>
          <a:ext cx="10036750" cy="4765805"/>
        </p:xfrm>
        <a:graphic>
          <a:graphicData uri="http://schemas.openxmlformats.org/drawingml/2006/table">
            <a:tbl>
              <a:tblPr>
                <a:noFill/>
                <a:tableStyleId>{D322A244-3591-463F-94BC-5B4BA6D0727C}</a:tableStyleId>
              </a:tblPr>
              <a:tblGrid>
                <a:gridCol w="1911350"/>
                <a:gridCol w="8125400"/>
              </a:tblGrid>
              <a:tr h="558400">
                <a:tc>
                  <a:txBody>
                    <a:bodyPr/>
                    <a:lstStyle/>
                    <a:p>
                      <a:pPr marL="0" marR="0" lvl="0" indent="0" algn="ctr"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Datatype </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Description</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r>
              <a:tr h="727625">
                <a:tc>
                  <a:txBody>
                    <a:bodyPr/>
                    <a:lstStyle/>
                    <a:p>
                      <a:pPr marL="0" marR="0" lvl="0" indent="0" algn="ctr"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CHAR</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Fixed length with maximum length of 8,000 characters</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727625">
                <a:tc>
                  <a:txBody>
                    <a:bodyPr/>
                    <a:lstStyle/>
                    <a:p>
                      <a:pPr marL="0" marR="0" lvl="0" indent="0" algn="ctr"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VARCHAR</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Variable length storage with maximum length of 8,000 characters</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727625">
                <a:tc>
                  <a:txBody>
                    <a:bodyPr/>
                    <a:lstStyle/>
                    <a:p>
                      <a:pPr marL="0" marR="0" lvl="0" indent="0" algn="ctr"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BINARY</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Fixed length with maximum length of 8,000 bytes</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727625">
                <a:tc>
                  <a:txBody>
                    <a:bodyPr/>
                    <a:lstStyle/>
                    <a:p>
                      <a:pPr marL="0" marR="0" lvl="0" indent="0" algn="ctr"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VARBINARY</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Variable length storage with maximum length of 8,000 bytes</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558400">
                <a:tc>
                  <a:txBody>
                    <a:bodyPr/>
                    <a:lstStyle/>
                    <a:p>
                      <a:pPr marL="0" marR="0" lvl="0" indent="0" algn="ctr"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BLOB</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For binary large objects</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727625">
                <a:tc>
                  <a:txBody>
                    <a:bodyPr/>
                    <a:lstStyle/>
                    <a:p>
                      <a:pPr marL="0" marR="0" lvl="0" indent="0" algn="ctr" rtl="0">
                        <a:spcBef>
                          <a:spcPts val="0"/>
                        </a:spcBef>
                        <a:spcAft>
                          <a:spcPts val="0"/>
                        </a:spcAft>
                        <a:buClr>
                          <a:schemeClr val="dk1"/>
                        </a:buClr>
                        <a:buSzPts val="1100"/>
                        <a:buFont typeface="Arial"/>
                        <a:buNone/>
                      </a:pPr>
                      <a:r>
                        <a:rPr lang="en" sz="2100" u="none" strike="noStrike" cap="none">
                          <a:solidFill>
                            <a:schemeClr val="dk1"/>
                          </a:solidFill>
                          <a:latin typeface="Avenir"/>
                          <a:ea typeface="Avenir"/>
                          <a:cs typeface="Avenir"/>
                          <a:sym typeface="Avenir"/>
                        </a:rPr>
                        <a:t>TEXT</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Variable length storage with maximum size of 1GB data</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Date and Time</a:t>
            </a:r>
            <a:endParaRPr sz="3200" b="0" i="0" u="none" strike="noStrike" cap="none">
              <a:solidFill>
                <a:srgbClr val="191919"/>
              </a:solidFill>
              <a:latin typeface="Avenir"/>
              <a:ea typeface="Avenir"/>
              <a:cs typeface="Avenir"/>
              <a:sym typeface="Avenir"/>
            </a:endParaRPr>
          </a:p>
        </p:txBody>
      </p:sp>
      <p:graphicFrame>
        <p:nvGraphicFramePr>
          <p:cNvPr id="426" name="Google Shape;426;p46"/>
          <p:cNvGraphicFramePr/>
          <p:nvPr/>
        </p:nvGraphicFramePr>
        <p:xfrm>
          <a:off x="815927" y="1139484"/>
          <a:ext cx="10348475" cy="4732430"/>
        </p:xfrm>
        <a:graphic>
          <a:graphicData uri="http://schemas.openxmlformats.org/drawingml/2006/table">
            <a:tbl>
              <a:tblPr>
                <a:noFill/>
                <a:tableStyleId>{D322A244-3591-463F-94BC-5B4BA6D0727C}</a:tableStyleId>
              </a:tblPr>
              <a:tblGrid>
                <a:gridCol w="1970700"/>
                <a:gridCol w="8377775"/>
              </a:tblGrid>
              <a:tr h="559175">
                <a:tc>
                  <a:txBody>
                    <a:bodyPr/>
                    <a:lstStyle/>
                    <a:p>
                      <a:pPr marL="0" marR="0" lvl="0" indent="0" algn="ctr"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Datatype </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Description</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r>
              <a:tr h="758475">
                <a:tc>
                  <a:txBody>
                    <a:bodyPr/>
                    <a:lstStyle/>
                    <a:p>
                      <a:pPr marL="0" marR="0" lvl="0" indent="0" algn="ctr"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DATE</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Stores date in the format YYYY-MM-DD</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758475">
                <a:tc>
                  <a:txBody>
                    <a:bodyPr/>
                    <a:lstStyle/>
                    <a:p>
                      <a:pPr marL="0" marR="0" lvl="0" indent="0" algn="ctr"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TIME</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Stores time in the format HH:MI:SS</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841225">
                <a:tc>
                  <a:txBody>
                    <a:bodyPr/>
                    <a:lstStyle/>
                    <a:p>
                      <a:pPr marL="0" marR="0" lvl="0" indent="0" algn="ctr"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DATETIME</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Stores date and time information in the format YYYY-MM-DD HH:MI:SS</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876550">
                <a:tc>
                  <a:txBody>
                    <a:bodyPr/>
                    <a:lstStyle/>
                    <a:p>
                      <a:pPr marL="0" marR="0" lvl="0" indent="0" algn="ctr"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TIMESTAMP</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Stores number of seconds passed since the Unix epoch (‘1970-01-01 00:00:00’ UTC)</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876550">
                <a:tc>
                  <a:txBody>
                    <a:bodyPr/>
                    <a:lstStyle/>
                    <a:p>
                      <a:pPr marL="0" marR="0" lvl="0" indent="0" algn="ctr"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YEAR</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Stores year in 2 digit or 4 digit format. Range 1901 to 2155 in 4-digit format. Range 70 to 69, representing 1970 to 2069.</a:t>
                      </a:r>
                      <a:endParaRPr sz="2100" u="none" strike="noStrike" cap="none">
                        <a:latin typeface="Avenir"/>
                        <a:ea typeface="Avenir"/>
                        <a:cs typeface="Avenir"/>
                        <a:sym typeface="Avenir"/>
                      </a:endParaRPr>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CREATE TABLE - Syntax</a:t>
            </a:r>
            <a:endParaRPr sz="3200" b="0" i="0" u="none" strike="noStrike" cap="none">
              <a:solidFill>
                <a:srgbClr val="191919"/>
              </a:solidFill>
              <a:latin typeface="Avenir"/>
              <a:ea typeface="Avenir"/>
              <a:cs typeface="Avenir"/>
              <a:sym typeface="Avenir"/>
            </a:endParaRPr>
          </a:p>
        </p:txBody>
      </p:sp>
      <p:sp>
        <p:nvSpPr>
          <p:cNvPr id="432" name="Google Shape;432;p47"/>
          <p:cNvSpPr txBox="1"/>
          <p:nvPr/>
        </p:nvSpPr>
        <p:spPr>
          <a:xfrm>
            <a:off x="1169633" y="2344367"/>
            <a:ext cx="1284800" cy="619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Avenir"/>
                <a:ea typeface="Avenir"/>
                <a:cs typeface="Avenir"/>
                <a:sym typeface="Avenir"/>
              </a:rPr>
              <a:t>Syntax:</a:t>
            </a:r>
            <a:endParaRPr sz="2133" b="0" i="0" u="none" strike="noStrike" cap="none">
              <a:solidFill>
                <a:schemeClr val="dk1"/>
              </a:solidFill>
              <a:latin typeface="Avenir"/>
              <a:ea typeface="Avenir"/>
              <a:cs typeface="Avenir"/>
              <a:sym typeface="Avenir"/>
            </a:endParaRPr>
          </a:p>
        </p:txBody>
      </p:sp>
      <p:sp>
        <p:nvSpPr>
          <p:cNvPr id="433" name="Google Shape;433;p47"/>
          <p:cNvSpPr txBox="1"/>
          <p:nvPr/>
        </p:nvSpPr>
        <p:spPr>
          <a:xfrm>
            <a:off x="3390314" y="2532185"/>
            <a:ext cx="5357686" cy="1894216"/>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1" i="0" u="none" strike="noStrike" cap="none">
                <a:solidFill>
                  <a:schemeClr val="dk1"/>
                </a:solidFill>
                <a:latin typeface="Courier New"/>
                <a:ea typeface="Courier New"/>
                <a:cs typeface="Courier New"/>
                <a:sym typeface="Courier New"/>
              </a:rPr>
              <a:t>CREATE TABLE</a:t>
            </a:r>
            <a:r>
              <a:rPr lang="en" sz="2133" b="0" i="0" u="none" strike="noStrike" cap="none">
                <a:solidFill>
                  <a:schemeClr val="dk1"/>
                </a:solidFill>
                <a:latin typeface="Courier New"/>
                <a:ea typeface="Courier New"/>
                <a:cs typeface="Courier New"/>
                <a:sym typeface="Courier New"/>
              </a:rPr>
              <a:t> table_name (</a:t>
            </a:r>
            <a:endParaRPr sz="2133"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Courier New"/>
                <a:ea typeface="Courier New"/>
                <a:cs typeface="Courier New"/>
                <a:sym typeface="Courier New"/>
              </a:rPr>
              <a:t>	column1 datatype,</a:t>
            </a:r>
            <a:endParaRPr sz="2133"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Courier New"/>
                <a:ea typeface="Courier New"/>
                <a:cs typeface="Courier New"/>
                <a:sym typeface="Courier New"/>
              </a:rPr>
              <a:t>	column2 datatype,</a:t>
            </a:r>
            <a:endParaRPr sz="2133"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Courier New"/>
                <a:ea typeface="Courier New"/>
                <a:cs typeface="Courier New"/>
                <a:sym typeface="Courier New"/>
              </a:rPr>
              <a:t>	column3 datatype,</a:t>
            </a:r>
            <a:endParaRPr sz="2133"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Courier New"/>
                <a:ea typeface="Courier New"/>
                <a:cs typeface="Courier New"/>
                <a:sym typeface="Courier New"/>
              </a:rPr>
              <a:t>   ....);</a:t>
            </a:r>
            <a:endParaRPr sz="2133" b="0" i="0" u="none" strike="noStrike" cap="none">
              <a:solidFill>
                <a:schemeClr val="dk1"/>
              </a:solidFill>
              <a:latin typeface="Calibri"/>
              <a:ea typeface="Calibri"/>
              <a:cs typeface="Calibri"/>
              <a:sym typeface="Calibri"/>
            </a:endParaRPr>
          </a:p>
        </p:txBody>
      </p:sp>
      <p:sp>
        <p:nvSpPr>
          <p:cNvPr id="434" name="Google Shape;434;p47"/>
          <p:cNvSpPr txBox="1"/>
          <p:nvPr/>
        </p:nvSpPr>
        <p:spPr>
          <a:xfrm>
            <a:off x="503399" y="1406769"/>
            <a:ext cx="11123001" cy="1024831"/>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The CREATE TABLE statement is used to create a new table in a database</a:t>
            </a:r>
            <a:endParaRPr sz="2133" b="0" i="0" u="none" strike="noStrike" cap="none">
              <a:solidFill>
                <a:schemeClr val="dk1"/>
              </a:solidFill>
              <a:latin typeface="Avenir"/>
              <a:ea typeface="Avenir"/>
              <a:cs typeface="Avenir"/>
              <a:sym typeface="Avenir"/>
            </a:endParaRPr>
          </a:p>
        </p:txBody>
      </p:sp>
      <p:sp>
        <p:nvSpPr>
          <p:cNvPr id="435" name="Google Shape;435;p47"/>
          <p:cNvSpPr txBox="1"/>
          <p:nvPr/>
        </p:nvSpPr>
        <p:spPr>
          <a:xfrm>
            <a:off x="503399" y="4526986"/>
            <a:ext cx="11323801" cy="1766047"/>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The column parameters specify the names of the columns of the table</a:t>
            </a:r>
            <a:endParaRPr sz="2133" b="0" i="0" u="none" strike="noStrike" cap="none">
              <a:solidFill>
                <a:schemeClr val="dk1"/>
              </a:solidFill>
              <a:latin typeface="Avenir"/>
              <a:ea typeface="Avenir"/>
              <a:cs typeface="Avenir"/>
              <a:sym typeface="Avenir"/>
            </a:endParaRPr>
          </a:p>
          <a:p>
            <a:pPr marL="609585" marR="0" lvl="0" indent="0" algn="l" rtl="0">
              <a:lnSpc>
                <a:spcPct val="100000"/>
              </a:lnSpc>
              <a:spcBef>
                <a:spcPts val="0"/>
              </a:spcBef>
              <a:spcAft>
                <a:spcPts val="0"/>
              </a:spcAft>
              <a:buClr>
                <a:srgbClr val="000000"/>
              </a:buClr>
              <a:buSzPts val="2133"/>
              <a:buFont typeface="Arial"/>
              <a:buNone/>
            </a:pPr>
            <a:endParaRPr sz="2133" b="0" i="0" u="none" strike="noStrike" cap="none">
              <a:solidFill>
                <a:schemeClr val="dk1"/>
              </a:solidFill>
              <a:latin typeface="Avenir"/>
              <a:ea typeface="Avenir"/>
              <a:cs typeface="Avenir"/>
              <a:sym typeface="Avenir"/>
            </a:endParaRPr>
          </a:p>
          <a:p>
            <a:pPr marL="609585" marR="0" lvl="0" indent="-440255" algn="l" rtl="0">
              <a:lnSpc>
                <a:spcPct val="115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The datatype parameter specifies the type of data the column can hold (e.g. varchar, integer, date, etc.).</a:t>
            </a:r>
            <a:endParaRPr sz="2133" b="0" i="0" u="none" strike="noStrike" cap="none">
              <a:solidFill>
                <a:schemeClr val="dk1"/>
              </a:solidFill>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CREATE TABLE - Example</a:t>
            </a:r>
            <a:endParaRPr sz="3200" b="0" i="0" u="none" strike="noStrike" cap="none">
              <a:solidFill>
                <a:srgbClr val="191919"/>
              </a:solidFill>
              <a:latin typeface="Avenir"/>
              <a:ea typeface="Avenir"/>
              <a:cs typeface="Avenir"/>
              <a:sym typeface="Avenir"/>
            </a:endParaRPr>
          </a:p>
        </p:txBody>
      </p:sp>
      <p:sp>
        <p:nvSpPr>
          <p:cNvPr id="441" name="Google Shape;441;p48"/>
          <p:cNvSpPr txBox="1"/>
          <p:nvPr/>
        </p:nvSpPr>
        <p:spPr>
          <a:xfrm>
            <a:off x="365760" y="1125415"/>
            <a:ext cx="10656440" cy="5652185"/>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We will create a customers table, which will hold the customers information</a:t>
            </a:r>
            <a:endParaRPr sz="2133" b="0" i="0" u="none" strike="noStrike" cap="none">
              <a:solidFill>
                <a:schemeClr val="dk1"/>
              </a:solidFill>
              <a:highlight>
                <a:srgbClr val="FFFFFF"/>
              </a:highlight>
              <a:latin typeface="Avenir"/>
              <a:ea typeface="Avenir"/>
              <a:cs typeface="Avenir"/>
              <a:sym typeface="Avenir"/>
            </a:endParaRPr>
          </a:p>
          <a:p>
            <a:pPr marL="609585" marR="0" lvl="0" indent="0" algn="l" rtl="0">
              <a:lnSpc>
                <a:spcPct val="100000"/>
              </a:lnSpc>
              <a:spcBef>
                <a:spcPts val="1333"/>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440255" algn="l" rtl="0">
              <a:lnSpc>
                <a:spcPct val="100000"/>
              </a:lnSpc>
              <a:spcBef>
                <a:spcPts val="1333"/>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The table will have the following columns in it</a:t>
            </a:r>
            <a:endParaRPr sz="2133" b="0" i="0" u="none" strike="noStrike" cap="none">
              <a:solidFill>
                <a:schemeClr val="dk1"/>
              </a:solidFill>
              <a:latin typeface="Avenir"/>
              <a:ea typeface="Avenir"/>
              <a:cs typeface="Avenir"/>
              <a:sym typeface="Avenir"/>
            </a:endParaRPr>
          </a:p>
          <a:p>
            <a:pPr marL="1219170" marR="0" lvl="1" indent="-440254" algn="l" rtl="0">
              <a:lnSpc>
                <a:spcPct val="100000"/>
              </a:lnSpc>
              <a:spcBef>
                <a:spcPts val="1333"/>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CustomerID </a:t>
            </a:r>
            <a:endParaRPr sz="2133" b="0" i="0" u="none" strike="noStrike" cap="none">
              <a:solidFill>
                <a:schemeClr val="dk1"/>
              </a:solidFill>
              <a:latin typeface="Avenir"/>
              <a:ea typeface="Avenir"/>
              <a:cs typeface="Avenir"/>
              <a:sym typeface="Avenir"/>
            </a:endParaRPr>
          </a:p>
          <a:p>
            <a:pPr marL="1219170" marR="0" lvl="0" indent="0" algn="l" rtl="0">
              <a:lnSpc>
                <a:spcPct val="100000"/>
              </a:lnSpc>
              <a:spcBef>
                <a:spcPts val="1333"/>
              </a:spcBef>
              <a:spcAft>
                <a:spcPts val="0"/>
              </a:spcAft>
              <a:buClr>
                <a:srgbClr val="000000"/>
              </a:buClr>
              <a:buSzPts val="2133"/>
              <a:buFont typeface="Arial"/>
              <a:buNone/>
            </a:pPr>
            <a:endParaRPr sz="2133" b="0" i="0" u="none" strike="noStrike" cap="none">
              <a:solidFill>
                <a:schemeClr val="dk1"/>
              </a:solidFill>
              <a:latin typeface="Avenir"/>
              <a:ea typeface="Avenir"/>
              <a:cs typeface="Avenir"/>
              <a:sym typeface="Avenir"/>
            </a:endParaRPr>
          </a:p>
          <a:p>
            <a:pPr marL="1219170" marR="0" lvl="1" indent="-440254" algn="l"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FirstName</a:t>
            </a:r>
            <a:endParaRPr sz="2133" b="0" i="0" u="none" strike="noStrike" cap="none">
              <a:solidFill>
                <a:schemeClr val="dk1"/>
              </a:solidFill>
              <a:latin typeface="Avenir"/>
              <a:ea typeface="Avenir"/>
              <a:cs typeface="Avenir"/>
              <a:sym typeface="Avenir"/>
            </a:endParaRPr>
          </a:p>
          <a:p>
            <a:pPr marL="1219170" marR="0" lvl="0" indent="0" algn="l" rtl="0">
              <a:lnSpc>
                <a:spcPct val="100000"/>
              </a:lnSpc>
              <a:spcBef>
                <a:spcPts val="1333"/>
              </a:spcBef>
              <a:spcAft>
                <a:spcPts val="0"/>
              </a:spcAft>
              <a:buClr>
                <a:srgbClr val="000000"/>
              </a:buClr>
              <a:buSzPts val="2133"/>
              <a:buFont typeface="Arial"/>
              <a:buNone/>
            </a:pPr>
            <a:endParaRPr sz="2133" b="0" i="0" u="none" strike="noStrike" cap="none">
              <a:solidFill>
                <a:schemeClr val="dk1"/>
              </a:solidFill>
              <a:latin typeface="Avenir"/>
              <a:ea typeface="Avenir"/>
              <a:cs typeface="Avenir"/>
              <a:sym typeface="Avenir"/>
            </a:endParaRPr>
          </a:p>
          <a:p>
            <a:pPr marL="1219170" marR="0" lvl="1" indent="-440254" algn="l"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LastName and </a:t>
            </a:r>
            <a:endParaRPr sz="2133" b="0" i="0" u="none" strike="noStrike" cap="none">
              <a:solidFill>
                <a:schemeClr val="dk1"/>
              </a:solidFill>
              <a:latin typeface="Avenir"/>
              <a:ea typeface="Avenir"/>
              <a:cs typeface="Avenir"/>
              <a:sym typeface="Avenir"/>
            </a:endParaRPr>
          </a:p>
          <a:p>
            <a:pPr marL="1219170" marR="0" lvl="0" indent="0" algn="l" rtl="0">
              <a:lnSpc>
                <a:spcPct val="100000"/>
              </a:lnSpc>
              <a:spcBef>
                <a:spcPts val="1333"/>
              </a:spcBef>
              <a:spcAft>
                <a:spcPts val="0"/>
              </a:spcAft>
              <a:buClr>
                <a:srgbClr val="000000"/>
              </a:buClr>
              <a:buSzPts val="2133"/>
              <a:buFont typeface="Arial"/>
              <a:buNone/>
            </a:pPr>
            <a:endParaRPr sz="2133" b="0" i="0" u="none" strike="noStrike" cap="none">
              <a:solidFill>
                <a:schemeClr val="dk1"/>
              </a:solidFill>
              <a:latin typeface="Avenir"/>
              <a:ea typeface="Avenir"/>
              <a:cs typeface="Avenir"/>
              <a:sym typeface="Avenir"/>
            </a:endParaRPr>
          </a:p>
          <a:p>
            <a:pPr marL="1219170" marR="0" lvl="1" indent="-440254" algn="l"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Country </a:t>
            </a:r>
            <a:endParaRPr sz="2133" b="0" i="0" u="none" strike="noStrike" cap="none">
              <a:solidFill>
                <a:schemeClr val="dk1"/>
              </a:solidFill>
              <a:latin typeface="Avenir"/>
              <a:ea typeface="Avenir"/>
              <a:cs typeface="Avenir"/>
              <a:sym typeface="Aveni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CREATE TABLE - Example</a:t>
            </a:r>
            <a:endParaRPr sz="3200" b="0" i="0" u="none" strike="noStrike" cap="none">
              <a:solidFill>
                <a:srgbClr val="191919"/>
              </a:solidFill>
              <a:latin typeface="Avenir"/>
              <a:ea typeface="Avenir"/>
              <a:cs typeface="Avenir"/>
              <a:sym typeface="Avenir"/>
            </a:endParaRPr>
          </a:p>
        </p:txBody>
      </p:sp>
      <p:sp>
        <p:nvSpPr>
          <p:cNvPr id="447" name="Google Shape;447;p49"/>
          <p:cNvSpPr txBox="1"/>
          <p:nvPr/>
        </p:nvSpPr>
        <p:spPr>
          <a:xfrm>
            <a:off x="1617467" y="2405575"/>
            <a:ext cx="5588399" cy="2437092"/>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chemeClr val="dk1"/>
                </a:solidFill>
                <a:latin typeface="Courier New"/>
                <a:ea typeface="Courier New"/>
                <a:cs typeface="Courier New"/>
                <a:sym typeface="Courier New"/>
              </a:rPr>
              <a:t>CREATE TABLE</a:t>
            </a:r>
            <a:r>
              <a:rPr lang="en" sz="2400" b="0" i="0" u="none" strike="noStrike" cap="none" dirty="0">
                <a:solidFill>
                  <a:srgbClr val="3D85C6"/>
                </a:solidFill>
                <a:latin typeface="Courier New"/>
                <a:ea typeface="Courier New"/>
                <a:cs typeface="Courier New"/>
                <a:sym typeface="Courier New"/>
              </a:rPr>
              <a:t> </a:t>
            </a:r>
            <a:r>
              <a:rPr lang="en" sz="2400" b="0" i="0" u="none" strike="noStrike" cap="none" dirty="0">
                <a:solidFill>
                  <a:srgbClr val="333333"/>
                </a:solidFill>
                <a:latin typeface="Courier New"/>
                <a:ea typeface="Courier New"/>
                <a:cs typeface="Courier New"/>
                <a:sym typeface="Courier New"/>
              </a:rPr>
              <a:t>customers(</a:t>
            </a:r>
            <a:endParaRPr sz="2400" b="0" i="0" u="none" strike="noStrike" cap="none" dirty="0">
              <a:solidFill>
                <a:srgbClr val="333333"/>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333333"/>
                </a:solidFill>
                <a:latin typeface="Courier New"/>
                <a:ea typeface="Courier New"/>
                <a:cs typeface="Courier New"/>
                <a:sym typeface="Courier New"/>
              </a:rPr>
              <a:t>CustomerId int,</a:t>
            </a:r>
            <a:endParaRPr sz="2400" b="0" i="0" u="none" strike="noStrike" cap="none" dirty="0">
              <a:solidFill>
                <a:srgbClr val="333333"/>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333333"/>
                </a:solidFill>
                <a:latin typeface="Courier New"/>
                <a:ea typeface="Courier New"/>
                <a:cs typeface="Courier New"/>
                <a:sym typeface="Courier New"/>
              </a:rPr>
              <a:t>first_name varchar(20),</a:t>
            </a:r>
            <a:endParaRPr sz="2400" b="0" i="0" u="none" strike="noStrike" cap="none" dirty="0">
              <a:solidFill>
                <a:srgbClr val="333333"/>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333333"/>
                </a:solidFill>
                <a:latin typeface="Courier New"/>
                <a:ea typeface="Courier New"/>
                <a:cs typeface="Courier New"/>
                <a:sym typeface="Courier New"/>
              </a:rPr>
              <a:t>last_name varchar(20),</a:t>
            </a:r>
            <a:endParaRPr sz="2400" b="0" i="0" u="none" strike="noStrike" cap="none" dirty="0">
              <a:solidFill>
                <a:srgbClr val="333333"/>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333333"/>
                </a:solidFill>
                <a:latin typeface="Courier New"/>
                <a:ea typeface="Courier New"/>
                <a:cs typeface="Courier New"/>
                <a:sym typeface="Courier New"/>
              </a:rPr>
              <a:t>country varchar(20)</a:t>
            </a:r>
            <a:endParaRPr sz="2400" b="0" i="0" u="none" strike="noStrike" cap="none" dirty="0">
              <a:solidFill>
                <a:srgbClr val="333333"/>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333333"/>
                </a:solidFill>
                <a:latin typeface="Courier New"/>
                <a:ea typeface="Courier New"/>
                <a:cs typeface="Courier New"/>
                <a:sym typeface="Courier New"/>
              </a:rPr>
              <a:t>);</a:t>
            </a:r>
            <a:endParaRPr sz="2400" b="0" i="0" u="none" strike="noStrike" cap="none" dirty="0">
              <a:solidFill>
                <a:srgbClr val="333333"/>
              </a:solidFill>
              <a:latin typeface="Courier New"/>
              <a:ea typeface="Courier New"/>
              <a:cs typeface="Courier New"/>
              <a:sym typeface="Courier New"/>
            </a:endParaRPr>
          </a:p>
        </p:txBody>
      </p:sp>
      <p:sp>
        <p:nvSpPr>
          <p:cNvPr id="448" name="Google Shape;448;p49"/>
          <p:cNvSpPr txBox="1"/>
          <p:nvPr/>
        </p:nvSpPr>
        <p:spPr>
          <a:xfrm>
            <a:off x="503399" y="1197033"/>
            <a:ext cx="11485201" cy="1345834"/>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We will create a table “customers” in the company database. Select the database ‘company’ using</a:t>
            </a:r>
            <a:r>
              <a:rPr lang="en" sz="2133" b="1" i="0" u="none" strike="noStrike" cap="none">
                <a:solidFill>
                  <a:schemeClr val="dk1"/>
                </a:solidFill>
                <a:highlight>
                  <a:srgbClr val="FFFFFF"/>
                </a:highlight>
                <a:latin typeface="Avenir"/>
                <a:ea typeface="Avenir"/>
                <a:cs typeface="Avenir"/>
                <a:sym typeface="Avenir"/>
              </a:rPr>
              <a:t> </a:t>
            </a:r>
            <a:r>
              <a:rPr lang="en" sz="2133" b="1" i="0" u="none" strike="noStrike" cap="none">
                <a:solidFill>
                  <a:schemeClr val="dk1"/>
                </a:solidFill>
                <a:highlight>
                  <a:srgbClr val="FFFFFF"/>
                </a:highlight>
                <a:latin typeface="Courier New"/>
                <a:ea typeface="Courier New"/>
                <a:cs typeface="Courier New"/>
                <a:sym typeface="Courier New"/>
              </a:rPr>
              <a:t>USE company</a:t>
            </a:r>
            <a:r>
              <a:rPr lang="en" sz="2133" b="1" i="0" u="none" strike="noStrike" cap="none">
                <a:solidFill>
                  <a:schemeClr val="dk1"/>
                </a:solidFill>
                <a:highlight>
                  <a:srgbClr val="FFFFFF"/>
                </a:highlight>
                <a:latin typeface="Avenir"/>
                <a:ea typeface="Avenir"/>
                <a:cs typeface="Avenir"/>
                <a:sym typeface="Avenir"/>
              </a:rPr>
              <a:t> </a:t>
            </a:r>
            <a:r>
              <a:rPr lang="en" sz="2133" b="0" i="0" u="none" strike="noStrike" cap="none">
                <a:solidFill>
                  <a:schemeClr val="dk1"/>
                </a:solidFill>
                <a:highlight>
                  <a:srgbClr val="FFFFFF"/>
                </a:highlight>
                <a:latin typeface="Avenir"/>
                <a:ea typeface="Avenir"/>
                <a:cs typeface="Avenir"/>
                <a:sym typeface="Avenir"/>
              </a:rPr>
              <a:t>command</a:t>
            </a:r>
            <a:endParaRPr sz="2133" b="0" i="0" u="none" strike="noStrike" cap="none">
              <a:solidFill>
                <a:schemeClr val="dk1"/>
              </a:solidFill>
              <a:latin typeface="Avenir"/>
              <a:ea typeface="Avenir"/>
              <a:cs typeface="Avenir"/>
              <a:sym typeface="Avenir"/>
            </a:endParaRPr>
          </a:p>
        </p:txBody>
      </p:sp>
      <p:cxnSp>
        <p:nvCxnSpPr>
          <p:cNvPr id="449" name="Google Shape;449;p49"/>
          <p:cNvCxnSpPr/>
          <p:nvPr/>
        </p:nvCxnSpPr>
        <p:spPr>
          <a:xfrm rot="10800000" flipH="1">
            <a:off x="1098215" y="3041453"/>
            <a:ext cx="650000" cy="400"/>
          </a:xfrm>
          <a:prstGeom prst="straightConnector1">
            <a:avLst/>
          </a:prstGeom>
          <a:noFill/>
          <a:ln w="9525" cap="flat" cmpd="sng">
            <a:solidFill>
              <a:srgbClr val="0F75BD"/>
            </a:solidFill>
            <a:prstDash val="solid"/>
            <a:round/>
            <a:headEnd type="none" w="sm" len="sm"/>
            <a:tailEnd type="triangle" w="med" len="med"/>
          </a:ln>
        </p:spPr>
      </p:cxnSp>
      <p:cxnSp>
        <p:nvCxnSpPr>
          <p:cNvPr id="450" name="Google Shape;450;p49"/>
          <p:cNvCxnSpPr/>
          <p:nvPr/>
        </p:nvCxnSpPr>
        <p:spPr>
          <a:xfrm>
            <a:off x="1083550" y="3020233"/>
            <a:ext cx="15600" cy="2043600"/>
          </a:xfrm>
          <a:prstGeom prst="straightConnector1">
            <a:avLst/>
          </a:prstGeom>
          <a:noFill/>
          <a:ln w="9525" cap="flat" cmpd="sng">
            <a:solidFill>
              <a:srgbClr val="0F75BD"/>
            </a:solidFill>
            <a:prstDash val="solid"/>
            <a:round/>
            <a:headEnd type="none" w="sm" len="sm"/>
            <a:tailEnd type="triangle" w="med" len="med"/>
          </a:ln>
        </p:spPr>
      </p:cxnSp>
      <p:sp>
        <p:nvSpPr>
          <p:cNvPr id="451" name="Google Shape;451;p49"/>
          <p:cNvSpPr txBox="1"/>
          <p:nvPr/>
        </p:nvSpPr>
        <p:spPr>
          <a:xfrm>
            <a:off x="703386" y="5147467"/>
            <a:ext cx="5267214" cy="1080933"/>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just" rtl="0">
              <a:lnSpc>
                <a:spcPct val="100000"/>
              </a:lnSpc>
              <a:spcBef>
                <a:spcPts val="0"/>
              </a:spcBef>
              <a:spcAft>
                <a:spcPts val="0"/>
              </a:spcAft>
              <a:buClr>
                <a:srgbClr val="000000"/>
              </a:buClr>
              <a:buSzPts val="1733"/>
              <a:buFont typeface="Arial"/>
              <a:buNone/>
            </a:pPr>
            <a:r>
              <a:rPr lang="en" sz="1733" b="0" i="0" u="none" strike="noStrike" cap="none">
                <a:solidFill>
                  <a:srgbClr val="333333"/>
                </a:solidFill>
                <a:latin typeface="Avenir"/>
                <a:ea typeface="Avenir"/>
                <a:cs typeface="Avenir"/>
                <a:sym typeface="Avenir"/>
              </a:rPr>
              <a:t>It is declared as an integer since it contains only integers</a:t>
            </a:r>
            <a:endParaRPr sz="1733" b="0" i="0" u="none" strike="noStrike" cap="none">
              <a:solidFill>
                <a:srgbClr val="6FA8DC"/>
              </a:solidFill>
              <a:latin typeface="Avenir"/>
              <a:ea typeface="Avenir"/>
              <a:cs typeface="Avenir"/>
              <a:sym typeface="Avenir"/>
            </a:endParaRPr>
          </a:p>
        </p:txBody>
      </p:sp>
      <p:sp>
        <p:nvSpPr>
          <p:cNvPr id="452" name="Google Shape;452;p49"/>
          <p:cNvSpPr txBox="1"/>
          <p:nvPr/>
        </p:nvSpPr>
        <p:spPr>
          <a:xfrm>
            <a:off x="6723433" y="5203166"/>
            <a:ext cx="4979999" cy="1345834"/>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1733"/>
              <a:buFont typeface="Arial"/>
              <a:buNone/>
            </a:pPr>
            <a:r>
              <a:rPr lang="en" sz="1733" b="0" i="0" u="none" strike="noStrike" cap="none">
                <a:solidFill>
                  <a:srgbClr val="6FA8DC"/>
                </a:solidFill>
                <a:latin typeface="Avenir"/>
                <a:ea typeface="Avenir"/>
                <a:cs typeface="Avenir"/>
                <a:sym typeface="Avenir"/>
              </a:rPr>
              <a:t>first_name</a:t>
            </a:r>
            <a:r>
              <a:rPr lang="en" sz="1733" b="0" i="0" u="none" strike="noStrike" cap="none">
                <a:solidFill>
                  <a:srgbClr val="3C3C3B"/>
                </a:solidFill>
                <a:latin typeface="Avenir"/>
                <a:ea typeface="Avenir"/>
                <a:cs typeface="Avenir"/>
                <a:sym typeface="Avenir"/>
              </a:rPr>
              <a:t>, </a:t>
            </a:r>
            <a:r>
              <a:rPr lang="en" sz="1733" b="0" i="0" u="none" strike="noStrike" cap="none">
                <a:solidFill>
                  <a:srgbClr val="6FA8DC"/>
                </a:solidFill>
                <a:latin typeface="Avenir"/>
                <a:ea typeface="Avenir"/>
                <a:cs typeface="Avenir"/>
                <a:sym typeface="Avenir"/>
              </a:rPr>
              <a:t>last_name</a:t>
            </a:r>
            <a:r>
              <a:rPr lang="en" sz="1733" b="0" i="0" u="none" strike="noStrike" cap="none">
                <a:solidFill>
                  <a:srgbClr val="3C3C3B"/>
                </a:solidFill>
                <a:latin typeface="Avenir"/>
                <a:ea typeface="Avenir"/>
                <a:cs typeface="Avenir"/>
                <a:sym typeface="Avenir"/>
              </a:rPr>
              <a:t>, and </a:t>
            </a:r>
            <a:r>
              <a:rPr lang="en" sz="1733" b="0" i="0" u="none" strike="noStrike" cap="none">
                <a:solidFill>
                  <a:srgbClr val="6FA8DC"/>
                </a:solidFill>
                <a:latin typeface="Avenir"/>
                <a:ea typeface="Avenir"/>
                <a:cs typeface="Avenir"/>
                <a:sym typeface="Avenir"/>
              </a:rPr>
              <a:t>country</a:t>
            </a:r>
            <a:r>
              <a:rPr lang="en" sz="1733" b="0" i="0" u="none" strike="noStrike" cap="none">
                <a:solidFill>
                  <a:srgbClr val="3C3C3B"/>
                </a:solidFill>
                <a:latin typeface="Avenir"/>
                <a:ea typeface="Avenir"/>
                <a:cs typeface="Avenir"/>
                <a:sym typeface="Avenir"/>
              </a:rPr>
              <a:t>: They contain strings, so they are defined as </a:t>
            </a:r>
            <a:r>
              <a:rPr lang="en" sz="1733" b="0" i="0" u="none" strike="noStrike" cap="none">
                <a:solidFill>
                  <a:srgbClr val="6FA8DC"/>
                </a:solidFill>
                <a:latin typeface="Avenir"/>
                <a:ea typeface="Avenir"/>
                <a:cs typeface="Avenir"/>
                <a:sym typeface="Avenir"/>
              </a:rPr>
              <a:t>varchar</a:t>
            </a:r>
            <a:endParaRPr sz="1733" b="0" i="0" u="none" strike="noStrike" cap="none">
              <a:solidFill>
                <a:srgbClr val="6FA8DC"/>
              </a:solidFill>
              <a:latin typeface="Avenir"/>
              <a:ea typeface="Avenir"/>
              <a:cs typeface="Avenir"/>
              <a:sym typeface="Avenir"/>
            </a:endParaRPr>
          </a:p>
        </p:txBody>
      </p:sp>
      <p:sp>
        <p:nvSpPr>
          <p:cNvPr id="453" name="Google Shape;453;p49"/>
          <p:cNvSpPr/>
          <p:nvPr/>
        </p:nvSpPr>
        <p:spPr>
          <a:xfrm>
            <a:off x="5885400" y="3455893"/>
            <a:ext cx="170400" cy="704400"/>
          </a:xfrm>
          <a:prstGeom prst="rightBrace">
            <a:avLst>
              <a:gd name="adj1" fmla="val 8333"/>
              <a:gd name="adj2" fmla="val 50000"/>
            </a:avLst>
          </a:prstGeom>
          <a:noFill/>
          <a:ln w="19050"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6FA8DC"/>
              </a:solidFill>
              <a:latin typeface="Calibri"/>
              <a:ea typeface="Calibri"/>
              <a:cs typeface="Calibri"/>
              <a:sym typeface="Calibri"/>
            </a:endParaRPr>
          </a:p>
        </p:txBody>
      </p:sp>
      <p:cxnSp>
        <p:nvCxnSpPr>
          <p:cNvPr id="454" name="Google Shape;454;p49"/>
          <p:cNvCxnSpPr>
            <a:stCxn id="453" idx="1"/>
          </p:cNvCxnSpPr>
          <p:nvPr/>
        </p:nvCxnSpPr>
        <p:spPr>
          <a:xfrm rot="10800000" flipH="1">
            <a:off x="6055800" y="3760693"/>
            <a:ext cx="1915500" cy="47400"/>
          </a:xfrm>
          <a:prstGeom prst="straightConnector1">
            <a:avLst/>
          </a:prstGeom>
          <a:noFill/>
          <a:ln w="9525" cap="flat" cmpd="sng">
            <a:solidFill>
              <a:srgbClr val="6FA8DC"/>
            </a:solidFill>
            <a:prstDash val="solid"/>
            <a:round/>
            <a:headEnd type="none" w="sm" len="sm"/>
            <a:tailEnd type="none" w="sm" len="sm"/>
          </a:ln>
        </p:spPr>
      </p:cxnSp>
      <p:cxnSp>
        <p:nvCxnSpPr>
          <p:cNvPr id="455" name="Google Shape;455;p49"/>
          <p:cNvCxnSpPr/>
          <p:nvPr/>
        </p:nvCxnSpPr>
        <p:spPr>
          <a:xfrm>
            <a:off x="7937156" y="3760693"/>
            <a:ext cx="0" cy="1634000"/>
          </a:xfrm>
          <a:prstGeom prst="straightConnector1">
            <a:avLst/>
          </a:prstGeom>
          <a:noFill/>
          <a:ln w="9525" cap="flat" cmpd="sng">
            <a:solidFill>
              <a:srgbClr val="6FA8DC"/>
            </a:solidFill>
            <a:prstDash val="solid"/>
            <a:round/>
            <a:headEnd type="none" w="sm" len="sm"/>
            <a:tailEnd type="triangl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0"/>
          <p:cNvSpPr txBox="1"/>
          <p:nvPr/>
        </p:nvSpPr>
        <p:spPr>
          <a:xfrm>
            <a:off x="513633" y="2691500"/>
            <a:ext cx="6421600" cy="10860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1" i="0" u="none" strike="noStrike" cap="none">
                <a:solidFill>
                  <a:srgbClr val="191919"/>
                </a:solidFill>
                <a:latin typeface="Calibri"/>
                <a:ea typeface="Calibri"/>
                <a:cs typeface="Calibri"/>
                <a:sym typeface="Calibri"/>
              </a:rPr>
              <a:t>Drop Table</a:t>
            </a:r>
            <a:endParaRPr sz="6667" b="1" i="0" u="none" strike="noStrike" cap="none">
              <a:solidFill>
                <a:srgbClr val="191919"/>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DROP TABLE - Syntax</a:t>
            </a:r>
            <a:endParaRPr sz="3200" b="0" i="0" u="none" strike="noStrike" cap="none">
              <a:solidFill>
                <a:srgbClr val="191919"/>
              </a:solidFill>
              <a:latin typeface="Avenir"/>
              <a:ea typeface="Avenir"/>
              <a:cs typeface="Avenir"/>
              <a:sym typeface="Avenir"/>
            </a:endParaRPr>
          </a:p>
        </p:txBody>
      </p:sp>
      <p:sp>
        <p:nvSpPr>
          <p:cNvPr id="467" name="Google Shape;467;p51"/>
          <p:cNvSpPr txBox="1"/>
          <p:nvPr/>
        </p:nvSpPr>
        <p:spPr>
          <a:xfrm>
            <a:off x="1317000" y="3148451"/>
            <a:ext cx="1219200" cy="619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rgbClr val="333333"/>
                </a:solidFill>
                <a:latin typeface="Avenir"/>
                <a:ea typeface="Avenir"/>
                <a:cs typeface="Avenir"/>
                <a:sym typeface="Avenir"/>
              </a:rPr>
              <a:t>Syntax:</a:t>
            </a:r>
            <a:endParaRPr sz="2133" b="0" i="0" u="none" strike="noStrike" cap="none">
              <a:solidFill>
                <a:srgbClr val="333333"/>
              </a:solidFill>
              <a:latin typeface="Avenir"/>
              <a:ea typeface="Avenir"/>
              <a:cs typeface="Avenir"/>
              <a:sym typeface="Avenir"/>
            </a:endParaRPr>
          </a:p>
        </p:txBody>
      </p:sp>
      <p:sp>
        <p:nvSpPr>
          <p:cNvPr id="468" name="Google Shape;468;p51"/>
          <p:cNvSpPr txBox="1"/>
          <p:nvPr/>
        </p:nvSpPr>
        <p:spPr>
          <a:xfrm>
            <a:off x="2251200" y="4195333"/>
            <a:ext cx="7689600" cy="6192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133"/>
              <a:buFont typeface="Arial"/>
              <a:buNone/>
            </a:pPr>
            <a:r>
              <a:rPr lang="en" sz="2133" b="1" i="0" u="none" strike="noStrike" cap="none" dirty="0">
                <a:solidFill>
                  <a:srgbClr val="333333"/>
                </a:solidFill>
                <a:latin typeface="Courier New"/>
                <a:ea typeface="Courier New"/>
                <a:cs typeface="Courier New"/>
                <a:sym typeface="Courier New"/>
              </a:rPr>
              <a:t>DROP TABLE</a:t>
            </a:r>
            <a:r>
              <a:rPr lang="en" sz="2133" b="0" i="0" u="none" strike="noStrike" cap="none" dirty="0">
                <a:solidFill>
                  <a:srgbClr val="333333"/>
                </a:solidFill>
                <a:latin typeface="Courier New"/>
                <a:ea typeface="Courier New"/>
                <a:cs typeface="Courier New"/>
                <a:sym typeface="Courier New"/>
              </a:rPr>
              <a:t> </a:t>
            </a:r>
            <a:r>
              <a:rPr lang="en" sz="2133" b="0" i="1" u="none" strike="noStrike" cap="none" dirty="0">
                <a:solidFill>
                  <a:srgbClr val="333333"/>
                </a:solidFill>
                <a:latin typeface="Courier New"/>
                <a:ea typeface="Courier New"/>
                <a:cs typeface="Courier New"/>
                <a:sym typeface="Courier New"/>
              </a:rPr>
              <a:t>table_name</a:t>
            </a:r>
            <a:r>
              <a:rPr lang="en" sz="2133" b="0" i="0" u="none" strike="noStrike" cap="none" dirty="0">
                <a:solidFill>
                  <a:srgbClr val="333333"/>
                </a:solidFill>
                <a:latin typeface="Courier New"/>
                <a:ea typeface="Courier New"/>
                <a:cs typeface="Courier New"/>
                <a:sym typeface="Courier New"/>
              </a:rPr>
              <a:t>;</a:t>
            </a:r>
            <a:endParaRPr sz="2133" b="0" i="0" u="none" strike="noStrike" cap="none" dirty="0">
              <a:solidFill>
                <a:srgbClr val="333333"/>
              </a:solidFill>
              <a:latin typeface="Courier New"/>
              <a:ea typeface="Courier New"/>
              <a:cs typeface="Courier New"/>
              <a:sym typeface="Courier New"/>
            </a:endParaRPr>
          </a:p>
        </p:txBody>
      </p:sp>
      <p:sp>
        <p:nvSpPr>
          <p:cNvPr id="469" name="Google Shape;469;p51"/>
          <p:cNvSpPr txBox="1"/>
          <p:nvPr/>
        </p:nvSpPr>
        <p:spPr>
          <a:xfrm>
            <a:off x="508000" y="2032000"/>
            <a:ext cx="11212000" cy="7044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rgbClr val="333333"/>
              </a:buClr>
              <a:buSzPts val="1600"/>
              <a:buFont typeface="Avenir"/>
              <a:buChar char="●"/>
            </a:pPr>
            <a:r>
              <a:rPr lang="en" sz="2133" b="0" i="0" u="none" strike="noStrike" cap="none" dirty="0">
                <a:solidFill>
                  <a:srgbClr val="333333"/>
                </a:solidFill>
                <a:highlight>
                  <a:srgbClr val="FFFFFF"/>
                </a:highlight>
                <a:latin typeface="Avenir"/>
                <a:ea typeface="Avenir"/>
                <a:cs typeface="Avenir"/>
                <a:sym typeface="Avenir"/>
              </a:rPr>
              <a:t>The DROP TABLE statement is used to drop an existing table in a database</a:t>
            </a:r>
            <a:endParaRPr sz="2133" b="0" i="0" u="none" strike="noStrike" cap="none" dirty="0">
              <a:solidFill>
                <a:srgbClr val="333333"/>
              </a:solidFill>
              <a:latin typeface="Avenir"/>
              <a:ea typeface="Avenir"/>
              <a:cs typeface="Avenir"/>
              <a:sym typeface="Aveni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2"/>
          <p:cNvSpPr txBox="1"/>
          <p:nvPr/>
        </p:nvSpPr>
        <p:spPr>
          <a:xfrm>
            <a:off x="662200" y="3013067"/>
            <a:ext cx="10867600" cy="1040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667"/>
              <a:buFont typeface="Arial"/>
              <a:buNone/>
            </a:pPr>
            <a:r>
              <a:rPr lang="en" sz="2667" b="0" i="1" u="none" strike="noStrike" cap="none">
                <a:solidFill>
                  <a:srgbClr val="333333"/>
                </a:solidFill>
                <a:latin typeface="Trebuchet MS"/>
                <a:ea typeface="Trebuchet MS"/>
                <a:cs typeface="Trebuchet MS"/>
                <a:sym typeface="Trebuchet MS"/>
              </a:rPr>
              <a:t>Be careful before dropping a table. Deleting a table will result in loss of complete information stored in the table!!!!</a:t>
            </a:r>
            <a:endParaRPr sz="2667" b="0" i="1" u="none" strike="noStrike" cap="none">
              <a:solidFill>
                <a:srgbClr val="333333"/>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chemeClr val="dk1"/>
                </a:solidFill>
                <a:latin typeface="Avenir"/>
                <a:ea typeface="Avenir"/>
                <a:cs typeface="Avenir"/>
                <a:sym typeface="Avenir"/>
              </a:rPr>
              <a:t>Why DBMS?</a:t>
            </a:r>
            <a:endParaRPr sz="3200" b="0" i="0" u="none" strike="noStrike" cap="none">
              <a:solidFill>
                <a:schemeClr val="dk1"/>
              </a:solidFill>
              <a:latin typeface="Avenir"/>
              <a:ea typeface="Avenir"/>
              <a:cs typeface="Avenir"/>
              <a:sym typeface="Avenir"/>
            </a:endParaRPr>
          </a:p>
        </p:txBody>
      </p:sp>
      <p:sp>
        <p:nvSpPr>
          <p:cNvPr id="125" name="Google Shape;125;p17"/>
          <p:cNvSpPr txBox="1"/>
          <p:nvPr/>
        </p:nvSpPr>
        <p:spPr>
          <a:xfrm>
            <a:off x="503400" y="1653100"/>
            <a:ext cx="11031200" cy="4996400"/>
          </a:xfrm>
          <a:prstGeom prst="rect">
            <a:avLst/>
          </a:prstGeom>
          <a:noFill/>
          <a:ln>
            <a:noFill/>
          </a:ln>
        </p:spPr>
        <p:txBody>
          <a:bodyPr spcFirstLastPara="1" wrap="square" lIns="121900" tIns="121900" rIns="121900" bIns="121900" anchor="t" anchorCtr="0">
            <a:noAutofit/>
          </a:bodyPr>
          <a:lstStyle/>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a:solidFill>
                  <a:srgbClr val="191919"/>
                </a:solidFill>
                <a:latin typeface="Avenir"/>
                <a:ea typeface="Avenir"/>
                <a:cs typeface="Avenir"/>
                <a:sym typeface="Avenir"/>
              </a:rPr>
              <a:t>Consider a bank that maintains customer’s account details, employee details, bank device details, etc.</a:t>
            </a:r>
            <a:endParaRPr sz="2400" b="0" i="0" u="none" strike="noStrike" cap="none">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a:solidFill>
                  <a:srgbClr val="191919"/>
                </a:solidFill>
                <a:latin typeface="Avenir"/>
                <a:ea typeface="Avenir"/>
                <a:cs typeface="Avenir"/>
                <a:sym typeface="Avenir"/>
              </a:rPr>
              <a:t>This details needs to be stored in such a way that it can be added, deleted, updated and retrieved from one place</a:t>
            </a:r>
            <a:endParaRPr sz="2400" b="0" i="0" u="none" strike="noStrike" cap="none">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a:solidFill>
                  <a:srgbClr val="191919"/>
                </a:solidFill>
                <a:highlight>
                  <a:srgbClr val="FFFFFF"/>
                </a:highlight>
                <a:latin typeface="Avenir"/>
                <a:ea typeface="Avenir"/>
                <a:cs typeface="Avenir"/>
                <a:sym typeface="Avenir"/>
              </a:rPr>
              <a:t>DBMS is a software designed for this type of operations</a:t>
            </a:r>
            <a:endParaRPr sz="2400" b="0" i="0" u="none" strike="noStrike" cap="none">
              <a:solidFill>
                <a:srgbClr val="191919"/>
              </a:solidFill>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DROP and TRUNCATE TABLE - Example</a:t>
            </a:r>
            <a:endParaRPr sz="3200" b="0" i="0" u="none" strike="noStrike" cap="none">
              <a:solidFill>
                <a:srgbClr val="191919"/>
              </a:solidFill>
              <a:latin typeface="Avenir"/>
              <a:ea typeface="Avenir"/>
              <a:cs typeface="Avenir"/>
              <a:sym typeface="Avenir"/>
            </a:endParaRPr>
          </a:p>
        </p:txBody>
      </p:sp>
      <p:sp>
        <p:nvSpPr>
          <p:cNvPr id="480" name="Google Shape;480;p53"/>
          <p:cNvSpPr txBox="1"/>
          <p:nvPr/>
        </p:nvSpPr>
        <p:spPr>
          <a:xfrm>
            <a:off x="2411000" y="2726033"/>
            <a:ext cx="7795600" cy="6192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133"/>
              <a:buFont typeface="Arial"/>
              <a:buNone/>
            </a:pPr>
            <a:r>
              <a:rPr lang="en" sz="2133" b="1" i="0" u="none" strike="noStrike" cap="none">
                <a:solidFill>
                  <a:srgbClr val="333333"/>
                </a:solidFill>
                <a:latin typeface="Courier New"/>
                <a:ea typeface="Courier New"/>
                <a:cs typeface="Courier New"/>
                <a:sym typeface="Courier New"/>
              </a:rPr>
              <a:t>DROP TABLE</a:t>
            </a:r>
            <a:r>
              <a:rPr lang="en" sz="2133" b="0" i="0" u="none" strike="noStrike" cap="none">
                <a:solidFill>
                  <a:srgbClr val="333333"/>
                </a:solidFill>
                <a:latin typeface="Courier New"/>
                <a:ea typeface="Courier New"/>
                <a:cs typeface="Courier New"/>
                <a:sym typeface="Courier New"/>
              </a:rPr>
              <a:t> </a:t>
            </a:r>
            <a:r>
              <a:rPr lang="en" sz="2133" b="0" i="1" u="none" strike="noStrike" cap="none">
                <a:solidFill>
                  <a:srgbClr val="333333"/>
                </a:solidFill>
                <a:latin typeface="Courier New"/>
                <a:ea typeface="Courier New"/>
                <a:cs typeface="Courier New"/>
                <a:sym typeface="Courier New"/>
              </a:rPr>
              <a:t>customers</a:t>
            </a:r>
            <a:r>
              <a:rPr lang="en" sz="2133" b="0" i="0" u="none" strike="noStrike" cap="none">
                <a:solidFill>
                  <a:srgbClr val="333333"/>
                </a:solidFill>
                <a:latin typeface="Courier New"/>
                <a:ea typeface="Courier New"/>
                <a:cs typeface="Courier New"/>
                <a:sym typeface="Courier New"/>
              </a:rPr>
              <a:t>;</a:t>
            </a:r>
            <a:endParaRPr sz="2133" b="0" i="0" u="none" strike="noStrike" cap="none">
              <a:solidFill>
                <a:srgbClr val="333333"/>
              </a:solidFill>
              <a:latin typeface="Courier New"/>
              <a:ea typeface="Courier New"/>
              <a:cs typeface="Courier New"/>
              <a:sym typeface="Courier New"/>
            </a:endParaRPr>
          </a:p>
        </p:txBody>
      </p:sp>
      <p:sp>
        <p:nvSpPr>
          <p:cNvPr id="481" name="Google Shape;481;p53"/>
          <p:cNvSpPr txBox="1"/>
          <p:nvPr/>
        </p:nvSpPr>
        <p:spPr>
          <a:xfrm>
            <a:off x="508000" y="1727200"/>
            <a:ext cx="10111600" cy="7044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rgbClr val="333333"/>
              </a:buClr>
              <a:buSzPts val="1600"/>
              <a:buFont typeface="Avenir"/>
              <a:buChar char="●"/>
            </a:pPr>
            <a:r>
              <a:rPr lang="en" sz="2133" b="0" i="0" u="none" strike="noStrike" cap="none">
                <a:solidFill>
                  <a:srgbClr val="333333"/>
                </a:solidFill>
                <a:latin typeface="Avenir"/>
                <a:ea typeface="Avenir"/>
                <a:cs typeface="Avenir"/>
                <a:sym typeface="Avenir"/>
              </a:rPr>
              <a:t>The following SQL statement drops the existing table "company":</a:t>
            </a:r>
            <a:endParaRPr sz="2133" b="0" i="0" u="none" strike="noStrike" cap="none">
              <a:solidFill>
                <a:srgbClr val="333333"/>
              </a:solidFill>
              <a:latin typeface="Avenir"/>
              <a:ea typeface="Avenir"/>
              <a:cs typeface="Avenir"/>
              <a:sym typeface="Avenir"/>
            </a:endParaRPr>
          </a:p>
        </p:txBody>
      </p:sp>
      <p:sp>
        <p:nvSpPr>
          <p:cNvPr id="482" name="Google Shape;482;p53"/>
          <p:cNvSpPr txBox="1"/>
          <p:nvPr/>
        </p:nvSpPr>
        <p:spPr>
          <a:xfrm>
            <a:off x="503399" y="3639666"/>
            <a:ext cx="10843801" cy="1500001"/>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rgbClr val="333333"/>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The TRUNCATE TABLE statement is used to delete the data inside a table, but not the table itself</a:t>
            </a:r>
            <a:endParaRPr sz="2133" b="0" i="0" u="none" strike="noStrike" cap="none">
              <a:solidFill>
                <a:srgbClr val="333333"/>
              </a:solidFill>
              <a:latin typeface="Avenir"/>
              <a:ea typeface="Avenir"/>
              <a:cs typeface="Avenir"/>
              <a:sym typeface="Avenir"/>
            </a:endParaRPr>
          </a:p>
        </p:txBody>
      </p:sp>
      <p:sp>
        <p:nvSpPr>
          <p:cNvPr id="483" name="Google Shape;483;p53"/>
          <p:cNvSpPr txBox="1"/>
          <p:nvPr/>
        </p:nvSpPr>
        <p:spPr>
          <a:xfrm>
            <a:off x="2630658" y="5139667"/>
            <a:ext cx="7575942" cy="543681"/>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133"/>
              <a:buFont typeface="Arial"/>
              <a:buNone/>
            </a:pPr>
            <a:r>
              <a:rPr lang="en" sz="2133" b="1" i="0" u="none" strike="noStrike" cap="none" dirty="0">
                <a:solidFill>
                  <a:srgbClr val="333333"/>
                </a:solidFill>
                <a:latin typeface="Courier New"/>
                <a:ea typeface="Courier New"/>
                <a:cs typeface="Courier New"/>
                <a:sym typeface="Courier New"/>
              </a:rPr>
              <a:t>TRUNCATE TABLE</a:t>
            </a:r>
            <a:r>
              <a:rPr lang="en" sz="2133" b="0" i="0" u="none" strike="noStrike" cap="none" dirty="0">
                <a:solidFill>
                  <a:srgbClr val="333333"/>
                </a:solidFill>
                <a:latin typeface="Courier New"/>
                <a:ea typeface="Courier New"/>
                <a:cs typeface="Courier New"/>
                <a:sym typeface="Courier New"/>
              </a:rPr>
              <a:t> </a:t>
            </a:r>
            <a:r>
              <a:rPr lang="en" sz="2133" b="0" i="1" u="none" strike="noStrike" cap="none" dirty="0">
                <a:solidFill>
                  <a:srgbClr val="333333"/>
                </a:solidFill>
                <a:latin typeface="Courier New"/>
                <a:ea typeface="Courier New"/>
                <a:cs typeface="Courier New"/>
                <a:sym typeface="Courier New"/>
              </a:rPr>
              <a:t>customers</a:t>
            </a:r>
            <a:r>
              <a:rPr lang="en" sz="2133" b="0" i="0" u="none" strike="noStrike" cap="none" dirty="0" smtClean="0">
                <a:solidFill>
                  <a:srgbClr val="333333"/>
                </a:solidFill>
                <a:latin typeface="Courier New"/>
                <a:ea typeface="Courier New"/>
                <a:cs typeface="Courier New"/>
                <a:sym typeface="Courier New"/>
              </a:rPr>
              <a:t>;</a:t>
            </a:r>
          </a:p>
          <a:p>
            <a:pPr marL="0" marR="0" lvl="0" indent="0" algn="ctr" rtl="0">
              <a:lnSpc>
                <a:spcPct val="100000"/>
              </a:lnSpc>
              <a:spcBef>
                <a:spcPts val="0"/>
              </a:spcBef>
              <a:spcAft>
                <a:spcPts val="0"/>
              </a:spcAft>
              <a:buClr>
                <a:srgbClr val="000000"/>
              </a:buClr>
              <a:buSzPts val="2133"/>
              <a:buFont typeface="Arial"/>
              <a:buNone/>
            </a:pPr>
            <a:endParaRPr sz="2133" b="0" i="0" u="none" strike="noStrike" cap="none" dirty="0">
              <a:solidFill>
                <a:srgbClr val="333333"/>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4"/>
          <p:cNvSpPr txBox="1"/>
          <p:nvPr/>
        </p:nvSpPr>
        <p:spPr>
          <a:xfrm>
            <a:off x="513633" y="2691500"/>
            <a:ext cx="11380800" cy="10860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1" i="0" u="none" strike="noStrike" cap="none">
                <a:solidFill>
                  <a:srgbClr val="191919"/>
                </a:solidFill>
                <a:latin typeface="Calibri"/>
                <a:ea typeface="Calibri"/>
                <a:cs typeface="Calibri"/>
                <a:sym typeface="Calibri"/>
              </a:rPr>
              <a:t>Data Manipulation Language (DML)</a:t>
            </a:r>
            <a:endParaRPr sz="6667" b="1" i="0" u="none" strike="noStrike" cap="none">
              <a:solidFill>
                <a:srgbClr val="191919"/>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Data Manipulation Language (DML)</a:t>
            </a:r>
            <a:endParaRPr sz="3200" b="0" i="0" u="none" strike="noStrike" cap="none">
              <a:solidFill>
                <a:srgbClr val="191919"/>
              </a:solidFill>
              <a:latin typeface="Avenir"/>
              <a:ea typeface="Avenir"/>
              <a:cs typeface="Avenir"/>
              <a:sym typeface="Avenir"/>
            </a:endParaRPr>
          </a:p>
        </p:txBody>
      </p:sp>
      <p:sp>
        <p:nvSpPr>
          <p:cNvPr id="495" name="Google Shape;495;p55"/>
          <p:cNvSpPr txBox="1"/>
          <p:nvPr/>
        </p:nvSpPr>
        <p:spPr>
          <a:xfrm>
            <a:off x="393895" y="1350498"/>
            <a:ext cx="11140705" cy="4511869"/>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333333"/>
              </a:buClr>
              <a:buSzPts val="1600"/>
              <a:buFont typeface="Avenir"/>
              <a:buChar char="●"/>
            </a:pPr>
            <a:r>
              <a:rPr lang="en" sz="2133" b="0" i="0" u="none" strike="noStrike" cap="none" dirty="0">
                <a:solidFill>
                  <a:srgbClr val="191919"/>
                </a:solidFill>
                <a:latin typeface="Avenir"/>
                <a:ea typeface="Avenir"/>
                <a:cs typeface="Avenir"/>
                <a:sym typeface="Avenir"/>
              </a:rPr>
              <a:t>As a data analyst, the majority of your work will focus on insight generation, and you will be working with DML commands</a:t>
            </a:r>
            <a:endParaRPr sz="2133" b="0" i="0" u="none" strike="noStrike" cap="none" dirty="0">
              <a:solidFill>
                <a:srgbClr val="191919"/>
              </a:solidFill>
              <a:latin typeface="Avenir"/>
              <a:ea typeface="Avenir"/>
              <a:cs typeface="Avenir"/>
              <a:sym typeface="Avenir"/>
            </a:endParaRPr>
          </a:p>
          <a:p>
            <a:pPr marL="609585" marR="0" lvl="0" indent="0" algn="just" rtl="0">
              <a:lnSpc>
                <a:spcPct val="150000"/>
              </a:lnSpc>
              <a:spcBef>
                <a:spcPts val="0"/>
              </a:spcBef>
              <a:spcAft>
                <a:spcPts val="0"/>
              </a:spcAft>
              <a:buClr>
                <a:srgbClr val="000000"/>
              </a:buClr>
              <a:buSzPts val="2133"/>
              <a:buFont typeface="Arial"/>
              <a:buNone/>
            </a:pPr>
            <a:endParaRPr sz="2133" b="0" i="0" u="none" strike="noStrike" cap="none" dirty="0">
              <a:solidFill>
                <a:srgbClr val="191919"/>
              </a:solidFill>
              <a:latin typeface="Avenir"/>
              <a:ea typeface="Avenir"/>
              <a:cs typeface="Avenir"/>
              <a:sym typeface="Avenir"/>
            </a:endParaRPr>
          </a:p>
          <a:p>
            <a:pPr marL="609585" marR="0" lvl="0" indent="-440255" algn="just" rtl="0">
              <a:lnSpc>
                <a:spcPct val="150000"/>
              </a:lnSpc>
              <a:spcBef>
                <a:spcPts val="1333"/>
              </a:spcBef>
              <a:spcAft>
                <a:spcPts val="0"/>
              </a:spcAft>
              <a:buClr>
                <a:srgbClr val="333333"/>
              </a:buClr>
              <a:buSzPts val="1600"/>
              <a:buFont typeface="Avenir"/>
              <a:buChar char="●"/>
            </a:pPr>
            <a:r>
              <a:rPr lang="en" sz="2133" b="0" i="0" u="none" strike="noStrike" cap="none" dirty="0">
                <a:solidFill>
                  <a:srgbClr val="191919"/>
                </a:solidFill>
                <a:latin typeface="Avenir"/>
                <a:ea typeface="Avenir"/>
                <a:cs typeface="Avenir"/>
                <a:sym typeface="Avenir"/>
              </a:rPr>
              <a:t>The typical commands available in DML are:</a:t>
            </a:r>
            <a:endParaRPr sz="2133" b="0" i="0" u="none" strike="noStrike" cap="none" dirty="0">
              <a:solidFill>
                <a:srgbClr val="191919"/>
              </a:solidFill>
              <a:latin typeface="Avenir"/>
              <a:ea typeface="Avenir"/>
              <a:cs typeface="Avenir"/>
              <a:sym typeface="Avenir"/>
            </a:endParaRPr>
          </a:p>
          <a:p>
            <a:pPr marL="1219170" marR="0" lvl="1" indent="-440254" algn="just" rtl="0">
              <a:lnSpc>
                <a:spcPct val="200000"/>
              </a:lnSpc>
              <a:spcBef>
                <a:spcPts val="0"/>
              </a:spcBef>
              <a:spcAft>
                <a:spcPts val="0"/>
              </a:spcAft>
              <a:buClr>
                <a:srgbClr val="333333"/>
              </a:buClr>
              <a:buSzPts val="1600"/>
              <a:buFont typeface="Avenir"/>
              <a:buChar char="○"/>
            </a:pPr>
            <a:r>
              <a:rPr lang="en" sz="2133" b="0" i="0" u="none" strike="noStrike" cap="none" dirty="0">
                <a:solidFill>
                  <a:srgbClr val="191919"/>
                </a:solidFill>
                <a:latin typeface="Avenir"/>
                <a:ea typeface="Avenir"/>
                <a:cs typeface="Avenir"/>
                <a:sym typeface="Avenir"/>
              </a:rPr>
              <a:t>INSERT</a:t>
            </a:r>
            <a:endParaRPr sz="2133" b="0" i="0" u="none" strike="noStrike" cap="none" dirty="0">
              <a:solidFill>
                <a:srgbClr val="191919"/>
              </a:solidFill>
              <a:latin typeface="Avenir"/>
              <a:ea typeface="Avenir"/>
              <a:cs typeface="Avenir"/>
              <a:sym typeface="Avenir"/>
            </a:endParaRPr>
          </a:p>
          <a:p>
            <a:pPr marL="1219170" marR="0" lvl="1" indent="-440254" algn="just" rtl="0">
              <a:lnSpc>
                <a:spcPct val="200000"/>
              </a:lnSpc>
              <a:spcBef>
                <a:spcPts val="0"/>
              </a:spcBef>
              <a:spcAft>
                <a:spcPts val="0"/>
              </a:spcAft>
              <a:buClr>
                <a:srgbClr val="333333"/>
              </a:buClr>
              <a:buSzPts val="1600"/>
              <a:buFont typeface="Avenir"/>
              <a:buChar char="○"/>
            </a:pPr>
            <a:r>
              <a:rPr lang="en" sz="2133" b="0" i="0" u="none" strike="noStrike" cap="none" dirty="0">
                <a:solidFill>
                  <a:srgbClr val="191919"/>
                </a:solidFill>
                <a:latin typeface="Avenir"/>
                <a:ea typeface="Avenir"/>
                <a:cs typeface="Avenir"/>
                <a:sym typeface="Avenir"/>
              </a:rPr>
              <a:t>UPDATE</a:t>
            </a:r>
            <a:endParaRPr sz="2133" b="0" i="0" u="none" strike="noStrike" cap="none" dirty="0">
              <a:solidFill>
                <a:srgbClr val="191919"/>
              </a:solidFill>
              <a:latin typeface="Avenir"/>
              <a:ea typeface="Avenir"/>
              <a:cs typeface="Avenir"/>
              <a:sym typeface="Avenir"/>
            </a:endParaRPr>
          </a:p>
          <a:p>
            <a:pPr marL="1219170" marR="0" lvl="1" indent="-440254" algn="just" rtl="0">
              <a:lnSpc>
                <a:spcPct val="200000"/>
              </a:lnSpc>
              <a:spcBef>
                <a:spcPts val="0"/>
              </a:spcBef>
              <a:spcAft>
                <a:spcPts val="0"/>
              </a:spcAft>
              <a:buClr>
                <a:srgbClr val="333333"/>
              </a:buClr>
              <a:buSzPts val="1600"/>
              <a:buFont typeface="Avenir"/>
              <a:buChar char="○"/>
            </a:pPr>
            <a:r>
              <a:rPr lang="en" sz="2133" b="0" i="0" u="none" strike="noStrike" cap="none" dirty="0" smtClean="0">
                <a:solidFill>
                  <a:srgbClr val="191919"/>
                </a:solidFill>
                <a:latin typeface="Avenir"/>
                <a:ea typeface="Avenir"/>
                <a:cs typeface="Avenir"/>
                <a:sym typeface="Avenir"/>
              </a:rPr>
              <a:t>DELETE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6"/>
          <p:cNvSpPr txBox="1"/>
          <p:nvPr/>
        </p:nvSpPr>
        <p:spPr>
          <a:xfrm>
            <a:off x="513633" y="2691500"/>
            <a:ext cx="6421600" cy="10860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1" i="0" u="none" strike="noStrike" cap="none">
                <a:solidFill>
                  <a:srgbClr val="191919"/>
                </a:solidFill>
                <a:latin typeface="Calibri"/>
                <a:ea typeface="Calibri"/>
                <a:cs typeface="Calibri"/>
                <a:sym typeface="Calibri"/>
              </a:rPr>
              <a:t>INSERT</a:t>
            </a:r>
            <a:endParaRPr sz="6667" b="1" i="0" u="none" strike="noStrike" cap="none">
              <a:solidFill>
                <a:srgbClr val="191919"/>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SQL INSERT - Syntax</a:t>
            </a:r>
            <a:endParaRPr sz="3200" b="0" i="0" u="none" strike="noStrike" cap="none">
              <a:solidFill>
                <a:srgbClr val="191919"/>
              </a:solidFill>
              <a:latin typeface="Avenir"/>
              <a:ea typeface="Avenir"/>
              <a:cs typeface="Avenir"/>
              <a:sym typeface="Avenir"/>
            </a:endParaRPr>
          </a:p>
        </p:txBody>
      </p:sp>
      <p:sp>
        <p:nvSpPr>
          <p:cNvPr id="507" name="Google Shape;507;p57"/>
          <p:cNvSpPr txBox="1"/>
          <p:nvPr/>
        </p:nvSpPr>
        <p:spPr>
          <a:xfrm>
            <a:off x="503399" y="1392702"/>
            <a:ext cx="10495801" cy="2823898"/>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rgbClr val="444444"/>
              </a:buClr>
              <a:buSzPts val="1600"/>
              <a:buFont typeface="Avenir"/>
              <a:buChar char="●"/>
            </a:pPr>
            <a:r>
              <a:rPr lang="en" sz="2133" b="0" i="0" u="none" strike="noStrike" cap="none">
                <a:solidFill>
                  <a:schemeClr val="dk1"/>
                </a:solidFill>
                <a:latin typeface="Avenir"/>
                <a:ea typeface="Avenir"/>
                <a:cs typeface="Avenir"/>
                <a:sym typeface="Avenir"/>
              </a:rPr>
              <a:t>The INSERT INTO statement is used to insert new records in a table</a:t>
            </a:r>
            <a:endParaRPr sz="2133" b="0" i="0" u="none" strike="noStrike" cap="none">
              <a:solidFill>
                <a:schemeClr val="dk1"/>
              </a:solidFill>
              <a:latin typeface="Avenir"/>
              <a:ea typeface="Avenir"/>
              <a:cs typeface="Avenir"/>
              <a:sym typeface="Avenir"/>
            </a:endParaRPr>
          </a:p>
          <a:p>
            <a:pPr marL="609585" marR="0" lvl="0" indent="0" algn="l" rtl="0">
              <a:lnSpc>
                <a:spcPct val="100000"/>
              </a:lnSpc>
              <a:spcBef>
                <a:spcPts val="133"/>
              </a:spcBef>
              <a:spcAft>
                <a:spcPts val="0"/>
              </a:spcAft>
              <a:buClr>
                <a:srgbClr val="000000"/>
              </a:buClr>
              <a:buSzPts val="2133"/>
              <a:buFont typeface="Arial"/>
              <a:buNone/>
            </a:pPr>
            <a:endParaRPr sz="2133" b="0" i="0" u="none" strike="noStrike" cap="none">
              <a:solidFill>
                <a:schemeClr val="dk1"/>
              </a:solidFill>
              <a:latin typeface="Avenir"/>
              <a:ea typeface="Avenir"/>
              <a:cs typeface="Avenir"/>
              <a:sym typeface="Avenir"/>
            </a:endParaRPr>
          </a:p>
          <a:p>
            <a:pPr marL="609585" marR="0" lvl="0" indent="0" algn="l" rtl="0">
              <a:lnSpc>
                <a:spcPct val="100000"/>
              </a:lnSpc>
              <a:spcBef>
                <a:spcPts val="133"/>
              </a:spcBef>
              <a:spcAft>
                <a:spcPts val="0"/>
              </a:spcAft>
              <a:buClr>
                <a:srgbClr val="000000"/>
              </a:buClr>
              <a:buSzPts val="2133"/>
              <a:buFont typeface="Arial"/>
              <a:buNone/>
            </a:pPr>
            <a:endParaRPr sz="2133" b="0" i="0" u="none" strike="noStrike" cap="none">
              <a:solidFill>
                <a:schemeClr val="dk1"/>
              </a:solidFill>
              <a:latin typeface="Avenir"/>
              <a:ea typeface="Avenir"/>
              <a:cs typeface="Avenir"/>
              <a:sym typeface="Avenir"/>
            </a:endParaRPr>
          </a:p>
          <a:p>
            <a:pPr marL="609585" marR="0" lvl="0" indent="-440255" algn="l" rtl="0">
              <a:lnSpc>
                <a:spcPct val="100000"/>
              </a:lnSpc>
              <a:spcBef>
                <a:spcPts val="133"/>
              </a:spcBef>
              <a:spcAft>
                <a:spcPts val="0"/>
              </a:spcAft>
              <a:buClr>
                <a:srgbClr val="444444"/>
              </a:buClr>
              <a:buSzPts val="1600"/>
              <a:buFont typeface="Avenir"/>
              <a:buChar char="●"/>
            </a:pPr>
            <a:r>
              <a:rPr lang="en" sz="2133" b="0" i="0" u="none" strike="noStrike" cap="none">
                <a:solidFill>
                  <a:schemeClr val="dk1"/>
                </a:solidFill>
                <a:latin typeface="Avenir"/>
                <a:ea typeface="Avenir"/>
                <a:cs typeface="Avenir"/>
                <a:sym typeface="Avenir"/>
              </a:rPr>
              <a:t>It is possible to write the INSERT INTO statement in two ways</a:t>
            </a:r>
            <a:endParaRPr sz="2133" b="0" i="0" u="none" strike="noStrike" cap="none">
              <a:solidFill>
                <a:schemeClr val="dk1"/>
              </a:solidFill>
              <a:latin typeface="Avenir"/>
              <a:ea typeface="Avenir"/>
              <a:cs typeface="Avenir"/>
              <a:sym typeface="Avenir"/>
            </a:endParaRPr>
          </a:p>
          <a:p>
            <a:pPr marL="609585" marR="0" lvl="0" indent="0" algn="l" rtl="0">
              <a:lnSpc>
                <a:spcPct val="100000"/>
              </a:lnSpc>
              <a:spcBef>
                <a:spcPts val="133"/>
              </a:spcBef>
              <a:spcAft>
                <a:spcPts val="0"/>
              </a:spcAft>
              <a:buClr>
                <a:srgbClr val="000000"/>
              </a:buClr>
              <a:buSzPts val="2133"/>
              <a:buFont typeface="Arial"/>
              <a:buNone/>
            </a:pPr>
            <a:endParaRPr sz="2133" b="0" i="0" u="none" strike="noStrike" cap="none">
              <a:solidFill>
                <a:schemeClr val="dk1"/>
              </a:solidFill>
              <a:latin typeface="Avenir"/>
              <a:ea typeface="Avenir"/>
              <a:cs typeface="Avenir"/>
              <a:sym typeface="Avenir"/>
            </a:endParaRPr>
          </a:p>
          <a:p>
            <a:pPr marL="609585" marR="0" lvl="0" indent="0" algn="l" rtl="0">
              <a:lnSpc>
                <a:spcPct val="100000"/>
              </a:lnSpc>
              <a:spcBef>
                <a:spcPts val="133"/>
              </a:spcBef>
              <a:spcAft>
                <a:spcPts val="0"/>
              </a:spcAft>
              <a:buClr>
                <a:srgbClr val="000000"/>
              </a:buClr>
              <a:buSzPts val="2133"/>
              <a:buFont typeface="Arial"/>
              <a:buNone/>
            </a:pPr>
            <a:endParaRPr sz="2133" b="0" i="0" u="none" strike="noStrike" cap="none">
              <a:solidFill>
                <a:schemeClr val="dk1"/>
              </a:solidFill>
              <a:latin typeface="Avenir"/>
              <a:ea typeface="Avenir"/>
              <a:cs typeface="Avenir"/>
              <a:sym typeface="Avenir"/>
            </a:endParaRPr>
          </a:p>
          <a:p>
            <a:pPr marL="609585" marR="0" lvl="0" indent="-440255" algn="l" rtl="0">
              <a:lnSpc>
                <a:spcPct val="100000"/>
              </a:lnSpc>
              <a:spcBef>
                <a:spcPts val="133"/>
              </a:spcBef>
              <a:spcAft>
                <a:spcPts val="133"/>
              </a:spcAft>
              <a:buClr>
                <a:srgbClr val="444444"/>
              </a:buClr>
              <a:buSzPts val="1600"/>
              <a:buFont typeface="Avenir"/>
              <a:buChar char="●"/>
            </a:pPr>
            <a:r>
              <a:rPr lang="en" sz="2133" b="0" i="0" u="none" strike="noStrike" cap="none">
                <a:solidFill>
                  <a:schemeClr val="dk1"/>
                </a:solidFill>
                <a:latin typeface="Avenir"/>
                <a:ea typeface="Avenir"/>
                <a:cs typeface="Avenir"/>
                <a:sym typeface="Avenir"/>
              </a:rPr>
              <a:t>The first way specifies both the column names and the values to be inserted</a:t>
            </a:r>
            <a:endParaRPr sz="2133" b="0" i="0" u="none" strike="noStrike" cap="none">
              <a:solidFill>
                <a:srgbClr val="444444"/>
              </a:solidFill>
              <a:latin typeface="Avenir"/>
              <a:ea typeface="Avenir"/>
              <a:cs typeface="Avenir"/>
              <a:sym typeface="Avenir"/>
            </a:endParaRPr>
          </a:p>
        </p:txBody>
      </p:sp>
      <p:sp>
        <p:nvSpPr>
          <p:cNvPr id="508" name="Google Shape;508;p57"/>
          <p:cNvSpPr txBox="1"/>
          <p:nvPr/>
        </p:nvSpPr>
        <p:spPr>
          <a:xfrm>
            <a:off x="914400" y="4216600"/>
            <a:ext cx="1424893" cy="964167"/>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Avenir"/>
                <a:ea typeface="Avenir"/>
                <a:cs typeface="Avenir"/>
                <a:sym typeface="Avenir"/>
              </a:rPr>
              <a:t>Syntax:</a:t>
            </a:r>
            <a:endParaRPr sz="2133" b="0" i="0" u="none" strike="noStrike" cap="none">
              <a:solidFill>
                <a:schemeClr val="dk1"/>
              </a:solidFill>
              <a:latin typeface="Avenir"/>
              <a:ea typeface="Avenir"/>
              <a:cs typeface="Avenir"/>
              <a:sym typeface="Avenir"/>
            </a:endParaRPr>
          </a:p>
        </p:txBody>
      </p:sp>
      <p:sp>
        <p:nvSpPr>
          <p:cNvPr id="509" name="Google Shape;509;p57"/>
          <p:cNvSpPr txBox="1"/>
          <p:nvPr/>
        </p:nvSpPr>
        <p:spPr>
          <a:xfrm>
            <a:off x="773723" y="4717070"/>
            <a:ext cx="10246677" cy="1431964"/>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1" i="0" u="none" strike="noStrike" cap="none" dirty="0">
                <a:solidFill>
                  <a:srgbClr val="333333"/>
                </a:solidFill>
                <a:latin typeface="Courier New"/>
                <a:ea typeface="Courier New"/>
                <a:cs typeface="Courier New"/>
                <a:sym typeface="Courier New"/>
              </a:rPr>
              <a:t>INSERT</a:t>
            </a:r>
            <a:r>
              <a:rPr lang="en" sz="2133" b="0" i="0" u="none" strike="noStrike" cap="none" dirty="0">
                <a:solidFill>
                  <a:srgbClr val="333333"/>
                </a:solidFill>
                <a:latin typeface="Courier New"/>
                <a:ea typeface="Courier New"/>
                <a:cs typeface="Courier New"/>
                <a:sym typeface="Courier New"/>
              </a:rPr>
              <a:t> </a:t>
            </a:r>
            <a:r>
              <a:rPr lang="en" sz="2133" b="1" i="0" u="none" strike="noStrike" cap="none" dirty="0">
                <a:solidFill>
                  <a:srgbClr val="333333"/>
                </a:solidFill>
                <a:latin typeface="Courier New"/>
                <a:ea typeface="Courier New"/>
                <a:cs typeface="Courier New"/>
                <a:sym typeface="Courier New"/>
              </a:rPr>
              <a:t>INTO</a:t>
            </a:r>
            <a:r>
              <a:rPr lang="en" sz="2133" b="0" i="0" u="none" strike="noStrike" cap="none" dirty="0">
                <a:solidFill>
                  <a:srgbClr val="333333"/>
                </a:solidFill>
                <a:latin typeface="Courier New"/>
                <a:ea typeface="Courier New"/>
                <a:cs typeface="Courier New"/>
                <a:sym typeface="Courier New"/>
              </a:rPr>
              <a:t> </a:t>
            </a:r>
            <a:r>
              <a:rPr lang="en" sz="2133" b="0" i="1" u="none" strike="noStrike" cap="none" dirty="0">
                <a:solidFill>
                  <a:srgbClr val="333333"/>
                </a:solidFill>
                <a:latin typeface="Courier New"/>
                <a:ea typeface="Courier New"/>
                <a:cs typeface="Courier New"/>
                <a:sym typeface="Courier New"/>
              </a:rPr>
              <a:t>table_name</a:t>
            </a:r>
            <a:r>
              <a:rPr lang="en" sz="2133" b="0" i="0" u="none" strike="noStrike" cap="none" dirty="0">
                <a:solidFill>
                  <a:srgbClr val="333333"/>
                </a:solidFill>
                <a:latin typeface="Courier New"/>
                <a:ea typeface="Courier New"/>
                <a:cs typeface="Courier New"/>
                <a:sym typeface="Courier New"/>
              </a:rPr>
              <a:t> (</a:t>
            </a:r>
            <a:r>
              <a:rPr lang="en" sz="2133" b="0" i="1" u="none" strike="noStrike" cap="none" dirty="0">
                <a:solidFill>
                  <a:srgbClr val="333333"/>
                </a:solidFill>
                <a:latin typeface="Courier New"/>
                <a:ea typeface="Courier New"/>
                <a:cs typeface="Courier New"/>
                <a:sym typeface="Courier New"/>
              </a:rPr>
              <a:t>column1</a:t>
            </a:r>
            <a:r>
              <a:rPr lang="en" sz="2133" b="0" i="0" u="none" strike="noStrike" cap="none" dirty="0">
                <a:solidFill>
                  <a:srgbClr val="333333"/>
                </a:solidFill>
                <a:latin typeface="Courier New"/>
                <a:ea typeface="Courier New"/>
                <a:cs typeface="Courier New"/>
                <a:sym typeface="Courier New"/>
              </a:rPr>
              <a:t>,</a:t>
            </a:r>
            <a:r>
              <a:rPr lang="en" sz="2133" b="0" i="1" u="none" strike="noStrike" cap="none" dirty="0">
                <a:solidFill>
                  <a:srgbClr val="333333"/>
                </a:solidFill>
                <a:latin typeface="Courier New"/>
                <a:ea typeface="Courier New"/>
                <a:cs typeface="Courier New"/>
                <a:sym typeface="Courier New"/>
              </a:rPr>
              <a:t> column2</a:t>
            </a:r>
            <a:r>
              <a:rPr lang="en" sz="2133" b="0" i="0" u="none" strike="noStrike" cap="none" dirty="0">
                <a:solidFill>
                  <a:srgbClr val="333333"/>
                </a:solidFill>
                <a:latin typeface="Courier New"/>
                <a:ea typeface="Courier New"/>
                <a:cs typeface="Courier New"/>
                <a:sym typeface="Courier New"/>
              </a:rPr>
              <a:t>,</a:t>
            </a:r>
            <a:r>
              <a:rPr lang="en" sz="2133" b="0" i="1" u="none" strike="noStrike" cap="none" dirty="0">
                <a:solidFill>
                  <a:srgbClr val="333333"/>
                </a:solidFill>
                <a:latin typeface="Courier New"/>
                <a:ea typeface="Courier New"/>
                <a:cs typeface="Courier New"/>
                <a:sym typeface="Courier New"/>
              </a:rPr>
              <a:t> column3</a:t>
            </a:r>
            <a:r>
              <a:rPr lang="en" sz="2133" b="0" i="0" u="none" strike="noStrike" cap="none" dirty="0">
                <a:solidFill>
                  <a:srgbClr val="333333"/>
                </a:solidFill>
                <a:latin typeface="Courier New"/>
                <a:ea typeface="Courier New"/>
                <a:cs typeface="Courier New"/>
                <a:sym typeface="Courier New"/>
              </a:rPr>
              <a:t>, ...)</a:t>
            </a:r>
            <a:endParaRPr sz="2133" b="0" i="0" u="none" strike="noStrike" cap="none" dirty="0">
              <a:solidFill>
                <a:srgbClr val="333333"/>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133"/>
              <a:buFont typeface="Arial"/>
              <a:buNone/>
            </a:pPr>
            <a:r>
              <a:rPr lang="en" sz="2133" b="1" i="0" u="none" strike="noStrike" cap="none" dirty="0">
                <a:solidFill>
                  <a:srgbClr val="333333"/>
                </a:solidFill>
                <a:latin typeface="Courier New"/>
                <a:ea typeface="Courier New"/>
                <a:cs typeface="Courier New"/>
                <a:sym typeface="Courier New"/>
              </a:rPr>
              <a:t>VALUES</a:t>
            </a:r>
            <a:r>
              <a:rPr lang="en" sz="2133" b="0" i="0" u="none" strike="noStrike" cap="none" dirty="0">
                <a:solidFill>
                  <a:srgbClr val="333333"/>
                </a:solidFill>
                <a:latin typeface="Courier New"/>
                <a:ea typeface="Courier New"/>
                <a:cs typeface="Courier New"/>
                <a:sym typeface="Courier New"/>
              </a:rPr>
              <a:t> (</a:t>
            </a:r>
            <a:r>
              <a:rPr lang="en" sz="2133" b="0" i="1" u="none" strike="noStrike" cap="none" dirty="0">
                <a:solidFill>
                  <a:srgbClr val="333333"/>
                </a:solidFill>
                <a:latin typeface="Courier New"/>
                <a:ea typeface="Courier New"/>
                <a:cs typeface="Courier New"/>
                <a:sym typeface="Courier New"/>
              </a:rPr>
              <a:t>value1</a:t>
            </a:r>
            <a:r>
              <a:rPr lang="en" sz="2133" b="0" i="0" u="none" strike="noStrike" cap="none" dirty="0">
                <a:solidFill>
                  <a:srgbClr val="333333"/>
                </a:solidFill>
                <a:latin typeface="Courier New"/>
                <a:ea typeface="Courier New"/>
                <a:cs typeface="Courier New"/>
                <a:sym typeface="Courier New"/>
              </a:rPr>
              <a:t>,</a:t>
            </a:r>
            <a:r>
              <a:rPr lang="en" sz="2133" b="0" i="1" u="none" strike="noStrike" cap="none" dirty="0">
                <a:solidFill>
                  <a:srgbClr val="333333"/>
                </a:solidFill>
                <a:latin typeface="Courier New"/>
                <a:ea typeface="Courier New"/>
                <a:cs typeface="Courier New"/>
                <a:sym typeface="Courier New"/>
              </a:rPr>
              <a:t> value2</a:t>
            </a:r>
            <a:r>
              <a:rPr lang="en" sz="2133" b="0" i="0" u="none" strike="noStrike" cap="none" dirty="0">
                <a:solidFill>
                  <a:srgbClr val="333333"/>
                </a:solidFill>
                <a:latin typeface="Courier New"/>
                <a:ea typeface="Courier New"/>
                <a:cs typeface="Courier New"/>
                <a:sym typeface="Courier New"/>
              </a:rPr>
              <a:t>,</a:t>
            </a:r>
            <a:r>
              <a:rPr lang="en" sz="2133" b="0" i="1" u="none" strike="noStrike" cap="none" dirty="0">
                <a:solidFill>
                  <a:srgbClr val="333333"/>
                </a:solidFill>
                <a:latin typeface="Courier New"/>
                <a:ea typeface="Courier New"/>
                <a:cs typeface="Courier New"/>
                <a:sym typeface="Courier New"/>
              </a:rPr>
              <a:t> value3</a:t>
            </a:r>
            <a:r>
              <a:rPr lang="en" sz="2133" b="0" i="0" u="none" strike="noStrike" cap="none" dirty="0">
                <a:solidFill>
                  <a:srgbClr val="333333"/>
                </a:solidFill>
                <a:latin typeface="Courier New"/>
                <a:ea typeface="Courier New"/>
                <a:cs typeface="Courier New"/>
                <a:sym typeface="Courier New"/>
              </a:rPr>
              <a:t>, ...);</a:t>
            </a:r>
            <a:endParaRPr sz="2133" b="1" i="0" u="none" strike="noStrike" cap="none" dirty="0">
              <a:solidFill>
                <a:srgbClr val="333333"/>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SQL INSERT - Syntax</a:t>
            </a:r>
            <a:endParaRPr sz="3200" b="0" i="0" u="none" strike="noStrike" cap="none">
              <a:solidFill>
                <a:srgbClr val="191919"/>
              </a:solidFill>
              <a:latin typeface="Avenir"/>
              <a:ea typeface="Avenir"/>
              <a:cs typeface="Avenir"/>
              <a:sym typeface="Avenir"/>
            </a:endParaRPr>
          </a:p>
        </p:txBody>
      </p:sp>
      <p:sp>
        <p:nvSpPr>
          <p:cNvPr id="515" name="Google Shape;515;p58"/>
          <p:cNvSpPr txBox="1"/>
          <p:nvPr/>
        </p:nvSpPr>
        <p:spPr>
          <a:xfrm>
            <a:off x="507800" y="5181933"/>
            <a:ext cx="11022000" cy="6192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rgbClr val="333333"/>
              </a:buClr>
              <a:buSzPts val="1600"/>
              <a:buFont typeface="Avenir"/>
              <a:buChar char="●"/>
            </a:pPr>
            <a:r>
              <a:rPr lang="en" sz="2133" b="0" i="0" u="none" strike="noStrike" cap="none">
                <a:solidFill>
                  <a:srgbClr val="333333"/>
                </a:solidFill>
                <a:latin typeface="Avenir"/>
                <a:ea typeface="Avenir"/>
                <a:cs typeface="Avenir"/>
                <a:sym typeface="Avenir"/>
              </a:rPr>
              <a:t>Make sure the order of the values is in the same order as the columns in the table</a:t>
            </a:r>
            <a:endParaRPr sz="2133" b="0" i="0" u="none" strike="noStrike" cap="none">
              <a:solidFill>
                <a:srgbClr val="333333"/>
              </a:solidFill>
              <a:latin typeface="Avenir"/>
              <a:ea typeface="Avenir"/>
              <a:cs typeface="Avenir"/>
              <a:sym typeface="Avenir"/>
            </a:endParaRPr>
          </a:p>
        </p:txBody>
      </p:sp>
      <p:sp>
        <p:nvSpPr>
          <p:cNvPr id="516" name="Google Shape;516;p58"/>
          <p:cNvSpPr txBox="1"/>
          <p:nvPr/>
        </p:nvSpPr>
        <p:spPr>
          <a:xfrm>
            <a:off x="1026942" y="3617300"/>
            <a:ext cx="10143925" cy="949333"/>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1" i="0" u="none" strike="noStrike" cap="none">
                <a:solidFill>
                  <a:srgbClr val="333333"/>
                </a:solidFill>
                <a:latin typeface="Courier New"/>
                <a:ea typeface="Courier New"/>
                <a:cs typeface="Courier New"/>
                <a:sym typeface="Courier New"/>
              </a:rPr>
              <a:t>INSERT</a:t>
            </a:r>
            <a:r>
              <a:rPr lang="en" sz="2133" b="0" i="0" u="none" strike="noStrike" cap="none">
                <a:solidFill>
                  <a:srgbClr val="333333"/>
                </a:solidFill>
                <a:latin typeface="Courier New"/>
                <a:ea typeface="Courier New"/>
                <a:cs typeface="Courier New"/>
                <a:sym typeface="Courier New"/>
              </a:rPr>
              <a:t> </a:t>
            </a:r>
            <a:r>
              <a:rPr lang="en" sz="2133" b="1" i="0" u="none" strike="noStrike" cap="none">
                <a:solidFill>
                  <a:srgbClr val="333333"/>
                </a:solidFill>
                <a:latin typeface="Courier New"/>
                <a:ea typeface="Courier New"/>
                <a:cs typeface="Courier New"/>
                <a:sym typeface="Courier New"/>
              </a:rPr>
              <a:t>INTO</a:t>
            </a:r>
            <a:r>
              <a:rPr lang="en" sz="2133" b="0" i="0" u="none" strike="noStrike" cap="none">
                <a:solidFill>
                  <a:srgbClr val="333333"/>
                </a:solidFill>
                <a:latin typeface="Courier New"/>
                <a:ea typeface="Courier New"/>
                <a:cs typeface="Courier New"/>
                <a:sym typeface="Courier New"/>
              </a:rPr>
              <a:t> </a:t>
            </a:r>
            <a:r>
              <a:rPr lang="en" sz="2133" b="0" i="1" u="none" strike="noStrike" cap="none">
                <a:solidFill>
                  <a:srgbClr val="333333"/>
                </a:solidFill>
                <a:latin typeface="Courier New"/>
                <a:ea typeface="Courier New"/>
                <a:cs typeface="Courier New"/>
                <a:sym typeface="Courier New"/>
              </a:rPr>
              <a:t>table_name </a:t>
            </a:r>
            <a:r>
              <a:rPr lang="en" sz="2133" b="1" i="0" u="none" strike="noStrike" cap="none">
                <a:solidFill>
                  <a:srgbClr val="333333"/>
                </a:solidFill>
                <a:latin typeface="Courier New"/>
                <a:ea typeface="Courier New"/>
                <a:cs typeface="Courier New"/>
                <a:sym typeface="Courier New"/>
              </a:rPr>
              <a:t>VALUES</a:t>
            </a:r>
            <a:r>
              <a:rPr lang="en" sz="2133" b="0" i="0" u="none" strike="noStrike" cap="none">
                <a:solidFill>
                  <a:srgbClr val="333333"/>
                </a:solidFill>
                <a:latin typeface="Courier New"/>
                <a:ea typeface="Courier New"/>
                <a:cs typeface="Courier New"/>
                <a:sym typeface="Courier New"/>
              </a:rPr>
              <a:t> (</a:t>
            </a:r>
            <a:r>
              <a:rPr lang="en" sz="2133" b="0" i="1" u="none" strike="noStrike" cap="none">
                <a:solidFill>
                  <a:srgbClr val="333333"/>
                </a:solidFill>
                <a:latin typeface="Courier New"/>
                <a:ea typeface="Courier New"/>
                <a:cs typeface="Courier New"/>
                <a:sym typeface="Courier New"/>
              </a:rPr>
              <a:t>value1</a:t>
            </a:r>
            <a:r>
              <a:rPr lang="en" sz="2133" b="0" i="0" u="none" strike="noStrike" cap="none">
                <a:solidFill>
                  <a:srgbClr val="333333"/>
                </a:solidFill>
                <a:latin typeface="Courier New"/>
                <a:ea typeface="Courier New"/>
                <a:cs typeface="Courier New"/>
                <a:sym typeface="Courier New"/>
              </a:rPr>
              <a:t>,</a:t>
            </a:r>
            <a:r>
              <a:rPr lang="en" sz="2133" b="0" i="1" u="none" strike="noStrike" cap="none">
                <a:solidFill>
                  <a:srgbClr val="333333"/>
                </a:solidFill>
                <a:latin typeface="Courier New"/>
                <a:ea typeface="Courier New"/>
                <a:cs typeface="Courier New"/>
                <a:sym typeface="Courier New"/>
              </a:rPr>
              <a:t> value2</a:t>
            </a:r>
            <a:r>
              <a:rPr lang="en" sz="2133" b="0" i="0" u="none" strike="noStrike" cap="none">
                <a:solidFill>
                  <a:srgbClr val="333333"/>
                </a:solidFill>
                <a:latin typeface="Courier New"/>
                <a:ea typeface="Courier New"/>
                <a:cs typeface="Courier New"/>
                <a:sym typeface="Courier New"/>
              </a:rPr>
              <a:t>,</a:t>
            </a:r>
            <a:r>
              <a:rPr lang="en" sz="2133" b="0" i="1" u="none" strike="noStrike" cap="none">
                <a:solidFill>
                  <a:srgbClr val="333333"/>
                </a:solidFill>
                <a:latin typeface="Courier New"/>
                <a:ea typeface="Courier New"/>
                <a:cs typeface="Courier New"/>
                <a:sym typeface="Courier New"/>
              </a:rPr>
              <a:t> value3</a:t>
            </a:r>
            <a:r>
              <a:rPr lang="en" sz="2133" b="0" i="0" u="none" strike="noStrike" cap="none">
                <a:solidFill>
                  <a:srgbClr val="333333"/>
                </a:solidFill>
                <a:latin typeface="Courier New"/>
                <a:ea typeface="Courier New"/>
                <a:cs typeface="Courier New"/>
                <a:sym typeface="Courier New"/>
              </a:rPr>
              <a:t>,...);</a:t>
            </a:r>
            <a:endParaRPr sz="2133" b="1" i="0" u="none" strike="noStrike" cap="none">
              <a:solidFill>
                <a:srgbClr val="333333"/>
              </a:solidFill>
              <a:latin typeface="Courier New"/>
              <a:ea typeface="Courier New"/>
              <a:cs typeface="Courier New"/>
              <a:sym typeface="Courier New"/>
            </a:endParaRPr>
          </a:p>
        </p:txBody>
      </p:sp>
      <p:sp>
        <p:nvSpPr>
          <p:cNvPr id="517" name="Google Shape;517;p58"/>
          <p:cNvSpPr txBox="1"/>
          <p:nvPr/>
        </p:nvSpPr>
        <p:spPr>
          <a:xfrm>
            <a:off x="503399" y="1507533"/>
            <a:ext cx="11026601" cy="1494467"/>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Another way to insert values can be in the following manner where we do not use the column names:</a:t>
            </a:r>
            <a:endParaRPr sz="2133" b="0" i="0" u="none" strike="noStrike" cap="none">
              <a:solidFill>
                <a:srgbClr val="191919"/>
              </a:solidFill>
              <a:latin typeface="Avenir"/>
              <a:ea typeface="Avenir"/>
              <a:cs typeface="Avenir"/>
              <a:sym typeface="Avenir"/>
            </a:endParaRPr>
          </a:p>
        </p:txBody>
      </p:sp>
      <p:sp>
        <p:nvSpPr>
          <p:cNvPr id="518" name="Google Shape;518;p58"/>
          <p:cNvSpPr txBox="1"/>
          <p:nvPr/>
        </p:nvSpPr>
        <p:spPr>
          <a:xfrm>
            <a:off x="1021133" y="2824667"/>
            <a:ext cx="1398527" cy="949333"/>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Avenir"/>
                <a:ea typeface="Avenir"/>
                <a:cs typeface="Avenir"/>
                <a:sym typeface="Avenir"/>
              </a:rPr>
              <a:t>Syntax:</a:t>
            </a:r>
            <a:endParaRPr sz="2133" b="0" i="0" u="none" strike="noStrike" cap="none">
              <a:solidFill>
                <a:schemeClr val="dk1"/>
              </a:solidFill>
              <a:latin typeface="Avenir"/>
              <a:ea typeface="Avenir"/>
              <a:cs typeface="Avenir"/>
              <a:sym typeface="Aveni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9"/>
          <p:cNvSpPr txBox="1"/>
          <p:nvPr/>
        </p:nvSpPr>
        <p:spPr>
          <a:xfrm>
            <a:off x="513633" y="2691500"/>
            <a:ext cx="6421600" cy="10860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1" i="0" u="none" strike="noStrike" cap="none">
                <a:solidFill>
                  <a:srgbClr val="191919"/>
                </a:solidFill>
                <a:latin typeface="Calibri"/>
                <a:ea typeface="Calibri"/>
                <a:cs typeface="Calibri"/>
                <a:sym typeface="Calibri"/>
              </a:rPr>
              <a:t>UPDATE</a:t>
            </a:r>
            <a:endParaRPr sz="6667" b="1" i="0" u="none" strike="noStrike" cap="none">
              <a:solidFill>
                <a:srgbClr val="191919"/>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6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SQL UPDATE - Syntax</a:t>
            </a:r>
            <a:endParaRPr sz="3200" b="0" i="0" u="none" strike="noStrike" cap="none">
              <a:solidFill>
                <a:srgbClr val="191919"/>
              </a:solidFill>
              <a:latin typeface="Avenir"/>
              <a:ea typeface="Avenir"/>
              <a:cs typeface="Avenir"/>
              <a:sym typeface="Avenir"/>
            </a:endParaRPr>
          </a:p>
        </p:txBody>
      </p:sp>
      <p:sp>
        <p:nvSpPr>
          <p:cNvPr id="530" name="Google Shape;530;p60"/>
          <p:cNvSpPr txBox="1"/>
          <p:nvPr/>
        </p:nvSpPr>
        <p:spPr>
          <a:xfrm>
            <a:off x="503400" y="1997333"/>
            <a:ext cx="10666400" cy="8440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The UPDATE statement is used to modify the existing records in a table</a:t>
            </a:r>
            <a:endParaRPr sz="2133" b="0" i="0" u="none" strike="noStrike" cap="none">
              <a:solidFill>
                <a:srgbClr val="444444"/>
              </a:solidFill>
              <a:latin typeface="Avenir"/>
              <a:ea typeface="Avenir"/>
              <a:cs typeface="Avenir"/>
              <a:sym typeface="Avenir"/>
            </a:endParaRPr>
          </a:p>
        </p:txBody>
      </p:sp>
      <p:sp>
        <p:nvSpPr>
          <p:cNvPr id="531" name="Google Shape;531;p60"/>
          <p:cNvSpPr txBox="1"/>
          <p:nvPr/>
        </p:nvSpPr>
        <p:spPr>
          <a:xfrm>
            <a:off x="1381611" y="3084284"/>
            <a:ext cx="1284800" cy="619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Avenir"/>
                <a:ea typeface="Avenir"/>
                <a:cs typeface="Avenir"/>
                <a:sym typeface="Avenir"/>
              </a:rPr>
              <a:t>Syntax:</a:t>
            </a:r>
            <a:endParaRPr sz="2133" b="0" i="0" u="none" strike="noStrike" cap="none">
              <a:solidFill>
                <a:schemeClr val="dk1"/>
              </a:solidFill>
              <a:latin typeface="Avenir"/>
              <a:ea typeface="Avenir"/>
              <a:cs typeface="Avenir"/>
              <a:sym typeface="Avenir"/>
            </a:endParaRPr>
          </a:p>
        </p:txBody>
      </p:sp>
      <p:sp>
        <p:nvSpPr>
          <p:cNvPr id="532" name="Google Shape;532;p60"/>
          <p:cNvSpPr txBox="1"/>
          <p:nvPr/>
        </p:nvSpPr>
        <p:spPr>
          <a:xfrm>
            <a:off x="1502167" y="3946467"/>
            <a:ext cx="8329600" cy="12192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457189" algn="l" rtl="0">
              <a:lnSpc>
                <a:spcPct val="100000"/>
              </a:lnSpc>
              <a:spcBef>
                <a:spcPts val="0"/>
              </a:spcBef>
              <a:spcAft>
                <a:spcPts val="0"/>
              </a:spcAft>
              <a:buClr>
                <a:srgbClr val="000000"/>
              </a:buClr>
              <a:buSzPts val="2133"/>
              <a:buFont typeface="Arial"/>
              <a:buNone/>
            </a:pPr>
            <a:r>
              <a:rPr lang="en" sz="2133" b="1" i="0" u="none" strike="noStrike" cap="none" dirty="0">
                <a:solidFill>
                  <a:schemeClr val="dk1"/>
                </a:solidFill>
                <a:highlight>
                  <a:srgbClr val="FFFFFF"/>
                </a:highlight>
                <a:latin typeface="Courier New"/>
                <a:ea typeface="Courier New"/>
                <a:cs typeface="Courier New"/>
                <a:sym typeface="Courier New"/>
              </a:rPr>
              <a:t>UPDATE</a:t>
            </a:r>
            <a:r>
              <a:rPr lang="en" sz="2133" b="0" i="0" u="none" strike="noStrike" cap="none" dirty="0">
                <a:solidFill>
                  <a:schemeClr val="dk1"/>
                </a:solidFill>
                <a:highlight>
                  <a:srgbClr val="FFFFFF"/>
                </a:highlight>
                <a:latin typeface="Courier New"/>
                <a:ea typeface="Courier New"/>
                <a:cs typeface="Courier New"/>
                <a:sym typeface="Courier New"/>
              </a:rPr>
              <a:t> </a:t>
            </a:r>
            <a:r>
              <a:rPr lang="en" sz="2133" b="0" i="1" u="none" strike="noStrike" cap="none" dirty="0">
                <a:solidFill>
                  <a:schemeClr val="dk1"/>
                </a:solidFill>
                <a:highlight>
                  <a:srgbClr val="FFFFFF"/>
                </a:highlight>
                <a:latin typeface="Courier New"/>
                <a:ea typeface="Courier New"/>
                <a:cs typeface="Courier New"/>
                <a:sym typeface="Courier New"/>
              </a:rPr>
              <a:t>table_name</a:t>
            </a:r>
            <a:endParaRPr sz="2133" b="0" i="1" u="none" strike="noStrike" cap="none" dirty="0">
              <a:solidFill>
                <a:schemeClr val="dk1"/>
              </a:solidFill>
              <a:highlight>
                <a:srgbClr val="FFFFFF"/>
              </a:highlight>
              <a:latin typeface="Courier New"/>
              <a:ea typeface="Courier New"/>
              <a:cs typeface="Courier New"/>
              <a:sym typeface="Courier New"/>
            </a:endParaRPr>
          </a:p>
          <a:p>
            <a:pPr marL="0" marR="0" lvl="0" indent="457189" algn="l" rtl="0">
              <a:lnSpc>
                <a:spcPct val="100000"/>
              </a:lnSpc>
              <a:spcBef>
                <a:spcPts val="0"/>
              </a:spcBef>
              <a:spcAft>
                <a:spcPts val="0"/>
              </a:spcAft>
              <a:buClr>
                <a:srgbClr val="000000"/>
              </a:buClr>
              <a:buSzPts val="2133"/>
              <a:buFont typeface="Arial"/>
              <a:buNone/>
            </a:pPr>
            <a:r>
              <a:rPr lang="en" sz="2133" b="1" i="0" u="none" strike="noStrike" cap="none" dirty="0">
                <a:solidFill>
                  <a:schemeClr val="dk1"/>
                </a:solidFill>
                <a:highlight>
                  <a:srgbClr val="FFFFFF"/>
                </a:highlight>
                <a:latin typeface="Courier New"/>
                <a:ea typeface="Courier New"/>
                <a:cs typeface="Courier New"/>
                <a:sym typeface="Courier New"/>
              </a:rPr>
              <a:t>SET</a:t>
            </a:r>
            <a:r>
              <a:rPr lang="en" sz="2133" b="0" i="0" u="none" strike="noStrike" cap="none" dirty="0">
                <a:solidFill>
                  <a:schemeClr val="dk1"/>
                </a:solidFill>
                <a:highlight>
                  <a:srgbClr val="FFFFFF"/>
                </a:highlight>
                <a:latin typeface="Courier New"/>
                <a:ea typeface="Courier New"/>
                <a:cs typeface="Courier New"/>
                <a:sym typeface="Courier New"/>
              </a:rPr>
              <a:t> </a:t>
            </a:r>
            <a:r>
              <a:rPr lang="en" sz="2133" b="0" i="1" u="none" strike="noStrike" cap="none" dirty="0">
                <a:solidFill>
                  <a:schemeClr val="dk1"/>
                </a:solidFill>
                <a:highlight>
                  <a:srgbClr val="FFFFFF"/>
                </a:highlight>
                <a:latin typeface="Courier New"/>
                <a:ea typeface="Courier New"/>
                <a:cs typeface="Courier New"/>
                <a:sym typeface="Courier New"/>
              </a:rPr>
              <a:t>column1 </a:t>
            </a:r>
            <a:r>
              <a:rPr lang="en" sz="2133" b="0" i="0" u="none" strike="noStrike" cap="none" dirty="0">
                <a:solidFill>
                  <a:schemeClr val="dk1"/>
                </a:solidFill>
                <a:highlight>
                  <a:srgbClr val="FFFFFF"/>
                </a:highlight>
                <a:latin typeface="Courier New"/>
                <a:ea typeface="Courier New"/>
                <a:cs typeface="Courier New"/>
                <a:sym typeface="Courier New"/>
              </a:rPr>
              <a:t>=</a:t>
            </a:r>
            <a:r>
              <a:rPr lang="en" sz="2133" b="0" i="1" u="none" strike="noStrike" cap="none" dirty="0">
                <a:solidFill>
                  <a:schemeClr val="dk1"/>
                </a:solidFill>
                <a:highlight>
                  <a:srgbClr val="FFFFFF"/>
                </a:highlight>
                <a:latin typeface="Courier New"/>
                <a:ea typeface="Courier New"/>
                <a:cs typeface="Courier New"/>
                <a:sym typeface="Courier New"/>
              </a:rPr>
              <a:t> value1</a:t>
            </a:r>
            <a:r>
              <a:rPr lang="en" sz="2133" b="0" i="0" u="none" strike="noStrike" cap="none" dirty="0">
                <a:solidFill>
                  <a:schemeClr val="dk1"/>
                </a:solidFill>
                <a:highlight>
                  <a:srgbClr val="FFFFFF"/>
                </a:highlight>
                <a:latin typeface="Courier New"/>
                <a:ea typeface="Courier New"/>
                <a:cs typeface="Courier New"/>
                <a:sym typeface="Courier New"/>
              </a:rPr>
              <a:t>,</a:t>
            </a:r>
            <a:r>
              <a:rPr lang="en" sz="2133" b="0" i="1" u="none" strike="noStrike" cap="none" dirty="0">
                <a:solidFill>
                  <a:schemeClr val="dk1"/>
                </a:solidFill>
                <a:highlight>
                  <a:srgbClr val="FFFFFF"/>
                </a:highlight>
                <a:latin typeface="Courier New"/>
                <a:ea typeface="Courier New"/>
                <a:cs typeface="Courier New"/>
                <a:sym typeface="Courier New"/>
              </a:rPr>
              <a:t> column2 </a:t>
            </a:r>
            <a:r>
              <a:rPr lang="en" sz="2133" b="0" i="0" u="none" strike="noStrike" cap="none" dirty="0">
                <a:solidFill>
                  <a:schemeClr val="dk1"/>
                </a:solidFill>
                <a:highlight>
                  <a:srgbClr val="FFFFFF"/>
                </a:highlight>
                <a:latin typeface="Courier New"/>
                <a:ea typeface="Courier New"/>
                <a:cs typeface="Courier New"/>
                <a:sym typeface="Courier New"/>
              </a:rPr>
              <a:t>=</a:t>
            </a:r>
            <a:r>
              <a:rPr lang="en" sz="2133" b="0" i="1" u="none" strike="noStrike" cap="none" dirty="0">
                <a:solidFill>
                  <a:schemeClr val="dk1"/>
                </a:solidFill>
                <a:highlight>
                  <a:srgbClr val="FFFFFF"/>
                </a:highlight>
                <a:latin typeface="Courier New"/>
                <a:ea typeface="Courier New"/>
                <a:cs typeface="Courier New"/>
                <a:sym typeface="Courier New"/>
              </a:rPr>
              <a:t> value2</a:t>
            </a:r>
            <a:r>
              <a:rPr lang="en" sz="2133" b="0" i="0" u="none" strike="noStrike" cap="none" dirty="0">
                <a:solidFill>
                  <a:schemeClr val="dk1"/>
                </a:solidFill>
                <a:highlight>
                  <a:srgbClr val="FFFFFF"/>
                </a:highlight>
                <a:latin typeface="Courier New"/>
                <a:ea typeface="Courier New"/>
                <a:cs typeface="Courier New"/>
                <a:sym typeface="Courier New"/>
              </a:rPr>
              <a:t>, ...</a:t>
            </a:r>
            <a:endParaRPr sz="2133" b="0" i="0" u="none" strike="noStrike" cap="none" dirty="0">
              <a:solidFill>
                <a:schemeClr val="dk1"/>
              </a:solidFill>
              <a:highlight>
                <a:srgbClr val="FFFFFF"/>
              </a:highlight>
              <a:latin typeface="Courier New"/>
              <a:ea typeface="Courier New"/>
              <a:cs typeface="Courier New"/>
              <a:sym typeface="Courier New"/>
            </a:endParaRPr>
          </a:p>
          <a:p>
            <a:pPr marL="0" marR="0" lvl="0" indent="457189" algn="l" rtl="0">
              <a:lnSpc>
                <a:spcPct val="100000"/>
              </a:lnSpc>
              <a:spcBef>
                <a:spcPts val="0"/>
              </a:spcBef>
              <a:spcAft>
                <a:spcPts val="0"/>
              </a:spcAft>
              <a:buClr>
                <a:srgbClr val="000000"/>
              </a:buClr>
              <a:buSzPts val="2133"/>
              <a:buFont typeface="Arial"/>
              <a:buNone/>
            </a:pPr>
            <a:r>
              <a:rPr lang="en" sz="2133" b="1" i="0" u="none" strike="noStrike" cap="none" dirty="0">
                <a:solidFill>
                  <a:schemeClr val="dk1"/>
                </a:solidFill>
                <a:highlight>
                  <a:srgbClr val="FFFFFF"/>
                </a:highlight>
                <a:latin typeface="Courier New"/>
                <a:ea typeface="Courier New"/>
                <a:cs typeface="Courier New"/>
                <a:sym typeface="Courier New"/>
              </a:rPr>
              <a:t>WHERE</a:t>
            </a:r>
            <a:r>
              <a:rPr lang="en" sz="2133" b="0" i="0" u="none" strike="noStrike" cap="none" dirty="0">
                <a:solidFill>
                  <a:schemeClr val="dk1"/>
                </a:solidFill>
                <a:highlight>
                  <a:srgbClr val="FFFFFF"/>
                </a:highlight>
                <a:latin typeface="Courier New"/>
                <a:ea typeface="Courier New"/>
                <a:cs typeface="Courier New"/>
                <a:sym typeface="Courier New"/>
              </a:rPr>
              <a:t> </a:t>
            </a:r>
            <a:r>
              <a:rPr lang="en" sz="2133" b="0" i="1" u="none" strike="noStrike" cap="none" dirty="0">
                <a:solidFill>
                  <a:schemeClr val="dk1"/>
                </a:solidFill>
                <a:highlight>
                  <a:srgbClr val="FFFFFF"/>
                </a:highlight>
                <a:latin typeface="Courier New"/>
                <a:ea typeface="Courier New"/>
                <a:cs typeface="Courier New"/>
                <a:sym typeface="Courier New"/>
              </a:rPr>
              <a:t>condition</a:t>
            </a:r>
            <a:r>
              <a:rPr lang="en" sz="2133" b="0" i="0" u="none" strike="noStrike" cap="none" dirty="0">
                <a:solidFill>
                  <a:schemeClr val="dk1"/>
                </a:solidFill>
                <a:highlight>
                  <a:srgbClr val="FFFFFF"/>
                </a:highlight>
                <a:latin typeface="Courier New"/>
                <a:ea typeface="Courier New"/>
                <a:cs typeface="Courier New"/>
                <a:sym typeface="Courier New"/>
              </a:rPr>
              <a:t>;</a:t>
            </a:r>
            <a:endParaRPr sz="2133" b="1" i="0" u="none" strike="noStrike" cap="none" dirty="0">
              <a:solidFill>
                <a:srgbClr val="333333"/>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1"/>
          <p:cNvSpPr txBox="1"/>
          <p:nvPr/>
        </p:nvSpPr>
        <p:spPr>
          <a:xfrm>
            <a:off x="662200" y="2495000"/>
            <a:ext cx="10867600" cy="1868000"/>
          </a:xfrm>
          <a:prstGeom prst="rect">
            <a:avLst/>
          </a:prstGeom>
          <a:noFill/>
          <a:ln>
            <a:noFill/>
          </a:ln>
        </p:spPr>
        <p:txBody>
          <a:bodyPr spcFirstLastPara="1" wrap="square" lIns="121900" tIns="121900" rIns="121900" bIns="121900" anchor="t" anchorCtr="0">
            <a:noAutofit/>
          </a:bodyPr>
          <a:lstStyle/>
          <a:p>
            <a:pPr marL="0" marR="0" lvl="0" indent="0" algn="just" rtl="0">
              <a:lnSpc>
                <a:spcPct val="150000"/>
              </a:lnSpc>
              <a:spcBef>
                <a:spcPts val="0"/>
              </a:spcBef>
              <a:spcAft>
                <a:spcPts val="0"/>
              </a:spcAft>
              <a:buClr>
                <a:srgbClr val="000000"/>
              </a:buClr>
              <a:buSzPts val="2667"/>
              <a:buFont typeface="Arial"/>
              <a:buNone/>
            </a:pPr>
            <a:r>
              <a:rPr lang="en" sz="2667" b="0" i="1" u="none" strike="noStrike" cap="none">
                <a:solidFill>
                  <a:srgbClr val="333333"/>
                </a:solidFill>
                <a:latin typeface="Trebuchet MS"/>
                <a:ea typeface="Trebuchet MS"/>
                <a:cs typeface="Trebuchet MS"/>
                <a:sym typeface="Trebuchet MS"/>
              </a:rPr>
              <a:t>Be careful when updating records in a table! Notice the WHERE clause in the UPDATE statement. The WHERE clause specifies which record(s) that should be updated. If you omit the WHERE clause, all records in the table will be updated!</a:t>
            </a:r>
            <a:endParaRPr sz="2667" b="0" i="1" u="none" strike="noStrike" cap="none">
              <a:solidFill>
                <a:srgbClr val="333333"/>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2"/>
          <p:cNvSpPr txBox="1"/>
          <p:nvPr/>
        </p:nvSpPr>
        <p:spPr>
          <a:xfrm>
            <a:off x="513633" y="2691500"/>
            <a:ext cx="6421600" cy="10860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1" i="0" u="none" strike="noStrike" cap="none">
                <a:solidFill>
                  <a:srgbClr val="191919"/>
                </a:solidFill>
                <a:latin typeface="Calibri"/>
                <a:ea typeface="Calibri"/>
                <a:cs typeface="Calibri"/>
                <a:sym typeface="Calibri"/>
              </a:rPr>
              <a:t>DELETE</a:t>
            </a:r>
            <a:endParaRPr sz="6667" b="1" i="0" u="none" strike="noStrike" cap="none">
              <a:solidFill>
                <a:srgbClr val="19191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p:nvPr/>
        </p:nvSpPr>
        <p:spPr>
          <a:xfrm>
            <a:off x="668421" y="3097900"/>
            <a:ext cx="10058400" cy="10408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1" i="0" u="none" strike="noStrike" cap="none">
                <a:solidFill>
                  <a:srgbClr val="191919"/>
                </a:solidFill>
                <a:latin typeface="Avenir"/>
                <a:ea typeface="Avenir"/>
                <a:cs typeface="Avenir"/>
                <a:sym typeface="Avenir"/>
              </a:rPr>
              <a:t>RDBMS</a:t>
            </a:r>
            <a:endParaRPr sz="6667" b="1" i="0" u="none" strike="noStrike" cap="none">
              <a:solidFill>
                <a:srgbClr val="191919"/>
              </a:solidFill>
              <a:latin typeface="Avenir"/>
              <a:ea typeface="Avenir"/>
              <a:cs typeface="Avenir"/>
              <a:sym typeface="Aveni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SQL DELETE - Syntax</a:t>
            </a:r>
            <a:endParaRPr sz="3200" b="0" i="0" u="none" strike="noStrike" cap="none">
              <a:solidFill>
                <a:srgbClr val="191919"/>
              </a:solidFill>
              <a:latin typeface="Avenir"/>
              <a:ea typeface="Avenir"/>
              <a:cs typeface="Avenir"/>
              <a:sym typeface="Avenir"/>
            </a:endParaRPr>
          </a:p>
        </p:txBody>
      </p:sp>
      <p:sp>
        <p:nvSpPr>
          <p:cNvPr id="549" name="Google Shape;549;p63"/>
          <p:cNvSpPr txBox="1"/>
          <p:nvPr/>
        </p:nvSpPr>
        <p:spPr>
          <a:xfrm>
            <a:off x="508000" y="2207167"/>
            <a:ext cx="10552000" cy="7044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The DELETE statement is used to delete existing records in a table</a:t>
            </a:r>
            <a:endParaRPr sz="2133" b="0" i="0" u="none" strike="noStrike" cap="none">
              <a:solidFill>
                <a:srgbClr val="444444"/>
              </a:solidFill>
              <a:latin typeface="Avenir"/>
              <a:ea typeface="Avenir"/>
              <a:cs typeface="Avenir"/>
              <a:sym typeface="Avenir"/>
            </a:endParaRPr>
          </a:p>
        </p:txBody>
      </p:sp>
      <p:sp>
        <p:nvSpPr>
          <p:cNvPr id="550" name="Google Shape;550;p63"/>
          <p:cNvSpPr txBox="1"/>
          <p:nvPr/>
        </p:nvSpPr>
        <p:spPr>
          <a:xfrm>
            <a:off x="1400611" y="3212520"/>
            <a:ext cx="1284800" cy="619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Avenir"/>
                <a:ea typeface="Avenir"/>
                <a:cs typeface="Avenir"/>
                <a:sym typeface="Avenir"/>
              </a:rPr>
              <a:t>Syntax:</a:t>
            </a:r>
            <a:endParaRPr sz="2133" b="0" i="0" u="none" strike="noStrike" cap="none">
              <a:solidFill>
                <a:schemeClr val="dk1"/>
              </a:solidFill>
              <a:latin typeface="Avenir"/>
              <a:ea typeface="Avenir"/>
              <a:cs typeface="Avenir"/>
              <a:sym typeface="Avenir"/>
            </a:endParaRPr>
          </a:p>
        </p:txBody>
      </p:sp>
      <p:sp>
        <p:nvSpPr>
          <p:cNvPr id="551" name="Google Shape;551;p63"/>
          <p:cNvSpPr txBox="1"/>
          <p:nvPr/>
        </p:nvSpPr>
        <p:spPr>
          <a:xfrm>
            <a:off x="2042300" y="4132700"/>
            <a:ext cx="7518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highlight>
                  <a:srgbClr val="FFFFFF"/>
                </a:highlight>
                <a:latin typeface="Courier New"/>
                <a:ea typeface="Courier New"/>
                <a:cs typeface="Courier New"/>
                <a:sym typeface="Courier New"/>
              </a:rPr>
              <a:t>DELETE FROM</a:t>
            </a:r>
            <a:r>
              <a:rPr lang="en" sz="2400" b="0" i="0" u="none" strike="noStrike" cap="none">
                <a:solidFill>
                  <a:schemeClr val="dk1"/>
                </a:solidFill>
                <a:highlight>
                  <a:srgbClr val="FFFFFF"/>
                </a:highlight>
                <a:latin typeface="Courier New"/>
                <a:ea typeface="Courier New"/>
                <a:cs typeface="Courier New"/>
                <a:sym typeface="Courier New"/>
              </a:rPr>
              <a:t> </a:t>
            </a:r>
            <a:r>
              <a:rPr lang="en" sz="2400" b="0" i="1" u="none" strike="noStrike" cap="none">
                <a:solidFill>
                  <a:schemeClr val="dk1"/>
                </a:solidFill>
                <a:highlight>
                  <a:srgbClr val="FFFFFF"/>
                </a:highlight>
                <a:latin typeface="Courier New"/>
                <a:ea typeface="Courier New"/>
                <a:cs typeface="Courier New"/>
                <a:sym typeface="Courier New"/>
              </a:rPr>
              <a:t>table_name </a:t>
            </a:r>
            <a:r>
              <a:rPr lang="en" sz="2400" b="1" i="0" u="none" strike="noStrike" cap="none">
                <a:solidFill>
                  <a:schemeClr val="dk1"/>
                </a:solidFill>
                <a:highlight>
                  <a:srgbClr val="FFFFFF"/>
                </a:highlight>
                <a:latin typeface="Courier New"/>
                <a:ea typeface="Courier New"/>
                <a:cs typeface="Courier New"/>
                <a:sym typeface="Courier New"/>
              </a:rPr>
              <a:t>WHERE</a:t>
            </a:r>
            <a:r>
              <a:rPr lang="en" sz="2400" b="0" i="0" u="none" strike="noStrike" cap="none">
                <a:solidFill>
                  <a:schemeClr val="dk1"/>
                </a:solidFill>
                <a:highlight>
                  <a:srgbClr val="FFFFFF"/>
                </a:highlight>
                <a:latin typeface="Courier New"/>
                <a:ea typeface="Courier New"/>
                <a:cs typeface="Courier New"/>
                <a:sym typeface="Courier New"/>
              </a:rPr>
              <a:t> </a:t>
            </a:r>
            <a:r>
              <a:rPr lang="en" sz="2400" b="0" i="1" u="none" strike="noStrike" cap="none">
                <a:solidFill>
                  <a:schemeClr val="dk1"/>
                </a:solidFill>
                <a:highlight>
                  <a:srgbClr val="FFFFFF"/>
                </a:highlight>
                <a:latin typeface="Courier New"/>
                <a:ea typeface="Courier New"/>
                <a:cs typeface="Courier New"/>
                <a:sym typeface="Courier New"/>
              </a:rPr>
              <a:t>condition</a:t>
            </a:r>
            <a:r>
              <a:rPr lang="en" sz="2400" b="0" i="0" u="none" strike="noStrike" cap="none">
                <a:solidFill>
                  <a:schemeClr val="dk1"/>
                </a:solidFill>
                <a:highlight>
                  <a:srgbClr val="FFFFFF"/>
                </a:highlight>
                <a:latin typeface="Courier New"/>
                <a:ea typeface="Courier New"/>
                <a:cs typeface="Courier New"/>
                <a:sym typeface="Courier New"/>
              </a:rPr>
              <a:t>;</a:t>
            </a:r>
            <a:endParaRPr sz="2400" b="1" i="0" u="none" strike="noStrike" cap="none">
              <a:solidFill>
                <a:srgbClr val="333333"/>
              </a:solidFill>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64"/>
          <p:cNvSpPr txBox="1"/>
          <p:nvPr/>
        </p:nvSpPr>
        <p:spPr>
          <a:xfrm>
            <a:off x="679467" y="2599067"/>
            <a:ext cx="10867600" cy="2544400"/>
          </a:xfrm>
          <a:prstGeom prst="rect">
            <a:avLst/>
          </a:prstGeom>
          <a:noFill/>
          <a:ln>
            <a:noFill/>
          </a:ln>
        </p:spPr>
        <p:txBody>
          <a:bodyPr spcFirstLastPara="1" wrap="square" lIns="121900" tIns="121900" rIns="121900" bIns="121900" anchor="t" anchorCtr="0">
            <a:noAutofit/>
          </a:bodyPr>
          <a:lstStyle/>
          <a:p>
            <a:pPr marL="0" marR="0" lvl="0" indent="0" algn="just" rtl="0">
              <a:lnSpc>
                <a:spcPct val="150000"/>
              </a:lnSpc>
              <a:spcBef>
                <a:spcPts val="0"/>
              </a:spcBef>
              <a:spcAft>
                <a:spcPts val="0"/>
              </a:spcAft>
              <a:buClr>
                <a:srgbClr val="000000"/>
              </a:buClr>
              <a:buSzPts val="2667"/>
              <a:buFont typeface="Arial"/>
              <a:buNone/>
            </a:pPr>
            <a:r>
              <a:rPr lang="en" sz="2667" b="0" i="1" u="none" strike="noStrike" cap="none">
                <a:solidFill>
                  <a:srgbClr val="333333"/>
                </a:solidFill>
                <a:latin typeface="Trebuchet MS"/>
                <a:ea typeface="Trebuchet MS"/>
                <a:cs typeface="Trebuchet MS"/>
                <a:sym typeface="Trebuchet MS"/>
              </a:rPr>
              <a:t>Be careful when deleting records in a table! Notice the WHERE clause in the DELETE statement. The WHERE clause specifies which record(s) should be deleted. If you omit the WHERE clause, all records in the table will be deleted!</a:t>
            </a:r>
            <a:endParaRPr sz="2667" b="0" i="1" u="none" strike="noStrike" cap="none">
              <a:solidFill>
                <a:srgbClr val="333333"/>
              </a:solidFill>
              <a:latin typeface="Trebuchet MS"/>
              <a:ea typeface="Trebuchet MS"/>
              <a:cs typeface="Trebuchet MS"/>
              <a:sym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65"/>
          <p:cNvSpPr txBox="1"/>
          <p:nvPr/>
        </p:nvSpPr>
        <p:spPr>
          <a:xfrm>
            <a:off x="513633" y="2691500"/>
            <a:ext cx="11380800" cy="10860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1" i="0" u="none" strike="noStrike" cap="none">
                <a:solidFill>
                  <a:srgbClr val="191919"/>
                </a:solidFill>
                <a:latin typeface="Calibri"/>
                <a:ea typeface="Calibri"/>
                <a:cs typeface="Calibri"/>
                <a:sym typeface="Calibri"/>
              </a:rPr>
              <a:t>Data Query Language (DQL)</a:t>
            </a:r>
            <a:endParaRPr sz="6667" b="1" i="0" u="none" strike="noStrike" cap="none">
              <a:solidFill>
                <a:srgbClr val="191919"/>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6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SELECT Statement - Syntax</a:t>
            </a:r>
            <a:endParaRPr sz="3200" b="0" i="0" u="none" strike="noStrike" cap="none">
              <a:solidFill>
                <a:srgbClr val="191919"/>
              </a:solidFill>
              <a:latin typeface="Avenir"/>
              <a:ea typeface="Avenir"/>
              <a:cs typeface="Avenir"/>
              <a:sym typeface="Avenir"/>
            </a:endParaRPr>
          </a:p>
        </p:txBody>
      </p:sp>
      <p:sp>
        <p:nvSpPr>
          <p:cNvPr id="568" name="Google Shape;568;p66"/>
          <p:cNvSpPr txBox="1"/>
          <p:nvPr/>
        </p:nvSpPr>
        <p:spPr>
          <a:xfrm>
            <a:off x="508000" y="1737867"/>
            <a:ext cx="10436800" cy="14220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1867"/>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The SELECT statement is used to retrieve data from a table</a:t>
            </a:r>
            <a:endParaRPr sz="2133" b="0" i="0" u="none" strike="noStrike" cap="none">
              <a:solidFill>
                <a:srgbClr val="191919"/>
              </a:solidFill>
              <a:latin typeface="Avenir"/>
              <a:ea typeface="Avenir"/>
              <a:cs typeface="Avenir"/>
              <a:sym typeface="Avenir"/>
            </a:endParaRPr>
          </a:p>
          <a:p>
            <a:pPr marL="609585" marR="0" lvl="0" indent="0" algn="l" rtl="0">
              <a:lnSpc>
                <a:spcPct val="115000"/>
              </a:lnSpc>
              <a:spcBef>
                <a:spcPts val="1867"/>
              </a:spcBef>
              <a:spcAft>
                <a:spcPts val="0"/>
              </a:spcAft>
              <a:buClr>
                <a:srgbClr val="000000"/>
              </a:buClr>
              <a:buSzPts val="2133"/>
              <a:buFont typeface="Arial"/>
              <a:buNone/>
            </a:pPr>
            <a:endParaRPr sz="2133" b="0" i="0" u="none" strike="noStrike" cap="none">
              <a:solidFill>
                <a:srgbClr val="191919"/>
              </a:solidFill>
              <a:latin typeface="Avenir"/>
              <a:ea typeface="Avenir"/>
              <a:cs typeface="Avenir"/>
              <a:sym typeface="Avenir"/>
            </a:endParaRPr>
          </a:p>
          <a:p>
            <a:pPr marL="609585" marR="0" lvl="0" indent="-440255" algn="l" rtl="0">
              <a:lnSpc>
                <a:spcPct val="115000"/>
              </a:lnSpc>
              <a:spcBef>
                <a:spcPts val="1867"/>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The data returned is stored in a result table, called the result-set</a:t>
            </a:r>
            <a:endParaRPr sz="2133" b="0" i="0" u="none" strike="noStrike" cap="none">
              <a:solidFill>
                <a:srgbClr val="191919"/>
              </a:solidFill>
              <a:latin typeface="Avenir"/>
              <a:ea typeface="Avenir"/>
              <a:cs typeface="Avenir"/>
              <a:sym typeface="Avenir"/>
            </a:endParaRPr>
          </a:p>
        </p:txBody>
      </p:sp>
      <p:sp>
        <p:nvSpPr>
          <p:cNvPr id="569" name="Google Shape;569;p66"/>
          <p:cNvSpPr txBox="1"/>
          <p:nvPr/>
        </p:nvSpPr>
        <p:spPr>
          <a:xfrm>
            <a:off x="1101000" y="4126533"/>
            <a:ext cx="1284800" cy="5580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Avenir"/>
                <a:ea typeface="Avenir"/>
                <a:cs typeface="Avenir"/>
                <a:sym typeface="Avenir"/>
              </a:rPr>
              <a:t>Syntax:</a:t>
            </a:r>
            <a:endParaRPr sz="2133" b="0" i="0" u="none" strike="noStrike" cap="none">
              <a:solidFill>
                <a:schemeClr val="dk1"/>
              </a:solidFill>
              <a:latin typeface="Avenir"/>
              <a:ea typeface="Avenir"/>
              <a:cs typeface="Avenir"/>
              <a:sym typeface="Avenir"/>
            </a:endParaRPr>
          </a:p>
        </p:txBody>
      </p:sp>
      <p:sp>
        <p:nvSpPr>
          <p:cNvPr id="570" name="Google Shape;570;p66"/>
          <p:cNvSpPr txBox="1"/>
          <p:nvPr/>
        </p:nvSpPr>
        <p:spPr>
          <a:xfrm>
            <a:off x="2385800" y="4827167"/>
            <a:ext cx="74204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52396" lvl="0" indent="0" algn="l" rtl="0">
              <a:lnSpc>
                <a:spcPct val="115000"/>
              </a:lnSpc>
              <a:spcBef>
                <a:spcPts val="0"/>
              </a:spcBef>
              <a:spcAft>
                <a:spcPts val="0"/>
              </a:spcAft>
              <a:buClr>
                <a:srgbClr val="000000"/>
              </a:buClr>
              <a:buSzPts val="2133"/>
              <a:buFont typeface="Arial"/>
              <a:buNone/>
            </a:pPr>
            <a:r>
              <a:rPr lang="en" sz="2133" b="1" i="0" u="none" strike="noStrike" cap="none">
                <a:solidFill>
                  <a:srgbClr val="333333"/>
                </a:solidFill>
                <a:highlight>
                  <a:srgbClr val="FFFFFF"/>
                </a:highlight>
                <a:latin typeface="Courier New"/>
                <a:ea typeface="Courier New"/>
                <a:cs typeface="Courier New"/>
                <a:sym typeface="Courier New"/>
              </a:rPr>
              <a:t>SELECT</a:t>
            </a:r>
            <a:r>
              <a:rPr lang="en" sz="2133" b="0" i="0" u="none" strike="noStrike" cap="none">
                <a:solidFill>
                  <a:srgbClr val="333333"/>
                </a:solidFill>
                <a:highlight>
                  <a:srgbClr val="FFFFFF"/>
                </a:highlight>
                <a:latin typeface="Courier New"/>
                <a:ea typeface="Courier New"/>
                <a:cs typeface="Courier New"/>
                <a:sym typeface="Courier New"/>
              </a:rPr>
              <a:t> </a:t>
            </a:r>
            <a:r>
              <a:rPr lang="en" sz="2133" b="0" i="1" u="none" strike="noStrike" cap="none">
                <a:solidFill>
                  <a:srgbClr val="333333"/>
                </a:solidFill>
                <a:highlight>
                  <a:srgbClr val="FFFFFF"/>
                </a:highlight>
                <a:latin typeface="Courier New"/>
                <a:ea typeface="Courier New"/>
                <a:cs typeface="Courier New"/>
                <a:sym typeface="Courier New"/>
              </a:rPr>
              <a:t>column1</a:t>
            </a:r>
            <a:r>
              <a:rPr lang="en" sz="2133" b="0" i="0" u="none" strike="noStrike" cap="none">
                <a:solidFill>
                  <a:srgbClr val="333333"/>
                </a:solidFill>
                <a:highlight>
                  <a:srgbClr val="FFFFFF"/>
                </a:highlight>
                <a:latin typeface="Courier New"/>
                <a:ea typeface="Courier New"/>
                <a:cs typeface="Courier New"/>
                <a:sym typeface="Courier New"/>
              </a:rPr>
              <a:t>,</a:t>
            </a:r>
            <a:r>
              <a:rPr lang="en" sz="2133" b="0" i="1" u="none" strike="noStrike" cap="none">
                <a:solidFill>
                  <a:srgbClr val="333333"/>
                </a:solidFill>
                <a:highlight>
                  <a:srgbClr val="FFFFFF"/>
                </a:highlight>
                <a:latin typeface="Courier New"/>
                <a:ea typeface="Courier New"/>
                <a:cs typeface="Courier New"/>
                <a:sym typeface="Courier New"/>
              </a:rPr>
              <a:t> column2, … </a:t>
            </a:r>
            <a:r>
              <a:rPr lang="en" sz="2133" b="1" i="0" u="none" strike="noStrike" cap="none">
                <a:solidFill>
                  <a:srgbClr val="333333"/>
                </a:solidFill>
                <a:highlight>
                  <a:srgbClr val="FFFFFF"/>
                </a:highlight>
                <a:latin typeface="Courier New"/>
                <a:ea typeface="Courier New"/>
                <a:cs typeface="Courier New"/>
                <a:sym typeface="Courier New"/>
              </a:rPr>
              <a:t>FROM</a:t>
            </a:r>
            <a:r>
              <a:rPr lang="en" sz="2133" b="0" i="0" u="none" strike="noStrike" cap="none">
                <a:solidFill>
                  <a:srgbClr val="333333"/>
                </a:solidFill>
                <a:highlight>
                  <a:srgbClr val="FFFFFF"/>
                </a:highlight>
                <a:latin typeface="Courier New"/>
                <a:ea typeface="Courier New"/>
                <a:cs typeface="Courier New"/>
                <a:sym typeface="Courier New"/>
              </a:rPr>
              <a:t> </a:t>
            </a:r>
            <a:r>
              <a:rPr lang="en" sz="2133" b="0" i="1" u="none" strike="noStrike" cap="none">
                <a:solidFill>
                  <a:srgbClr val="333333"/>
                </a:solidFill>
                <a:highlight>
                  <a:srgbClr val="FFFFFF"/>
                </a:highlight>
                <a:latin typeface="Courier New"/>
                <a:ea typeface="Courier New"/>
                <a:cs typeface="Courier New"/>
                <a:sym typeface="Courier New"/>
              </a:rPr>
              <a:t>table_name</a:t>
            </a:r>
            <a:r>
              <a:rPr lang="en" sz="2133" b="0" i="0" u="none" strike="noStrike" cap="none">
                <a:solidFill>
                  <a:srgbClr val="333333"/>
                </a:solidFill>
                <a:highlight>
                  <a:srgbClr val="FFFFFF"/>
                </a:highlight>
                <a:latin typeface="Courier New"/>
                <a:ea typeface="Courier New"/>
                <a:cs typeface="Courier New"/>
                <a:sym typeface="Courier New"/>
              </a:rPr>
              <a:t>;</a:t>
            </a:r>
            <a:endParaRPr sz="2133" b="1" i="0" u="none" strike="noStrike" cap="none">
              <a:solidFill>
                <a:srgbClr val="333333"/>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SELECT Statement - Syntax</a:t>
            </a:r>
            <a:endParaRPr sz="3200" b="0" i="0" u="none" strike="noStrike" cap="none">
              <a:solidFill>
                <a:srgbClr val="191919"/>
              </a:solidFill>
              <a:latin typeface="Avenir"/>
              <a:ea typeface="Avenir"/>
              <a:cs typeface="Avenir"/>
              <a:sym typeface="Avenir"/>
            </a:endParaRPr>
          </a:p>
        </p:txBody>
      </p:sp>
      <p:sp>
        <p:nvSpPr>
          <p:cNvPr id="576" name="Google Shape;576;p67"/>
          <p:cNvSpPr txBox="1"/>
          <p:nvPr/>
        </p:nvSpPr>
        <p:spPr>
          <a:xfrm>
            <a:off x="503400" y="2148667"/>
            <a:ext cx="10620000" cy="17224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00000"/>
              </a:lnSpc>
              <a:spcBef>
                <a:spcPts val="0"/>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column1, column2, ... are the field names of the table you want to select data from</a:t>
            </a:r>
            <a:endParaRPr sz="2133" b="0" i="0" u="none" strike="noStrike" cap="none">
              <a:solidFill>
                <a:srgbClr val="191919"/>
              </a:solidFill>
              <a:latin typeface="Avenir"/>
              <a:ea typeface="Avenir"/>
              <a:cs typeface="Avenir"/>
              <a:sym typeface="Avenir"/>
            </a:endParaRPr>
          </a:p>
          <a:p>
            <a:pPr marL="609585" marR="0" lvl="0" indent="0" algn="l" rtl="0">
              <a:lnSpc>
                <a:spcPct val="100000"/>
              </a:lnSpc>
              <a:spcBef>
                <a:spcPts val="0"/>
              </a:spcBef>
              <a:spcAft>
                <a:spcPts val="0"/>
              </a:spcAft>
              <a:buClr>
                <a:srgbClr val="000000"/>
              </a:buClr>
              <a:buSzPts val="2133"/>
              <a:buFont typeface="Arial"/>
              <a:buNone/>
            </a:pPr>
            <a:endParaRPr sz="2133" b="0" i="0" u="none" strike="noStrike" cap="none">
              <a:solidFill>
                <a:srgbClr val="191919"/>
              </a:solidFill>
              <a:latin typeface="Avenir"/>
              <a:ea typeface="Avenir"/>
              <a:cs typeface="Avenir"/>
              <a:sym typeface="Avenir"/>
            </a:endParaRPr>
          </a:p>
          <a:p>
            <a:pPr marL="609585" marR="0" lvl="0" indent="0" algn="l" rtl="0">
              <a:lnSpc>
                <a:spcPct val="100000"/>
              </a:lnSpc>
              <a:spcBef>
                <a:spcPts val="0"/>
              </a:spcBef>
              <a:spcAft>
                <a:spcPts val="0"/>
              </a:spcAft>
              <a:buClr>
                <a:srgbClr val="000000"/>
              </a:buClr>
              <a:buSzPts val="2133"/>
              <a:buFont typeface="Arial"/>
              <a:buNone/>
            </a:pPr>
            <a:endParaRPr sz="2133" b="0" i="0" u="none" strike="noStrike" cap="none">
              <a:solidFill>
                <a:srgbClr val="191919"/>
              </a:solidFill>
              <a:latin typeface="Avenir"/>
              <a:ea typeface="Avenir"/>
              <a:cs typeface="Avenir"/>
              <a:sym typeface="Avenir"/>
            </a:endParaRPr>
          </a:p>
          <a:p>
            <a:pPr marL="609585" marR="0" lvl="0" indent="-440255" algn="l" rtl="0">
              <a:lnSpc>
                <a:spcPct val="100000"/>
              </a:lnSpc>
              <a:spcBef>
                <a:spcPts val="0"/>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If you want to select all the fields available in the table, use the following syntax</a:t>
            </a:r>
            <a:endParaRPr sz="2133" b="0" i="0" u="none" strike="noStrike" cap="none">
              <a:solidFill>
                <a:srgbClr val="191919"/>
              </a:solidFill>
              <a:latin typeface="Avenir"/>
              <a:ea typeface="Avenir"/>
              <a:cs typeface="Avenir"/>
              <a:sym typeface="Avenir"/>
            </a:endParaRPr>
          </a:p>
        </p:txBody>
      </p:sp>
      <p:sp>
        <p:nvSpPr>
          <p:cNvPr id="577" name="Google Shape;577;p67"/>
          <p:cNvSpPr txBox="1"/>
          <p:nvPr/>
        </p:nvSpPr>
        <p:spPr>
          <a:xfrm>
            <a:off x="3457400" y="4787733"/>
            <a:ext cx="5277200" cy="650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52396" lvl="0" indent="0" algn="ctr" rtl="0">
              <a:lnSpc>
                <a:spcPct val="115000"/>
              </a:lnSpc>
              <a:spcBef>
                <a:spcPts val="0"/>
              </a:spcBef>
              <a:spcAft>
                <a:spcPts val="0"/>
              </a:spcAft>
              <a:buClr>
                <a:srgbClr val="000000"/>
              </a:buClr>
              <a:buSzPts val="2133"/>
              <a:buFont typeface="Arial"/>
              <a:buNone/>
            </a:pPr>
            <a:r>
              <a:rPr lang="en" sz="2133" b="1" i="0" u="none" strike="noStrike" cap="none">
                <a:solidFill>
                  <a:srgbClr val="333333"/>
                </a:solidFill>
                <a:highlight>
                  <a:srgbClr val="FFFFFF"/>
                </a:highlight>
                <a:latin typeface="Courier New"/>
                <a:ea typeface="Courier New"/>
                <a:cs typeface="Courier New"/>
                <a:sym typeface="Courier New"/>
              </a:rPr>
              <a:t>SELECT</a:t>
            </a:r>
            <a:r>
              <a:rPr lang="en" sz="2133" b="0" i="0" u="none" strike="noStrike" cap="none">
                <a:solidFill>
                  <a:srgbClr val="333333"/>
                </a:solidFill>
                <a:highlight>
                  <a:srgbClr val="FFFFFF"/>
                </a:highlight>
                <a:latin typeface="Courier New"/>
                <a:ea typeface="Courier New"/>
                <a:cs typeface="Courier New"/>
                <a:sym typeface="Courier New"/>
              </a:rPr>
              <a:t> * </a:t>
            </a:r>
            <a:r>
              <a:rPr lang="en" sz="2133" b="1" i="0" u="none" strike="noStrike" cap="none">
                <a:solidFill>
                  <a:srgbClr val="333333"/>
                </a:solidFill>
                <a:highlight>
                  <a:srgbClr val="FFFFFF"/>
                </a:highlight>
                <a:latin typeface="Courier New"/>
                <a:ea typeface="Courier New"/>
                <a:cs typeface="Courier New"/>
                <a:sym typeface="Courier New"/>
              </a:rPr>
              <a:t>FROM </a:t>
            </a:r>
            <a:r>
              <a:rPr lang="en" sz="2133" b="0" i="1" u="none" strike="noStrike" cap="none">
                <a:solidFill>
                  <a:srgbClr val="333333"/>
                </a:solidFill>
                <a:highlight>
                  <a:srgbClr val="FFFFFF"/>
                </a:highlight>
                <a:latin typeface="Courier New"/>
                <a:ea typeface="Courier New"/>
                <a:cs typeface="Courier New"/>
                <a:sym typeface="Courier New"/>
              </a:rPr>
              <a:t>table_name</a:t>
            </a:r>
            <a:r>
              <a:rPr lang="en" sz="2133" b="0" i="0" u="none" strike="noStrike" cap="none">
                <a:solidFill>
                  <a:srgbClr val="333333"/>
                </a:solidFill>
                <a:highlight>
                  <a:srgbClr val="FFFFFF"/>
                </a:highlight>
                <a:latin typeface="Courier New"/>
                <a:ea typeface="Courier New"/>
                <a:cs typeface="Courier New"/>
                <a:sym typeface="Courier New"/>
              </a:rPr>
              <a:t>;</a:t>
            </a:r>
            <a:endParaRPr sz="2133" b="1" i="0" u="none" strike="noStrike" cap="none">
              <a:solidFill>
                <a:srgbClr val="333333"/>
              </a:solidFill>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WHERE Clause- Syntax</a:t>
            </a:r>
            <a:endParaRPr sz="3200" b="0" i="0" u="none" strike="noStrike" cap="none">
              <a:solidFill>
                <a:srgbClr val="191919"/>
              </a:solidFill>
              <a:latin typeface="Avenir"/>
              <a:ea typeface="Avenir"/>
              <a:cs typeface="Avenir"/>
              <a:sym typeface="Avenir"/>
            </a:endParaRPr>
          </a:p>
        </p:txBody>
      </p:sp>
      <p:sp>
        <p:nvSpPr>
          <p:cNvPr id="583" name="Google Shape;583;p68"/>
          <p:cNvSpPr txBox="1"/>
          <p:nvPr/>
        </p:nvSpPr>
        <p:spPr>
          <a:xfrm>
            <a:off x="508000" y="1941067"/>
            <a:ext cx="11480800" cy="13108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The WHERE clause is used to filter records</a:t>
            </a:r>
            <a:endParaRPr sz="2133" b="0" i="0" u="none" strike="noStrike" cap="none">
              <a:solidFill>
                <a:srgbClr val="191919"/>
              </a:solidFill>
              <a:latin typeface="Avenir"/>
              <a:ea typeface="Avenir"/>
              <a:cs typeface="Avenir"/>
              <a:sym typeface="Avenir"/>
            </a:endParaRPr>
          </a:p>
          <a:p>
            <a:pPr marL="609585" marR="0" lvl="0" indent="0" algn="l" rtl="0">
              <a:lnSpc>
                <a:spcPct val="115000"/>
              </a:lnSpc>
              <a:spcBef>
                <a:spcPts val="1867"/>
              </a:spcBef>
              <a:spcAft>
                <a:spcPts val="0"/>
              </a:spcAft>
              <a:buClr>
                <a:srgbClr val="000000"/>
              </a:buClr>
              <a:buSzPts val="2133"/>
              <a:buFont typeface="Arial"/>
              <a:buNone/>
            </a:pPr>
            <a:endParaRPr sz="2133" b="0" i="0" u="none" strike="noStrike" cap="none">
              <a:solidFill>
                <a:srgbClr val="191919"/>
              </a:solidFill>
              <a:latin typeface="Avenir"/>
              <a:ea typeface="Avenir"/>
              <a:cs typeface="Avenir"/>
              <a:sym typeface="Avenir"/>
            </a:endParaRPr>
          </a:p>
          <a:p>
            <a:pPr marL="609585" marR="0" lvl="0" indent="-440255" algn="l" rtl="0">
              <a:lnSpc>
                <a:spcPct val="115000"/>
              </a:lnSpc>
              <a:spcBef>
                <a:spcPts val="1867"/>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The WHERE clause is used to extract only those records that fulfill a specified condition</a:t>
            </a:r>
            <a:endParaRPr sz="2133" b="0" i="0" u="none" strike="noStrike" cap="none">
              <a:solidFill>
                <a:srgbClr val="191919"/>
              </a:solidFill>
              <a:latin typeface="Avenir"/>
              <a:ea typeface="Avenir"/>
              <a:cs typeface="Avenir"/>
              <a:sym typeface="Avenir"/>
            </a:endParaRPr>
          </a:p>
        </p:txBody>
      </p:sp>
      <p:sp>
        <p:nvSpPr>
          <p:cNvPr id="584" name="Google Shape;584;p68"/>
          <p:cNvSpPr txBox="1"/>
          <p:nvPr/>
        </p:nvSpPr>
        <p:spPr>
          <a:xfrm>
            <a:off x="897433" y="4014833"/>
            <a:ext cx="1284800" cy="5580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Avenir"/>
                <a:ea typeface="Avenir"/>
                <a:cs typeface="Avenir"/>
                <a:sym typeface="Avenir"/>
              </a:rPr>
              <a:t>Syntax:</a:t>
            </a:r>
            <a:endParaRPr sz="2133" b="0" i="0" u="none" strike="noStrike" cap="none">
              <a:solidFill>
                <a:schemeClr val="dk1"/>
              </a:solidFill>
              <a:latin typeface="Avenir"/>
              <a:ea typeface="Avenir"/>
              <a:cs typeface="Avenir"/>
              <a:sym typeface="Avenir"/>
            </a:endParaRPr>
          </a:p>
        </p:txBody>
      </p:sp>
      <p:sp>
        <p:nvSpPr>
          <p:cNvPr id="585" name="Google Shape;585;p68"/>
          <p:cNvSpPr txBox="1"/>
          <p:nvPr/>
        </p:nvSpPr>
        <p:spPr>
          <a:xfrm>
            <a:off x="1100633" y="4701700"/>
            <a:ext cx="10514800" cy="7632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52396" lvl="0" indent="0" algn="l" rtl="0">
              <a:lnSpc>
                <a:spcPct val="115000"/>
              </a:lnSpc>
              <a:spcBef>
                <a:spcPts val="0"/>
              </a:spcBef>
              <a:spcAft>
                <a:spcPts val="0"/>
              </a:spcAft>
              <a:buClr>
                <a:srgbClr val="000000"/>
              </a:buClr>
              <a:buSzPts val="2133"/>
              <a:buFont typeface="Arial"/>
              <a:buNone/>
            </a:pPr>
            <a:r>
              <a:rPr lang="en" sz="2133" b="1" i="0" u="none" strike="noStrike" cap="none">
                <a:solidFill>
                  <a:srgbClr val="333333"/>
                </a:solidFill>
                <a:latin typeface="Courier New"/>
                <a:ea typeface="Courier New"/>
                <a:cs typeface="Courier New"/>
                <a:sym typeface="Courier New"/>
              </a:rPr>
              <a:t>SELECT</a:t>
            </a:r>
            <a:r>
              <a:rPr lang="en" sz="2133" b="0" i="0" u="none" strike="noStrike" cap="none">
                <a:solidFill>
                  <a:srgbClr val="333333"/>
                </a:solidFill>
                <a:latin typeface="Courier New"/>
                <a:ea typeface="Courier New"/>
                <a:cs typeface="Courier New"/>
                <a:sym typeface="Courier New"/>
              </a:rPr>
              <a:t> </a:t>
            </a:r>
            <a:r>
              <a:rPr lang="en" sz="2133" b="0" i="1" u="none" strike="noStrike" cap="none">
                <a:solidFill>
                  <a:srgbClr val="333333"/>
                </a:solidFill>
                <a:latin typeface="Courier New"/>
                <a:ea typeface="Courier New"/>
                <a:cs typeface="Courier New"/>
                <a:sym typeface="Courier New"/>
              </a:rPr>
              <a:t>column1</a:t>
            </a:r>
            <a:r>
              <a:rPr lang="en" sz="2133" b="0" i="0" u="none" strike="noStrike" cap="none">
                <a:solidFill>
                  <a:srgbClr val="333333"/>
                </a:solidFill>
                <a:latin typeface="Courier New"/>
                <a:ea typeface="Courier New"/>
                <a:cs typeface="Courier New"/>
                <a:sym typeface="Courier New"/>
              </a:rPr>
              <a:t>,</a:t>
            </a:r>
            <a:r>
              <a:rPr lang="en" sz="2133" b="0" i="1" u="none" strike="noStrike" cap="none">
                <a:solidFill>
                  <a:srgbClr val="333333"/>
                </a:solidFill>
                <a:latin typeface="Courier New"/>
                <a:ea typeface="Courier New"/>
                <a:cs typeface="Courier New"/>
                <a:sym typeface="Courier New"/>
              </a:rPr>
              <a:t> column2, … </a:t>
            </a:r>
            <a:r>
              <a:rPr lang="en" sz="2133" b="1" i="0" u="none" strike="noStrike" cap="none">
                <a:solidFill>
                  <a:srgbClr val="333333"/>
                </a:solidFill>
                <a:latin typeface="Courier New"/>
                <a:ea typeface="Courier New"/>
                <a:cs typeface="Courier New"/>
                <a:sym typeface="Courier New"/>
              </a:rPr>
              <a:t>FROM</a:t>
            </a:r>
            <a:r>
              <a:rPr lang="en" sz="2133" b="0" i="0" u="none" strike="noStrike" cap="none">
                <a:solidFill>
                  <a:srgbClr val="333333"/>
                </a:solidFill>
                <a:latin typeface="Courier New"/>
                <a:ea typeface="Courier New"/>
                <a:cs typeface="Courier New"/>
                <a:sym typeface="Courier New"/>
              </a:rPr>
              <a:t> </a:t>
            </a:r>
            <a:r>
              <a:rPr lang="en" sz="2133" b="0" i="1" u="none" strike="noStrike" cap="none">
                <a:solidFill>
                  <a:srgbClr val="333333"/>
                </a:solidFill>
                <a:latin typeface="Courier New"/>
                <a:ea typeface="Courier New"/>
                <a:cs typeface="Courier New"/>
                <a:sym typeface="Courier New"/>
              </a:rPr>
              <a:t>table_name </a:t>
            </a:r>
            <a:r>
              <a:rPr lang="en" sz="2133" b="1" i="0" u="none" strike="noStrike" cap="none">
                <a:solidFill>
                  <a:srgbClr val="333333"/>
                </a:solidFill>
                <a:latin typeface="Courier New"/>
                <a:ea typeface="Courier New"/>
                <a:cs typeface="Courier New"/>
                <a:sym typeface="Courier New"/>
              </a:rPr>
              <a:t>WHERE</a:t>
            </a:r>
            <a:r>
              <a:rPr lang="en" sz="2133" b="0" i="0" u="none" strike="noStrike" cap="none">
                <a:solidFill>
                  <a:srgbClr val="333333"/>
                </a:solidFill>
                <a:latin typeface="Courier New"/>
                <a:ea typeface="Courier New"/>
                <a:cs typeface="Courier New"/>
                <a:sym typeface="Courier New"/>
              </a:rPr>
              <a:t> </a:t>
            </a:r>
            <a:r>
              <a:rPr lang="en" sz="2133" b="0" i="1" u="none" strike="noStrike" cap="none">
                <a:solidFill>
                  <a:srgbClr val="333333"/>
                </a:solidFill>
                <a:latin typeface="Courier New"/>
                <a:ea typeface="Courier New"/>
                <a:cs typeface="Courier New"/>
                <a:sym typeface="Courier New"/>
              </a:rPr>
              <a:t>condition</a:t>
            </a:r>
            <a:r>
              <a:rPr lang="en" sz="2133" b="0" i="0" u="none" strike="noStrike" cap="none">
                <a:solidFill>
                  <a:srgbClr val="333333"/>
                </a:solidFill>
                <a:latin typeface="Courier New"/>
                <a:ea typeface="Courier New"/>
                <a:cs typeface="Courier New"/>
                <a:sym typeface="Courier New"/>
              </a:rPr>
              <a:t>;</a:t>
            </a:r>
            <a:endParaRPr sz="2133" b="1" i="0" u="none" strike="noStrike" cap="none">
              <a:solidFill>
                <a:srgbClr val="333333"/>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9"/>
          <p:cNvSpPr txBox="1"/>
          <p:nvPr/>
        </p:nvSpPr>
        <p:spPr>
          <a:xfrm>
            <a:off x="971967" y="3008200"/>
            <a:ext cx="10360400" cy="1024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Clr>
                <a:srgbClr val="000000"/>
              </a:buClr>
              <a:buSzPts val="2667"/>
              <a:buFont typeface="Arial"/>
              <a:buNone/>
            </a:pPr>
            <a:r>
              <a:rPr lang="en" sz="2667" b="0" i="1" u="none" strike="noStrike" cap="none">
                <a:solidFill>
                  <a:srgbClr val="333333"/>
                </a:solidFill>
                <a:latin typeface="Trebuchet MS"/>
                <a:ea typeface="Trebuchet MS"/>
                <a:cs typeface="Trebuchet MS"/>
                <a:sym typeface="Trebuchet MS"/>
              </a:rPr>
              <a:t>The WHERE clause is not only used in SELECT statement, it is also used in UPDATE, DELETE statement, etc.!</a:t>
            </a:r>
            <a:endParaRPr sz="2667" b="0" i="1" u="none" strike="noStrike" cap="none">
              <a:solidFill>
                <a:srgbClr val="333333"/>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0"/>
          <p:cNvSpPr txBox="1"/>
          <p:nvPr/>
        </p:nvSpPr>
        <p:spPr>
          <a:xfrm>
            <a:off x="507999" y="210000"/>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Operators in the WHERE Clause</a:t>
            </a:r>
            <a:endParaRPr sz="3200" b="0" i="0" u="none" strike="noStrike" cap="none">
              <a:solidFill>
                <a:srgbClr val="191919"/>
              </a:solidFill>
              <a:latin typeface="Avenir"/>
              <a:ea typeface="Avenir"/>
              <a:cs typeface="Avenir"/>
              <a:sym typeface="Avenir"/>
            </a:endParaRPr>
          </a:p>
        </p:txBody>
      </p:sp>
      <p:sp>
        <p:nvSpPr>
          <p:cNvPr id="596" name="Google Shape;596;p70"/>
          <p:cNvSpPr txBox="1"/>
          <p:nvPr/>
        </p:nvSpPr>
        <p:spPr>
          <a:xfrm>
            <a:off x="508000" y="1803800"/>
            <a:ext cx="7495600" cy="5580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The following operators can be used in WHERE clause</a:t>
            </a:r>
            <a:endParaRPr sz="2133" b="0" i="0" u="none" strike="noStrike" cap="none">
              <a:solidFill>
                <a:srgbClr val="333333"/>
              </a:solidFill>
              <a:latin typeface="Avenir"/>
              <a:ea typeface="Avenir"/>
              <a:cs typeface="Avenir"/>
              <a:sym typeface="Avenir"/>
            </a:endParaRPr>
          </a:p>
        </p:txBody>
      </p:sp>
      <p:graphicFrame>
        <p:nvGraphicFramePr>
          <p:cNvPr id="597" name="Google Shape;597;p70"/>
          <p:cNvGraphicFramePr/>
          <p:nvPr/>
        </p:nvGraphicFramePr>
        <p:xfrm>
          <a:off x="1280161" y="2546252"/>
          <a:ext cx="3000000" cy="3000000"/>
        </p:xfrm>
        <a:graphic>
          <a:graphicData uri="http://schemas.openxmlformats.org/drawingml/2006/table">
            <a:tbl>
              <a:tblPr>
                <a:noFill/>
                <a:tableStyleId>{D322A244-3591-463F-94BC-5B4BA6D0727C}</a:tableStyleId>
              </a:tblPr>
              <a:tblGrid>
                <a:gridCol w="1996475"/>
                <a:gridCol w="7783325"/>
              </a:tblGrid>
              <a:tr h="55567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Operator</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Description</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r>
              <a:tr h="55567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a:t>
                      </a:r>
                      <a:endParaRPr sz="2100" u="none" strike="noStrike" cap="none">
                        <a:solidFill>
                          <a:srgbClr val="333333"/>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Equal</a:t>
                      </a:r>
                      <a:endParaRPr sz="2100" u="none" strike="noStrike" cap="none">
                        <a:solidFill>
                          <a:srgbClr val="333333"/>
                        </a:solidFill>
                        <a:latin typeface="Avenir"/>
                        <a:ea typeface="Avenir"/>
                        <a:cs typeface="Avenir"/>
                        <a:sym typeface="Avenir"/>
                      </a:endParaRPr>
                    </a:p>
                  </a:txBody>
                  <a:tcPr marL="121900" marR="121900" marT="121900" marB="121900"/>
                </a:tc>
              </a:tr>
              <a:tr h="55567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&gt; </a:t>
                      </a:r>
                      <a:endParaRPr sz="2100" u="none" strike="noStrike" cap="none">
                        <a:solidFill>
                          <a:srgbClr val="333333"/>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Greater than</a:t>
                      </a:r>
                      <a:endParaRPr sz="2100" u="none" strike="noStrike" cap="none">
                        <a:solidFill>
                          <a:srgbClr val="333333"/>
                        </a:solidFill>
                        <a:latin typeface="Avenir"/>
                        <a:ea typeface="Avenir"/>
                        <a:cs typeface="Avenir"/>
                        <a:sym typeface="Avenir"/>
                      </a:endParaRPr>
                    </a:p>
                  </a:txBody>
                  <a:tcPr marL="121900" marR="121900" marT="121900" marB="121900"/>
                </a:tc>
              </a:tr>
              <a:tr h="55567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&lt;</a:t>
                      </a:r>
                      <a:endParaRPr sz="2100" u="none" strike="noStrike" cap="none">
                        <a:solidFill>
                          <a:srgbClr val="333333"/>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Less than</a:t>
                      </a:r>
                      <a:endParaRPr sz="2100" u="none" strike="noStrike" cap="none">
                        <a:solidFill>
                          <a:srgbClr val="333333"/>
                        </a:solidFill>
                        <a:latin typeface="Avenir"/>
                        <a:ea typeface="Avenir"/>
                        <a:cs typeface="Avenir"/>
                        <a:sym typeface="Avenir"/>
                      </a:endParaRPr>
                    </a:p>
                  </a:txBody>
                  <a:tcPr marL="121900" marR="121900" marT="121900" marB="121900"/>
                </a:tc>
              </a:tr>
              <a:tr h="55567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&gt;=</a:t>
                      </a:r>
                      <a:endParaRPr sz="2100" u="none" strike="noStrike" cap="none">
                        <a:solidFill>
                          <a:srgbClr val="333333"/>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Greater than or equal</a:t>
                      </a:r>
                      <a:endParaRPr sz="2100" u="none" strike="noStrike" cap="none">
                        <a:solidFill>
                          <a:srgbClr val="333333"/>
                        </a:solidFill>
                        <a:latin typeface="Avenir"/>
                        <a:ea typeface="Avenir"/>
                        <a:cs typeface="Avenir"/>
                        <a:sym typeface="Avenir"/>
                      </a:endParaRPr>
                    </a:p>
                  </a:txBody>
                  <a:tcPr marL="121900" marR="121900" marT="121900" marB="121900"/>
                </a:tc>
              </a:tr>
              <a:tr h="55567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&lt;= </a:t>
                      </a:r>
                      <a:endParaRPr sz="2100" u="none" strike="noStrike" cap="none">
                        <a:solidFill>
                          <a:srgbClr val="333333"/>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Less than or equal</a:t>
                      </a:r>
                      <a:endParaRPr sz="2100" u="none" strike="noStrike" cap="none">
                        <a:solidFill>
                          <a:srgbClr val="333333"/>
                        </a:solidFill>
                        <a:latin typeface="Avenir"/>
                        <a:ea typeface="Avenir"/>
                        <a:cs typeface="Avenir"/>
                        <a:sym typeface="Avenir"/>
                      </a:endParaRPr>
                    </a:p>
                  </a:txBody>
                  <a:tcPr marL="121900" marR="121900" marT="121900" marB="121900"/>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71"/>
          <p:cNvSpPr txBox="1"/>
          <p:nvPr/>
        </p:nvSpPr>
        <p:spPr>
          <a:xfrm>
            <a:off x="507999" y="210000"/>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Operators in the WHERE Clause</a:t>
            </a:r>
            <a:endParaRPr sz="3200" b="0" i="0" u="none" strike="noStrike" cap="none">
              <a:solidFill>
                <a:srgbClr val="191919"/>
              </a:solidFill>
              <a:latin typeface="Avenir"/>
              <a:ea typeface="Avenir"/>
              <a:cs typeface="Avenir"/>
              <a:sym typeface="Avenir"/>
            </a:endParaRPr>
          </a:p>
        </p:txBody>
      </p:sp>
      <p:graphicFrame>
        <p:nvGraphicFramePr>
          <p:cNvPr id="603" name="Google Shape;603;p71"/>
          <p:cNvGraphicFramePr/>
          <p:nvPr/>
        </p:nvGraphicFramePr>
        <p:xfrm>
          <a:off x="888541" y="2361792"/>
          <a:ext cx="3000000" cy="3000000"/>
        </p:xfrm>
        <a:graphic>
          <a:graphicData uri="http://schemas.openxmlformats.org/drawingml/2006/table">
            <a:tbl>
              <a:tblPr>
                <a:noFill/>
                <a:tableStyleId>{D322A244-3591-463F-94BC-5B4BA6D0727C}</a:tableStyleId>
              </a:tblPr>
              <a:tblGrid>
                <a:gridCol w="2521425"/>
                <a:gridCol w="8105475"/>
              </a:tblGrid>
              <a:tr h="56892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191919"/>
                          </a:solidFill>
                          <a:latin typeface="Avenir"/>
                          <a:ea typeface="Avenir"/>
                          <a:cs typeface="Avenir"/>
                          <a:sym typeface="Avenir"/>
                        </a:rPr>
                        <a:t>Operator</a:t>
                      </a:r>
                      <a:endParaRPr sz="2100" u="none" strike="noStrike" cap="none">
                        <a:solidFill>
                          <a:srgbClr val="191919"/>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191919"/>
                          </a:solidFill>
                          <a:latin typeface="Avenir"/>
                          <a:ea typeface="Avenir"/>
                          <a:cs typeface="Avenir"/>
                          <a:sym typeface="Avenir"/>
                        </a:rPr>
                        <a:t>Description</a:t>
                      </a:r>
                      <a:endParaRPr sz="2100" u="none" strike="noStrike" cap="none">
                        <a:solidFill>
                          <a:srgbClr val="191919"/>
                        </a:solidFill>
                        <a:latin typeface="Avenir"/>
                        <a:ea typeface="Avenir"/>
                        <a:cs typeface="Avenir"/>
                        <a:sym typeface="Avenir"/>
                      </a:endParaRPr>
                    </a:p>
                  </a:txBody>
                  <a:tcPr marL="121900" marR="121900" marT="121900" marB="121900">
                    <a:solidFill>
                      <a:srgbClr val="D9D9D9"/>
                    </a:solidFill>
                  </a:tcPr>
                </a:tc>
              </a:tr>
              <a:tr h="894050">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191919"/>
                          </a:solidFill>
                          <a:latin typeface="Avenir"/>
                          <a:ea typeface="Avenir"/>
                          <a:cs typeface="Avenir"/>
                          <a:sym typeface="Avenir"/>
                        </a:rPr>
                        <a:t>&lt;&gt;</a:t>
                      </a:r>
                      <a:endParaRPr sz="2100" u="none" strike="noStrike" cap="none">
                        <a:solidFill>
                          <a:srgbClr val="191919"/>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191919"/>
                          </a:solidFill>
                          <a:latin typeface="Avenir"/>
                          <a:ea typeface="Avenir"/>
                          <a:cs typeface="Avenir"/>
                          <a:sym typeface="Avenir"/>
                        </a:rPr>
                        <a:t>Not equal. In some versions of SQL the operator may be written as !=</a:t>
                      </a:r>
                      <a:endParaRPr sz="2100" u="none" strike="noStrike" cap="none">
                        <a:solidFill>
                          <a:srgbClr val="191919"/>
                        </a:solidFill>
                        <a:latin typeface="Avenir"/>
                        <a:ea typeface="Avenir"/>
                        <a:cs typeface="Avenir"/>
                        <a:sym typeface="Avenir"/>
                      </a:endParaRPr>
                    </a:p>
                  </a:txBody>
                  <a:tcPr marL="121900" marR="121900" marT="121900" marB="121900"/>
                </a:tc>
              </a:tr>
              <a:tr h="56892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191919"/>
                          </a:solidFill>
                          <a:latin typeface="Avenir"/>
                          <a:ea typeface="Avenir"/>
                          <a:cs typeface="Avenir"/>
                          <a:sym typeface="Avenir"/>
                        </a:rPr>
                        <a:t>BETWEEN</a:t>
                      </a:r>
                      <a:endParaRPr sz="2100" u="none" strike="noStrike" cap="none">
                        <a:solidFill>
                          <a:srgbClr val="191919"/>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191919"/>
                          </a:solidFill>
                          <a:latin typeface="Avenir"/>
                          <a:ea typeface="Avenir"/>
                          <a:cs typeface="Avenir"/>
                          <a:sym typeface="Avenir"/>
                        </a:rPr>
                        <a:t>Between a certain range</a:t>
                      </a:r>
                      <a:endParaRPr sz="2100" u="none" strike="noStrike" cap="none">
                        <a:solidFill>
                          <a:srgbClr val="191919"/>
                        </a:solidFill>
                        <a:latin typeface="Avenir"/>
                        <a:ea typeface="Avenir"/>
                        <a:cs typeface="Avenir"/>
                        <a:sym typeface="Avenir"/>
                      </a:endParaRPr>
                    </a:p>
                  </a:txBody>
                  <a:tcPr marL="121900" marR="121900" marT="121900" marB="121900"/>
                </a:tc>
              </a:tr>
              <a:tr h="56892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191919"/>
                          </a:solidFill>
                          <a:latin typeface="Avenir"/>
                          <a:ea typeface="Avenir"/>
                          <a:cs typeface="Avenir"/>
                          <a:sym typeface="Avenir"/>
                        </a:rPr>
                        <a:t>LIKE</a:t>
                      </a:r>
                      <a:endParaRPr sz="2100" u="none" strike="noStrike" cap="none">
                        <a:solidFill>
                          <a:srgbClr val="191919"/>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191919"/>
                          </a:solidFill>
                          <a:latin typeface="Avenir"/>
                          <a:ea typeface="Avenir"/>
                          <a:cs typeface="Avenir"/>
                          <a:sym typeface="Avenir"/>
                        </a:rPr>
                        <a:t>Search for a pattern</a:t>
                      </a:r>
                      <a:endParaRPr sz="2100" u="none" strike="noStrike" cap="none">
                        <a:solidFill>
                          <a:srgbClr val="191919"/>
                        </a:solidFill>
                        <a:latin typeface="Avenir"/>
                        <a:ea typeface="Avenir"/>
                        <a:cs typeface="Avenir"/>
                        <a:sym typeface="Avenir"/>
                      </a:endParaRPr>
                    </a:p>
                  </a:txBody>
                  <a:tcPr marL="121900" marR="121900" marT="121900" marB="121900"/>
                </a:tc>
              </a:tr>
              <a:tr h="568925">
                <a:tc>
                  <a:txBody>
                    <a:bodyPr/>
                    <a:lstStyle/>
                    <a:p>
                      <a:pPr marL="0" marR="0" lvl="0" indent="0" algn="ctr" rtl="0">
                        <a:spcBef>
                          <a:spcPts val="0"/>
                        </a:spcBef>
                        <a:spcAft>
                          <a:spcPts val="0"/>
                        </a:spcAft>
                        <a:buClr>
                          <a:srgbClr val="333333"/>
                        </a:buClr>
                        <a:buSzPts val="2100"/>
                        <a:buFont typeface="Avenir"/>
                        <a:buNone/>
                      </a:pPr>
                      <a:r>
                        <a:rPr lang="en" sz="2100" u="none" strike="noStrike" cap="none">
                          <a:solidFill>
                            <a:srgbClr val="191919"/>
                          </a:solidFill>
                          <a:latin typeface="Avenir"/>
                          <a:ea typeface="Avenir"/>
                          <a:cs typeface="Avenir"/>
                          <a:sym typeface="Avenir"/>
                        </a:rPr>
                        <a:t>IN</a:t>
                      </a:r>
                      <a:endParaRPr sz="2100" u="none" strike="noStrike" cap="none">
                        <a:solidFill>
                          <a:srgbClr val="191919"/>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191919"/>
                          </a:solidFill>
                          <a:latin typeface="Avenir"/>
                          <a:ea typeface="Avenir"/>
                          <a:cs typeface="Avenir"/>
                          <a:sym typeface="Avenir"/>
                        </a:rPr>
                        <a:t>To specify multiple possible values for a column</a:t>
                      </a:r>
                      <a:endParaRPr sz="2100" u="none" strike="noStrike" cap="none">
                        <a:solidFill>
                          <a:srgbClr val="191919"/>
                        </a:solidFill>
                        <a:latin typeface="Avenir"/>
                        <a:ea typeface="Avenir"/>
                        <a:cs typeface="Avenir"/>
                        <a:sym typeface="Avenir"/>
                      </a:endParaRPr>
                    </a:p>
                  </a:txBody>
                  <a:tcPr marL="121900" marR="121900" marT="121900" marB="121900"/>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72"/>
          <p:cNvSpPr txBox="1"/>
          <p:nvPr/>
        </p:nvSpPr>
        <p:spPr>
          <a:xfrm>
            <a:off x="820167" y="2520267"/>
            <a:ext cx="11168800" cy="24872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2667"/>
              <a:buFont typeface="Arial"/>
              <a:buNone/>
            </a:pPr>
            <a:r>
              <a:rPr lang="en" sz="2667" b="0" i="1" u="none" strike="noStrike" cap="none">
                <a:solidFill>
                  <a:srgbClr val="333333"/>
                </a:solidFill>
                <a:highlight>
                  <a:srgbClr val="FFFFFF"/>
                </a:highlight>
                <a:latin typeface="Trebuchet MS"/>
                <a:ea typeface="Trebuchet MS"/>
                <a:cs typeface="Trebuchet MS"/>
                <a:sym typeface="Trebuchet MS"/>
              </a:rPr>
              <a:t>By default, </a:t>
            </a:r>
            <a:r>
              <a:rPr lang="en" sz="2667" b="0" i="0" u="none" strike="noStrike" cap="none">
                <a:solidFill>
                  <a:srgbClr val="333333"/>
                </a:solidFill>
                <a:highlight>
                  <a:srgbClr val="FFFFFF"/>
                </a:highlight>
                <a:latin typeface="Trebuchet MS"/>
                <a:ea typeface="Trebuchet MS"/>
                <a:cs typeface="Trebuchet MS"/>
                <a:sym typeface="Trebuchet MS"/>
              </a:rPr>
              <a:t>The SQL Keywords are case-insensitive (SELECT, FROM, WHERE, AS, etc.) but are usually written in all capitals. However, MySQL has a configuration option to enable or disable it</a:t>
            </a:r>
            <a:endParaRPr sz="2667" b="0" i="1" u="none" strike="noStrike" cap="none">
              <a:solidFill>
                <a:srgbClr val="333333"/>
              </a:solidFill>
              <a:highlight>
                <a:srgbClr val="FFFFFF"/>
              </a:highlight>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What is RDBMS?</a:t>
            </a:r>
            <a:endParaRPr sz="3200" b="0" i="0" u="none" strike="noStrike" cap="none">
              <a:solidFill>
                <a:srgbClr val="191919"/>
              </a:solidFill>
              <a:latin typeface="Avenir"/>
              <a:ea typeface="Avenir"/>
              <a:cs typeface="Avenir"/>
              <a:sym typeface="Avenir"/>
            </a:endParaRPr>
          </a:p>
        </p:txBody>
      </p:sp>
      <p:sp>
        <p:nvSpPr>
          <p:cNvPr id="137" name="Google Shape;137;p19"/>
          <p:cNvSpPr txBox="1"/>
          <p:nvPr/>
        </p:nvSpPr>
        <p:spPr>
          <a:xfrm>
            <a:off x="239151" y="892233"/>
            <a:ext cx="11295449" cy="5452667"/>
          </a:xfrm>
          <a:prstGeom prst="rect">
            <a:avLst/>
          </a:prstGeom>
          <a:noFill/>
          <a:ln>
            <a:noFill/>
          </a:ln>
        </p:spPr>
        <p:txBody>
          <a:bodyPr spcFirstLastPara="1" wrap="square" lIns="121900" tIns="121900" rIns="121900" bIns="121900" anchor="t" anchorCtr="0">
            <a:noAutofit/>
          </a:bodyPr>
          <a:lstStyle/>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RDBMS stand for Relational Database Management Systems</a:t>
            </a:r>
            <a:endParaRPr sz="2400" b="0" i="0" u="none" strike="noStrike" cap="none" dirty="0">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191919"/>
              </a:solidFill>
              <a:latin typeface="Avenir"/>
              <a:ea typeface="Avenir"/>
              <a:cs typeface="Avenir"/>
              <a:sym typeface="Avenir"/>
            </a:endParaRPr>
          </a:p>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RDBMS allows to store, retrieve or manipulate data, but in a more efficient way than DBMS</a:t>
            </a:r>
            <a:endParaRPr sz="2400" b="0" i="0" u="none" strike="noStrike" cap="none" dirty="0">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191919"/>
              </a:solidFill>
              <a:latin typeface="Avenir"/>
              <a:ea typeface="Avenir"/>
              <a:cs typeface="Avenir"/>
              <a:sym typeface="Avenir"/>
            </a:endParaRPr>
          </a:p>
          <a:p>
            <a:pPr marL="121917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191919"/>
              </a:solidFill>
              <a:latin typeface="Avenir"/>
              <a:ea typeface="Avenir"/>
              <a:cs typeface="Avenir"/>
              <a:sym typeface="Avenir"/>
            </a:endParaRPr>
          </a:p>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Apart from rows and columns the RDBMS table has following components</a:t>
            </a:r>
            <a:endParaRPr sz="2400" b="0" i="0" u="none" strike="noStrike" cap="none" dirty="0">
              <a:solidFill>
                <a:srgbClr val="191919"/>
              </a:solidFill>
              <a:latin typeface="Avenir"/>
              <a:ea typeface="Avenir"/>
              <a:cs typeface="Avenir"/>
              <a:sym typeface="Avenir"/>
            </a:endParaRPr>
          </a:p>
          <a:p>
            <a:pPr marL="1828754" marR="0" lvl="1" indent="-457189" algn="just" rtl="0">
              <a:lnSpc>
                <a:spcPct val="1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Domain</a:t>
            </a:r>
            <a:endParaRPr sz="2400" b="0" i="0" u="none" strike="noStrike" cap="none" dirty="0">
              <a:solidFill>
                <a:srgbClr val="191919"/>
              </a:solidFill>
              <a:latin typeface="Avenir"/>
              <a:ea typeface="Avenir"/>
              <a:cs typeface="Avenir"/>
              <a:sym typeface="Avenir"/>
            </a:endParaRPr>
          </a:p>
          <a:p>
            <a:pPr marL="1828754" marR="0" lvl="1" indent="-457189" algn="just" rtl="0">
              <a:lnSpc>
                <a:spcPct val="1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Instance </a:t>
            </a:r>
            <a:endParaRPr sz="2400" b="0" i="0" u="none" strike="noStrike" cap="none" dirty="0">
              <a:solidFill>
                <a:srgbClr val="191919"/>
              </a:solidFill>
              <a:latin typeface="Avenir"/>
              <a:ea typeface="Avenir"/>
              <a:cs typeface="Avenir"/>
              <a:sym typeface="Avenir"/>
            </a:endParaRPr>
          </a:p>
          <a:p>
            <a:pPr marL="1828754" marR="0" lvl="1" indent="-457189" algn="just" rtl="0">
              <a:lnSpc>
                <a:spcPct val="1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Schema</a:t>
            </a:r>
            <a:endParaRPr sz="2400" b="0" i="0" u="none" strike="noStrike" cap="none" dirty="0">
              <a:solidFill>
                <a:srgbClr val="191919"/>
              </a:solidFill>
              <a:latin typeface="Avenir"/>
              <a:ea typeface="Avenir"/>
              <a:cs typeface="Avenir"/>
              <a:sym typeface="Avenir"/>
            </a:endParaRPr>
          </a:p>
          <a:p>
            <a:pPr marL="1828754" marR="0" lvl="1" indent="-457189" algn="just" rtl="0">
              <a:lnSpc>
                <a:spcPct val="1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Keys</a:t>
            </a:r>
            <a:endParaRPr sz="2400" b="0" i="0" u="none" strike="noStrike" cap="none" dirty="0">
              <a:solidFill>
                <a:srgbClr val="191919"/>
              </a:solidFill>
              <a:latin typeface="Avenir"/>
              <a:ea typeface="Avenir"/>
              <a:cs typeface="Avenir"/>
              <a:sym typeface="Aveni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73"/>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0" i="0" u="none" strike="noStrike" cap="none">
                <a:solidFill>
                  <a:srgbClr val="191919"/>
                </a:solidFill>
                <a:latin typeface="Calibri"/>
                <a:ea typeface="Calibri"/>
                <a:cs typeface="Calibri"/>
                <a:sym typeface="Calibri"/>
              </a:rPr>
              <a:t>Missing Data</a:t>
            </a:r>
            <a:endParaRPr sz="6667" b="0" i="0" u="none" strike="noStrike" cap="none">
              <a:solidFill>
                <a:srgbClr val="191919"/>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Checking Missing Data</a:t>
            </a:r>
            <a:endParaRPr sz="3200" b="0" i="0" u="none" strike="noStrike" cap="none">
              <a:solidFill>
                <a:srgbClr val="191919"/>
              </a:solidFill>
              <a:latin typeface="Avenir"/>
              <a:ea typeface="Avenir"/>
              <a:cs typeface="Avenir"/>
              <a:sym typeface="Avenir"/>
            </a:endParaRPr>
          </a:p>
        </p:txBody>
      </p:sp>
      <p:sp>
        <p:nvSpPr>
          <p:cNvPr id="620" name="Google Shape;620;p74"/>
          <p:cNvSpPr txBox="1"/>
          <p:nvPr/>
        </p:nvSpPr>
        <p:spPr>
          <a:xfrm>
            <a:off x="508000" y="2010300"/>
            <a:ext cx="11252400" cy="4079600"/>
          </a:xfrm>
          <a:prstGeom prst="rect">
            <a:avLst/>
          </a:prstGeom>
          <a:noFill/>
          <a:ln>
            <a:noFill/>
          </a:ln>
        </p:spPr>
        <p:txBody>
          <a:bodyPr spcFirstLastPara="1" wrap="square" lIns="121900" tIns="121900" rIns="121900" bIns="121900" anchor="t" anchorCtr="0">
            <a:noAutofit/>
          </a:bodyPr>
          <a:lstStyle/>
          <a:p>
            <a:pPr marL="609585" marR="33866" lvl="0" indent="-440255" algn="just" rtl="0">
              <a:lnSpc>
                <a:spcPct val="200000"/>
              </a:lnSpc>
              <a:spcBef>
                <a:spcPts val="800"/>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The SQL NULL is the term used to represent a missing value</a:t>
            </a:r>
            <a:endParaRPr sz="2133" b="0" i="0" u="none" strike="noStrike" cap="none">
              <a:solidFill>
                <a:srgbClr val="191919"/>
              </a:solidFill>
              <a:latin typeface="Avenir"/>
              <a:ea typeface="Avenir"/>
              <a:cs typeface="Avenir"/>
              <a:sym typeface="Avenir"/>
            </a:endParaRPr>
          </a:p>
          <a:p>
            <a:pPr marL="609585" marR="33866" lvl="0" indent="-440255" algn="just" rtl="0">
              <a:lnSpc>
                <a:spcPct val="200000"/>
              </a:lnSpc>
              <a:spcBef>
                <a:spcPts val="4000"/>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A NULL value in a table is a value in a field that appears to be blank.</a:t>
            </a:r>
            <a:endParaRPr sz="2133" b="0" i="0" u="none" strike="noStrike" cap="none">
              <a:solidFill>
                <a:srgbClr val="191919"/>
              </a:solidFill>
              <a:latin typeface="Avenir"/>
              <a:ea typeface="Avenir"/>
              <a:cs typeface="Avenir"/>
              <a:sym typeface="Avenir"/>
            </a:endParaRPr>
          </a:p>
          <a:p>
            <a:pPr marL="609585" marR="33866" lvl="0" indent="-440255" algn="just" rtl="0">
              <a:lnSpc>
                <a:spcPct val="150000"/>
              </a:lnSpc>
              <a:spcBef>
                <a:spcPts val="4000"/>
              </a:spcBef>
              <a:spcAft>
                <a:spcPts val="0"/>
              </a:spcAft>
              <a:buClr>
                <a:srgbClr val="333333"/>
              </a:buClr>
              <a:buSzPts val="1600"/>
              <a:buFont typeface="Avenir"/>
              <a:buChar char="●"/>
            </a:pPr>
            <a:r>
              <a:rPr lang="en" sz="2133" b="0" i="0" u="none" strike="noStrike" cap="none">
                <a:solidFill>
                  <a:srgbClr val="191919"/>
                </a:solidFill>
                <a:latin typeface="Avenir"/>
                <a:ea typeface="Avenir"/>
                <a:cs typeface="Avenir"/>
                <a:sym typeface="Avenir"/>
              </a:rPr>
              <a:t>You must use the IS NULL or IS NOT NULL operators to check for a NULL value</a:t>
            </a:r>
            <a:endParaRPr sz="2133" b="0" i="0" u="none" strike="noStrike" cap="none">
              <a:solidFill>
                <a:srgbClr val="191919"/>
              </a:solidFill>
              <a:latin typeface="Avenir"/>
              <a:ea typeface="Avenir"/>
              <a:cs typeface="Avenir"/>
              <a:sym typeface="Avenir"/>
            </a:endParaRPr>
          </a:p>
          <a:p>
            <a:pPr marL="0" marR="0" lvl="0" indent="0" algn="l" rtl="0">
              <a:lnSpc>
                <a:spcPct val="100000"/>
              </a:lnSpc>
              <a:spcBef>
                <a:spcPts val="933"/>
              </a:spcBef>
              <a:spcAft>
                <a:spcPts val="0"/>
              </a:spcAft>
              <a:buClr>
                <a:srgbClr val="000000"/>
              </a:buClr>
              <a:buSzPts val="2133"/>
              <a:buFont typeface="Arial"/>
              <a:buNone/>
            </a:pPr>
            <a:endParaRPr sz="2133" b="0" i="0" u="none" strike="noStrike" cap="none">
              <a:solidFill>
                <a:srgbClr val="191919"/>
              </a:solidFill>
              <a:highlight>
                <a:srgbClr val="FFFFFF"/>
              </a:highlight>
              <a:latin typeface="Avenir"/>
              <a:ea typeface="Avenir"/>
              <a:cs typeface="Avenir"/>
              <a:sym typeface="Aveni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Checking Missing Data</a:t>
            </a:r>
            <a:endParaRPr sz="3200" b="0" i="0" u="none" strike="noStrike" cap="none">
              <a:solidFill>
                <a:srgbClr val="191919"/>
              </a:solidFill>
              <a:latin typeface="Avenir"/>
              <a:ea typeface="Avenir"/>
              <a:cs typeface="Avenir"/>
              <a:sym typeface="Avenir"/>
            </a:endParaRPr>
          </a:p>
        </p:txBody>
      </p:sp>
      <p:sp>
        <p:nvSpPr>
          <p:cNvPr id="626" name="Google Shape;626;p75"/>
          <p:cNvSpPr txBox="1"/>
          <p:nvPr/>
        </p:nvSpPr>
        <p:spPr>
          <a:xfrm>
            <a:off x="503399" y="1237958"/>
            <a:ext cx="10266201" cy="704400"/>
          </a:xfrm>
          <a:prstGeom prst="rect">
            <a:avLst/>
          </a:prstGeom>
          <a:noFill/>
          <a:ln>
            <a:noFill/>
          </a:ln>
        </p:spPr>
        <p:txBody>
          <a:bodyPr spcFirstLastPara="1" wrap="square" lIns="121900" tIns="121900" rIns="121900" bIns="121900" anchor="t" anchorCtr="0">
            <a:noAutofit/>
          </a:bodyPr>
          <a:lstStyle/>
          <a:p>
            <a:pPr marL="0" marR="33866" lvl="0" indent="0" algn="just" rtl="0">
              <a:lnSpc>
                <a:spcPct val="100000"/>
              </a:lnSpc>
              <a:spcBef>
                <a:spcPts val="0"/>
              </a:spcBef>
              <a:spcAft>
                <a:spcPts val="0"/>
              </a:spcAft>
              <a:buClr>
                <a:srgbClr val="000000"/>
              </a:buClr>
              <a:buSzPts val="2133"/>
              <a:buFont typeface="Arial"/>
              <a:buNone/>
            </a:pPr>
            <a:r>
              <a:rPr lang="en" sz="2133" b="0" i="0" u="none" strike="noStrike" cap="none">
                <a:solidFill>
                  <a:schemeClr val="dk1"/>
                </a:solidFill>
                <a:highlight>
                  <a:srgbClr val="FFFFFF"/>
                </a:highlight>
                <a:latin typeface="Avenir"/>
                <a:ea typeface="Avenir"/>
                <a:cs typeface="Avenir"/>
                <a:sym typeface="Avenir"/>
              </a:rPr>
              <a:t>Consider the following Employee table having the records as shown below</a:t>
            </a:r>
            <a:endParaRPr sz="2133" b="0" i="0" u="none" strike="noStrike" cap="none">
              <a:solidFill>
                <a:schemeClr val="dk1"/>
              </a:solidFill>
              <a:latin typeface="Avenir"/>
              <a:ea typeface="Avenir"/>
              <a:cs typeface="Avenir"/>
              <a:sym typeface="Avenir"/>
            </a:endParaRPr>
          </a:p>
        </p:txBody>
      </p:sp>
      <p:graphicFrame>
        <p:nvGraphicFramePr>
          <p:cNvPr id="627" name="Google Shape;627;p75"/>
          <p:cNvGraphicFramePr/>
          <p:nvPr/>
        </p:nvGraphicFramePr>
        <p:xfrm>
          <a:off x="1871003" y="1942358"/>
          <a:ext cx="3000000" cy="3000000"/>
        </p:xfrm>
        <a:graphic>
          <a:graphicData uri="http://schemas.openxmlformats.org/drawingml/2006/table">
            <a:tbl>
              <a:tblPr>
                <a:noFill/>
                <a:tableStyleId>{D322A244-3591-463F-94BC-5B4BA6D0727C}</a:tableStyleId>
              </a:tblPr>
              <a:tblGrid>
                <a:gridCol w="874425"/>
                <a:gridCol w="1467025"/>
                <a:gridCol w="1226775"/>
                <a:gridCol w="1835375"/>
                <a:gridCol w="1563125"/>
              </a:tblGrid>
              <a:tr h="64930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ID</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NAME</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AGE</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ADDRESS</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SALARY</a:t>
                      </a:r>
                      <a:endParaRPr sz="2400" u="none" strike="noStrike" cap="none">
                        <a:latin typeface="Avenir"/>
                        <a:ea typeface="Avenir"/>
                        <a:cs typeface="Avenir"/>
                        <a:sym typeface="Avenir"/>
                      </a:endParaRPr>
                    </a:p>
                  </a:txBody>
                  <a:tcPr marL="121900" marR="121900" marT="121900" marB="121900">
                    <a:solidFill>
                      <a:srgbClr val="D9D9D9"/>
                    </a:solidFill>
                  </a:tcPr>
                </a:tc>
              </a:tr>
              <a:tr h="64930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1</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Kellie</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32</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California</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2000</a:t>
                      </a:r>
                      <a:endParaRPr sz="2400" u="none" strike="noStrike" cap="none">
                        <a:latin typeface="Avenir"/>
                        <a:ea typeface="Avenir"/>
                        <a:cs typeface="Avenir"/>
                        <a:sym typeface="Avenir"/>
                      </a:endParaRPr>
                    </a:p>
                  </a:txBody>
                  <a:tcPr marL="121900" marR="121900" marT="121900" marB="121900"/>
                </a:tc>
              </a:tr>
              <a:tr h="64930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Pete</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25</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Texas</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1500</a:t>
                      </a:r>
                      <a:endParaRPr sz="2400" u="none" strike="noStrike" cap="none">
                        <a:latin typeface="Avenir"/>
                        <a:ea typeface="Avenir"/>
                        <a:cs typeface="Avenir"/>
                        <a:sym typeface="Avenir"/>
                      </a:endParaRPr>
                    </a:p>
                  </a:txBody>
                  <a:tcPr marL="121900" marR="121900" marT="121900" marB="121900"/>
                </a:tc>
              </a:tr>
              <a:tr h="64930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3</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Popy</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23</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Boston</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2000</a:t>
                      </a:r>
                      <a:endParaRPr sz="2400" u="none" strike="noStrike" cap="none">
                        <a:latin typeface="Avenir"/>
                        <a:ea typeface="Avenir"/>
                        <a:cs typeface="Avenir"/>
                        <a:sym typeface="Avenir"/>
                      </a:endParaRPr>
                    </a:p>
                  </a:txBody>
                  <a:tcPr marL="121900" marR="121900" marT="121900" marB="121900"/>
                </a:tc>
              </a:tr>
              <a:tr h="64930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4</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Sam</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25</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Florida</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Calibri"/>
                        <a:buNone/>
                      </a:pPr>
                      <a:endParaRPr sz="2400" u="none" strike="noStrike" cap="none">
                        <a:latin typeface="Avenir"/>
                        <a:ea typeface="Avenir"/>
                        <a:cs typeface="Avenir"/>
                        <a:sym typeface="Avenir"/>
                      </a:endParaRPr>
                    </a:p>
                  </a:txBody>
                  <a:tcPr marL="121900" marR="121900" marT="121900" marB="121900"/>
                </a:tc>
              </a:tr>
              <a:tr h="64930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5</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Jhon</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27</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Hawaii</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Calibri"/>
                        <a:buNone/>
                      </a:pPr>
                      <a:endParaRPr sz="2400" u="none" strike="noStrike" cap="none">
                        <a:latin typeface="Avenir"/>
                        <a:ea typeface="Avenir"/>
                        <a:cs typeface="Avenir"/>
                        <a:sym typeface="Avenir"/>
                      </a:endParaRPr>
                    </a:p>
                  </a:txBody>
                  <a:tcPr marL="121900" marR="121900" marT="121900" marB="121900"/>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7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Is Not Null Operator</a:t>
            </a:r>
            <a:endParaRPr sz="3200" b="0" i="0" u="none" strike="noStrike" cap="none">
              <a:solidFill>
                <a:srgbClr val="191919"/>
              </a:solidFill>
              <a:latin typeface="Avenir"/>
              <a:ea typeface="Avenir"/>
              <a:cs typeface="Avenir"/>
              <a:sym typeface="Avenir"/>
            </a:endParaRPr>
          </a:p>
        </p:txBody>
      </p:sp>
      <p:sp>
        <p:nvSpPr>
          <p:cNvPr id="633" name="Google Shape;633;p76"/>
          <p:cNvSpPr txBox="1"/>
          <p:nvPr/>
        </p:nvSpPr>
        <p:spPr>
          <a:xfrm>
            <a:off x="503399" y="1406031"/>
            <a:ext cx="1369801" cy="704400"/>
          </a:xfrm>
          <a:prstGeom prst="rect">
            <a:avLst/>
          </a:prstGeom>
          <a:noFill/>
          <a:ln>
            <a:noFill/>
          </a:ln>
        </p:spPr>
        <p:txBody>
          <a:bodyPr spcFirstLastPara="1" wrap="square" lIns="121900" tIns="121900" rIns="121900" bIns="121900" anchor="t" anchorCtr="0">
            <a:noAutofit/>
          </a:bodyPr>
          <a:lstStyle/>
          <a:p>
            <a:pPr marL="0" marR="33866" lvl="0" indent="0" algn="just" rtl="0">
              <a:lnSpc>
                <a:spcPct val="100000"/>
              </a:lnSpc>
              <a:spcBef>
                <a:spcPts val="0"/>
              </a:spcBef>
              <a:spcAft>
                <a:spcPts val="0"/>
              </a:spcAft>
              <a:buClr>
                <a:srgbClr val="000000"/>
              </a:buClr>
              <a:buSzPts val="2133"/>
              <a:buFont typeface="Arial"/>
              <a:buNone/>
            </a:pPr>
            <a:r>
              <a:rPr lang="en" sz="2133" b="0" i="0" u="none" strike="noStrike" cap="none">
                <a:solidFill>
                  <a:schemeClr val="dk1"/>
                </a:solidFill>
                <a:highlight>
                  <a:srgbClr val="FFFFFF"/>
                </a:highlight>
                <a:latin typeface="Avenir"/>
                <a:ea typeface="Avenir"/>
                <a:cs typeface="Avenir"/>
                <a:sym typeface="Avenir"/>
              </a:rPr>
              <a:t>Syntax:</a:t>
            </a:r>
            <a:endParaRPr sz="2133" b="0" i="0" u="none" strike="noStrike" cap="none">
              <a:solidFill>
                <a:schemeClr val="dk1"/>
              </a:solidFill>
              <a:latin typeface="Avenir"/>
              <a:ea typeface="Avenir"/>
              <a:cs typeface="Avenir"/>
              <a:sym typeface="Avenir"/>
            </a:endParaRPr>
          </a:p>
        </p:txBody>
      </p:sp>
      <p:sp>
        <p:nvSpPr>
          <p:cNvPr id="634" name="Google Shape;634;p76"/>
          <p:cNvSpPr txBox="1"/>
          <p:nvPr/>
        </p:nvSpPr>
        <p:spPr>
          <a:xfrm>
            <a:off x="835100" y="2110431"/>
            <a:ext cx="9934800" cy="1222402"/>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1" i="0" u="none" strike="noStrike" cap="none">
                <a:solidFill>
                  <a:srgbClr val="333333"/>
                </a:solidFill>
                <a:latin typeface="Courier New"/>
                <a:ea typeface="Courier New"/>
                <a:cs typeface="Courier New"/>
                <a:sym typeface="Courier New"/>
              </a:rPr>
              <a:t>SELECT</a:t>
            </a:r>
            <a:r>
              <a:rPr lang="en" sz="2133" b="0" i="0" u="none" strike="noStrike" cap="none">
                <a:solidFill>
                  <a:srgbClr val="333333"/>
                </a:solidFill>
                <a:latin typeface="Courier New"/>
                <a:ea typeface="Courier New"/>
                <a:cs typeface="Courier New"/>
                <a:sym typeface="Courier New"/>
              </a:rPr>
              <a:t>  ID, NAME, AGE, ADDRESS, SALARY </a:t>
            </a:r>
            <a:r>
              <a:rPr lang="en" sz="2133" b="1" i="0" u="none" strike="noStrike" cap="none">
                <a:solidFill>
                  <a:srgbClr val="333333"/>
                </a:solidFill>
                <a:latin typeface="Courier New"/>
                <a:ea typeface="Courier New"/>
                <a:cs typeface="Courier New"/>
                <a:sym typeface="Courier New"/>
              </a:rPr>
              <a:t>FROM</a:t>
            </a:r>
            <a:r>
              <a:rPr lang="en" sz="2133" b="0" i="0" u="none" strike="noStrike" cap="none">
                <a:solidFill>
                  <a:srgbClr val="333333"/>
                </a:solidFill>
                <a:latin typeface="Courier New"/>
                <a:ea typeface="Courier New"/>
                <a:cs typeface="Courier New"/>
                <a:sym typeface="Courier New"/>
              </a:rPr>
              <a:t> </a:t>
            </a:r>
            <a:r>
              <a:rPr lang="en" sz="2133" b="1" i="0" u="none" strike="noStrike" cap="none">
                <a:solidFill>
                  <a:srgbClr val="333333"/>
                </a:solidFill>
                <a:latin typeface="Courier New"/>
                <a:ea typeface="Courier New"/>
                <a:cs typeface="Courier New"/>
                <a:sym typeface="Courier New"/>
              </a:rPr>
              <a:t>Employee</a:t>
            </a:r>
            <a:endParaRPr sz="2133" b="1" i="0" u="none" strike="noStrike" cap="none">
              <a:solidFill>
                <a:srgbClr val="333333"/>
              </a:solidFill>
              <a:highlight>
                <a:srgbClr val="666666"/>
              </a:highlight>
              <a:latin typeface="Courier New"/>
              <a:ea typeface="Courier New"/>
              <a:cs typeface="Courier New"/>
              <a:sym typeface="Courier New"/>
            </a:endParaRPr>
          </a:p>
          <a:p>
            <a:pPr marL="0" marR="33866" lvl="0" indent="0" algn="l" rtl="0">
              <a:lnSpc>
                <a:spcPct val="115000"/>
              </a:lnSpc>
              <a:spcBef>
                <a:spcPts val="0"/>
              </a:spcBef>
              <a:spcAft>
                <a:spcPts val="0"/>
              </a:spcAft>
              <a:buClr>
                <a:srgbClr val="000000"/>
              </a:buClr>
              <a:buSzPts val="2133"/>
              <a:buFont typeface="Arial"/>
              <a:buNone/>
            </a:pPr>
            <a:r>
              <a:rPr lang="en" sz="2133" b="1" i="0" u="none" strike="noStrike" cap="none">
                <a:solidFill>
                  <a:srgbClr val="333333"/>
                </a:solidFill>
                <a:latin typeface="Courier New"/>
                <a:ea typeface="Courier New"/>
                <a:cs typeface="Courier New"/>
                <a:sym typeface="Courier New"/>
              </a:rPr>
              <a:t>WHERE</a:t>
            </a:r>
            <a:r>
              <a:rPr lang="en" sz="2133" b="0" i="0" u="none" strike="noStrike" cap="none">
                <a:solidFill>
                  <a:srgbClr val="333333"/>
                </a:solidFill>
                <a:latin typeface="Courier New"/>
                <a:ea typeface="Courier New"/>
                <a:cs typeface="Courier New"/>
                <a:sym typeface="Courier New"/>
              </a:rPr>
              <a:t> </a:t>
            </a:r>
            <a:r>
              <a:rPr lang="en" sz="2133" b="1" i="0" u="none" strike="noStrike" cap="none">
                <a:solidFill>
                  <a:srgbClr val="333333"/>
                </a:solidFill>
                <a:latin typeface="Courier New"/>
                <a:ea typeface="Courier New"/>
                <a:cs typeface="Courier New"/>
                <a:sym typeface="Courier New"/>
              </a:rPr>
              <a:t>SALARY</a:t>
            </a:r>
            <a:r>
              <a:rPr lang="en" sz="2133" b="0" i="0" u="none" strike="noStrike" cap="none">
                <a:solidFill>
                  <a:srgbClr val="333333"/>
                </a:solidFill>
                <a:latin typeface="Courier New"/>
                <a:ea typeface="Courier New"/>
                <a:cs typeface="Courier New"/>
                <a:sym typeface="Courier New"/>
              </a:rPr>
              <a:t> </a:t>
            </a:r>
            <a:r>
              <a:rPr lang="en" sz="2133" b="1" i="0" u="none" strike="noStrike" cap="none">
                <a:solidFill>
                  <a:srgbClr val="333333"/>
                </a:solidFill>
                <a:latin typeface="Courier New"/>
                <a:ea typeface="Courier New"/>
                <a:cs typeface="Courier New"/>
                <a:sym typeface="Courier New"/>
              </a:rPr>
              <a:t>IS NOT NULL</a:t>
            </a:r>
            <a:r>
              <a:rPr lang="en" sz="2133" b="0" i="0" u="none" strike="noStrike" cap="none">
                <a:solidFill>
                  <a:srgbClr val="333333"/>
                </a:solidFill>
                <a:latin typeface="Courier New"/>
                <a:ea typeface="Courier New"/>
                <a:cs typeface="Courier New"/>
                <a:sym typeface="Courier New"/>
              </a:rPr>
              <a:t>;</a:t>
            </a:r>
            <a:endParaRPr sz="2133" b="0" i="0" u="none" strike="noStrike" cap="none">
              <a:solidFill>
                <a:srgbClr val="333333"/>
              </a:solidFill>
              <a:latin typeface="Courier New"/>
              <a:ea typeface="Courier New"/>
              <a:cs typeface="Courier New"/>
              <a:sym typeface="Courier New"/>
            </a:endParaRPr>
          </a:p>
        </p:txBody>
      </p:sp>
      <p:graphicFrame>
        <p:nvGraphicFramePr>
          <p:cNvPr id="635" name="Google Shape;635;p76"/>
          <p:cNvGraphicFramePr/>
          <p:nvPr/>
        </p:nvGraphicFramePr>
        <p:xfrm>
          <a:off x="2644726" y="3429000"/>
          <a:ext cx="3000000" cy="3000000"/>
        </p:xfrm>
        <a:graphic>
          <a:graphicData uri="http://schemas.openxmlformats.org/drawingml/2006/table">
            <a:tbl>
              <a:tblPr>
                <a:noFill/>
                <a:tableStyleId>{D322A244-3591-463F-94BC-5B4BA6D0727C}</a:tableStyleId>
              </a:tblPr>
              <a:tblGrid>
                <a:gridCol w="886100"/>
                <a:gridCol w="1486600"/>
                <a:gridCol w="1243175"/>
                <a:gridCol w="1859900"/>
                <a:gridCol w="1584000"/>
              </a:tblGrid>
              <a:tr h="653925">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ID</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NAME</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AGE</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ADDRESS</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SALARY</a:t>
                      </a:r>
                      <a:endParaRPr sz="2400" u="none" strike="noStrike" cap="none">
                        <a:latin typeface="Avenir"/>
                        <a:ea typeface="Avenir"/>
                        <a:cs typeface="Avenir"/>
                        <a:sym typeface="Avenir"/>
                      </a:endParaRPr>
                    </a:p>
                  </a:txBody>
                  <a:tcPr marL="121900" marR="121900" marT="121900" marB="121900">
                    <a:solidFill>
                      <a:srgbClr val="D9D9D9"/>
                    </a:solidFill>
                  </a:tcPr>
                </a:tc>
              </a:tr>
              <a:tr h="653925">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1</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Kellie</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32</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California</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2000</a:t>
                      </a:r>
                      <a:endParaRPr sz="2400" u="none" strike="noStrike" cap="none">
                        <a:latin typeface="Avenir"/>
                        <a:ea typeface="Avenir"/>
                        <a:cs typeface="Avenir"/>
                        <a:sym typeface="Avenir"/>
                      </a:endParaRPr>
                    </a:p>
                  </a:txBody>
                  <a:tcPr marL="121900" marR="121900" marT="121900" marB="121900"/>
                </a:tc>
              </a:tr>
              <a:tr h="653925">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Pete</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25</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Texas</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1500</a:t>
                      </a:r>
                      <a:endParaRPr sz="2400" u="none" strike="noStrike" cap="none">
                        <a:latin typeface="Avenir"/>
                        <a:ea typeface="Avenir"/>
                        <a:cs typeface="Avenir"/>
                        <a:sym typeface="Avenir"/>
                      </a:endParaRPr>
                    </a:p>
                  </a:txBody>
                  <a:tcPr marL="121900" marR="121900" marT="121900" marB="121900"/>
                </a:tc>
              </a:tr>
              <a:tr h="653925">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3</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Popy</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23</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Boston</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2000</a:t>
                      </a:r>
                      <a:endParaRPr sz="2400" u="none" strike="noStrike" cap="none">
                        <a:latin typeface="Avenir"/>
                        <a:ea typeface="Avenir"/>
                        <a:cs typeface="Avenir"/>
                        <a:sym typeface="Avenir"/>
                      </a:endParaRPr>
                    </a:p>
                  </a:txBody>
                  <a:tcPr marL="121900" marR="121900" marT="121900" marB="121900"/>
                </a:tc>
              </a:tr>
            </a:tbl>
          </a:graphicData>
        </a:graphic>
      </p:graphicFrame>
      <p:sp>
        <p:nvSpPr>
          <p:cNvPr id="636" name="Google Shape;636;p76"/>
          <p:cNvSpPr txBox="1"/>
          <p:nvPr/>
        </p:nvSpPr>
        <p:spPr>
          <a:xfrm>
            <a:off x="574000" y="3628831"/>
            <a:ext cx="1299200" cy="544800"/>
          </a:xfrm>
          <a:prstGeom prst="rect">
            <a:avLst/>
          </a:prstGeom>
          <a:noFill/>
          <a:ln>
            <a:noFill/>
          </a:ln>
        </p:spPr>
        <p:txBody>
          <a:bodyPr spcFirstLastPara="1" wrap="square" lIns="121900" tIns="121900" rIns="121900" bIns="121900" anchor="t" anchorCtr="0">
            <a:noAutofit/>
          </a:bodyPr>
          <a:lstStyle/>
          <a:p>
            <a:pPr marL="0" marR="33866" lvl="0" indent="0" algn="just" rtl="0">
              <a:lnSpc>
                <a:spcPct val="100000"/>
              </a:lnSpc>
              <a:spcBef>
                <a:spcPts val="0"/>
              </a:spcBef>
              <a:spcAft>
                <a:spcPts val="0"/>
              </a:spcAft>
              <a:buClr>
                <a:srgbClr val="000000"/>
              </a:buClr>
              <a:buSzPts val="2133"/>
              <a:buFont typeface="Arial"/>
              <a:buNone/>
            </a:pPr>
            <a:r>
              <a:rPr lang="en" sz="2133" b="0" i="0" u="none" strike="noStrike" cap="none">
                <a:solidFill>
                  <a:schemeClr val="dk1"/>
                </a:solidFill>
                <a:highlight>
                  <a:srgbClr val="FFFFFF"/>
                </a:highlight>
                <a:latin typeface="Avenir"/>
                <a:ea typeface="Avenir"/>
                <a:cs typeface="Avenir"/>
                <a:sym typeface="Avenir"/>
              </a:rPr>
              <a:t>Output:</a:t>
            </a:r>
            <a:endParaRPr sz="2133" b="0" i="0" u="none" strike="noStrike" cap="none">
              <a:solidFill>
                <a:schemeClr val="dk1"/>
              </a:solidFill>
              <a:latin typeface="Avenir"/>
              <a:ea typeface="Avenir"/>
              <a:cs typeface="Avenir"/>
              <a:sym typeface="Aveni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7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434343"/>
                </a:solidFill>
                <a:latin typeface="Avenir"/>
                <a:ea typeface="Avenir"/>
                <a:cs typeface="Avenir"/>
                <a:sym typeface="Avenir"/>
              </a:rPr>
              <a:t>Is Null Operator</a:t>
            </a:r>
            <a:endParaRPr sz="3200" b="0" i="0" u="none" strike="noStrike" cap="none">
              <a:solidFill>
                <a:srgbClr val="434343"/>
              </a:solidFill>
              <a:latin typeface="Avenir"/>
              <a:ea typeface="Avenir"/>
              <a:cs typeface="Avenir"/>
              <a:sym typeface="Avenir"/>
            </a:endParaRPr>
          </a:p>
        </p:txBody>
      </p:sp>
      <p:sp>
        <p:nvSpPr>
          <p:cNvPr id="642" name="Google Shape;642;p77"/>
          <p:cNvSpPr txBox="1"/>
          <p:nvPr/>
        </p:nvSpPr>
        <p:spPr>
          <a:xfrm>
            <a:off x="574000" y="1565631"/>
            <a:ext cx="1299200" cy="544800"/>
          </a:xfrm>
          <a:prstGeom prst="rect">
            <a:avLst/>
          </a:prstGeom>
          <a:noFill/>
          <a:ln>
            <a:noFill/>
          </a:ln>
        </p:spPr>
        <p:txBody>
          <a:bodyPr spcFirstLastPara="1" wrap="square" lIns="121900" tIns="121900" rIns="121900" bIns="121900" anchor="t" anchorCtr="0">
            <a:noAutofit/>
          </a:bodyPr>
          <a:lstStyle/>
          <a:p>
            <a:pPr marL="0" marR="33866" lvl="0" indent="0" algn="just" rtl="0">
              <a:lnSpc>
                <a:spcPct val="100000"/>
              </a:lnSpc>
              <a:spcBef>
                <a:spcPts val="0"/>
              </a:spcBef>
              <a:spcAft>
                <a:spcPts val="0"/>
              </a:spcAft>
              <a:buClr>
                <a:srgbClr val="000000"/>
              </a:buClr>
              <a:buSzPts val="2133"/>
              <a:buFont typeface="Arial"/>
              <a:buNone/>
            </a:pPr>
            <a:r>
              <a:rPr lang="en" sz="2133" b="0" i="0" u="none" strike="noStrike" cap="none">
                <a:solidFill>
                  <a:schemeClr val="dk1"/>
                </a:solidFill>
                <a:highlight>
                  <a:srgbClr val="FFFFFF"/>
                </a:highlight>
                <a:latin typeface="Avenir"/>
                <a:ea typeface="Avenir"/>
                <a:cs typeface="Avenir"/>
                <a:sym typeface="Avenir"/>
              </a:rPr>
              <a:t>Syntax:</a:t>
            </a:r>
            <a:endParaRPr sz="2133" b="0" i="0" u="none" strike="noStrike" cap="none">
              <a:solidFill>
                <a:schemeClr val="dk1"/>
              </a:solidFill>
              <a:latin typeface="Avenir"/>
              <a:ea typeface="Avenir"/>
              <a:cs typeface="Avenir"/>
              <a:sym typeface="Avenir"/>
            </a:endParaRPr>
          </a:p>
        </p:txBody>
      </p:sp>
      <p:sp>
        <p:nvSpPr>
          <p:cNvPr id="643" name="Google Shape;643;p77"/>
          <p:cNvSpPr txBox="1"/>
          <p:nvPr/>
        </p:nvSpPr>
        <p:spPr>
          <a:xfrm>
            <a:off x="834900" y="2461433"/>
            <a:ext cx="9934800" cy="922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33866" lvl="0" indent="0" algn="l" rtl="0">
              <a:lnSpc>
                <a:spcPct val="115000"/>
              </a:lnSpc>
              <a:spcBef>
                <a:spcPts val="0"/>
              </a:spcBef>
              <a:spcAft>
                <a:spcPts val="0"/>
              </a:spcAft>
              <a:buClr>
                <a:srgbClr val="000000"/>
              </a:buClr>
              <a:buSzPts val="2133"/>
              <a:buFont typeface="Arial"/>
              <a:buNone/>
            </a:pPr>
            <a:r>
              <a:rPr lang="en" sz="2133" b="1" i="0" u="none" strike="noStrike" cap="none">
                <a:solidFill>
                  <a:srgbClr val="333333"/>
                </a:solidFill>
                <a:latin typeface="Courier New"/>
                <a:ea typeface="Courier New"/>
                <a:cs typeface="Courier New"/>
                <a:sym typeface="Courier New"/>
              </a:rPr>
              <a:t>SELECT</a:t>
            </a:r>
            <a:r>
              <a:rPr lang="en" sz="2133" b="0" i="0" u="none" strike="noStrike" cap="none">
                <a:solidFill>
                  <a:srgbClr val="333333"/>
                </a:solidFill>
                <a:latin typeface="Courier New"/>
                <a:ea typeface="Courier New"/>
                <a:cs typeface="Courier New"/>
                <a:sym typeface="Courier New"/>
              </a:rPr>
              <a:t>  ID, NAME, AGE, ADDRESS, SALARY </a:t>
            </a:r>
            <a:r>
              <a:rPr lang="en" sz="2133" b="1" i="0" u="none" strike="noStrike" cap="none">
                <a:solidFill>
                  <a:srgbClr val="333333"/>
                </a:solidFill>
                <a:latin typeface="Courier New"/>
                <a:ea typeface="Courier New"/>
                <a:cs typeface="Courier New"/>
                <a:sym typeface="Courier New"/>
              </a:rPr>
              <a:t>FROM</a:t>
            </a:r>
            <a:r>
              <a:rPr lang="en" sz="2133" b="0" i="0" u="none" strike="noStrike" cap="none">
                <a:solidFill>
                  <a:srgbClr val="333333"/>
                </a:solidFill>
                <a:latin typeface="Courier New"/>
                <a:ea typeface="Courier New"/>
                <a:cs typeface="Courier New"/>
                <a:sym typeface="Courier New"/>
              </a:rPr>
              <a:t> </a:t>
            </a:r>
            <a:r>
              <a:rPr lang="en" sz="2133" b="1" i="0" u="none" strike="noStrike" cap="none">
                <a:solidFill>
                  <a:srgbClr val="333333"/>
                </a:solidFill>
                <a:latin typeface="Courier New"/>
                <a:ea typeface="Courier New"/>
                <a:cs typeface="Courier New"/>
                <a:sym typeface="Courier New"/>
              </a:rPr>
              <a:t>Employee</a:t>
            </a:r>
            <a:endParaRPr sz="2133" b="1" i="0" u="none" strike="noStrike" cap="none">
              <a:solidFill>
                <a:srgbClr val="333333"/>
              </a:solidFill>
              <a:latin typeface="Courier New"/>
              <a:ea typeface="Courier New"/>
              <a:cs typeface="Courier New"/>
              <a:sym typeface="Courier New"/>
            </a:endParaRPr>
          </a:p>
          <a:p>
            <a:pPr marL="0" marR="33866" lvl="0" indent="0" algn="l" rtl="0">
              <a:lnSpc>
                <a:spcPct val="115000"/>
              </a:lnSpc>
              <a:spcBef>
                <a:spcPts val="0"/>
              </a:spcBef>
              <a:spcAft>
                <a:spcPts val="0"/>
              </a:spcAft>
              <a:buClr>
                <a:srgbClr val="000000"/>
              </a:buClr>
              <a:buSzPts val="2133"/>
              <a:buFont typeface="Arial"/>
              <a:buNone/>
            </a:pPr>
            <a:r>
              <a:rPr lang="en" sz="2133" b="1" i="0" u="none" strike="noStrike" cap="none">
                <a:solidFill>
                  <a:srgbClr val="333333"/>
                </a:solidFill>
                <a:latin typeface="Courier New"/>
                <a:ea typeface="Courier New"/>
                <a:cs typeface="Courier New"/>
                <a:sym typeface="Courier New"/>
              </a:rPr>
              <a:t>WHERE SALARY IS NULL;</a:t>
            </a:r>
            <a:endParaRPr sz="2133" b="1" i="0" u="none" strike="noStrike" cap="none">
              <a:solidFill>
                <a:srgbClr val="333333"/>
              </a:solidFill>
              <a:latin typeface="Courier New"/>
              <a:ea typeface="Courier New"/>
              <a:cs typeface="Courier New"/>
              <a:sym typeface="Courier New"/>
            </a:endParaRPr>
          </a:p>
        </p:txBody>
      </p:sp>
      <p:sp>
        <p:nvSpPr>
          <p:cNvPr id="644" name="Google Shape;644;p77"/>
          <p:cNvSpPr txBox="1"/>
          <p:nvPr/>
        </p:nvSpPr>
        <p:spPr>
          <a:xfrm>
            <a:off x="574000" y="3737196"/>
            <a:ext cx="1299200" cy="544800"/>
          </a:xfrm>
          <a:prstGeom prst="rect">
            <a:avLst/>
          </a:prstGeom>
          <a:noFill/>
          <a:ln>
            <a:noFill/>
          </a:ln>
        </p:spPr>
        <p:txBody>
          <a:bodyPr spcFirstLastPara="1" wrap="square" lIns="121900" tIns="121900" rIns="121900" bIns="121900" anchor="t" anchorCtr="0">
            <a:noAutofit/>
          </a:bodyPr>
          <a:lstStyle/>
          <a:p>
            <a:pPr marL="0" marR="33866" lvl="0" indent="0" algn="just" rtl="0">
              <a:lnSpc>
                <a:spcPct val="100000"/>
              </a:lnSpc>
              <a:spcBef>
                <a:spcPts val="0"/>
              </a:spcBef>
              <a:spcAft>
                <a:spcPts val="0"/>
              </a:spcAft>
              <a:buClr>
                <a:srgbClr val="000000"/>
              </a:buClr>
              <a:buSzPts val="2133"/>
              <a:buFont typeface="Arial"/>
              <a:buNone/>
            </a:pPr>
            <a:r>
              <a:rPr lang="en" sz="2133" b="0" i="0" u="none" strike="noStrike" cap="none">
                <a:solidFill>
                  <a:schemeClr val="dk1"/>
                </a:solidFill>
                <a:highlight>
                  <a:srgbClr val="FFFFFF"/>
                </a:highlight>
                <a:latin typeface="Avenir"/>
                <a:ea typeface="Avenir"/>
                <a:cs typeface="Avenir"/>
                <a:sym typeface="Avenir"/>
              </a:rPr>
              <a:t>Output:</a:t>
            </a:r>
            <a:endParaRPr sz="2133" b="0" i="0" u="none" strike="noStrike" cap="none">
              <a:solidFill>
                <a:schemeClr val="dk1"/>
              </a:solidFill>
              <a:latin typeface="Avenir"/>
              <a:ea typeface="Avenir"/>
              <a:cs typeface="Avenir"/>
              <a:sym typeface="Avenir"/>
            </a:endParaRPr>
          </a:p>
        </p:txBody>
      </p:sp>
      <p:graphicFrame>
        <p:nvGraphicFramePr>
          <p:cNvPr id="645" name="Google Shape;645;p77"/>
          <p:cNvGraphicFramePr/>
          <p:nvPr/>
        </p:nvGraphicFramePr>
        <p:xfrm>
          <a:off x="2642526" y="3900715"/>
          <a:ext cx="3000000" cy="3000000"/>
        </p:xfrm>
        <a:graphic>
          <a:graphicData uri="http://schemas.openxmlformats.org/drawingml/2006/table">
            <a:tbl>
              <a:tblPr>
                <a:noFill/>
                <a:tableStyleId>{D322A244-3591-463F-94BC-5B4BA6D0727C}</a:tableStyleId>
              </a:tblPr>
              <a:tblGrid>
                <a:gridCol w="845200"/>
                <a:gridCol w="1417975"/>
                <a:gridCol w="1185775"/>
                <a:gridCol w="1774025"/>
                <a:gridCol w="1510875"/>
              </a:tblGrid>
              <a:tr h="670275">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ID</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NAME</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AGE</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ADDRESS</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SALARY</a:t>
                      </a:r>
                      <a:endParaRPr sz="2400" u="none" strike="noStrike" cap="none">
                        <a:latin typeface="Avenir"/>
                        <a:ea typeface="Avenir"/>
                        <a:cs typeface="Avenir"/>
                        <a:sym typeface="Avenir"/>
                      </a:endParaRPr>
                    </a:p>
                  </a:txBody>
                  <a:tcPr marL="121900" marR="121900" marT="121900" marB="121900">
                    <a:solidFill>
                      <a:srgbClr val="D9D9D9"/>
                    </a:solidFill>
                  </a:tcPr>
                </a:tc>
              </a:tr>
              <a:tr h="670275">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4</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Sam</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25</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Florida</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Calibri"/>
                        <a:buNone/>
                      </a:pPr>
                      <a:endParaRPr sz="2400" u="none" strike="noStrike" cap="none">
                        <a:latin typeface="Avenir"/>
                        <a:ea typeface="Avenir"/>
                        <a:cs typeface="Avenir"/>
                        <a:sym typeface="Avenir"/>
                      </a:endParaRPr>
                    </a:p>
                  </a:txBody>
                  <a:tcPr marL="121900" marR="121900" marT="121900" marB="121900"/>
                </a:tc>
              </a:tr>
              <a:tr h="670275">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5</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Jhon</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27</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Hawaii</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Calibri"/>
                        <a:buNone/>
                      </a:pPr>
                      <a:endParaRPr sz="2400" u="none" strike="noStrike" cap="none">
                        <a:latin typeface="Avenir"/>
                        <a:ea typeface="Avenir"/>
                        <a:cs typeface="Avenir"/>
                        <a:sym typeface="Avenir"/>
                      </a:endParaRPr>
                    </a:p>
                  </a:txBody>
                  <a:tcPr marL="121900" marR="121900" marT="121900" marB="121900"/>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78"/>
          <p:cNvSpPr txBox="1"/>
          <p:nvPr/>
        </p:nvSpPr>
        <p:spPr>
          <a:xfrm>
            <a:off x="668421" y="2010833"/>
            <a:ext cx="10058400" cy="2127867"/>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191919"/>
                </a:solidFill>
                <a:latin typeface="Avenir"/>
                <a:ea typeface="Avenir"/>
                <a:cs typeface="Avenir"/>
                <a:sym typeface="Avenir"/>
              </a:rPr>
              <a:t>More Basic Operations - ALTER, DROP, RENAME</a:t>
            </a:r>
            <a:endParaRPr sz="4800" b="1" i="0" u="none" strike="noStrike" cap="none">
              <a:solidFill>
                <a:srgbClr val="191919"/>
              </a:solidFill>
              <a:latin typeface="Avenir"/>
              <a:ea typeface="Avenir"/>
              <a:cs typeface="Avenir"/>
              <a:sym typeface="Aveni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The Alter Query</a:t>
            </a:r>
            <a:endParaRPr sz="3200" b="0" i="0" u="none" strike="noStrike" cap="none">
              <a:solidFill>
                <a:srgbClr val="191919"/>
              </a:solidFill>
              <a:latin typeface="Avenir"/>
              <a:ea typeface="Avenir"/>
              <a:cs typeface="Avenir"/>
              <a:sym typeface="Avenir"/>
            </a:endParaRPr>
          </a:p>
        </p:txBody>
      </p:sp>
      <p:sp>
        <p:nvSpPr>
          <p:cNvPr id="657" name="Google Shape;657;p79"/>
          <p:cNvSpPr txBox="1"/>
          <p:nvPr/>
        </p:nvSpPr>
        <p:spPr>
          <a:xfrm>
            <a:off x="508000" y="1952567"/>
            <a:ext cx="11026800" cy="39252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Sometimes we need to incorporate changes to an already existing tables. For example, renaming a field, changing the data-type, etc</a:t>
            </a: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440255" algn="just"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The </a:t>
            </a:r>
            <a:r>
              <a:rPr lang="en" sz="2133" b="1" i="1" u="none" strike="noStrike" cap="none">
                <a:solidFill>
                  <a:schemeClr val="dk1"/>
                </a:solidFill>
                <a:highlight>
                  <a:srgbClr val="FFFFFF"/>
                </a:highlight>
                <a:latin typeface="Avenir"/>
                <a:ea typeface="Avenir"/>
                <a:cs typeface="Avenir"/>
                <a:sym typeface="Avenir"/>
              </a:rPr>
              <a:t>alter</a:t>
            </a:r>
            <a:r>
              <a:rPr lang="en" sz="2133" b="1" i="0" u="none" strike="noStrike" cap="none">
                <a:solidFill>
                  <a:schemeClr val="dk1"/>
                </a:solidFill>
                <a:highlight>
                  <a:srgbClr val="FFFFFF"/>
                </a:highlight>
                <a:latin typeface="Avenir"/>
                <a:ea typeface="Avenir"/>
                <a:cs typeface="Avenir"/>
                <a:sym typeface="Avenir"/>
              </a:rPr>
              <a:t> </a:t>
            </a:r>
            <a:r>
              <a:rPr lang="en" sz="2133" b="0" i="0" u="none" strike="noStrike" cap="none">
                <a:solidFill>
                  <a:schemeClr val="dk1"/>
                </a:solidFill>
                <a:highlight>
                  <a:srgbClr val="FFFFFF"/>
                </a:highlight>
                <a:latin typeface="Avenir"/>
                <a:ea typeface="Avenir"/>
                <a:cs typeface="Avenir"/>
                <a:sym typeface="Avenir"/>
              </a:rPr>
              <a:t>command is used to make modification in an existing database/table</a:t>
            </a: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0"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440255" algn="just"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Alter command is generally used with clauses such as change, modify, add, drop</a:t>
            </a:r>
            <a:endParaRPr sz="2133" b="0" i="0" u="none" strike="noStrike" cap="none">
              <a:solidFill>
                <a:schemeClr val="dk1"/>
              </a:solidFill>
              <a:highlight>
                <a:srgbClr val="FFFFFF"/>
              </a:highlight>
              <a:latin typeface="Avenir"/>
              <a:ea typeface="Avenir"/>
              <a:cs typeface="Avenir"/>
              <a:sym typeface="Aveni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8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The Alter Query - Change Clause</a:t>
            </a:r>
            <a:endParaRPr sz="3200" b="0" i="0" u="none" strike="noStrike" cap="none">
              <a:solidFill>
                <a:srgbClr val="191919"/>
              </a:solidFill>
              <a:latin typeface="Avenir"/>
              <a:ea typeface="Avenir"/>
              <a:cs typeface="Avenir"/>
              <a:sym typeface="Avenir"/>
            </a:endParaRPr>
          </a:p>
        </p:txBody>
      </p:sp>
      <p:sp>
        <p:nvSpPr>
          <p:cNvPr id="663" name="Google Shape;663;p80"/>
          <p:cNvSpPr txBox="1"/>
          <p:nvPr/>
        </p:nvSpPr>
        <p:spPr>
          <a:xfrm>
            <a:off x="503400" y="1091733"/>
            <a:ext cx="11031200" cy="2975292"/>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To make changes in the column’s definition we use the </a:t>
            </a:r>
            <a:r>
              <a:rPr lang="en" sz="2133" b="1" i="1" u="none" strike="noStrike" cap="none">
                <a:solidFill>
                  <a:schemeClr val="dk1"/>
                </a:solidFill>
                <a:highlight>
                  <a:srgbClr val="FFFFFF"/>
                </a:highlight>
                <a:latin typeface="Avenir"/>
                <a:ea typeface="Avenir"/>
                <a:cs typeface="Avenir"/>
                <a:sym typeface="Avenir"/>
              </a:rPr>
              <a:t>Change</a:t>
            </a:r>
            <a:r>
              <a:rPr lang="en" sz="2133" b="0" i="0" u="none" strike="noStrike" cap="none">
                <a:solidFill>
                  <a:schemeClr val="dk1"/>
                </a:solidFill>
                <a:highlight>
                  <a:srgbClr val="FFFFFF"/>
                </a:highlight>
                <a:latin typeface="Avenir"/>
                <a:ea typeface="Avenir"/>
                <a:cs typeface="Avenir"/>
                <a:sym typeface="Avenir"/>
              </a:rPr>
              <a:t> clause</a:t>
            </a: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440255" algn="just" rtl="0">
              <a:lnSpc>
                <a:spcPct val="15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The change clause allows you to:</a:t>
            </a:r>
            <a:endParaRPr sz="2133" b="0" i="0" u="none" strike="noStrike" cap="none">
              <a:solidFill>
                <a:schemeClr val="dk1"/>
              </a:solidFill>
              <a:highlight>
                <a:srgbClr val="FFFFFF"/>
              </a:highlight>
              <a:latin typeface="Avenir"/>
              <a:ea typeface="Avenir"/>
              <a:cs typeface="Avenir"/>
              <a:sym typeface="Avenir"/>
            </a:endParaRPr>
          </a:p>
          <a:p>
            <a:pPr marL="1219170" marR="0" lvl="1" indent="-440254" algn="just" rtl="0">
              <a:lnSpc>
                <a:spcPct val="2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Change the name of the column</a:t>
            </a:r>
            <a:endParaRPr sz="2133" b="0" i="0" u="none" strike="noStrike" cap="none">
              <a:solidFill>
                <a:schemeClr val="dk1"/>
              </a:solidFill>
              <a:highlight>
                <a:srgbClr val="FFFFFF"/>
              </a:highlight>
              <a:latin typeface="Avenir"/>
              <a:ea typeface="Avenir"/>
              <a:cs typeface="Avenir"/>
              <a:sym typeface="Avenir"/>
            </a:endParaRPr>
          </a:p>
          <a:p>
            <a:pPr marL="1219170" marR="0" lvl="1" indent="-440254" algn="just" rtl="0">
              <a:lnSpc>
                <a:spcPct val="2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Change the column data type</a:t>
            </a:r>
            <a:endParaRPr sz="2133" b="0" i="0" u="none" strike="noStrike" cap="none">
              <a:solidFill>
                <a:schemeClr val="dk1"/>
              </a:solidFill>
              <a:highlight>
                <a:srgbClr val="FFFFFF"/>
              </a:highlight>
              <a:latin typeface="Avenir"/>
              <a:ea typeface="Avenir"/>
              <a:cs typeface="Avenir"/>
              <a:sym typeface="Avenir"/>
            </a:endParaRPr>
          </a:p>
          <a:p>
            <a:pPr marL="1219170" marR="0" lvl="1" indent="-440254" algn="just" rtl="0">
              <a:lnSpc>
                <a:spcPct val="2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Change column constraints</a:t>
            </a:r>
            <a:endParaRPr sz="2133" b="0" i="0" u="none" strike="noStrike" cap="none">
              <a:solidFill>
                <a:schemeClr val="dk1"/>
              </a:solidFill>
              <a:highlight>
                <a:srgbClr val="FFFFFF"/>
              </a:highlight>
              <a:latin typeface="Avenir"/>
              <a:ea typeface="Avenir"/>
              <a:cs typeface="Avenir"/>
              <a:sym typeface="Avenir"/>
            </a:endParaRPr>
          </a:p>
        </p:txBody>
      </p:sp>
      <p:sp>
        <p:nvSpPr>
          <p:cNvPr id="664" name="Google Shape;664;p80"/>
          <p:cNvSpPr txBox="1"/>
          <p:nvPr/>
        </p:nvSpPr>
        <p:spPr>
          <a:xfrm>
            <a:off x="1020867" y="4898572"/>
            <a:ext cx="10704000" cy="1567542"/>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 sz="2400" b="1" i="0" u="none" strike="noStrike" cap="none">
                <a:solidFill>
                  <a:schemeClr val="dk1"/>
                </a:solidFill>
                <a:highlight>
                  <a:srgbClr val="FFFFFF"/>
                </a:highlight>
                <a:latin typeface="Courier New"/>
                <a:ea typeface="Courier New"/>
                <a:cs typeface="Courier New"/>
                <a:sym typeface="Courier New"/>
              </a:rPr>
              <a:t>ALTER TABLE</a:t>
            </a:r>
            <a:r>
              <a:rPr lang="en" sz="2400" b="0" i="0" u="none" strike="noStrike" cap="none">
                <a:solidFill>
                  <a:schemeClr val="dk1"/>
                </a:solidFill>
                <a:highlight>
                  <a:srgbClr val="FFFFFF"/>
                </a:highlight>
                <a:latin typeface="Courier New"/>
                <a:ea typeface="Courier New"/>
                <a:cs typeface="Courier New"/>
                <a:sym typeface="Courier New"/>
              </a:rPr>
              <a:t> </a:t>
            </a:r>
            <a:r>
              <a:rPr lang="en" sz="2400" b="0" i="1" u="none" strike="noStrike" cap="none">
                <a:solidFill>
                  <a:schemeClr val="dk1"/>
                </a:solidFill>
                <a:highlight>
                  <a:srgbClr val="FFFFFF"/>
                </a:highlight>
                <a:latin typeface="Courier New"/>
                <a:ea typeface="Courier New"/>
                <a:cs typeface="Courier New"/>
                <a:sym typeface="Courier New"/>
              </a:rPr>
              <a:t>table_name</a:t>
            </a:r>
            <a:r>
              <a:rPr lang="en" sz="2400" b="0" i="0" u="none" strike="noStrike" cap="none">
                <a:solidFill>
                  <a:schemeClr val="dk1"/>
                </a:solidFill>
                <a:highlight>
                  <a:srgbClr val="FFFFFF"/>
                </a:highlight>
                <a:latin typeface="Courier New"/>
                <a:ea typeface="Courier New"/>
                <a:cs typeface="Courier New"/>
                <a:sym typeface="Courier New"/>
              </a:rPr>
              <a:t> </a:t>
            </a:r>
            <a:r>
              <a:rPr lang="en" sz="2400" b="1" i="0" u="none" strike="noStrike" cap="none">
                <a:solidFill>
                  <a:schemeClr val="dk1"/>
                </a:solidFill>
                <a:highlight>
                  <a:srgbClr val="FFFFFF"/>
                </a:highlight>
                <a:latin typeface="Courier New"/>
                <a:ea typeface="Courier New"/>
                <a:cs typeface="Courier New"/>
                <a:sym typeface="Courier New"/>
              </a:rPr>
              <a:t>CHANGE </a:t>
            </a:r>
            <a:r>
              <a:rPr lang="en" sz="2400" b="0" i="0" u="none" strike="noStrike" cap="none">
                <a:solidFill>
                  <a:schemeClr val="dk1"/>
                </a:solidFill>
                <a:highlight>
                  <a:srgbClr val="FFFFFF"/>
                </a:highlight>
                <a:latin typeface="Courier New"/>
                <a:ea typeface="Courier New"/>
                <a:cs typeface="Courier New"/>
                <a:sym typeface="Courier New"/>
              </a:rPr>
              <a:t> </a:t>
            </a:r>
            <a:r>
              <a:rPr lang="en" sz="2400" b="0" i="1" u="none" strike="noStrike" cap="none">
                <a:solidFill>
                  <a:schemeClr val="dk1"/>
                </a:solidFill>
                <a:highlight>
                  <a:srgbClr val="FFFFFF"/>
                </a:highlight>
                <a:latin typeface="Courier New"/>
                <a:ea typeface="Courier New"/>
                <a:cs typeface="Courier New"/>
                <a:sym typeface="Courier New"/>
              </a:rPr>
              <a:t>old_column_name new_column_name data type;</a:t>
            </a:r>
            <a:endParaRPr sz="2000" b="0" i="0" u="none" strike="noStrike" cap="none">
              <a:solidFill>
                <a:schemeClr val="dk1"/>
              </a:solidFill>
              <a:latin typeface="Calibri"/>
              <a:ea typeface="Calibri"/>
              <a:cs typeface="Calibri"/>
              <a:sym typeface="Calibri"/>
            </a:endParaRPr>
          </a:p>
        </p:txBody>
      </p:sp>
      <p:sp>
        <p:nvSpPr>
          <p:cNvPr id="665" name="Google Shape;665;p80"/>
          <p:cNvSpPr txBox="1"/>
          <p:nvPr/>
        </p:nvSpPr>
        <p:spPr>
          <a:xfrm>
            <a:off x="1020867" y="4399643"/>
            <a:ext cx="1473776" cy="498928"/>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Avenir"/>
                <a:ea typeface="Avenir"/>
                <a:cs typeface="Avenir"/>
                <a:sym typeface="Avenir"/>
              </a:rPr>
              <a:t>Syntax:</a:t>
            </a:r>
            <a:endParaRPr sz="2133" b="0" i="0" u="none" strike="noStrike" cap="none">
              <a:solidFill>
                <a:schemeClr val="dk1"/>
              </a:solidFill>
              <a:latin typeface="Avenir"/>
              <a:ea typeface="Avenir"/>
              <a:cs typeface="Avenir"/>
              <a:sym typeface="Aveni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8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The Alter Query - Change Clause</a:t>
            </a:r>
            <a:endParaRPr sz="3200" b="0" i="0" u="none" strike="noStrike" cap="none">
              <a:solidFill>
                <a:srgbClr val="191919"/>
              </a:solidFill>
              <a:latin typeface="Avenir"/>
              <a:ea typeface="Avenir"/>
              <a:cs typeface="Avenir"/>
              <a:sym typeface="Avenir"/>
            </a:endParaRPr>
          </a:p>
        </p:txBody>
      </p:sp>
      <p:sp>
        <p:nvSpPr>
          <p:cNvPr id="671" name="Google Shape;671;p81"/>
          <p:cNvSpPr txBox="1"/>
          <p:nvPr/>
        </p:nvSpPr>
        <p:spPr>
          <a:xfrm>
            <a:off x="503400" y="1466548"/>
            <a:ext cx="11390800" cy="4914819"/>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The </a:t>
            </a:r>
            <a:r>
              <a:rPr lang="en" sz="2133" b="0" i="1" u="none" strike="noStrike" cap="none">
                <a:solidFill>
                  <a:schemeClr val="dk1"/>
                </a:solidFill>
                <a:highlight>
                  <a:srgbClr val="FFFFFF"/>
                </a:highlight>
                <a:latin typeface="Avenir"/>
                <a:ea typeface="Avenir"/>
                <a:cs typeface="Avenir"/>
                <a:sym typeface="Avenir"/>
              </a:rPr>
              <a:t>ALTER TABLE</a:t>
            </a:r>
            <a:r>
              <a:rPr lang="en" sz="2133" b="0" i="0" u="none" strike="noStrike" cap="none">
                <a:solidFill>
                  <a:schemeClr val="dk1"/>
                </a:solidFill>
                <a:highlight>
                  <a:srgbClr val="FFFFFF"/>
                </a:highlight>
                <a:latin typeface="Avenir"/>
                <a:ea typeface="Avenir"/>
                <a:cs typeface="Avenir"/>
                <a:sym typeface="Avenir"/>
              </a:rPr>
              <a:t> command is used to specify the change in the structure of a table</a:t>
            </a: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440255" algn="just"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This is followed by the </a:t>
            </a:r>
            <a:r>
              <a:rPr lang="en" sz="2133" b="0" i="1" u="none" strike="noStrike" cap="none">
                <a:solidFill>
                  <a:schemeClr val="dk1"/>
                </a:solidFill>
                <a:highlight>
                  <a:srgbClr val="FFFFFF"/>
                </a:highlight>
                <a:latin typeface="Avenir"/>
                <a:ea typeface="Avenir"/>
                <a:cs typeface="Avenir"/>
                <a:sym typeface="Avenir"/>
              </a:rPr>
              <a:t>CHANGE </a:t>
            </a:r>
            <a:r>
              <a:rPr lang="en" sz="2133" b="0" i="0" u="none" strike="noStrike" cap="none">
                <a:solidFill>
                  <a:schemeClr val="dk1"/>
                </a:solidFill>
                <a:highlight>
                  <a:srgbClr val="FFFFFF"/>
                </a:highlight>
                <a:latin typeface="Avenir"/>
                <a:ea typeface="Avenir"/>
                <a:cs typeface="Avenir"/>
                <a:sym typeface="Avenir"/>
              </a:rPr>
              <a:t>clause that tells the MySql server that we want to change the column name</a:t>
            </a: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440255" algn="just"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The </a:t>
            </a:r>
            <a:r>
              <a:rPr lang="en" sz="2133" b="1" i="1" u="none" strike="noStrike" cap="none">
                <a:solidFill>
                  <a:schemeClr val="dk1"/>
                </a:solidFill>
                <a:highlight>
                  <a:srgbClr val="FFFFFF"/>
                </a:highlight>
                <a:latin typeface="Avenir"/>
                <a:ea typeface="Avenir"/>
                <a:cs typeface="Avenir"/>
                <a:sym typeface="Avenir"/>
              </a:rPr>
              <a:t>CHANGE</a:t>
            </a:r>
            <a:r>
              <a:rPr lang="en" sz="2133" b="0" i="0" u="none" strike="noStrike" cap="none">
                <a:solidFill>
                  <a:schemeClr val="dk1"/>
                </a:solidFill>
                <a:highlight>
                  <a:srgbClr val="FFFFFF"/>
                </a:highlight>
                <a:latin typeface="Avenir"/>
                <a:ea typeface="Avenir"/>
                <a:cs typeface="Avenir"/>
                <a:sym typeface="Avenir"/>
              </a:rPr>
              <a:t> clause is followed by an existing column name that needs to be changed </a:t>
            </a: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440255" algn="just"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And finally, we mention the new definition (new name, new data type, new constraint(optional))</a:t>
            </a:r>
            <a:endParaRPr sz="2133" b="0" i="0" u="none" strike="noStrike" cap="none">
              <a:solidFill>
                <a:schemeClr val="dk1"/>
              </a:solidFill>
              <a:highlight>
                <a:srgbClr val="FFFFFF"/>
              </a:highlight>
              <a:latin typeface="Avenir"/>
              <a:ea typeface="Avenir"/>
              <a:cs typeface="Avenir"/>
              <a:sym typeface="Avenir"/>
            </a:endParaRPr>
          </a:p>
        </p:txBody>
      </p:sp>
      <p:sp>
        <p:nvSpPr>
          <p:cNvPr id="672" name="Google Shape;672;p81"/>
          <p:cNvSpPr txBox="1"/>
          <p:nvPr/>
        </p:nvSpPr>
        <p:spPr>
          <a:xfrm>
            <a:off x="633167" y="892233"/>
            <a:ext cx="4023500" cy="468481"/>
          </a:xfrm>
          <a:prstGeom prst="rect">
            <a:avLst/>
          </a:prstGeom>
          <a:noFill/>
          <a:ln w="19050" cap="flat" cmpd="sng">
            <a:solidFill>
              <a:srgbClr val="4A86E8"/>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1" i="0" u="none" strike="noStrike" cap="none">
                <a:solidFill>
                  <a:schemeClr val="dk1"/>
                </a:solidFill>
                <a:latin typeface="Avenir"/>
                <a:ea typeface="Avenir"/>
                <a:cs typeface="Avenir"/>
                <a:sym typeface="Avenir"/>
              </a:rPr>
              <a:t>Changing Column Definition</a:t>
            </a:r>
            <a:endParaRPr sz="2133" b="1" i="0" u="none" strike="noStrike" cap="none">
              <a:solidFill>
                <a:schemeClr val="dk1"/>
              </a:solidFill>
              <a:latin typeface="Avenir"/>
              <a:ea typeface="Avenir"/>
              <a:cs typeface="Avenir"/>
              <a:sym typeface="Aveni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8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The Alter Query - Modify Clause</a:t>
            </a:r>
            <a:endParaRPr sz="3200" b="0" i="0" u="none" strike="noStrike" cap="none">
              <a:solidFill>
                <a:srgbClr val="191919"/>
              </a:solidFill>
              <a:latin typeface="Avenir"/>
              <a:ea typeface="Avenir"/>
              <a:cs typeface="Avenir"/>
              <a:sym typeface="Avenir"/>
            </a:endParaRPr>
          </a:p>
        </p:txBody>
      </p:sp>
      <p:sp>
        <p:nvSpPr>
          <p:cNvPr id="678" name="Google Shape;678;p82"/>
          <p:cNvSpPr txBox="1"/>
          <p:nvPr/>
        </p:nvSpPr>
        <p:spPr>
          <a:xfrm>
            <a:off x="503400" y="1315357"/>
            <a:ext cx="11031200" cy="2524881"/>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2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The </a:t>
            </a:r>
            <a:r>
              <a:rPr lang="en" sz="2133" b="1" i="1" u="none" strike="noStrike" cap="none">
                <a:solidFill>
                  <a:schemeClr val="dk1"/>
                </a:solidFill>
                <a:highlight>
                  <a:srgbClr val="FFFFFF"/>
                </a:highlight>
                <a:latin typeface="Avenir"/>
                <a:ea typeface="Avenir"/>
                <a:cs typeface="Avenir"/>
                <a:sym typeface="Avenir"/>
              </a:rPr>
              <a:t>Modify </a:t>
            </a:r>
            <a:r>
              <a:rPr lang="en" sz="2133" b="0" i="0" u="none" strike="noStrike" cap="none">
                <a:solidFill>
                  <a:schemeClr val="dk1"/>
                </a:solidFill>
                <a:highlight>
                  <a:srgbClr val="FFFFFF"/>
                </a:highlight>
                <a:latin typeface="Avenir"/>
                <a:ea typeface="Avenir"/>
                <a:cs typeface="Avenir"/>
                <a:sym typeface="Avenir"/>
              </a:rPr>
              <a:t>clause allows you to:</a:t>
            </a:r>
            <a:endParaRPr sz="2133" b="0" i="0" u="none" strike="noStrike" cap="none">
              <a:solidFill>
                <a:schemeClr val="dk1"/>
              </a:solidFill>
              <a:highlight>
                <a:srgbClr val="FFFFFF"/>
              </a:highlight>
              <a:latin typeface="Avenir"/>
              <a:ea typeface="Avenir"/>
              <a:cs typeface="Avenir"/>
              <a:sym typeface="Avenir"/>
            </a:endParaRPr>
          </a:p>
          <a:p>
            <a:pPr marL="1219170" marR="0" lvl="1" indent="-440254" algn="just" rtl="0">
              <a:lnSpc>
                <a:spcPct val="2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Modify Column Data Type</a:t>
            </a:r>
            <a:endParaRPr sz="2133" b="0" i="0" u="none" strike="noStrike" cap="none">
              <a:solidFill>
                <a:schemeClr val="dk1"/>
              </a:solidFill>
              <a:highlight>
                <a:srgbClr val="FFFFFF"/>
              </a:highlight>
              <a:latin typeface="Avenir"/>
              <a:ea typeface="Avenir"/>
              <a:cs typeface="Avenir"/>
              <a:sym typeface="Avenir"/>
            </a:endParaRPr>
          </a:p>
          <a:p>
            <a:pPr marL="0" marR="0" lvl="0" indent="0" algn="just" rtl="0">
              <a:lnSpc>
                <a:spcPct val="115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1219170" marR="0" lvl="1" indent="-440254" algn="just" rtl="0">
              <a:lnSpc>
                <a:spcPct val="2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Modify Column Constraints</a:t>
            </a:r>
            <a:endParaRPr sz="2133" b="0" i="0" u="none" strike="noStrike" cap="none">
              <a:solidFill>
                <a:schemeClr val="dk1"/>
              </a:solidFill>
              <a:highlight>
                <a:srgbClr val="FFFFFF"/>
              </a:highlight>
              <a:latin typeface="Avenir"/>
              <a:ea typeface="Avenir"/>
              <a:cs typeface="Avenir"/>
              <a:sym typeface="Avenir"/>
            </a:endParaRPr>
          </a:p>
        </p:txBody>
      </p:sp>
      <p:sp>
        <p:nvSpPr>
          <p:cNvPr id="679" name="Google Shape;679;p82"/>
          <p:cNvSpPr txBox="1"/>
          <p:nvPr/>
        </p:nvSpPr>
        <p:spPr>
          <a:xfrm>
            <a:off x="1308281" y="4955442"/>
            <a:ext cx="10422800" cy="1102982"/>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 sz="2400" b="1" i="0" u="none" strike="noStrike" cap="none">
                <a:solidFill>
                  <a:schemeClr val="dk1"/>
                </a:solidFill>
                <a:highlight>
                  <a:srgbClr val="FFFFFF"/>
                </a:highlight>
                <a:latin typeface="Courier New"/>
                <a:ea typeface="Courier New"/>
                <a:cs typeface="Courier New"/>
                <a:sym typeface="Courier New"/>
              </a:rPr>
              <a:t>ALTER TABLE</a:t>
            </a:r>
            <a:r>
              <a:rPr lang="en" sz="2400" b="0" i="0" u="none" strike="noStrike" cap="none">
                <a:solidFill>
                  <a:schemeClr val="dk1"/>
                </a:solidFill>
                <a:highlight>
                  <a:srgbClr val="FFFFFF"/>
                </a:highlight>
                <a:latin typeface="Courier New"/>
                <a:ea typeface="Courier New"/>
                <a:cs typeface="Courier New"/>
                <a:sym typeface="Courier New"/>
              </a:rPr>
              <a:t> </a:t>
            </a:r>
            <a:r>
              <a:rPr lang="en" sz="2400" b="0" i="1" u="none" strike="noStrike" cap="none">
                <a:solidFill>
                  <a:schemeClr val="dk1"/>
                </a:solidFill>
                <a:highlight>
                  <a:srgbClr val="FFFFFF"/>
                </a:highlight>
                <a:latin typeface="Courier New"/>
                <a:ea typeface="Courier New"/>
                <a:cs typeface="Courier New"/>
                <a:sym typeface="Courier New"/>
              </a:rPr>
              <a:t>table_name</a:t>
            </a:r>
            <a:r>
              <a:rPr lang="en" sz="2400" b="0" i="0" u="none" strike="noStrike" cap="none">
                <a:solidFill>
                  <a:schemeClr val="dk1"/>
                </a:solidFill>
                <a:highlight>
                  <a:srgbClr val="FFFFFF"/>
                </a:highlight>
                <a:latin typeface="Courier New"/>
                <a:ea typeface="Courier New"/>
                <a:cs typeface="Courier New"/>
                <a:sym typeface="Courier New"/>
              </a:rPr>
              <a:t> </a:t>
            </a:r>
            <a:r>
              <a:rPr lang="en" sz="2400" b="1" i="0" u="none" strike="noStrike" cap="none">
                <a:solidFill>
                  <a:schemeClr val="dk1"/>
                </a:solidFill>
                <a:highlight>
                  <a:srgbClr val="FFFFFF"/>
                </a:highlight>
                <a:latin typeface="Courier New"/>
                <a:ea typeface="Courier New"/>
                <a:cs typeface="Courier New"/>
                <a:sym typeface="Courier New"/>
              </a:rPr>
              <a:t>MODIFY</a:t>
            </a:r>
            <a:r>
              <a:rPr lang="en" sz="2400" b="0" i="0" u="none" strike="noStrike" cap="none">
                <a:solidFill>
                  <a:schemeClr val="dk1"/>
                </a:solidFill>
                <a:highlight>
                  <a:srgbClr val="FFFFFF"/>
                </a:highlight>
                <a:latin typeface="Courier New"/>
                <a:ea typeface="Courier New"/>
                <a:cs typeface="Courier New"/>
                <a:sym typeface="Courier New"/>
              </a:rPr>
              <a:t> </a:t>
            </a:r>
            <a:r>
              <a:rPr lang="en" sz="2400" b="0" i="1" u="none" strike="noStrike" cap="none">
                <a:solidFill>
                  <a:schemeClr val="dk1"/>
                </a:solidFill>
                <a:highlight>
                  <a:srgbClr val="FFFFFF"/>
                </a:highlight>
                <a:latin typeface="Courier New"/>
                <a:ea typeface="Courier New"/>
                <a:cs typeface="Courier New"/>
                <a:sym typeface="Courier New"/>
              </a:rPr>
              <a:t>current_column_name data type constraint;</a:t>
            </a:r>
            <a:endParaRPr sz="2000" b="0" i="0" u="none" strike="noStrike" cap="none">
              <a:solidFill>
                <a:schemeClr val="dk1"/>
              </a:solidFill>
              <a:latin typeface="Calibri"/>
              <a:ea typeface="Calibri"/>
              <a:cs typeface="Calibri"/>
              <a:sym typeface="Calibri"/>
            </a:endParaRPr>
          </a:p>
        </p:txBody>
      </p:sp>
      <p:sp>
        <p:nvSpPr>
          <p:cNvPr id="680" name="Google Shape;680;p82"/>
          <p:cNvSpPr txBox="1"/>
          <p:nvPr/>
        </p:nvSpPr>
        <p:spPr>
          <a:xfrm>
            <a:off x="1011133" y="4555533"/>
            <a:ext cx="1345200" cy="4296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Avenir"/>
                <a:ea typeface="Avenir"/>
                <a:cs typeface="Avenir"/>
                <a:sym typeface="Avenir"/>
              </a:rPr>
              <a:t>Syntax:</a:t>
            </a:r>
            <a:endParaRPr sz="2133" b="0" i="0" u="none" strike="noStrike" cap="none">
              <a:solidFill>
                <a:schemeClr val="dk1"/>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A database table</a:t>
            </a:r>
            <a:endParaRPr sz="3200" b="0" i="0" u="none" strike="noStrike" cap="none">
              <a:solidFill>
                <a:srgbClr val="191919"/>
              </a:solidFill>
              <a:latin typeface="Avenir"/>
              <a:ea typeface="Avenir"/>
              <a:cs typeface="Avenir"/>
              <a:sym typeface="Avenir"/>
            </a:endParaRPr>
          </a:p>
        </p:txBody>
      </p:sp>
      <p:sp>
        <p:nvSpPr>
          <p:cNvPr id="143" name="Google Shape;143;p20"/>
          <p:cNvSpPr txBox="1"/>
          <p:nvPr/>
        </p:nvSpPr>
        <p:spPr>
          <a:xfrm>
            <a:off x="393895" y="998806"/>
            <a:ext cx="6758905" cy="5077127"/>
          </a:xfrm>
          <a:prstGeom prst="rect">
            <a:avLst/>
          </a:prstGeom>
          <a:noFill/>
          <a:ln>
            <a:noFill/>
          </a:ln>
        </p:spPr>
        <p:txBody>
          <a:bodyPr spcFirstLastPara="1" wrap="square" lIns="121900" tIns="121900" rIns="121900" bIns="121900" anchor="t" anchorCtr="0">
            <a:noAutofit/>
          </a:bodyPr>
          <a:lstStyle/>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A database consists of one or more tables</a:t>
            </a:r>
            <a:endParaRPr sz="2400" b="0" i="0" u="none" strike="noStrike" cap="none" dirty="0">
              <a:solidFill>
                <a:srgbClr val="191919"/>
              </a:solidFill>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191919"/>
              </a:solidFill>
              <a:latin typeface="Avenir"/>
              <a:ea typeface="Avenir"/>
              <a:cs typeface="Avenir"/>
              <a:sym typeface="Avenir"/>
            </a:endParaRPr>
          </a:p>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A table is the most significant component in an RDBMS</a:t>
            </a:r>
            <a:endParaRPr sz="2400" b="0" i="0" u="none" strike="noStrike" cap="none" dirty="0">
              <a:solidFill>
                <a:srgbClr val="191919"/>
              </a:solidFill>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191919"/>
              </a:solidFill>
              <a:latin typeface="Avenir"/>
              <a:ea typeface="Avenir"/>
              <a:cs typeface="Avenir"/>
              <a:sym typeface="Avenir"/>
            </a:endParaRPr>
          </a:p>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A table is where all data is stored</a:t>
            </a:r>
            <a:endParaRPr sz="2400" b="0" i="0" u="none" strike="noStrike" cap="none" dirty="0">
              <a:solidFill>
                <a:srgbClr val="191919"/>
              </a:solidFill>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191919"/>
              </a:solidFill>
              <a:latin typeface="Avenir"/>
              <a:ea typeface="Avenir"/>
              <a:cs typeface="Avenir"/>
              <a:sym typeface="Avenir"/>
            </a:endParaRPr>
          </a:p>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A table constitutes of rows &amp; columns</a:t>
            </a:r>
            <a:endParaRPr sz="2400" b="0" i="0" u="none" strike="noStrike" cap="none" dirty="0">
              <a:solidFill>
                <a:srgbClr val="191919"/>
              </a:solidFill>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191919"/>
              </a:solidFill>
              <a:latin typeface="Avenir"/>
              <a:ea typeface="Avenir"/>
              <a:cs typeface="Avenir"/>
              <a:sym typeface="Avenir"/>
            </a:endParaRPr>
          </a:p>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dirty="0">
                <a:solidFill>
                  <a:srgbClr val="191919"/>
                </a:solidFill>
                <a:latin typeface="Avenir"/>
                <a:ea typeface="Avenir"/>
                <a:cs typeface="Avenir"/>
                <a:sym typeface="Avenir"/>
              </a:rPr>
              <a:t>Each column represents attributes of the entity</a:t>
            </a:r>
            <a:endParaRPr sz="2400" b="0" i="0" u="none" strike="noStrike" cap="none" dirty="0">
              <a:solidFill>
                <a:srgbClr val="191919"/>
              </a:solidFill>
              <a:latin typeface="Avenir"/>
              <a:ea typeface="Avenir"/>
              <a:cs typeface="Avenir"/>
              <a:sym typeface="Avenir"/>
            </a:endParaRPr>
          </a:p>
        </p:txBody>
      </p:sp>
      <p:pic>
        <p:nvPicPr>
          <p:cNvPr id="144" name="Google Shape;144;p20"/>
          <p:cNvPicPr preferRelativeResize="0"/>
          <p:nvPr/>
        </p:nvPicPr>
        <p:blipFill rotWithShape="1">
          <a:blip r:embed="rId3">
            <a:alphaModFix/>
          </a:blip>
          <a:srcRect/>
          <a:stretch/>
        </p:blipFill>
        <p:spPr>
          <a:xfrm>
            <a:off x="7232067" y="2346432"/>
            <a:ext cx="4756735" cy="2616699"/>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3"/>
          <p:cNvSpPr txBox="1"/>
          <p:nvPr/>
        </p:nvSpPr>
        <p:spPr>
          <a:xfrm>
            <a:off x="1502224" y="2598600"/>
            <a:ext cx="9653600" cy="830400"/>
          </a:xfrm>
          <a:prstGeom prst="rect">
            <a:avLst/>
          </a:prstGeom>
          <a:noFill/>
          <a:ln>
            <a:noFill/>
          </a:ln>
        </p:spPr>
        <p:txBody>
          <a:bodyPr spcFirstLastPara="1" wrap="square" lIns="121900" tIns="121900" rIns="121900" bIns="121900" anchor="t" anchorCtr="0">
            <a:noAutofit/>
          </a:bodyPr>
          <a:lstStyle/>
          <a:p>
            <a:pPr marL="609585" marR="0" lvl="0" indent="0" algn="just" rtl="0">
              <a:lnSpc>
                <a:spcPct val="100000"/>
              </a:lnSpc>
              <a:spcBef>
                <a:spcPts val="0"/>
              </a:spcBef>
              <a:spcAft>
                <a:spcPts val="0"/>
              </a:spcAft>
              <a:buClr>
                <a:srgbClr val="000000"/>
              </a:buClr>
              <a:buSzPts val="2667"/>
              <a:buFont typeface="Arial"/>
              <a:buNone/>
            </a:pPr>
            <a:r>
              <a:rPr lang="en" sz="2667" b="0" i="1" u="none" strike="noStrike" cap="none">
                <a:solidFill>
                  <a:schemeClr val="dk1"/>
                </a:solidFill>
                <a:highlight>
                  <a:schemeClr val="lt1"/>
                </a:highlight>
                <a:latin typeface="Trebuchet MS"/>
                <a:ea typeface="Trebuchet MS"/>
                <a:cs typeface="Trebuchet MS"/>
                <a:sym typeface="Trebuchet MS"/>
              </a:rPr>
              <a:t>Modify clause CANNOT be used to rename a column</a:t>
            </a:r>
            <a:endParaRPr sz="2667" b="0" i="1" u="none" strike="noStrike" cap="none">
              <a:solidFill>
                <a:srgbClr val="333333"/>
              </a:solidFill>
              <a:latin typeface="Trebuchet MS"/>
              <a:ea typeface="Trebuchet MS"/>
              <a:cs typeface="Trebuchet MS"/>
              <a:sym typeface="Trebuchet M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8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The Alter Query - Change Clause</a:t>
            </a:r>
            <a:endParaRPr sz="3200" b="0" i="0" u="none" strike="noStrike" cap="none">
              <a:solidFill>
                <a:srgbClr val="191919"/>
              </a:solidFill>
              <a:latin typeface="Avenir"/>
              <a:ea typeface="Avenir"/>
              <a:cs typeface="Avenir"/>
              <a:sym typeface="Avenir"/>
            </a:endParaRPr>
          </a:p>
        </p:txBody>
      </p:sp>
      <p:sp>
        <p:nvSpPr>
          <p:cNvPr id="691" name="Google Shape;691;p84"/>
          <p:cNvSpPr txBox="1"/>
          <p:nvPr/>
        </p:nvSpPr>
        <p:spPr>
          <a:xfrm>
            <a:off x="503400" y="2054167"/>
            <a:ext cx="11390800" cy="43272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The </a:t>
            </a:r>
            <a:r>
              <a:rPr lang="en" sz="2133" b="0" i="1" u="none" strike="noStrike" cap="none">
                <a:solidFill>
                  <a:schemeClr val="dk1"/>
                </a:solidFill>
                <a:highlight>
                  <a:srgbClr val="FFFFFF"/>
                </a:highlight>
                <a:latin typeface="Avenir"/>
                <a:ea typeface="Avenir"/>
                <a:cs typeface="Avenir"/>
                <a:sym typeface="Avenir"/>
              </a:rPr>
              <a:t>ALTER TABLE</a:t>
            </a:r>
            <a:r>
              <a:rPr lang="en" sz="2133" b="0" i="0" u="none" strike="noStrike" cap="none">
                <a:solidFill>
                  <a:schemeClr val="dk1"/>
                </a:solidFill>
                <a:highlight>
                  <a:srgbClr val="FFFFFF"/>
                </a:highlight>
                <a:latin typeface="Avenir"/>
                <a:ea typeface="Avenir"/>
                <a:cs typeface="Avenir"/>
                <a:sym typeface="Avenir"/>
              </a:rPr>
              <a:t> command is used to specify the change in the structure of a table</a:t>
            </a: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440255" algn="just"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This is followed by the </a:t>
            </a:r>
            <a:r>
              <a:rPr lang="en" sz="2133" b="0" i="1" u="none" strike="noStrike" cap="none">
                <a:solidFill>
                  <a:schemeClr val="dk1"/>
                </a:solidFill>
                <a:highlight>
                  <a:srgbClr val="FFFFFF"/>
                </a:highlight>
                <a:latin typeface="Avenir"/>
                <a:ea typeface="Avenir"/>
                <a:cs typeface="Avenir"/>
                <a:sym typeface="Avenir"/>
              </a:rPr>
              <a:t>MODIFY </a:t>
            </a:r>
            <a:r>
              <a:rPr lang="en" sz="2133" b="0" i="0" u="none" strike="noStrike" cap="none">
                <a:solidFill>
                  <a:schemeClr val="dk1"/>
                </a:solidFill>
                <a:highlight>
                  <a:srgbClr val="FFFFFF"/>
                </a:highlight>
                <a:latin typeface="Avenir"/>
                <a:ea typeface="Avenir"/>
                <a:cs typeface="Avenir"/>
                <a:sym typeface="Avenir"/>
              </a:rPr>
              <a:t>clause that tells the MySql server that we want to modify a column</a:t>
            </a: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440255" algn="just"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The </a:t>
            </a:r>
            <a:r>
              <a:rPr lang="en" sz="2133" b="1" i="1" u="none" strike="noStrike" cap="none">
                <a:solidFill>
                  <a:schemeClr val="dk1"/>
                </a:solidFill>
                <a:highlight>
                  <a:srgbClr val="FFFFFF"/>
                </a:highlight>
                <a:latin typeface="Avenir"/>
                <a:ea typeface="Avenir"/>
                <a:cs typeface="Avenir"/>
                <a:sym typeface="Avenir"/>
              </a:rPr>
              <a:t>MODIFY </a:t>
            </a:r>
            <a:r>
              <a:rPr lang="en" sz="2133" b="0" i="0" u="none" strike="noStrike" cap="none">
                <a:solidFill>
                  <a:schemeClr val="dk1"/>
                </a:solidFill>
                <a:highlight>
                  <a:srgbClr val="FFFFFF"/>
                </a:highlight>
                <a:latin typeface="Avenir"/>
                <a:ea typeface="Avenir"/>
                <a:cs typeface="Avenir"/>
                <a:sym typeface="Avenir"/>
              </a:rPr>
              <a:t>clause is followed by an existing column name that needs to be changed </a:t>
            </a: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609585" marR="0" lvl="0" indent="-440255" algn="just"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And finally, we mention the new definition of that column (new data type, new constraint(optional))</a:t>
            </a:r>
            <a:endParaRPr sz="2133" b="0" i="0" u="none" strike="noStrike" cap="none">
              <a:solidFill>
                <a:schemeClr val="dk1"/>
              </a:solidFill>
              <a:highlight>
                <a:srgbClr val="FFFFFF"/>
              </a:highlight>
              <a:latin typeface="Avenir"/>
              <a:ea typeface="Avenir"/>
              <a:cs typeface="Avenir"/>
              <a:sym typeface="Avenir"/>
            </a:endParaRPr>
          </a:p>
        </p:txBody>
      </p:sp>
      <p:sp>
        <p:nvSpPr>
          <p:cNvPr id="692" name="Google Shape;692;p84"/>
          <p:cNvSpPr txBox="1"/>
          <p:nvPr/>
        </p:nvSpPr>
        <p:spPr>
          <a:xfrm>
            <a:off x="633167" y="1277667"/>
            <a:ext cx="4774856" cy="534400"/>
          </a:xfrm>
          <a:prstGeom prst="rect">
            <a:avLst/>
          </a:prstGeom>
          <a:noFill/>
          <a:ln w="19050" cap="flat" cmpd="sng">
            <a:solidFill>
              <a:srgbClr val="4A86E8"/>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1" i="0" u="none" strike="noStrike" cap="none">
                <a:solidFill>
                  <a:schemeClr val="dk1"/>
                </a:solidFill>
                <a:latin typeface="Avenir"/>
                <a:ea typeface="Avenir"/>
                <a:cs typeface="Avenir"/>
                <a:sym typeface="Avenir"/>
              </a:rPr>
              <a:t>Modifying Column Definition</a:t>
            </a:r>
            <a:endParaRPr sz="2133" b="1" i="0" u="none" strike="noStrike" cap="none">
              <a:solidFill>
                <a:schemeClr val="dk1"/>
              </a:solidFill>
              <a:latin typeface="Avenir"/>
              <a:ea typeface="Avenir"/>
              <a:cs typeface="Avenir"/>
              <a:sym typeface="Aveni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85"/>
          <p:cNvSpPr txBox="1"/>
          <p:nvPr/>
        </p:nvSpPr>
        <p:spPr>
          <a:xfrm>
            <a:off x="503400" y="2250267"/>
            <a:ext cx="11260800" cy="35088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00000"/>
              </a:lnSpc>
              <a:spcBef>
                <a:spcPts val="0"/>
              </a:spcBef>
              <a:spcAft>
                <a:spcPts val="0"/>
              </a:spcAft>
              <a:buClr>
                <a:schemeClr val="dk1"/>
              </a:buClr>
              <a:buSzPts val="1600"/>
              <a:buFont typeface="Avenir"/>
              <a:buChar char="●"/>
            </a:pPr>
            <a:r>
              <a:rPr lang="en" sz="2133" b="0" i="0" u="none" strike="noStrike" cap="none">
                <a:solidFill>
                  <a:srgbClr val="191919"/>
                </a:solidFill>
                <a:latin typeface="Avenir"/>
                <a:ea typeface="Avenir"/>
                <a:cs typeface="Avenir"/>
                <a:sym typeface="Avenir"/>
              </a:rPr>
              <a:t>If you have already created your MySQL database, and decide after the fact that one of your columns is named incorrectly, you can simply rename it using </a:t>
            </a:r>
            <a:r>
              <a:rPr lang="en" sz="2133" b="1" i="1" u="none" strike="noStrike" cap="none">
                <a:solidFill>
                  <a:srgbClr val="191919"/>
                </a:solidFill>
                <a:latin typeface="Avenir"/>
                <a:ea typeface="Avenir"/>
                <a:cs typeface="Avenir"/>
                <a:sym typeface="Avenir"/>
              </a:rPr>
              <a:t>CHANGE</a:t>
            </a:r>
            <a:endParaRPr sz="2133" b="1" i="1" u="none" strike="noStrike" cap="none">
              <a:solidFill>
                <a:srgbClr val="191919"/>
              </a:solidFill>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1" i="0" u="none" strike="noStrike" cap="none">
              <a:solidFill>
                <a:srgbClr val="191919"/>
              </a:solidFill>
              <a:latin typeface="Avenir"/>
              <a:ea typeface="Avenir"/>
              <a:cs typeface="Avenir"/>
              <a:sym typeface="Avenir"/>
            </a:endParaRPr>
          </a:p>
          <a:p>
            <a:pPr marL="609585" marR="0" lvl="0" indent="0" algn="just" rtl="0">
              <a:lnSpc>
                <a:spcPct val="100000"/>
              </a:lnSpc>
              <a:spcBef>
                <a:spcPts val="0"/>
              </a:spcBef>
              <a:spcAft>
                <a:spcPts val="0"/>
              </a:spcAft>
              <a:buClr>
                <a:srgbClr val="000000"/>
              </a:buClr>
              <a:buSzPts val="2133"/>
              <a:buFont typeface="Arial"/>
              <a:buNone/>
            </a:pPr>
            <a:endParaRPr sz="2133" b="1" i="0" u="none" strike="noStrike" cap="none">
              <a:solidFill>
                <a:srgbClr val="191919"/>
              </a:solidFill>
              <a:latin typeface="Avenir"/>
              <a:ea typeface="Avenir"/>
              <a:cs typeface="Avenir"/>
              <a:sym typeface="Avenir"/>
            </a:endParaRPr>
          </a:p>
          <a:p>
            <a:pPr marL="0" marR="0" lvl="0" indent="0" algn="just" rtl="0">
              <a:lnSpc>
                <a:spcPct val="100000"/>
              </a:lnSpc>
              <a:spcBef>
                <a:spcPts val="0"/>
              </a:spcBef>
              <a:spcAft>
                <a:spcPts val="0"/>
              </a:spcAft>
              <a:buClr>
                <a:srgbClr val="000000"/>
              </a:buClr>
              <a:buSzPts val="2133"/>
              <a:buFont typeface="Arial"/>
              <a:buNone/>
            </a:pPr>
            <a:endParaRPr sz="2133" b="1" i="0" u="none" strike="noStrike" cap="none">
              <a:solidFill>
                <a:srgbClr val="191919"/>
              </a:solidFill>
              <a:latin typeface="Avenir"/>
              <a:ea typeface="Avenir"/>
              <a:cs typeface="Avenir"/>
              <a:sym typeface="Avenir"/>
            </a:endParaRPr>
          </a:p>
          <a:p>
            <a:pPr marL="609585" marR="0" lvl="0" indent="-440255" algn="just" rtl="0">
              <a:lnSpc>
                <a:spcPct val="100000"/>
              </a:lnSpc>
              <a:spcBef>
                <a:spcPts val="0"/>
              </a:spcBef>
              <a:spcAft>
                <a:spcPts val="0"/>
              </a:spcAft>
              <a:buClr>
                <a:srgbClr val="333333"/>
              </a:buClr>
              <a:buSzPts val="1600"/>
              <a:buFont typeface="Avenir"/>
              <a:buChar char="●"/>
            </a:pPr>
            <a:r>
              <a:rPr lang="en" sz="2133" b="1" i="1" u="none" strike="noStrike" cap="none">
                <a:solidFill>
                  <a:srgbClr val="191919"/>
                </a:solidFill>
                <a:latin typeface="Avenir"/>
                <a:ea typeface="Avenir"/>
                <a:cs typeface="Avenir"/>
                <a:sym typeface="Avenir"/>
              </a:rPr>
              <a:t>MODIFY</a:t>
            </a:r>
            <a:r>
              <a:rPr lang="en" sz="2133" b="1" i="0" u="none" strike="noStrike" cap="none">
                <a:solidFill>
                  <a:srgbClr val="191919"/>
                </a:solidFill>
                <a:latin typeface="Avenir"/>
                <a:ea typeface="Avenir"/>
                <a:cs typeface="Avenir"/>
                <a:sym typeface="Avenir"/>
              </a:rPr>
              <a:t> </a:t>
            </a:r>
            <a:r>
              <a:rPr lang="en" sz="2133" b="0" i="0" u="none" strike="noStrike" cap="none">
                <a:solidFill>
                  <a:srgbClr val="191919"/>
                </a:solidFill>
                <a:latin typeface="Avenir"/>
                <a:ea typeface="Avenir"/>
                <a:cs typeface="Avenir"/>
                <a:sym typeface="Avenir"/>
              </a:rPr>
              <a:t>does everything </a:t>
            </a:r>
            <a:r>
              <a:rPr lang="en" sz="2133" b="1" i="1" u="none" strike="noStrike" cap="none">
                <a:solidFill>
                  <a:srgbClr val="191919"/>
                </a:solidFill>
                <a:latin typeface="Avenir"/>
                <a:ea typeface="Avenir"/>
                <a:cs typeface="Avenir"/>
                <a:sym typeface="Avenir"/>
              </a:rPr>
              <a:t>CHANGE</a:t>
            </a:r>
            <a:r>
              <a:rPr lang="en" sz="2133" b="1" i="0" u="none" strike="noStrike" cap="none">
                <a:solidFill>
                  <a:srgbClr val="191919"/>
                </a:solidFill>
                <a:latin typeface="Avenir"/>
                <a:ea typeface="Avenir"/>
                <a:cs typeface="Avenir"/>
                <a:sym typeface="Avenir"/>
              </a:rPr>
              <a:t> </a:t>
            </a:r>
            <a:r>
              <a:rPr lang="en" sz="2133" b="0" i="0" u="none" strike="noStrike" cap="none">
                <a:solidFill>
                  <a:srgbClr val="191919"/>
                </a:solidFill>
                <a:latin typeface="Avenir"/>
                <a:ea typeface="Avenir"/>
                <a:cs typeface="Avenir"/>
                <a:sym typeface="Avenir"/>
              </a:rPr>
              <a:t>can, but without renaming the column</a:t>
            </a:r>
            <a:endParaRPr sz="2133" b="1" i="0" u="none" strike="noStrike" cap="none">
              <a:solidFill>
                <a:srgbClr val="191919"/>
              </a:solidFill>
              <a:latin typeface="Avenir"/>
              <a:ea typeface="Avenir"/>
              <a:cs typeface="Avenir"/>
              <a:sym typeface="Avenir"/>
            </a:endParaRPr>
          </a:p>
        </p:txBody>
      </p:sp>
      <p:sp>
        <p:nvSpPr>
          <p:cNvPr id="698" name="Google Shape;698;p8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Difference between Change and Modify Clause</a:t>
            </a:r>
            <a:endParaRPr sz="3200" b="0" i="0" u="none" strike="noStrike" cap="none">
              <a:solidFill>
                <a:srgbClr val="191919"/>
              </a:solidFill>
              <a:latin typeface="Avenir"/>
              <a:ea typeface="Avenir"/>
              <a:cs typeface="Avenir"/>
              <a:sym typeface="Aveni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8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The Alter Query - Add Clause</a:t>
            </a:r>
            <a:endParaRPr sz="3200" b="0" i="0" u="none" strike="noStrike" cap="none">
              <a:solidFill>
                <a:srgbClr val="191919"/>
              </a:solidFill>
              <a:latin typeface="Avenir"/>
              <a:ea typeface="Avenir"/>
              <a:cs typeface="Avenir"/>
              <a:sym typeface="Avenir"/>
            </a:endParaRPr>
          </a:p>
        </p:txBody>
      </p:sp>
      <p:sp>
        <p:nvSpPr>
          <p:cNvPr id="704" name="Google Shape;704;p86"/>
          <p:cNvSpPr txBox="1"/>
          <p:nvPr/>
        </p:nvSpPr>
        <p:spPr>
          <a:xfrm>
            <a:off x="503400" y="2254967"/>
            <a:ext cx="11031200" cy="30112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2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The </a:t>
            </a:r>
            <a:r>
              <a:rPr lang="en" sz="2133" b="1" i="1" u="none" strike="noStrike" cap="none">
                <a:solidFill>
                  <a:schemeClr val="dk1"/>
                </a:solidFill>
                <a:highlight>
                  <a:srgbClr val="FFFFFF"/>
                </a:highlight>
                <a:latin typeface="Avenir"/>
                <a:ea typeface="Avenir"/>
                <a:cs typeface="Avenir"/>
                <a:sym typeface="Avenir"/>
              </a:rPr>
              <a:t>Add</a:t>
            </a:r>
            <a:r>
              <a:rPr lang="en" sz="2133" b="0" i="0" u="none" strike="noStrike" cap="none">
                <a:solidFill>
                  <a:schemeClr val="dk1"/>
                </a:solidFill>
                <a:highlight>
                  <a:srgbClr val="FFFFFF"/>
                </a:highlight>
                <a:latin typeface="Avenir"/>
                <a:ea typeface="Avenir"/>
                <a:cs typeface="Avenir"/>
                <a:sym typeface="Avenir"/>
              </a:rPr>
              <a:t> clause allows you to:</a:t>
            </a:r>
            <a:endParaRPr sz="2133" b="0" i="0" u="none" strike="noStrike" cap="none">
              <a:solidFill>
                <a:schemeClr val="dk1"/>
              </a:solidFill>
              <a:highlight>
                <a:srgbClr val="FFFFFF"/>
              </a:highlight>
              <a:latin typeface="Avenir"/>
              <a:ea typeface="Avenir"/>
              <a:cs typeface="Avenir"/>
              <a:sym typeface="Avenir"/>
            </a:endParaRPr>
          </a:p>
          <a:p>
            <a:pPr marL="1219170" marR="0" lvl="1" indent="-440254" algn="just" rtl="0">
              <a:lnSpc>
                <a:spcPct val="2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Add a new column to an existing table</a:t>
            </a:r>
            <a:endParaRPr sz="2133" b="0" i="0" u="none" strike="noStrike" cap="none">
              <a:solidFill>
                <a:schemeClr val="dk1"/>
              </a:solidFill>
              <a:highlight>
                <a:srgbClr val="FFFFFF"/>
              </a:highlight>
              <a:latin typeface="Avenir"/>
              <a:ea typeface="Avenir"/>
              <a:cs typeface="Avenir"/>
              <a:sym typeface="Avenir"/>
            </a:endParaRPr>
          </a:p>
          <a:p>
            <a:pPr marL="1219170" marR="0" lvl="0" indent="0" algn="just" rtl="0">
              <a:lnSpc>
                <a:spcPct val="200000"/>
              </a:lnSpc>
              <a:spcBef>
                <a:spcPts val="0"/>
              </a:spcBef>
              <a:spcAft>
                <a:spcPts val="0"/>
              </a:spcAft>
              <a:buClr>
                <a:srgbClr val="000000"/>
              </a:buClr>
              <a:buSzPts val="2133"/>
              <a:buFont typeface="Arial"/>
              <a:buNone/>
            </a:pPr>
            <a:endParaRPr sz="2133" b="0" i="0" u="none" strike="noStrike" cap="none">
              <a:solidFill>
                <a:schemeClr val="dk1"/>
              </a:solidFill>
              <a:highlight>
                <a:srgbClr val="FFFFFF"/>
              </a:highlight>
              <a:latin typeface="Avenir"/>
              <a:ea typeface="Avenir"/>
              <a:cs typeface="Avenir"/>
              <a:sym typeface="Avenir"/>
            </a:endParaRPr>
          </a:p>
          <a:p>
            <a:pPr marL="1219170" marR="0" lvl="1" indent="-440254" algn="just" rtl="0">
              <a:lnSpc>
                <a:spcPct val="2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Add primary key constraint to an existing column</a:t>
            </a:r>
            <a:endParaRPr sz="2133" b="0" i="0" u="none" strike="noStrike" cap="none">
              <a:solidFill>
                <a:schemeClr val="dk1"/>
              </a:solidFill>
              <a:highlight>
                <a:srgbClr val="FFFFFF"/>
              </a:highlight>
              <a:latin typeface="Avenir"/>
              <a:ea typeface="Avenir"/>
              <a:cs typeface="Avenir"/>
              <a:sym typeface="Aveni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87"/>
          <p:cNvSpPr txBox="1"/>
          <p:nvPr/>
        </p:nvSpPr>
        <p:spPr>
          <a:xfrm>
            <a:off x="503400" y="2257367"/>
            <a:ext cx="11031200" cy="12192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1867"/>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To add a new column to an existing table, we use the </a:t>
            </a:r>
            <a:r>
              <a:rPr lang="en" sz="2133" b="1" i="1" u="none" strike="noStrike" cap="none">
                <a:solidFill>
                  <a:schemeClr val="dk1"/>
                </a:solidFill>
                <a:highlight>
                  <a:srgbClr val="FFFFFF"/>
                </a:highlight>
                <a:latin typeface="Avenir"/>
                <a:ea typeface="Avenir"/>
                <a:cs typeface="Avenir"/>
                <a:sym typeface="Avenir"/>
              </a:rPr>
              <a:t>ADD COLUMN </a:t>
            </a:r>
            <a:r>
              <a:rPr lang="en" sz="2133" b="0" i="0" u="none" strike="noStrike" cap="none">
                <a:solidFill>
                  <a:schemeClr val="dk1"/>
                </a:solidFill>
                <a:highlight>
                  <a:srgbClr val="FFFFFF"/>
                </a:highlight>
                <a:latin typeface="Avenir"/>
                <a:ea typeface="Avenir"/>
                <a:cs typeface="Avenir"/>
                <a:sym typeface="Avenir"/>
              </a:rPr>
              <a:t>clause with the </a:t>
            </a:r>
            <a:r>
              <a:rPr lang="en" sz="2133" b="1" i="1" u="none" strike="noStrike" cap="none">
                <a:solidFill>
                  <a:schemeClr val="dk1"/>
                </a:solidFill>
                <a:highlight>
                  <a:srgbClr val="FFFFFF"/>
                </a:highlight>
                <a:latin typeface="Avenir"/>
                <a:ea typeface="Avenir"/>
                <a:cs typeface="Avenir"/>
                <a:sym typeface="Avenir"/>
              </a:rPr>
              <a:t>ALTER</a:t>
            </a:r>
            <a:r>
              <a:rPr lang="en" sz="2133" b="0" i="0" u="none" strike="noStrike" cap="none">
                <a:solidFill>
                  <a:schemeClr val="dk1"/>
                </a:solidFill>
                <a:highlight>
                  <a:srgbClr val="FFFFFF"/>
                </a:highlight>
                <a:latin typeface="Avenir"/>
                <a:ea typeface="Avenir"/>
                <a:cs typeface="Avenir"/>
                <a:sym typeface="Avenir"/>
              </a:rPr>
              <a:t> command in the following way</a:t>
            </a:r>
            <a:endParaRPr sz="2133" b="0" i="0" u="none" strike="noStrike" cap="none">
              <a:solidFill>
                <a:schemeClr val="dk1"/>
              </a:solidFill>
              <a:highlight>
                <a:srgbClr val="FFFFFF"/>
              </a:highlight>
              <a:latin typeface="Avenir"/>
              <a:ea typeface="Avenir"/>
              <a:cs typeface="Avenir"/>
              <a:sym typeface="Avenir"/>
            </a:endParaRPr>
          </a:p>
        </p:txBody>
      </p:sp>
      <p:sp>
        <p:nvSpPr>
          <p:cNvPr id="710" name="Google Shape;710;p87"/>
          <p:cNvSpPr txBox="1"/>
          <p:nvPr/>
        </p:nvSpPr>
        <p:spPr>
          <a:xfrm>
            <a:off x="2191000" y="4734067"/>
            <a:ext cx="7810000" cy="60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35463" marR="0" lvl="0" indent="0" algn="ctr" rtl="0">
              <a:lnSpc>
                <a:spcPct val="115000"/>
              </a:lnSpc>
              <a:spcBef>
                <a:spcPts val="0"/>
              </a:spcBef>
              <a:spcAft>
                <a:spcPts val="0"/>
              </a:spcAft>
              <a:buClr>
                <a:srgbClr val="000000"/>
              </a:buClr>
              <a:buSzPts val="2000"/>
              <a:buFont typeface="Arial"/>
              <a:buNone/>
            </a:pPr>
            <a:r>
              <a:rPr lang="en" sz="2000" b="1" i="0" u="none" strike="noStrike" cap="none">
                <a:solidFill>
                  <a:schemeClr val="dk1"/>
                </a:solidFill>
                <a:highlight>
                  <a:srgbClr val="FFFFFF"/>
                </a:highlight>
                <a:latin typeface="Courier New"/>
                <a:ea typeface="Courier New"/>
                <a:cs typeface="Courier New"/>
                <a:sym typeface="Courier New"/>
              </a:rPr>
              <a:t>ALTER TABLE</a:t>
            </a:r>
            <a:r>
              <a:rPr lang="en" sz="2000" b="0" i="0" u="none" strike="noStrike" cap="none">
                <a:solidFill>
                  <a:schemeClr val="dk1"/>
                </a:solidFill>
                <a:highlight>
                  <a:srgbClr val="FFFFFF"/>
                </a:highlight>
                <a:latin typeface="Courier New"/>
                <a:ea typeface="Courier New"/>
                <a:cs typeface="Courier New"/>
                <a:sym typeface="Courier New"/>
              </a:rPr>
              <a:t> </a:t>
            </a:r>
            <a:r>
              <a:rPr lang="en" sz="2000" b="0" i="1" u="none" strike="noStrike" cap="none">
                <a:solidFill>
                  <a:schemeClr val="dk1"/>
                </a:solidFill>
                <a:highlight>
                  <a:srgbClr val="FFFFFF"/>
                </a:highlight>
                <a:latin typeface="Courier New"/>
                <a:ea typeface="Courier New"/>
                <a:cs typeface="Courier New"/>
                <a:sym typeface="Courier New"/>
              </a:rPr>
              <a:t>table_name</a:t>
            </a:r>
            <a:r>
              <a:rPr lang="en" sz="2000" b="0" i="0" u="none" strike="noStrike" cap="none">
                <a:solidFill>
                  <a:schemeClr val="dk1"/>
                </a:solidFill>
                <a:highlight>
                  <a:srgbClr val="FFFFFF"/>
                </a:highlight>
                <a:latin typeface="Courier New"/>
                <a:ea typeface="Courier New"/>
                <a:cs typeface="Courier New"/>
                <a:sym typeface="Courier New"/>
              </a:rPr>
              <a:t> </a:t>
            </a:r>
            <a:r>
              <a:rPr lang="en" sz="2000" b="1" i="0" u="none" strike="noStrike" cap="none">
                <a:solidFill>
                  <a:schemeClr val="dk1"/>
                </a:solidFill>
                <a:highlight>
                  <a:srgbClr val="FFFFFF"/>
                </a:highlight>
                <a:latin typeface="Courier New"/>
                <a:ea typeface="Courier New"/>
                <a:cs typeface="Courier New"/>
                <a:sym typeface="Courier New"/>
              </a:rPr>
              <a:t>ADD COLUMN </a:t>
            </a:r>
            <a:r>
              <a:rPr lang="en" sz="2000" b="0" i="1" u="none" strike="noStrike" cap="none">
                <a:solidFill>
                  <a:schemeClr val="dk1"/>
                </a:solidFill>
                <a:highlight>
                  <a:srgbClr val="FFFFFF"/>
                </a:highlight>
                <a:latin typeface="Courier New"/>
                <a:ea typeface="Courier New"/>
                <a:cs typeface="Courier New"/>
                <a:sym typeface="Courier New"/>
              </a:rPr>
              <a:t>column_name</a:t>
            </a:r>
            <a:endParaRPr sz="2000" b="0" i="1" u="none" strike="noStrike" cap="none">
              <a:solidFill>
                <a:schemeClr val="dk1"/>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1467"/>
              <a:buFont typeface="Arial"/>
              <a:buNone/>
            </a:pPr>
            <a:endParaRPr sz="1467" b="0" i="0" u="none" strike="noStrike" cap="none">
              <a:solidFill>
                <a:srgbClr val="008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11" name="Google Shape;711;p87"/>
          <p:cNvSpPr txBox="1"/>
          <p:nvPr/>
        </p:nvSpPr>
        <p:spPr>
          <a:xfrm>
            <a:off x="1102867" y="3796333"/>
            <a:ext cx="1345200" cy="5096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Avenir"/>
                <a:ea typeface="Avenir"/>
                <a:cs typeface="Avenir"/>
                <a:sym typeface="Avenir"/>
              </a:rPr>
              <a:t>Syntax:</a:t>
            </a:r>
            <a:endParaRPr sz="2133" b="0" i="0" u="none" strike="noStrike" cap="none">
              <a:solidFill>
                <a:schemeClr val="dk1"/>
              </a:solidFill>
              <a:latin typeface="Avenir"/>
              <a:ea typeface="Avenir"/>
              <a:cs typeface="Avenir"/>
              <a:sym typeface="Avenir"/>
            </a:endParaRPr>
          </a:p>
        </p:txBody>
      </p:sp>
      <p:sp>
        <p:nvSpPr>
          <p:cNvPr id="712" name="Google Shape;712;p87"/>
          <p:cNvSpPr txBox="1"/>
          <p:nvPr/>
        </p:nvSpPr>
        <p:spPr>
          <a:xfrm>
            <a:off x="648267" y="1320530"/>
            <a:ext cx="4707504" cy="509600"/>
          </a:xfrm>
          <a:prstGeom prst="rect">
            <a:avLst/>
          </a:prstGeom>
          <a:noFill/>
          <a:ln w="19050" cap="flat" cmpd="sng">
            <a:solidFill>
              <a:srgbClr val="4A86E8"/>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1" i="0" u="none" strike="noStrike" cap="none">
                <a:solidFill>
                  <a:schemeClr val="dk1"/>
                </a:solidFill>
                <a:latin typeface="Avenir"/>
                <a:ea typeface="Avenir"/>
                <a:cs typeface="Avenir"/>
                <a:sym typeface="Avenir"/>
              </a:rPr>
              <a:t>Adding a new column to a table</a:t>
            </a:r>
            <a:endParaRPr sz="2133" b="1" i="0" u="none" strike="noStrike" cap="none">
              <a:solidFill>
                <a:schemeClr val="dk1"/>
              </a:solidFill>
              <a:latin typeface="Avenir"/>
              <a:ea typeface="Avenir"/>
              <a:cs typeface="Avenir"/>
              <a:sym typeface="Avenir"/>
            </a:endParaRPr>
          </a:p>
        </p:txBody>
      </p:sp>
      <p:sp>
        <p:nvSpPr>
          <p:cNvPr id="713" name="Google Shape;713;p8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The Alter Query - Add Clause</a:t>
            </a:r>
            <a:endParaRPr sz="3200" b="0" i="0" u="none" strike="noStrike" cap="none">
              <a:solidFill>
                <a:srgbClr val="191919"/>
              </a:solidFill>
              <a:latin typeface="Avenir"/>
              <a:ea typeface="Avenir"/>
              <a:cs typeface="Avenir"/>
              <a:sym typeface="Aveni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88"/>
          <p:cNvSpPr txBox="1"/>
          <p:nvPr/>
        </p:nvSpPr>
        <p:spPr>
          <a:xfrm>
            <a:off x="577867" y="1993200"/>
            <a:ext cx="11182400" cy="1141200"/>
          </a:xfrm>
          <a:prstGeom prst="rect">
            <a:avLst/>
          </a:prstGeom>
          <a:noFill/>
          <a:ln>
            <a:noFill/>
          </a:ln>
        </p:spPr>
        <p:txBody>
          <a:bodyPr spcFirstLastPara="1" wrap="square" lIns="121900" tIns="121900" rIns="121900" bIns="121900"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 sz="2400" b="0" i="1" u="none" strike="noStrike" cap="none">
                <a:solidFill>
                  <a:schemeClr val="dk1"/>
                </a:solidFill>
                <a:highlight>
                  <a:schemeClr val="lt1"/>
                </a:highlight>
                <a:latin typeface="Trebuchet MS"/>
                <a:ea typeface="Trebuchet MS"/>
                <a:cs typeface="Trebuchet MS"/>
                <a:sym typeface="Trebuchet MS"/>
              </a:rPr>
              <a:t>By default, the ADD clause adds a column at the end of the table. Use the </a:t>
            </a:r>
            <a:r>
              <a:rPr lang="en" sz="2400" b="1" i="1" u="none" strike="noStrike" cap="none">
                <a:solidFill>
                  <a:schemeClr val="dk1"/>
                </a:solidFill>
                <a:highlight>
                  <a:schemeClr val="lt1"/>
                </a:highlight>
                <a:latin typeface="Trebuchet MS"/>
                <a:ea typeface="Trebuchet MS"/>
                <a:cs typeface="Trebuchet MS"/>
                <a:sym typeface="Trebuchet MS"/>
              </a:rPr>
              <a:t>AFTER </a:t>
            </a:r>
            <a:r>
              <a:rPr lang="en" sz="2400" b="0" i="1" u="none" strike="noStrike" cap="none">
                <a:solidFill>
                  <a:schemeClr val="dk1"/>
                </a:solidFill>
                <a:highlight>
                  <a:schemeClr val="lt1"/>
                </a:highlight>
                <a:latin typeface="Trebuchet MS"/>
                <a:ea typeface="Trebuchet MS"/>
                <a:cs typeface="Trebuchet MS"/>
                <a:sym typeface="Trebuchet MS"/>
              </a:rPr>
              <a:t>keyword to add a column at a particular position in a table</a:t>
            </a:r>
            <a:endParaRPr sz="2400" b="0" i="1" u="none" strike="noStrike" cap="none">
              <a:solidFill>
                <a:schemeClr val="dk1"/>
              </a:solidFill>
              <a:highlight>
                <a:schemeClr val="lt1"/>
              </a:highlight>
              <a:latin typeface="Trebuchet MS"/>
              <a:ea typeface="Trebuchet MS"/>
              <a:cs typeface="Trebuchet MS"/>
              <a:sym typeface="Trebuchet MS"/>
            </a:endParaRPr>
          </a:p>
        </p:txBody>
      </p:sp>
      <p:sp>
        <p:nvSpPr>
          <p:cNvPr id="719" name="Google Shape;719;p88"/>
          <p:cNvSpPr txBox="1"/>
          <p:nvPr/>
        </p:nvSpPr>
        <p:spPr>
          <a:xfrm>
            <a:off x="508000" y="3236000"/>
            <a:ext cx="10864000" cy="9832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0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For example: To add a ‘Date_of_Birth’ column after ‘last_name’ column in the table Customer, use the following query :</a:t>
            </a:r>
            <a:endParaRPr sz="2400" b="0" i="0" u="none" strike="noStrike" cap="none">
              <a:solidFill>
                <a:schemeClr val="dk1"/>
              </a:solidFill>
              <a:latin typeface="Calibri"/>
              <a:ea typeface="Calibri"/>
              <a:cs typeface="Calibri"/>
              <a:sym typeface="Calibri"/>
            </a:endParaRPr>
          </a:p>
        </p:txBody>
      </p:sp>
      <p:sp>
        <p:nvSpPr>
          <p:cNvPr id="720" name="Google Shape;720;p88"/>
          <p:cNvSpPr txBox="1"/>
          <p:nvPr/>
        </p:nvSpPr>
        <p:spPr>
          <a:xfrm>
            <a:off x="1062567" y="4989833"/>
            <a:ext cx="10673200" cy="704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35463" marR="0" lvl="0" indent="0" algn="l" rtl="0">
              <a:lnSpc>
                <a:spcPct val="115000"/>
              </a:lnSpc>
              <a:spcBef>
                <a:spcPts val="0"/>
              </a:spcBef>
              <a:spcAft>
                <a:spcPts val="0"/>
              </a:spcAft>
              <a:buClr>
                <a:srgbClr val="000000"/>
              </a:buClr>
              <a:buSzPts val="2133"/>
              <a:buFont typeface="Arial"/>
              <a:buNone/>
            </a:pPr>
            <a:r>
              <a:rPr lang="en" sz="2133" b="1" i="0" u="none" strike="noStrike" cap="none">
                <a:solidFill>
                  <a:schemeClr val="dk1"/>
                </a:solidFill>
                <a:highlight>
                  <a:srgbClr val="FFFFFF"/>
                </a:highlight>
                <a:latin typeface="Courier New"/>
                <a:ea typeface="Courier New"/>
                <a:cs typeface="Courier New"/>
                <a:sym typeface="Courier New"/>
              </a:rPr>
              <a:t>ALTER TABLE </a:t>
            </a:r>
            <a:r>
              <a:rPr lang="en" sz="2133" b="0" i="0" u="none" strike="noStrike" cap="none">
                <a:solidFill>
                  <a:schemeClr val="dk1"/>
                </a:solidFill>
                <a:highlight>
                  <a:srgbClr val="FFFFFF"/>
                </a:highlight>
                <a:latin typeface="Courier New"/>
                <a:ea typeface="Courier New"/>
                <a:cs typeface="Courier New"/>
                <a:sym typeface="Courier New"/>
              </a:rPr>
              <a:t>Customer </a:t>
            </a:r>
            <a:r>
              <a:rPr lang="en" sz="2133" b="1" i="0" u="none" strike="noStrike" cap="none">
                <a:solidFill>
                  <a:schemeClr val="dk1"/>
                </a:solidFill>
                <a:highlight>
                  <a:srgbClr val="FFFFFF"/>
                </a:highlight>
                <a:latin typeface="Courier New"/>
                <a:ea typeface="Courier New"/>
                <a:cs typeface="Courier New"/>
                <a:sym typeface="Courier New"/>
              </a:rPr>
              <a:t>ADD </a:t>
            </a:r>
            <a:r>
              <a:rPr lang="en" sz="2133" b="0" i="0" u="none" strike="noStrike" cap="none">
                <a:solidFill>
                  <a:schemeClr val="dk1"/>
                </a:solidFill>
                <a:highlight>
                  <a:srgbClr val="FFFFFF"/>
                </a:highlight>
                <a:latin typeface="Courier New"/>
                <a:ea typeface="Courier New"/>
                <a:cs typeface="Courier New"/>
                <a:sym typeface="Courier New"/>
              </a:rPr>
              <a:t>Date_of_Birth date </a:t>
            </a:r>
            <a:r>
              <a:rPr lang="en" sz="2133" b="1" i="0" u="none" strike="noStrike" cap="none">
                <a:solidFill>
                  <a:schemeClr val="dk1"/>
                </a:solidFill>
                <a:highlight>
                  <a:srgbClr val="FFFFFF"/>
                </a:highlight>
                <a:latin typeface="Courier New"/>
                <a:ea typeface="Courier New"/>
                <a:cs typeface="Courier New"/>
                <a:sym typeface="Courier New"/>
              </a:rPr>
              <a:t>AFTER </a:t>
            </a:r>
            <a:r>
              <a:rPr lang="en" sz="2133" b="0" i="0" u="none" strike="noStrike" cap="none">
                <a:solidFill>
                  <a:schemeClr val="dk1"/>
                </a:solidFill>
                <a:highlight>
                  <a:srgbClr val="FFFFFF"/>
                </a:highlight>
                <a:latin typeface="Courier New"/>
                <a:ea typeface="Courier New"/>
                <a:cs typeface="Courier New"/>
                <a:sym typeface="Courier New"/>
              </a:rPr>
              <a:t>‘last_name’</a:t>
            </a:r>
            <a:r>
              <a:rPr lang="en" sz="2133" b="1" i="0" u="none" strike="noStrike" cap="none">
                <a:solidFill>
                  <a:schemeClr val="dk1"/>
                </a:solidFill>
                <a:highlight>
                  <a:srgbClr val="FFFFFF"/>
                </a:highlight>
                <a:latin typeface="Courier New"/>
                <a:ea typeface="Courier New"/>
                <a:cs typeface="Courier New"/>
                <a:sym typeface="Courier New"/>
              </a:rPr>
              <a:t>;</a:t>
            </a:r>
            <a:endParaRPr sz="2133" b="1" i="1" u="none" strike="noStrike" cap="none">
              <a:solidFill>
                <a:schemeClr val="dk1"/>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1467"/>
              <a:buFont typeface="Arial"/>
              <a:buNone/>
            </a:pPr>
            <a:endParaRPr sz="1467" b="0" i="0" u="none" strike="noStrike" cap="none">
              <a:solidFill>
                <a:srgbClr val="008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89"/>
          <p:cNvSpPr txBox="1"/>
          <p:nvPr/>
        </p:nvSpPr>
        <p:spPr>
          <a:xfrm>
            <a:off x="503400" y="2358967"/>
            <a:ext cx="11031200" cy="12192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222222"/>
              </a:buClr>
              <a:buSzPts val="1600"/>
              <a:buFont typeface="Avenir"/>
              <a:buChar char="●"/>
            </a:pPr>
            <a:r>
              <a:rPr lang="en" sz="2133" b="0" i="0" u="none" strike="noStrike" cap="none">
                <a:solidFill>
                  <a:srgbClr val="222222"/>
                </a:solidFill>
                <a:highlight>
                  <a:srgbClr val="FFFFFF"/>
                </a:highlight>
                <a:latin typeface="Avenir"/>
                <a:ea typeface="Avenir"/>
                <a:cs typeface="Avenir"/>
                <a:sym typeface="Avenir"/>
              </a:rPr>
              <a:t>Suppose you no longer need a column from a table for your analysis</a:t>
            </a:r>
            <a:endParaRPr sz="2133" b="0" i="0" u="none" strike="noStrike" cap="none">
              <a:solidFill>
                <a:srgbClr val="222222"/>
              </a:solidFill>
              <a:highlight>
                <a:srgbClr val="FFFFFF"/>
              </a:highlight>
              <a:latin typeface="Avenir"/>
              <a:ea typeface="Avenir"/>
              <a:cs typeface="Avenir"/>
              <a:sym typeface="Avenir"/>
            </a:endParaRPr>
          </a:p>
          <a:p>
            <a:pPr marL="609585" marR="0" lvl="0" indent="0" algn="l" rtl="0">
              <a:lnSpc>
                <a:spcPct val="115000"/>
              </a:lnSpc>
              <a:spcBef>
                <a:spcPts val="1867"/>
              </a:spcBef>
              <a:spcAft>
                <a:spcPts val="0"/>
              </a:spcAft>
              <a:buClr>
                <a:srgbClr val="000000"/>
              </a:buClr>
              <a:buSzPts val="2133"/>
              <a:buFont typeface="Arial"/>
              <a:buNone/>
            </a:pPr>
            <a:endParaRPr sz="2133" b="0" i="0" u="none" strike="noStrike" cap="none">
              <a:solidFill>
                <a:srgbClr val="222222"/>
              </a:solidFill>
              <a:highlight>
                <a:srgbClr val="FFFFFF"/>
              </a:highlight>
              <a:latin typeface="Avenir"/>
              <a:ea typeface="Avenir"/>
              <a:cs typeface="Avenir"/>
              <a:sym typeface="Avenir"/>
            </a:endParaRPr>
          </a:p>
          <a:p>
            <a:pPr marL="609585" marR="0" lvl="0" indent="-440255" algn="l" rtl="0">
              <a:lnSpc>
                <a:spcPct val="115000"/>
              </a:lnSpc>
              <a:spcBef>
                <a:spcPts val="0"/>
              </a:spcBef>
              <a:spcAft>
                <a:spcPts val="0"/>
              </a:spcAft>
              <a:buClr>
                <a:srgbClr val="222222"/>
              </a:buClr>
              <a:buSzPts val="1600"/>
              <a:buFont typeface="Avenir"/>
              <a:buChar char="●"/>
            </a:pPr>
            <a:r>
              <a:rPr lang="en" sz="2133" b="0" i="0" u="none" strike="noStrike" cap="none">
                <a:solidFill>
                  <a:srgbClr val="222222"/>
                </a:solidFill>
                <a:highlight>
                  <a:srgbClr val="FFFFFF"/>
                </a:highlight>
                <a:latin typeface="Avenir"/>
                <a:ea typeface="Avenir"/>
                <a:cs typeface="Avenir"/>
                <a:sym typeface="Avenir"/>
              </a:rPr>
              <a:t>In this scenario we use the </a:t>
            </a:r>
            <a:r>
              <a:rPr lang="en" sz="2133" b="1" i="1" u="none" strike="noStrike" cap="none">
                <a:solidFill>
                  <a:srgbClr val="222222"/>
                </a:solidFill>
                <a:highlight>
                  <a:srgbClr val="FFFFFF"/>
                </a:highlight>
                <a:latin typeface="Avenir"/>
                <a:ea typeface="Avenir"/>
                <a:cs typeface="Avenir"/>
                <a:sym typeface="Avenir"/>
              </a:rPr>
              <a:t>ALTER</a:t>
            </a:r>
            <a:r>
              <a:rPr lang="en" sz="2133" b="0" i="0" u="none" strike="noStrike" cap="none">
                <a:solidFill>
                  <a:srgbClr val="222222"/>
                </a:solidFill>
                <a:highlight>
                  <a:srgbClr val="FFFFFF"/>
                </a:highlight>
                <a:latin typeface="Avenir"/>
                <a:ea typeface="Avenir"/>
                <a:cs typeface="Avenir"/>
                <a:sym typeface="Avenir"/>
              </a:rPr>
              <a:t> command with the </a:t>
            </a:r>
            <a:r>
              <a:rPr lang="en" sz="2133" b="1" i="1" u="none" strike="noStrike" cap="none">
                <a:solidFill>
                  <a:srgbClr val="222222"/>
                </a:solidFill>
                <a:highlight>
                  <a:srgbClr val="FFFFFF"/>
                </a:highlight>
                <a:latin typeface="Avenir"/>
                <a:ea typeface="Avenir"/>
                <a:cs typeface="Avenir"/>
                <a:sym typeface="Avenir"/>
              </a:rPr>
              <a:t>DROP</a:t>
            </a:r>
            <a:r>
              <a:rPr lang="en" sz="2133" b="0" i="0" u="none" strike="noStrike" cap="none">
                <a:solidFill>
                  <a:srgbClr val="222222"/>
                </a:solidFill>
                <a:highlight>
                  <a:srgbClr val="FFFFFF"/>
                </a:highlight>
                <a:latin typeface="Avenir"/>
                <a:ea typeface="Avenir"/>
                <a:cs typeface="Avenir"/>
                <a:sym typeface="Avenir"/>
              </a:rPr>
              <a:t> clause to remove a column from the table</a:t>
            </a:r>
            <a:endParaRPr sz="2133" b="0" i="0" u="none" strike="noStrike" cap="none">
              <a:solidFill>
                <a:srgbClr val="222222"/>
              </a:solidFill>
              <a:highlight>
                <a:srgbClr val="FFFFFF"/>
              </a:highlight>
              <a:latin typeface="Avenir"/>
              <a:ea typeface="Avenir"/>
              <a:cs typeface="Avenir"/>
              <a:sym typeface="Avenir"/>
            </a:endParaRPr>
          </a:p>
        </p:txBody>
      </p:sp>
      <p:sp>
        <p:nvSpPr>
          <p:cNvPr id="726" name="Google Shape;726;p89"/>
          <p:cNvSpPr txBox="1"/>
          <p:nvPr/>
        </p:nvSpPr>
        <p:spPr>
          <a:xfrm>
            <a:off x="1218900" y="5464233"/>
            <a:ext cx="9108400" cy="60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35463" marR="0" lvl="0" indent="0" algn="ctr" rtl="0">
              <a:lnSpc>
                <a:spcPct val="115000"/>
              </a:lnSpc>
              <a:spcBef>
                <a:spcPts val="0"/>
              </a:spcBef>
              <a:spcAft>
                <a:spcPts val="0"/>
              </a:spcAft>
              <a:buClr>
                <a:srgbClr val="000000"/>
              </a:buClr>
              <a:buSzPts val="2133"/>
              <a:buFont typeface="Arial"/>
              <a:buNone/>
            </a:pPr>
            <a:r>
              <a:rPr lang="en" sz="2133" b="1" i="0" u="none" strike="noStrike" cap="none">
                <a:solidFill>
                  <a:schemeClr val="dk1"/>
                </a:solidFill>
                <a:highlight>
                  <a:srgbClr val="FFFFFF"/>
                </a:highlight>
                <a:latin typeface="Courier New"/>
                <a:ea typeface="Courier New"/>
                <a:cs typeface="Courier New"/>
                <a:sym typeface="Courier New"/>
              </a:rPr>
              <a:t>ALTER TABLE</a:t>
            </a:r>
            <a:r>
              <a:rPr lang="en" sz="2133" b="0" i="0" u="none" strike="noStrike" cap="none">
                <a:solidFill>
                  <a:schemeClr val="dk1"/>
                </a:solidFill>
                <a:highlight>
                  <a:srgbClr val="FFFFFF"/>
                </a:highlight>
                <a:latin typeface="Courier New"/>
                <a:ea typeface="Courier New"/>
                <a:cs typeface="Courier New"/>
                <a:sym typeface="Courier New"/>
              </a:rPr>
              <a:t> </a:t>
            </a:r>
            <a:r>
              <a:rPr lang="en" sz="2133" b="0" i="1" u="none" strike="noStrike" cap="none">
                <a:solidFill>
                  <a:schemeClr val="dk1"/>
                </a:solidFill>
                <a:highlight>
                  <a:srgbClr val="FFFFFF"/>
                </a:highlight>
                <a:latin typeface="Courier New"/>
                <a:ea typeface="Courier New"/>
                <a:cs typeface="Courier New"/>
                <a:sym typeface="Courier New"/>
              </a:rPr>
              <a:t>table_name</a:t>
            </a:r>
            <a:r>
              <a:rPr lang="en" sz="2133" b="0" i="0" u="none" strike="noStrike" cap="none">
                <a:solidFill>
                  <a:schemeClr val="dk1"/>
                </a:solidFill>
                <a:highlight>
                  <a:srgbClr val="FFFFFF"/>
                </a:highlight>
                <a:latin typeface="Courier New"/>
                <a:ea typeface="Courier New"/>
                <a:cs typeface="Courier New"/>
                <a:sym typeface="Courier New"/>
              </a:rPr>
              <a:t> </a:t>
            </a:r>
            <a:r>
              <a:rPr lang="en" sz="2133" b="1" i="0" u="none" strike="noStrike" cap="none">
                <a:solidFill>
                  <a:schemeClr val="dk1"/>
                </a:solidFill>
                <a:highlight>
                  <a:srgbClr val="FFFFFF"/>
                </a:highlight>
                <a:latin typeface="Courier New"/>
                <a:ea typeface="Courier New"/>
                <a:cs typeface="Courier New"/>
                <a:sym typeface="Courier New"/>
              </a:rPr>
              <a:t>DROP COLUMN </a:t>
            </a:r>
            <a:r>
              <a:rPr lang="en" sz="2133" b="0" i="1" u="none" strike="noStrike" cap="none">
                <a:solidFill>
                  <a:schemeClr val="dk1"/>
                </a:solidFill>
                <a:highlight>
                  <a:srgbClr val="FFFFFF"/>
                </a:highlight>
                <a:latin typeface="Courier New"/>
                <a:ea typeface="Courier New"/>
                <a:cs typeface="Courier New"/>
                <a:sym typeface="Courier New"/>
              </a:rPr>
              <a:t>column_name</a:t>
            </a:r>
            <a:endParaRPr sz="2133" b="0" i="1" u="none" strike="noStrike" cap="none">
              <a:solidFill>
                <a:schemeClr val="dk1"/>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1467"/>
              <a:buFont typeface="Arial"/>
              <a:buNone/>
            </a:pPr>
            <a:endParaRPr sz="1467" b="0" i="0" u="none" strike="noStrike" cap="none">
              <a:solidFill>
                <a:srgbClr val="008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27" name="Google Shape;727;p89"/>
          <p:cNvSpPr txBox="1"/>
          <p:nvPr/>
        </p:nvSpPr>
        <p:spPr>
          <a:xfrm>
            <a:off x="1113000" y="4480733"/>
            <a:ext cx="1345200" cy="4296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rgbClr val="222222"/>
                </a:solidFill>
                <a:latin typeface="Avenir"/>
                <a:ea typeface="Avenir"/>
                <a:cs typeface="Avenir"/>
                <a:sym typeface="Avenir"/>
              </a:rPr>
              <a:t>Syntax:</a:t>
            </a:r>
            <a:endParaRPr sz="2133" b="0" i="0" u="none" strike="noStrike" cap="none">
              <a:solidFill>
                <a:srgbClr val="222222"/>
              </a:solidFill>
              <a:latin typeface="Avenir"/>
              <a:ea typeface="Avenir"/>
              <a:cs typeface="Avenir"/>
              <a:sym typeface="Avenir"/>
            </a:endParaRPr>
          </a:p>
        </p:txBody>
      </p:sp>
      <p:sp>
        <p:nvSpPr>
          <p:cNvPr id="728" name="Google Shape;728;p89"/>
          <p:cNvSpPr txBox="1"/>
          <p:nvPr/>
        </p:nvSpPr>
        <p:spPr>
          <a:xfrm>
            <a:off x="636533" y="1319200"/>
            <a:ext cx="5294004" cy="509600"/>
          </a:xfrm>
          <a:prstGeom prst="rect">
            <a:avLst/>
          </a:prstGeom>
          <a:noFill/>
          <a:ln w="19050" cap="flat" cmpd="sng">
            <a:solidFill>
              <a:srgbClr val="4A86E8"/>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1" i="0" u="none" strike="noStrike" cap="none">
                <a:solidFill>
                  <a:schemeClr val="dk1"/>
                </a:solidFill>
                <a:latin typeface="Avenir"/>
                <a:ea typeface="Avenir"/>
                <a:cs typeface="Avenir"/>
                <a:sym typeface="Avenir"/>
              </a:rPr>
              <a:t>Dropping a column from the table</a:t>
            </a:r>
            <a:endParaRPr sz="2133" b="1" i="0" u="none" strike="noStrike" cap="none">
              <a:solidFill>
                <a:schemeClr val="dk1"/>
              </a:solidFill>
              <a:latin typeface="Avenir"/>
              <a:ea typeface="Avenir"/>
              <a:cs typeface="Avenir"/>
              <a:sym typeface="Avenir"/>
            </a:endParaRPr>
          </a:p>
        </p:txBody>
      </p:sp>
      <p:sp>
        <p:nvSpPr>
          <p:cNvPr id="729" name="Google Shape;729;p8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The Alter Query - Drop Clause</a:t>
            </a:r>
            <a:endParaRPr sz="3200" b="0" i="0" u="none" strike="noStrike" cap="none">
              <a:solidFill>
                <a:srgbClr val="191919"/>
              </a:solidFill>
              <a:latin typeface="Avenir"/>
              <a:ea typeface="Avenir"/>
              <a:cs typeface="Avenir"/>
              <a:sym typeface="Aveni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90"/>
          <p:cNvSpPr txBox="1"/>
          <p:nvPr/>
        </p:nvSpPr>
        <p:spPr>
          <a:xfrm>
            <a:off x="503400" y="1850967"/>
            <a:ext cx="7929600" cy="70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00000"/>
              </a:lnSpc>
              <a:spcBef>
                <a:spcPts val="0"/>
              </a:spcBef>
              <a:spcAft>
                <a:spcPts val="0"/>
              </a:spcAft>
              <a:buClr>
                <a:srgbClr val="222222"/>
              </a:buClr>
              <a:buSzPts val="1600"/>
              <a:buFont typeface="Avenir"/>
              <a:buChar char="●"/>
            </a:pPr>
            <a:r>
              <a:rPr lang="en" sz="2133" b="0" i="0" u="none" strike="noStrike" cap="none">
                <a:solidFill>
                  <a:srgbClr val="222222"/>
                </a:solidFill>
                <a:highlight>
                  <a:srgbClr val="FFFFFF"/>
                </a:highlight>
                <a:latin typeface="Avenir"/>
                <a:ea typeface="Avenir"/>
                <a:cs typeface="Avenir"/>
                <a:sym typeface="Avenir"/>
              </a:rPr>
              <a:t>Consider a table </a:t>
            </a:r>
            <a:r>
              <a:rPr lang="en" sz="2133" b="1" i="1" u="none" strike="noStrike" cap="none">
                <a:solidFill>
                  <a:srgbClr val="222222"/>
                </a:solidFill>
                <a:highlight>
                  <a:srgbClr val="FFFFFF"/>
                </a:highlight>
                <a:latin typeface="Avenir"/>
                <a:ea typeface="Avenir"/>
                <a:cs typeface="Avenir"/>
                <a:sym typeface="Avenir"/>
              </a:rPr>
              <a:t>Customer </a:t>
            </a:r>
            <a:r>
              <a:rPr lang="en" sz="2133" b="0" i="0" u="none" strike="noStrike" cap="none">
                <a:solidFill>
                  <a:srgbClr val="222222"/>
                </a:solidFill>
                <a:highlight>
                  <a:srgbClr val="FFFFFF"/>
                </a:highlight>
                <a:latin typeface="Avenir"/>
                <a:ea typeface="Avenir"/>
                <a:cs typeface="Avenir"/>
                <a:sym typeface="Avenir"/>
              </a:rPr>
              <a:t>with below fields:</a:t>
            </a:r>
            <a:endParaRPr sz="2133" b="0" i="0" u="none" strike="noStrike" cap="none">
              <a:solidFill>
                <a:srgbClr val="222222"/>
              </a:solidFill>
              <a:highlight>
                <a:srgbClr val="FFFFFF"/>
              </a:highlight>
              <a:latin typeface="Avenir"/>
              <a:ea typeface="Avenir"/>
              <a:cs typeface="Avenir"/>
              <a:sym typeface="Avenir"/>
            </a:endParaRPr>
          </a:p>
        </p:txBody>
      </p:sp>
      <p:sp>
        <p:nvSpPr>
          <p:cNvPr id="735" name="Google Shape;735;p90"/>
          <p:cNvSpPr txBox="1"/>
          <p:nvPr/>
        </p:nvSpPr>
        <p:spPr>
          <a:xfrm>
            <a:off x="503400" y="5336667"/>
            <a:ext cx="9148400" cy="70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00000"/>
              </a:lnSpc>
              <a:spcBef>
                <a:spcPts val="0"/>
              </a:spcBef>
              <a:spcAft>
                <a:spcPts val="0"/>
              </a:spcAft>
              <a:buClr>
                <a:srgbClr val="222222"/>
              </a:buClr>
              <a:buSzPts val="1600"/>
              <a:buFont typeface="Avenir"/>
              <a:buChar char="●"/>
            </a:pPr>
            <a:r>
              <a:rPr lang="en" sz="2133" b="0" i="0" u="none" strike="noStrike" cap="none">
                <a:solidFill>
                  <a:srgbClr val="222222"/>
                </a:solidFill>
                <a:highlight>
                  <a:srgbClr val="FFFFFF"/>
                </a:highlight>
                <a:latin typeface="Avenir"/>
                <a:ea typeface="Avenir"/>
                <a:cs typeface="Avenir"/>
                <a:sym typeface="Avenir"/>
              </a:rPr>
              <a:t>Here, we don’t need the column ‘Salary’ from the table</a:t>
            </a:r>
            <a:endParaRPr sz="2133" b="0" i="0" u="none" strike="noStrike" cap="none">
              <a:solidFill>
                <a:srgbClr val="222222"/>
              </a:solidFill>
              <a:highlight>
                <a:srgbClr val="FFFFFF"/>
              </a:highlight>
              <a:latin typeface="Avenir"/>
              <a:ea typeface="Avenir"/>
              <a:cs typeface="Avenir"/>
              <a:sym typeface="Avenir"/>
            </a:endParaRPr>
          </a:p>
        </p:txBody>
      </p:sp>
      <p:sp>
        <p:nvSpPr>
          <p:cNvPr id="736" name="Google Shape;736;p9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The Alter Query - Drop Clause</a:t>
            </a:r>
            <a:endParaRPr sz="3200" b="0" i="0" u="none" strike="noStrike" cap="none">
              <a:solidFill>
                <a:srgbClr val="191919"/>
              </a:solidFill>
              <a:latin typeface="Avenir"/>
              <a:ea typeface="Avenir"/>
              <a:cs typeface="Avenir"/>
              <a:sym typeface="Avenir"/>
            </a:endParaRPr>
          </a:p>
        </p:txBody>
      </p:sp>
      <p:pic>
        <p:nvPicPr>
          <p:cNvPr id="737" name="Google Shape;737;p90"/>
          <p:cNvPicPr preferRelativeResize="0"/>
          <p:nvPr/>
        </p:nvPicPr>
        <p:blipFill rotWithShape="1">
          <a:blip r:embed="rId3">
            <a:alphaModFix/>
          </a:blip>
          <a:srcRect/>
          <a:stretch/>
        </p:blipFill>
        <p:spPr>
          <a:xfrm>
            <a:off x="3271490" y="2759101"/>
            <a:ext cx="5649028" cy="2147451"/>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91"/>
          <p:cNvSpPr txBox="1"/>
          <p:nvPr/>
        </p:nvSpPr>
        <p:spPr>
          <a:xfrm>
            <a:off x="503400" y="1749367"/>
            <a:ext cx="11401600" cy="70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00000"/>
              </a:lnSpc>
              <a:spcBef>
                <a:spcPts val="0"/>
              </a:spcBef>
              <a:spcAft>
                <a:spcPts val="0"/>
              </a:spcAft>
              <a:buClr>
                <a:srgbClr val="222222"/>
              </a:buClr>
              <a:buSzPts val="1600"/>
              <a:buFont typeface="Avenir"/>
              <a:buChar char="●"/>
            </a:pPr>
            <a:r>
              <a:rPr lang="en" sz="2133" b="0" i="0" u="none" strike="noStrike" cap="none">
                <a:solidFill>
                  <a:srgbClr val="222222"/>
                </a:solidFill>
                <a:highlight>
                  <a:srgbClr val="FFFFFF"/>
                </a:highlight>
                <a:latin typeface="Avenir"/>
                <a:ea typeface="Avenir"/>
                <a:cs typeface="Avenir"/>
                <a:sym typeface="Avenir"/>
              </a:rPr>
              <a:t>Use below </a:t>
            </a:r>
            <a:r>
              <a:rPr lang="en" sz="2133" b="0" i="1" u="none" strike="noStrike" cap="none">
                <a:solidFill>
                  <a:srgbClr val="222222"/>
                </a:solidFill>
                <a:highlight>
                  <a:srgbClr val="FFFFFF"/>
                </a:highlight>
                <a:latin typeface="Avenir"/>
                <a:ea typeface="Avenir"/>
                <a:cs typeface="Avenir"/>
                <a:sym typeface="Avenir"/>
              </a:rPr>
              <a:t>alter </a:t>
            </a:r>
            <a:r>
              <a:rPr lang="en" sz="2133" b="0" i="0" u="none" strike="noStrike" cap="none">
                <a:solidFill>
                  <a:srgbClr val="222222"/>
                </a:solidFill>
                <a:highlight>
                  <a:srgbClr val="FFFFFF"/>
                </a:highlight>
                <a:latin typeface="Avenir"/>
                <a:ea typeface="Avenir"/>
                <a:cs typeface="Avenir"/>
                <a:sym typeface="Avenir"/>
              </a:rPr>
              <a:t>query to drop the ‘Salary’ column from the table Customer</a:t>
            </a:r>
            <a:endParaRPr sz="2133" b="0" i="0" u="none" strike="noStrike" cap="none">
              <a:solidFill>
                <a:srgbClr val="222222"/>
              </a:solidFill>
              <a:highlight>
                <a:srgbClr val="FFFFFF"/>
              </a:highlight>
              <a:latin typeface="Avenir"/>
              <a:ea typeface="Avenir"/>
              <a:cs typeface="Avenir"/>
              <a:sym typeface="Avenir"/>
            </a:endParaRPr>
          </a:p>
        </p:txBody>
      </p:sp>
      <p:sp>
        <p:nvSpPr>
          <p:cNvPr id="743" name="Google Shape;743;p91"/>
          <p:cNvSpPr txBox="1"/>
          <p:nvPr/>
        </p:nvSpPr>
        <p:spPr>
          <a:xfrm>
            <a:off x="551433" y="3530600"/>
            <a:ext cx="11216000" cy="70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00000"/>
              </a:lnSpc>
              <a:spcBef>
                <a:spcPts val="0"/>
              </a:spcBef>
              <a:spcAft>
                <a:spcPts val="0"/>
              </a:spcAft>
              <a:buClr>
                <a:srgbClr val="222222"/>
              </a:buClr>
              <a:buSzPts val="1600"/>
              <a:buFont typeface="Avenir"/>
              <a:buChar char="●"/>
            </a:pPr>
            <a:r>
              <a:rPr lang="en" sz="2133" b="0" i="0" u="none" strike="noStrike" cap="none">
                <a:solidFill>
                  <a:srgbClr val="222222"/>
                </a:solidFill>
                <a:highlight>
                  <a:srgbClr val="FFFFFF"/>
                </a:highlight>
                <a:latin typeface="Avenir"/>
                <a:ea typeface="Avenir"/>
                <a:cs typeface="Avenir"/>
                <a:sym typeface="Avenir"/>
              </a:rPr>
              <a:t>Use </a:t>
            </a:r>
            <a:r>
              <a:rPr lang="en" sz="2000" b="1" i="0" u="none" strike="noStrike" cap="none">
                <a:solidFill>
                  <a:srgbClr val="222222"/>
                </a:solidFill>
                <a:highlight>
                  <a:srgbClr val="FFFFFF"/>
                </a:highlight>
                <a:latin typeface="Courier New"/>
                <a:ea typeface="Courier New"/>
                <a:cs typeface="Courier New"/>
                <a:sym typeface="Courier New"/>
              </a:rPr>
              <a:t>describe </a:t>
            </a:r>
            <a:r>
              <a:rPr lang="en" sz="2000" b="1" i="1" u="none" strike="noStrike" cap="none">
                <a:solidFill>
                  <a:srgbClr val="222222"/>
                </a:solidFill>
                <a:highlight>
                  <a:srgbClr val="FFFFFF"/>
                </a:highlight>
                <a:latin typeface="Courier New"/>
                <a:ea typeface="Courier New"/>
                <a:cs typeface="Courier New"/>
                <a:sym typeface="Courier New"/>
              </a:rPr>
              <a:t>Customer</a:t>
            </a:r>
            <a:r>
              <a:rPr lang="en" sz="2400" b="1" i="1" u="none" strike="noStrike" cap="none">
                <a:solidFill>
                  <a:srgbClr val="222222"/>
                </a:solidFill>
                <a:highlight>
                  <a:srgbClr val="FFFFFF"/>
                </a:highlight>
                <a:latin typeface="Courier New"/>
                <a:ea typeface="Courier New"/>
                <a:cs typeface="Courier New"/>
                <a:sym typeface="Courier New"/>
              </a:rPr>
              <a:t> </a:t>
            </a:r>
            <a:r>
              <a:rPr lang="en" sz="2133" b="0" i="0" u="none" strike="noStrike" cap="none">
                <a:solidFill>
                  <a:srgbClr val="222222"/>
                </a:solidFill>
                <a:highlight>
                  <a:srgbClr val="FFFFFF"/>
                </a:highlight>
                <a:latin typeface="Avenir"/>
                <a:ea typeface="Avenir"/>
                <a:cs typeface="Avenir"/>
                <a:sym typeface="Avenir"/>
              </a:rPr>
              <a:t>to check if the column has been drop from the table</a:t>
            </a:r>
            <a:endParaRPr sz="2133" b="0" i="0" u="none" strike="noStrike" cap="none">
              <a:solidFill>
                <a:srgbClr val="222222"/>
              </a:solidFill>
              <a:highlight>
                <a:srgbClr val="FFFFFF"/>
              </a:highlight>
              <a:latin typeface="Avenir"/>
              <a:ea typeface="Avenir"/>
              <a:cs typeface="Avenir"/>
              <a:sym typeface="Avenir"/>
            </a:endParaRPr>
          </a:p>
        </p:txBody>
      </p:sp>
      <p:sp>
        <p:nvSpPr>
          <p:cNvPr id="744" name="Google Shape;744;p91"/>
          <p:cNvSpPr txBox="1"/>
          <p:nvPr/>
        </p:nvSpPr>
        <p:spPr>
          <a:xfrm>
            <a:off x="2556600" y="2640000"/>
            <a:ext cx="6968800" cy="704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35463" marR="0" lvl="0" indent="0" algn="l" rtl="0">
              <a:lnSpc>
                <a:spcPct val="115000"/>
              </a:lnSpc>
              <a:spcBef>
                <a:spcPts val="0"/>
              </a:spcBef>
              <a:spcAft>
                <a:spcPts val="0"/>
              </a:spcAft>
              <a:buClr>
                <a:srgbClr val="000000"/>
              </a:buClr>
              <a:buSzPts val="2133"/>
              <a:buFont typeface="Arial"/>
              <a:buNone/>
            </a:pPr>
            <a:r>
              <a:rPr lang="en" sz="2133" b="1" i="0" u="none" strike="noStrike" cap="none">
                <a:solidFill>
                  <a:schemeClr val="dk1"/>
                </a:solidFill>
                <a:highlight>
                  <a:srgbClr val="FFFFFF"/>
                </a:highlight>
                <a:latin typeface="Courier New"/>
                <a:ea typeface="Courier New"/>
                <a:cs typeface="Courier New"/>
                <a:sym typeface="Courier New"/>
              </a:rPr>
              <a:t>ALTER TABLE Customer DROP COLUMN Salary;</a:t>
            </a:r>
            <a:endParaRPr sz="2133" b="1" i="1" u="none" strike="noStrike" cap="none">
              <a:solidFill>
                <a:schemeClr val="dk1"/>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1467"/>
              <a:buFont typeface="Arial"/>
              <a:buNone/>
            </a:pPr>
            <a:endParaRPr sz="1467" b="0" i="0" u="none" strike="noStrike" cap="none">
              <a:solidFill>
                <a:srgbClr val="008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45" name="Google Shape;745;p9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The Alter Query - Drop Clause</a:t>
            </a:r>
            <a:endParaRPr sz="3200" b="0" i="0" u="none" strike="noStrike" cap="none">
              <a:solidFill>
                <a:srgbClr val="191919"/>
              </a:solidFill>
              <a:latin typeface="Avenir"/>
              <a:ea typeface="Avenir"/>
              <a:cs typeface="Avenir"/>
              <a:sym typeface="Avenir"/>
            </a:endParaRPr>
          </a:p>
        </p:txBody>
      </p:sp>
      <p:pic>
        <p:nvPicPr>
          <p:cNvPr id="746" name="Google Shape;746;p91"/>
          <p:cNvPicPr preferRelativeResize="0"/>
          <p:nvPr/>
        </p:nvPicPr>
        <p:blipFill rotWithShape="1">
          <a:blip r:embed="rId3">
            <a:alphaModFix/>
          </a:blip>
          <a:srcRect b="17557"/>
          <a:stretch/>
        </p:blipFill>
        <p:spPr>
          <a:xfrm>
            <a:off x="3447534" y="4326933"/>
            <a:ext cx="5513333" cy="1727867"/>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92"/>
          <p:cNvSpPr txBox="1"/>
          <p:nvPr/>
        </p:nvSpPr>
        <p:spPr>
          <a:xfrm>
            <a:off x="503400" y="1131533"/>
            <a:ext cx="9690000" cy="20248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2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The DROP query allows you to:</a:t>
            </a:r>
            <a:endParaRPr sz="2133" b="0" i="0" u="none" strike="noStrike" cap="none">
              <a:solidFill>
                <a:schemeClr val="dk1"/>
              </a:solidFill>
              <a:highlight>
                <a:srgbClr val="FFFFFF"/>
              </a:highlight>
              <a:latin typeface="Avenir"/>
              <a:ea typeface="Avenir"/>
              <a:cs typeface="Avenir"/>
              <a:sym typeface="Avenir"/>
            </a:endParaRPr>
          </a:p>
          <a:p>
            <a:pPr marL="1219170" marR="0" lvl="1" indent="-440254" algn="just" rtl="0">
              <a:lnSpc>
                <a:spcPct val="2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Delete a database</a:t>
            </a:r>
            <a:endParaRPr sz="2133" b="0" i="0" u="none" strike="noStrike" cap="none">
              <a:solidFill>
                <a:schemeClr val="dk1"/>
              </a:solidFill>
              <a:highlight>
                <a:srgbClr val="FFFFFF"/>
              </a:highlight>
              <a:latin typeface="Avenir"/>
              <a:ea typeface="Avenir"/>
              <a:cs typeface="Avenir"/>
              <a:sym typeface="Avenir"/>
            </a:endParaRPr>
          </a:p>
          <a:p>
            <a:pPr marL="1219170" marR="0" lvl="1" indent="-440254" algn="just" rtl="0">
              <a:lnSpc>
                <a:spcPct val="2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Delete an existing table from the database</a:t>
            </a:r>
            <a:endParaRPr sz="2133" b="0" i="0" u="none" strike="noStrike" cap="none">
              <a:solidFill>
                <a:schemeClr val="dk1"/>
              </a:solidFill>
              <a:highlight>
                <a:srgbClr val="FFFFFF"/>
              </a:highlight>
              <a:latin typeface="Avenir"/>
              <a:ea typeface="Avenir"/>
              <a:cs typeface="Avenir"/>
              <a:sym typeface="Avenir"/>
            </a:endParaRPr>
          </a:p>
        </p:txBody>
      </p:sp>
      <p:sp>
        <p:nvSpPr>
          <p:cNvPr id="752" name="Google Shape;752;p9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Revisiting The Drop Query</a:t>
            </a:r>
            <a:endParaRPr sz="3200" b="0" i="0" u="none" strike="noStrike" cap="none">
              <a:solidFill>
                <a:srgbClr val="191919"/>
              </a:solidFill>
              <a:latin typeface="Avenir"/>
              <a:ea typeface="Avenir"/>
              <a:cs typeface="Avenir"/>
              <a:sym typeface="Avenir"/>
            </a:endParaRPr>
          </a:p>
        </p:txBody>
      </p:sp>
      <p:sp>
        <p:nvSpPr>
          <p:cNvPr id="753" name="Google Shape;753;p92"/>
          <p:cNvSpPr txBox="1"/>
          <p:nvPr/>
        </p:nvSpPr>
        <p:spPr>
          <a:xfrm>
            <a:off x="2481933" y="3842233"/>
            <a:ext cx="6674000" cy="429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35463" marR="0" lvl="0" indent="0" algn="ctr" rtl="0">
              <a:lnSpc>
                <a:spcPct val="115000"/>
              </a:lnSpc>
              <a:spcBef>
                <a:spcPts val="0"/>
              </a:spcBef>
              <a:spcAft>
                <a:spcPts val="0"/>
              </a:spcAft>
              <a:buClr>
                <a:srgbClr val="000000"/>
              </a:buClr>
              <a:buSzPts val="2000"/>
              <a:buFont typeface="Arial"/>
              <a:buNone/>
            </a:pPr>
            <a:r>
              <a:rPr lang="en" sz="2000" b="1" i="0" u="none" strike="noStrike" cap="none">
                <a:solidFill>
                  <a:schemeClr val="dk1"/>
                </a:solidFill>
                <a:highlight>
                  <a:srgbClr val="FFFFFF"/>
                </a:highlight>
                <a:latin typeface="Courier New"/>
                <a:ea typeface="Courier New"/>
                <a:cs typeface="Courier New"/>
                <a:sym typeface="Courier New"/>
              </a:rPr>
              <a:t>DROP DATABASE</a:t>
            </a:r>
            <a:r>
              <a:rPr lang="en" sz="2000" b="0" i="1" u="none" strike="noStrike" cap="none">
                <a:solidFill>
                  <a:schemeClr val="dk1"/>
                </a:solidFill>
                <a:highlight>
                  <a:srgbClr val="FFFFFF"/>
                </a:highlight>
                <a:latin typeface="Courier New"/>
                <a:ea typeface="Courier New"/>
                <a:cs typeface="Courier New"/>
                <a:sym typeface="Courier New"/>
              </a:rPr>
              <a:t> database_name</a:t>
            </a:r>
            <a:endParaRPr sz="2000" b="0" i="1" u="none" strike="noStrike" cap="none">
              <a:solidFill>
                <a:schemeClr val="dk1"/>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1467"/>
              <a:buFont typeface="Arial"/>
              <a:buNone/>
            </a:pPr>
            <a:endParaRPr sz="1467" b="0" i="0" u="none" strike="noStrike" cap="none">
              <a:solidFill>
                <a:srgbClr val="008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54" name="Google Shape;754;p92"/>
          <p:cNvSpPr txBox="1"/>
          <p:nvPr/>
        </p:nvSpPr>
        <p:spPr>
          <a:xfrm>
            <a:off x="627133" y="3363867"/>
            <a:ext cx="4892800" cy="337801"/>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1" u="none" strike="noStrike" cap="none">
                <a:solidFill>
                  <a:schemeClr val="dk1"/>
                </a:solidFill>
                <a:latin typeface="Avenir"/>
                <a:ea typeface="Avenir"/>
                <a:cs typeface="Avenir"/>
                <a:sym typeface="Avenir"/>
              </a:rPr>
              <a:t>Syntax to delete an existing database:</a:t>
            </a:r>
            <a:endParaRPr sz="2133" b="0" i="1" u="none" strike="noStrike" cap="none">
              <a:solidFill>
                <a:schemeClr val="dk1"/>
              </a:solidFill>
              <a:latin typeface="Avenir"/>
              <a:ea typeface="Avenir"/>
              <a:cs typeface="Avenir"/>
              <a:sym typeface="Avenir"/>
            </a:endParaRPr>
          </a:p>
        </p:txBody>
      </p:sp>
      <p:sp>
        <p:nvSpPr>
          <p:cNvPr id="755" name="Google Shape;755;p92"/>
          <p:cNvSpPr txBox="1"/>
          <p:nvPr/>
        </p:nvSpPr>
        <p:spPr>
          <a:xfrm>
            <a:off x="2030319" y="5172533"/>
            <a:ext cx="6674000" cy="3817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35463" marR="0" lvl="0" indent="0" algn="ctr" rtl="0">
              <a:lnSpc>
                <a:spcPct val="115000"/>
              </a:lnSpc>
              <a:spcBef>
                <a:spcPts val="0"/>
              </a:spcBef>
              <a:spcAft>
                <a:spcPts val="0"/>
              </a:spcAft>
              <a:buClr>
                <a:srgbClr val="000000"/>
              </a:buClr>
              <a:buSzPts val="2000"/>
              <a:buFont typeface="Arial"/>
              <a:buNone/>
            </a:pPr>
            <a:r>
              <a:rPr lang="en" sz="2000" b="1" i="0" u="none" strike="noStrike" cap="none">
                <a:solidFill>
                  <a:schemeClr val="dk1"/>
                </a:solidFill>
                <a:highlight>
                  <a:srgbClr val="FFFFFF"/>
                </a:highlight>
                <a:latin typeface="Courier New"/>
                <a:ea typeface="Courier New"/>
                <a:cs typeface="Courier New"/>
                <a:sym typeface="Courier New"/>
              </a:rPr>
              <a:t>DROP TABLE </a:t>
            </a:r>
            <a:r>
              <a:rPr lang="en" sz="2000" b="0" i="1" u="none" strike="noStrike" cap="none">
                <a:solidFill>
                  <a:schemeClr val="dk1"/>
                </a:solidFill>
                <a:highlight>
                  <a:srgbClr val="FFFFFF"/>
                </a:highlight>
                <a:latin typeface="Courier New"/>
                <a:ea typeface="Courier New"/>
                <a:cs typeface="Courier New"/>
                <a:sym typeface="Courier New"/>
              </a:rPr>
              <a:t>table_name</a:t>
            </a:r>
            <a:endParaRPr sz="2000" b="0" i="1" u="none" strike="noStrike" cap="none">
              <a:solidFill>
                <a:schemeClr val="dk1"/>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1467"/>
              <a:buFont typeface="Arial"/>
              <a:buNone/>
            </a:pPr>
            <a:endParaRPr sz="1467" b="0" i="0" u="none" strike="noStrike" cap="none">
              <a:solidFill>
                <a:srgbClr val="008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56" name="Google Shape;756;p92"/>
          <p:cNvSpPr txBox="1"/>
          <p:nvPr/>
        </p:nvSpPr>
        <p:spPr>
          <a:xfrm>
            <a:off x="503399" y="4438733"/>
            <a:ext cx="6082400" cy="4296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1" u="none" strike="noStrike" cap="none">
                <a:solidFill>
                  <a:schemeClr val="dk1"/>
                </a:solidFill>
                <a:latin typeface="Avenir"/>
                <a:ea typeface="Avenir"/>
                <a:cs typeface="Avenir"/>
                <a:sym typeface="Avenir"/>
              </a:rPr>
              <a:t>Syntax to delete an existing table in a database:</a:t>
            </a:r>
            <a:endParaRPr sz="2133" b="0" i="1" u="none" strike="noStrike" cap="none">
              <a:solidFill>
                <a:schemeClr val="dk1"/>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A record in a table</a:t>
            </a:r>
            <a:endParaRPr sz="3200" b="0" i="0" u="none" strike="noStrike" cap="none">
              <a:solidFill>
                <a:srgbClr val="191919"/>
              </a:solidFill>
              <a:latin typeface="Avenir"/>
              <a:ea typeface="Avenir"/>
              <a:cs typeface="Avenir"/>
              <a:sym typeface="Avenir"/>
            </a:endParaRPr>
          </a:p>
        </p:txBody>
      </p:sp>
      <p:sp>
        <p:nvSpPr>
          <p:cNvPr id="150" name="Google Shape;150;p21"/>
          <p:cNvSpPr txBox="1"/>
          <p:nvPr/>
        </p:nvSpPr>
        <p:spPr>
          <a:xfrm>
            <a:off x="196948" y="1195302"/>
            <a:ext cx="11362519" cy="2124674"/>
          </a:xfrm>
          <a:prstGeom prst="rect">
            <a:avLst/>
          </a:prstGeom>
          <a:noFill/>
          <a:ln>
            <a:noFill/>
          </a:ln>
        </p:spPr>
        <p:txBody>
          <a:bodyPr spcFirstLastPara="1" wrap="square" lIns="121900" tIns="121900" rIns="121900" bIns="121900" anchor="t" anchorCtr="0">
            <a:noAutofit/>
          </a:bodyPr>
          <a:lstStyle/>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a:solidFill>
                  <a:srgbClr val="191919"/>
                </a:solidFill>
                <a:latin typeface="Avenir"/>
                <a:ea typeface="Avenir"/>
                <a:cs typeface="Avenir"/>
                <a:sym typeface="Avenir"/>
              </a:rPr>
              <a:t>Each row in a table is a record/tuple</a:t>
            </a:r>
            <a:endParaRPr sz="2400" b="0" i="0" u="none" strike="noStrike" cap="none">
              <a:solidFill>
                <a:srgbClr val="191919"/>
              </a:solidFill>
              <a:latin typeface="Avenir"/>
              <a:ea typeface="Avenir"/>
              <a:cs typeface="Avenir"/>
              <a:sym typeface="Avenir"/>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a:solidFill>
                  <a:srgbClr val="191919"/>
                </a:solidFill>
                <a:latin typeface="Avenir"/>
                <a:ea typeface="Avenir"/>
                <a:cs typeface="Avenir"/>
                <a:sym typeface="Avenir"/>
              </a:rPr>
              <a:t>Each record is all of the information for each object, say a person or a product</a:t>
            </a:r>
            <a:endParaRPr sz="2400" b="0" i="0" u="none" strike="noStrike" cap="none">
              <a:solidFill>
                <a:srgbClr val="191919"/>
              </a:solidFill>
              <a:latin typeface="Avenir"/>
              <a:ea typeface="Avenir"/>
              <a:cs typeface="Avenir"/>
              <a:sym typeface="Avenir"/>
            </a:endParaRPr>
          </a:p>
        </p:txBody>
      </p:sp>
      <p:pic>
        <p:nvPicPr>
          <p:cNvPr id="151" name="Google Shape;151;p21"/>
          <p:cNvPicPr preferRelativeResize="0"/>
          <p:nvPr/>
        </p:nvPicPr>
        <p:blipFill rotWithShape="1">
          <a:blip r:embed="rId3">
            <a:alphaModFix/>
          </a:blip>
          <a:srcRect/>
          <a:stretch/>
        </p:blipFill>
        <p:spPr>
          <a:xfrm>
            <a:off x="3734601" y="3429000"/>
            <a:ext cx="6225325" cy="2479431"/>
          </a:xfrm>
          <a:prstGeom prst="rect">
            <a:avLst/>
          </a:prstGeom>
          <a:noFill/>
          <a:ln>
            <a:noFill/>
          </a:ln>
        </p:spPr>
      </p:pic>
      <p:sp>
        <p:nvSpPr>
          <p:cNvPr id="152" name="Google Shape;152;p21"/>
          <p:cNvSpPr txBox="1"/>
          <p:nvPr/>
        </p:nvSpPr>
        <p:spPr>
          <a:xfrm>
            <a:off x="3700599" y="5050302"/>
            <a:ext cx="6225325" cy="23915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highlight>
                <a:srgbClr val="FF0000"/>
              </a:highlight>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93"/>
          <p:cNvSpPr txBox="1"/>
          <p:nvPr/>
        </p:nvSpPr>
        <p:spPr>
          <a:xfrm>
            <a:off x="503400" y="1749367"/>
            <a:ext cx="10721200" cy="25600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50000"/>
              </a:lnSpc>
              <a:spcBef>
                <a:spcPts val="0"/>
              </a:spcBef>
              <a:spcAft>
                <a:spcPts val="0"/>
              </a:spcAft>
              <a:buClr>
                <a:schemeClr val="dk1"/>
              </a:buClr>
              <a:buSzPts val="1600"/>
              <a:buFont typeface="Avenir"/>
              <a:buChar char="●"/>
            </a:pPr>
            <a:r>
              <a:rPr lang="en" sz="2133" b="0" i="0" u="none" strike="noStrike" cap="none">
                <a:solidFill>
                  <a:srgbClr val="222222"/>
                </a:solidFill>
                <a:highlight>
                  <a:srgbClr val="FFFFFF"/>
                </a:highlight>
                <a:latin typeface="Avenir"/>
                <a:ea typeface="Avenir"/>
                <a:cs typeface="Avenir"/>
                <a:sym typeface="Avenir"/>
              </a:rPr>
              <a:t>The rename command is used to change the name of an existing database table to a new name</a:t>
            </a:r>
            <a:endParaRPr sz="2133" b="0" i="0" u="none" strike="noStrike" cap="none">
              <a:solidFill>
                <a:srgbClr val="222222"/>
              </a:solidFill>
              <a:highlight>
                <a:srgbClr val="FFFFFF"/>
              </a:highlight>
              <a:latin typeface="Avenir"/>
              <a:ea typeface="Avenir"/>
              <a:cs typeface="Avenir"/>
              <a:sym typeface="Avenir"/>
            </a:endParaRPr>
          </a:p>
          <a:p>
            <a:pPr marL="0" marR="0" lvl="0" indent="0" algn="just" rtl="0">
              <a:lnSpc>
                <a:spcPct val="150000"/>
              </a:lnSpc>
              <a:spcBef>
                <a:spcPts val="0"/>
              </a:spcBef>
              <a:spcAft>
                <a:spcPts val="0"/>
              </a:spcAft>
              <a:buClr>
                <a:srgbClr val="000000"/>
              </a:buClr>
              <a:buSzPts val="2133"/>
              <a:buFont typeface="Arial"/>
              <a:buNone/>
            </a:pPr>
            <a:endParaRPr sz="2133" b="0" i="0" u="none" strike="noStrike" cap="none">
              <a:solidFill>
                <a:srgbClr val="222222"/>
              </a:solidFill>
              <a:highlight>
                <a:srgbClr val="FFFFFF"/>
              </a:highlight>
              <a:latin typeface="Avenir"/>
              <a:ea typeface="Avenir"/>
              <a:cs typeface="Avenir"/>
              <a:sym typeface="Avenir"/>
            </a:endParaRPr>
          </a:p>
          <a:p>
            <a:pPr marL="609585" marR="0" lvl="0" indent="-440255" algn="just" rtl="0">
              <a:lnSpc>
                <a:spcPct val="150000"/>
              </a:lnSpc>
              <a:spcBef>
                <a:spcPts val="0"/>
              </a:spcBef>
              <a:spcAft>
                <a:spcPts val="0"/>
              </a:spcAft>
              <a:buClr>
                <a:srgbClr val="222222"/>
              </a:buClr>
              <a:buSzPts val="1600"/>
              <a:buFont typeface="Avenir"/>
              <a:buChar char="●"/>
            </a:pPr>
            <a:r>
              <a:rPr lang="en" sz="2133" b="0" i="0" u="none" strike="noStrike" cap="none">
                <a:solidFill>
                  <a:srgbClr val="222222"/>
                </a:solidFill>
                <a:highlight>
                  <a:srgbClr val="FFFFFF"/>
                </a:highlight>
                <a:latin typeface="Avenir"/>
                <a:ea typeface="Avenir"/>
                <a:cs typeface="Avenir"/>
                <a:sym typeface="Avenir"/>
              </a:rPr>
              <a:t>Renaming a table does not make it to lose any data is contained within it</a:t>
            </a:r>
            <a:endParaRPr sz="2133" b="0" i="0" u="none" strike="noStrike" cap="none">
              <a:solidFill>
                <a:srgbClr val="222222"/>
              </a:solidFill>
              <a:highlight>
                <a:srgbClr val="FFFFFF"/>
              </a:highlight>
              <a:latin typeface="Avenir"/>
              <a:ea typeface="Avenir"/>
              <a:cs typeface="Avenir"/>
              <a:sym typeface="Avenir"/>
            </a:endParaRPr>
          </a:p>
        </p:txBody>
      </p:sp>
      <p:sp>
        <p:nvSpPr>
          <p:cNvPr id="762" name="Google Shape;762;p9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The Rename Query</a:t>
            </a:r>
            <a:endParaRPr sz="3200" b="0" i="0" u="none" strike="noStrike" cap="none">
              <a:solidFill>
                <a:srgbClr val="191919"/>
              </a:solidFill>
              <a:latin typeface="Avenir"/>
              <a:ea typeface="Avenir"/>
              <a:cs typeface="Avenir"/>
              <a:sym typeface="Avenir"/>
            </a:endParaRPr>
          </a:p>
        </p:txBody>
      </p:sp>
      <p:sp>
        <p:nvSpPr>
          <p:cNvPr id="763" name="Google Shape;763;p93"/>
          <p:cNvSpPr txBox="1"/>
          <p:nvPr/>
        </p:nvSpPr>
        <p:spPr>
          <a:xfrm>
            <a:off x="2097100" y="5159433"/>
            <a:ext cx="8294000" cy="60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35463" marR="0" lvl="0" indent="0" algn="ctr" rtl="0">
              <a:lnSpc>
                <a:spcPct val="115000"/>
              </a:lnSpc>
              <a:spcBef>
                <a:spcPts val="0"/>
              </a:spcBef>
              <a:spcAft>
                <a:spcPts val="0"/>
              </a:spcAft>
              <a:buClr>
                <a:srgbClr val="000000"/>
              </a:buClr>
              <a:buSzPts val="2000"/>
              <a:buFont typeface="Arial"/>
              <a:buNone/>
            </a:pPr>
            <a:r>
              <a:rPr lang="en" sz="2000" b="1" i="0" u="none" strike="noStrike" cap="none">
                <a:solidFill>
                  <a:schemeClr val="dk1"/>
                </a:solidFill>
                <a:highlight>
                  <a:srgbClr val="FFFFFF"/>
                </a:highlight>
                <a:latin typeface="Courier New"/>
                <a:ea typeface="Courier New"/>
                <a:cs typeface="Courier New"/>
                <a:sym typeface="Courier New"/>
              </a:rPr>
              <a:t>RENAME TABLE</a:t>
            </a:r>
            <a:r>
              <a:rPr lang="en" sz="2000" b="0" i="1" u="none" strike="noStrike" cap="none">
                <a:solidFill>
                  <a:schemeClr val="dk1"/>
                </a:solidFill>
                <a:highlight>
                  <a:srgbClr val="FFFFFF"/>
                </a:highlight>
                <a:latin typeface="Courier New"/>
                <a:ea typeface="Courier New"/>
                <a:cs typeface="Courier New"/>
                <a:sym typeface="Courier New"/>
              </a:rPr>
              <a:t> current_table_name </a:t>
            </a:r>
            <a:r>
              <a:rPr lang="en" sz="2000" b="1" i="0" u="none" strike="noStrike" cap="none">
                <a:solidFill>
                  <a:schemeClr val="dk1"/>
                </a:solidFill>
                <a:highlight>
                  <a:srgbClr val="FFFFFF"/>
                </a:highlight>
                <a:latin typeface="Courier New"/>
                <a:ea typeface="Courier New"/>
                <a:cs typeface="Courier New"/>
                <a:sym typeface="Courier New"/>
              </a:rPr>
              <a:t>TO </a:t>
            </a:r>
            <a:r>
              <a:rPr lang="en" sz="2000" b="0" i="1" u="none" strike="noStrike" cap="none">
                <a:solidFill>
                  <a:schemeClr val="dk1"/>
                </a:solidFill>
                <a:highlight>
                  <a:srgbClr val="FFFFFF"/>
                </a:highlight>
                <a:latin typeface="Courier New"/>
                <a:ea typeface="Courier New"/>
                <a:cs typeface="Courier New"/>
                <a:sym typeface="Courier New"/>
              </a:rPr>
              <a:t>new_table_name</a:t>
            </a:r>
            <a:endParaRPr sz="2133" b="0" i="0" u="none" strike="noStrike" cap="none">
              <a:solidFill>
                <a:schemeClr val="dk1"/>
              </a:solidFill>
              <a:latin typeface="Calibri"/>
              <a:ea typeface="Calibri"/>
              <a:cs typeface="Calibri"/>
              <a:sym typeface="Calibri"/>
            </a:endParaRPr>
          </a:p>
        </p:txBody>
      </p:sp>
      <p:sp>
        <p:nvSpPr>
          <p:cNvPr id="764" name="Google Shape;764;p93"/>
          <p:cNvSpPr txBox="1"/>
          <p:nvPr/>
        </p:nvSpPr>
        <p:spPr>
          <a:xfrm>
            <a:off x="868333" y="4413767"/>
            <a:ext cx="1219200" cy="4296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133"/>
              <a:buFont typeface="Arial"/>
              <a:buNone/>
            </a:pPr>
            <a:r>
              <a:rPr lang="en" sz="2133" b="0" i="0" u="none" strike="noStrike" cap="none">
                <a:solidFill>
                  <a:schemeClr val="dk1"/>
                </a:solidFill>
                <a:latin typeface="Avenir"/>
                <a:ea typeface="Avenir"/>
                <a:cs typeface="Avenir"/>
                <a:sym typeface="Avenir"/>
              </a:rPr>
              <a:t>Syntax:</a:t>
            </a:r>
            <a:endParaRPr sz="2133" b="0" i="0" u="none" strike="noStrike" cap="none">
              <a:solidFill>
                <a:schemeClr val="dk1"/>
              </a:solidFill>
              <a:latin typeface="Avenir"/>
              <a:ea typeface="Avenir"/>
              <a:cs typeface="Avenir"/>
              <a:sym typeface="Aveni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94"/>
          <p:cNvSpPr txBox="1"/>
          <p:nvPr/>
        </p:nvSpPr>
        <p:spPr>
          <a:xfrm>
            <a:off x="3975895" y="2170800"/>
            <a:ext cx="9888400" cy="2237200"/>
          </a:xfrm>
          <a:prstGeom prst="rect">
            <a:avLst/>
          </a:prstGeom>
          <a:noFill/>
          <a:ln>
            <a:noFill/>
          </a:ln>
        </p:spPr>
        <p:txBody>
          <a:bodyPr spcFirstLastPara="1" wrap="square" lIns="45725" tIns="22850" rIns="45725" bIns="22850" anchor="t" anchorCtr="0">
            <a:noAutofit/>
          </a:bodyPr>
          <a:lstStyle/>
          <a:p>
            <a:pPr marL="0" marR="0" lvl="0" indent="0" algn="l" rtl="0">
              <a:lnSpc>
                <a:spcPct val="100000"/>
              </a:lnSpc>
              <a:spcBef>
                <a:spcPts val="0"/>
              </a:spcBef>
              <a:spcAft>
                <a:spcPts val="0"/>
              </a:spcAft>
              <a:buClr>
                <a:srgbClr val="000000"/>
              </a:buClr>
              <a:buSzPts val="6667"/>
              <a:buFont typeface="Arial"/>
              <a:buNone/>
            </a:pPr>
            <a:r>
              <a:rPr lang="en" sz="6667" b="0" i="0" u="none" strike="noStrike" cap="none">
                <a:solidFill>
                  <a:schemeClr val="accent1"/>
                </a:solidFill>
                <a:highlight>
                  <a:srgbClr val="FFFFFF"/>
                </a:highlight>
                <a:latin typeface="Calibri"/>
                <a:ea typeface="Calibri"/>
                <a:cs typeface="Calibri"/>
                <a:sym typeface="Calibri"/>
              </a:rPr>
              <a:t>Thank You </a:t>
            </a:r>
            <a:endParaRPr/>
          </a:p>
          <a:p>
            <a:pPr marL="0" marR="0" lvl="0" indent="0" algn="l" rtl="0">
              <a:lnSpc>
                <a:spcPct val="100000"/>
              </a:lnSpc>
              <a:spcBef>
                <a:spcPts val="0"/>
              </a:spcBef>
              <a:spcAft>
                <a:spcPts val="0"/>
              </a:spcAft>
              <a:buClr>
                <a:srgbClr val="000000"/>
              </a:buClr>
              <a:buSzPts val="6667"/>
              <a:buFont typeface="Arial"/>
              <a:buNone/>
            </a:pPr>
            <a:r>
              <a:rPr lang="en" sz="6667" b="0" i="0" u="none" strike="noStrike" cap="none">
                <a:solidFill>
                  <a:schemeClr val="accent1"/>
                </a:solidFill>
                <a:highlight>
                  <a:srgbClr val="FFFFFF"/>
                </a:highlight>
                <a:latin typeface="Calibri"/>
                <a:ea typeface="Calibri"/>
                <a:cs typeface="Calibri"/>
                <a:sym typeface="Calibri"/>
              </a:rPr>
              <a:t>    </a:t>
            </a:r>
            <a:endParaRPr/>
          </a:p>
          <a:p>
            <a:pPr marL="0" marR="0" lvl="0" indent="0" algn="l" rtl="0">
              <a:lnSpc>
                <a:spcPct val="100000"/>
              </a:lnSpc>
              <a:spcBef>
                <a:spcPts val="0"/>
              </a:spcBef>
              <a:spcAft>
                <a:spcPts val="0"/>
              </a:spcAft>
              <a:buClr>
                <a:srgbClr val="000000"/>
              </a:buClr>
              <a:buSzPts val="6667"/>
              <a:buFont typeface="Arial"/>
              <a:buNone/>
            </a:pPr>
            <a:endParaRPr sz="6667" b="0" i="0" u="none" strike="noStrike" cap="none">
              <a:solidFill>
                <a:schemeClr val="accen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191919"/>
                </a:solidFill>
                <a:latin typeface="Avenir"/>
                <a:ea typeface="Avenir"/>
                <a:cs typeface="Avenir"/>
                <a:sym typeface="Avenir"/>
              </a:rPr>
              <a:t>A column in a table</a:t>
            </a:r>
            <a:endParaRPr sz="3200" b="0" i="0" u="none" strike="noStrike" cap="none">
              <a:solidFill>
                <a:srgbClr val="191919"/>
              </a:solidFill>
              <a:latin typeface="Avenir"/>
              <a:ea typeface="Avenir"/>
              <a:cs typeface="Avenir"/>
              <a:sym typeface="Avenir"/>
            </a:endParaRPr>
          </a:p>
        </p:txBody>
      </p:sp>
      <p:sp>
        <p:nvSpPr>
          <p:cNvPr id="158" name="Google Shape;158;p22"/>
          <p:cNvSpPr txBox="1"/>
          <p:nvPr/>
        </p:nvSpPr>
        <p:spPr>
          <a:xfrm>
            <a:off x="295422" y="892233"/>
            <a:ext cx="11464845" cy="2536767"/>
          </a:xfrm>
          <a:prstGeom prst="rect">
            <a:avLst/>
          </a:prstGeom>
          <a:noFill/>
          <a:ln>
            <a:noFill/>
          </a:ln>
        </p:spPr>
        <p:txBody>
          <a:bodyPr spcFirstLastPara="1" wrap="square" lIns="121900" tIns="121900" rIns="121900" bIns="121900" anchor="t" anchorCtr="0">
            <a:noAutofit/>
          </a:bodyPr>
          <a:lstStyle/>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a:solidFill>
                  <a:srgbClr val="191919"/>
                </a:solidFill>
                <a:latin typeface="Avenir"/>
                <a:ea typeface="Avenir"/>
                <a:cs typeface="Avenir"/>
                <a:sym typeface="Avenir"/>
              </a:rPr>
              <a:t>Each column in a table is an attribute</a:t>
            </a:r>
            <a:endParaRPr sz="2400" b="0" i="0" u="none" strike="noStrike" cap="none">
              <a:solidFill>
                <a:srgbClr val="191919"/>
              </a:solidFill>
              <a:latin typeface="Avenir"/>
              <a:ea typeface="Avenir"/>
              <a:cs typeface="Avenir"/>
              <a:sym typeface="Avenir"/>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191919"/>
              </a:solidFill>
              <a:latin typeface="Avenir"/>
              <a:ea typeface="Avenir"/>
              <a:cs typeface="Avenir"/>
              <a:sym typeface="Avenir"/>
            </a:endParaRPr>
          </a:p>
          <a:p>
            <a:pPr marL="609585" marR="0" lvl="0" indent="-457188" algn="just" rtl="0">
              <a:lnSpc>
                <a:spcPct val="100000"/>
              </a:lnSpc>
              <a:spcBef>
                <a:spcPts val="0"/>
              </a:spcBef>
              <a:spcAft>
                <a:spcPts val="0"/>
              </a:spcAft>
              <a:buClr>
                <a:srgbClr val="666666"/>
              </a:buClr>
              <a:buSzPts val="1800"/>
              <a:buFont typeface="Avenir"/>
              <a:buChar char="●"/>
            </a:pPr>
            <a:r>
              <a:rPr lang="en" sz="2400" b="0" i="0" u="none" strike="noStrike" cap="none">
                <a:solidFill>
                  <a:srgbClr val="191919"/>
                </a:solidFill>
                <a:latin typeface="Avenir"/>
                <a:ea typeface="Avenir"/>
                <a:cs typeface="Avenir"/>
                <a:sym typeface="Avenir"/>
              </a:rPr>
              <a:t>This gives one piece of information about the attribute. For example, last name of a customer</a:t>
            </a:r>
            <a:endParaRPr sz="2400" b="0" i="0" u="none" strike="noStrike" cap="none">
              <a:solidFill>
                <a:srgbClr val="191919"/>
              </a:solidFill>
              <a:latin typeface="Avenir"/>
              <a:ea typeface="Avenir"/>
              <a:cs typeface="Avenir"/>
              <a:sym typeface="Avenir"/>
            </a:endParaRPr>
          </a:p>
        </p:txBody>
      </p:sp>
      <p:pic>
        <p:nvPicPr>
          <p:cNvPr id="159" name="Google Shape;159;p22"/>
          <p:cNvPicPr preferRelativeResize="0"/>
          <p:nvPr/>
        </p:nvPicPr>
        <p:blipFill rotWithShape="1">
          <a:blip r:embed="rId3">
            <a:alphaModFix/>
          </a:blip>
          <a:srcRect/>
          <a:stretch/>
        </p:blipFill>
        <p:spPr>
          <a:xfrm>
            <a:off x="3717634" y="3429001"/>
            <a:ext cx="6720565" cy="2366888"/>
          </a:xfrm>
          <a:prstGeom prst="rect">
            <a:avLst/>
          </a:prstGeom>
          <a:noFill/>
          <a:ln>
            <a:noFill/>
          </a:ln>
        </p:spPr>
      </p:pic>
      <p:sp>
        <p:nvSpPr>
          <p:cNvPr id="160" name="Google Shape;160;p22"/>
          <p:cNvSpPr txBox="1"/>
          <p:nvPr/>
        </p:nvSpPr>
        <p:spPr>
          <a:xfrm>
            <a:off x="5022166" y="3428999"/>
            <a:ext cx="1073834" cy="2366889"/>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highlight>
                <a:srgbClr val="FF0000"/>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2856</Words>
  <Application>Microsoft Office PowerPoint</Application>
  <PresentationFormat>Custom</PresentationFormat>
  <Paragraphs>592</Paragraphs>
  <Slides>81</Slides>
  <Notes>81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Avenir</vt:lpstr>
      <vt:lpstr>Calibri</vt:lpstr>
      <vt:lpstr>Courier New</vt:lpstr>
      <vt:lpstr>Trebuchet MS</vt:lpstr>
      <vt:lpstr>Gill Sans</vt:lpstr>
      <vt:lpstr>Gallery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CHANDRA SHEKAR REDDY VADALA</cp:lastModifiedBy>
  <cp:revision>3</cp:revision>
  <dcterms:modified xsi:type="dcterms:W3CDTF">2024-06-30T18:48:22Z</dcterms:modified>
</cp:coreProperties>
</file>