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</p:sldMasterIdLst>
  <p:sldIdLst>
    <p:sldId id="256" r:id="rId4"/>
    <p:sldId id="257" r:id="rId5"/>
    <p:sldId id="258" r:id="rId6"/>
    <p:sldId id="259" r:id="rId7"/>
    <p:sldId id="263" r:id="rId8"/>
    <p:sldId id="260" r:id="rId9"/>
    <p:sldId id="261" r:id="rId10"/>
    <p:sldId id="264" r:id="rId11"/>
    <p:sldId id="265" r:id="rId12"/>
    <p:sldId id="266" r:id="rId13"/>
    <p:sldId id="267" r:id="rId14"/>
    <p:sldId id="262" r:id="rId1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16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2" d="112"/>
          <a:sy n="112" d="112"/>
        </p:scale>
        <p:origin x="47" y="114"/>
      </p:cViewPr>
      <p:guideLst>
        <p:guide pos="3816"/>
        <p:guide orient="horz" pos="21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6BB7F204-A827-4EC4-AFDD-B91BA8F400AA}" type="slidenum">
              <a:rPr/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 bwMode="auto"/>
        <p:txBody>
          <a:bodyPr/>
          <a:p>
            <a:pPr>
              <a:defRPr/>
            </a:pPr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 bwMode="auto"/>
        <p:txBody>
          <a:bodyPr/>
          <a:p>
            <a:pPr>
              <a:defRPr/>
            </a:pPr>
            <a:fld id="{ED50DC0B-0242-4738-A8CF-E70E6E91DC67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 bwMode="auto"/>
        <p:txBody>
          <a:bodyPr/>
          <a:p>
            <a:pPr>
              <a:defRPr/>
            </a:p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 bwMode="auto"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 bwMode="auto"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 panose="020F0502020204030204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E106E0A9-466A-4637-99D6-710AA416CE26}" type="slidenum"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 panose="020F0502020204030204"/>
              </a:rPr>
            </a:fld>
            <a:endParaRPr lang="en-US" sz="12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 bwMode="auto"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/>
              <a:buChar char="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/>
              <a:buChar char="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/>
              <a:buChar char=""/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/>
              <a:buChar char="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 bwMode="auto"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 bwMode="auto"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 panose="020F0502020204030204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44D0599C-9B0C-4ADE-B4EF-2C3FE2F96F91}" type="slidenum">
              <a:rPr lang="ru-RU" sz="1200" b="0" strike="noStrike" spc="-1">
                <a:solidFill>
                  <a:schemeClr val="dk1">
                    <a:tint val="75000"/>
                  </a:schemeClr>
                </a:solidFill>
                <a:latin typeface="Calibri" panose="020F0502020204030204"/>
              </a:rPr>
            </a:fld>
            <a:endParaRPr lang="en-US" sz="12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 bwMode="auto"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  <a:defRPr/>
            </a:pPr>
            <a:r>
              <a:rPr lang="en-US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/>
              <a:buChar char="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/>
              <a:buChar char=""/>
              <a:defRPr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/>
              <a:buChar char=""/>
              <a:defRPr/>
            </a:pP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/>
              <a:buChar char="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/>
              <a:buChar char="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8.png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colab.research.google.com/drive/1nKjp8_rAFHM7QnRausmQ9BB4muPkISjf?usp=shar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42704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altLang="en-US" sz="2500"/>
              <a:t>Анализ</a:t>
            </a:r>
            <a:r>
              <a:rPr lang="en-US" altLang="ru-RU" sz="2500"/>
              <a:t> </a:t>
            </a:r>
            <a:r>
              <a:rPr lang="en-US" altLang="en-US" sz="2500"/>
              <a:t>социально</a:t>
            </a:r>
            <a:r>
              <a:rPr lang="en-US" altLang="ru-RU" sz="2500"/>
              <a:t>-</a:t>
            </a:r>
            <a:r>
              <a:rPr lang="en-US" altLang="en-US" sz="2500"/>
              <a:t>экономических</a:t>
            </a:r>
            <a:r>
              <a:rPr lang="en-US" altLang="ru-RU" sz="2500"/>
              <a:t> </a:t>
            </a:r>
            <a:r>
              <a:rPr lang="en-US" altLang="en-US" sz="2500"/>
              <a:t>показателей</a:t>
            </a:r>
            <a:r>
              <a:rPr lang="en-US" altLang="ru-RU" sz="2500"/>
              <a:t> </a:t>
            </a:r>
            <a:r>
              <a:rPr lang="en-US" altLang="en-US" sz="2500"/>
              <a:t>по</a:t>
            </a:r>
            <a:r>
              <a:rPr lang="en-US" altLang="ru-RU" sz="2500"/>
              <a:t> </a:t>
            </a:r>
            <a:r>
              <a:rPr lang="en-US" altLang="en-US" sz="2500"/>
              <a:t>субъектам</a:t>
            </a:r>
            <a:r>
              <a:rPr lang="en-US" altLang="ru-RU" sz="2500"/>
              <a:t> </a:t>
            </a:r>
            <a:r>
              <a:rPr lang="en-US" altLang="en-US" sz="2500"/>
              <a:t>Российской</a:t>
            </a:r>
            <a:r>
              <a:rPr lang="en-US" altLang="ru-RU" sz="2500"/>
              <a:t> </a:t>
            </a:r>
            <a:r>
              <a:rPr lang="en-US" altLang="en-US" sz="2500"/>
              <a:t>Федерации</a:t>
            </a:r>
            <a:r>
              <a:rPr lang="en-US" altLang="ru-RU" sz="2500"/>
              <a:t> </a:t>
            </a:r>
            <a:r>
              <a:rPr lang="en-US" altLang="en-US" sz="2500"/>
              <a:t>методами</a:t>
            </a:r>
            <a:r>
              <a:rPr lang="en-US" altLang="ru-RU" sz="2500"/>
              <a:t> </a:t>
            </a:r>
            <a:r>
              <a:rPr lang="en-US" altLang="en-US" sz="2500"/>
              <a:t>кластерного</a:t>
            </a:r>
            <a:r>
              <a:rPr lang="en-US" altLang="ru-RU" sz="2500"/>
              <a:t> </a:t>
            </a:r>
            <a:r>
              <a:rPr lang="en-US" altLang="en-US" sz="2500"/>
              <a:t>анализа</a:t>
            </a:r>
            <a:endParaRPr lang="en-US" altLang="en-US" sz="2500"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 bwMode="auto">
          <a:xfrm>
            <a:off x="9625320" y="5452200"/>
            <a:ext cx="2020320" cy="706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 defTabSz="914400">
              <a:lnSpc>
                <a:spcPct val="70000"/>
              </a:lnSpc>
              <a:spcBef>
                <a:spcPts val="1000"/>
              </a:spcBef>
              <a:buNone/>
              <a:tabLst>
                <a:tab pos="0" algn="l"/>
              </a:tabLst>
              <a:defRPr/>
            </a:pPr>
            <a:r>
              <a:rPr lang="ru-RU" sz="2000" b="0" strike="noStrike" spc="-1">
                <a:solidFill>
                  <a:schemeClr val="dk1"/>
                </a:solidFill>
                <a:latin typeface="Calibri" panose="020F0502020204030204"/>
              </a:rPr>
              <a:t>Группа М23-534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 defTabSz="914400">
              <a:lnSpc>
                <a:spcPct val="70000"/>
              </a:lnSpc>
              <a:spcBef>
                <a:spcPts val="1000"/>
              </a:spcBef>
              <a:buNone/>
              <a:tabLst>
                <a:tab pos="0" algn="l"/>
              </a:tabLst>
              <a:defRPr/>
            </a:pPr>
            <a:r>
              <a:rPr lang="ru-RU" altLang="en-US" sz="2000" b="0" strike="noStrike" spc="-1">
                <a:solidFill>
                  <a:srgbClr val="000000"/>
                </a:solidFill>
                <a:latin typeface="Arial" panose="020B0604020202020204"/>
              </a:rPr>
              <a:t>Алмазова Н.А.</a:t>
            </a:r>
            <a:endParaRPr lang="ru-RU" alt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2" name="TextBox 5"/>
          <p:cNvSpPr/>
          <p:nvPr/>
        </p:nvSpPr>
        <p:spPr bwMode="auto">
          <a:xfrm flipH="1">
            <a:off x="543960" y="213840"/>
            <a:ext cx="11099880" cy="1004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ctr" defTabSz="914400">
              <a:lnSpc>
                <a:spcPct val="100000"/>
              </a:lnSpc>
              <a:defRPr/>
            </a:pPr>
            <a:r>
              <a:rPr lang="ru-RU" sz="2000" b="0" strike="noStrike" spc="-1">
                <a:solidFill>
                  <a:schemeClr val="dk1"/>
                </a:solidFill>
                <a:latin typeface="Calibri" panose="020F0502020204030204"/>
              </a:rPr>
              <a:t>ФЕДЕРАЛЬНОЕ ГОСУДАРСТВЕННОЕ АВТОНОМНОЕ ОБРАЗОВАТЕЛЬНОЕ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algn="ctr" defTabSz="914400">
              <a:lnSpc>
                <a:spcPct val="100000"/>
              </a:lnSpc>
              <a:defRPr/>
            </a:pPr>
            <a:r>
              <a:rPr lang="ru-RU" sz="2000" b="0" strike="noStrike" spc="-1">
                <a:solidFill>
                  <a:schemeClr val="dk1"/>
                </a:solidFill>
                <a:latin typeface="Calibri" panose="020F0502020204030204"/>
              </a:rPr>
              <a:t>УЧРЕЖДЕНИЕ ВЫСШЕГО ОБРАЗОВАНИЯ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algn="ctr" defTabSz="914400">
              <a:lnSpc>
                <a:spcPct val="100000"/>
              </a:lnSpc>
              <a:defRPr/>
            </a:pPr>
            <a:r>
              <a:rPr lang="ru-RU" sz="2000" b="0" strike="noStrike" spc="-1">
                <a:solidFill>
                  <a:schemeClr val="dk1"/>
                </a:solidFill>
                <a:latin typeface="Calibri" panose="020F0502020204030204"/>
              </a:rPr>
              <a:t>НИЯУ «МИФИ»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 bwMode="auto">
          <a:xfrm>
            <a:off x="1800720" y="365040"/>
            <a:ext cx="9267120" cy="104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en-US" altLang="en-US" sz="3700"/>
              <a:t>Анализ</a:t>
            </a:r>
            <a:r>
              <a:rPr lang="en-US" altLang="ru-RU" sz="3700"/>
              <a:t> </a:t>
            </a:r>
            <a:r>
              <a:rPr lang="en-US" altLang="en-US" sz="3700"/>
              <a:t>кластеров</a:t>
            </a:r>
            <a:r>
              <a:rPr lang="en-US" altLang="ru-RU" sz="3700"/>
              <a:t> </a:t>
            </a:r>
            <a:r>
              <a:rPr lang="en-US" altLang="en-US" sz="3700"/>
              <a:t>регионов</a:t>
            </a:r>
            <a:r>
              <a:rPr lang="en-US" altLang="ru-RU" sz="3700"/>
              <a:t> </a:t>
            </a:r>
            <a:r>
              <a:rPr lang="en-US" altLang="en-US" sz="3700"/>
              <a:t>России</a:t>
            </a:r>
            <a:endParaRPr lang="en-US" altLang="en-US" sz="3700"/>
          </a:p>
        </p:txBody>
      </p:sp>
      <p:cxnSp>
        <p:nvCxnSpPr>
          <p:cNvPr id="93" name="Прямая соединительная линия 5"/>
          <p:cNvCxnSpPr/>
          <p:nvPr/>
        </p:nvCxnSpPr>
        <p:spPr bwMode="auto">
          <a:xfrm flipH="1">
            <a:off x="645480" y="1411560"/>
            <a:ext cx="10669320" cy="108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pic>
        <p:nvPicPr>
          <p:cNvPr id="94" name="Изображение 93"/>
          <p:cNvPicPr/>
          <p:nvPr/>
        </p:nvPicPr>
        <p:blipFill>
          <a:blip r:embed="rId1"/>
          <a:stretch>
            <a:fillRect/>
          </a:stretch>
        </p:blipFill>
        <p:spPr bwMode="auto">
          <a:xfrm>
            <a:off x="842400" y="543600"/>
            <a:ext cx="670680" cy="670680"/>
          </a:xfrm>
          <a:prstGeom prst="rect">
            <a:avLst/>
          </a:prstGeom>
          <a:ln w="0">
            <a:noFill/>
          </a:ln>
        </p:spPr>
      </p:pic>
      <p:sp>
        <p:nvSpPr>
          <p:cNvPr id="96" name="Прямоугольник 95"/>
          <p:cNvSpPr/>
          <p:nvPr/>
        </p:nvSpPr>
        <p:spPr bwMode="auto">
          <a:xfrm>
            <a:off x="623570" y="1410335"/>
            <a:ext cx="5572125" cy="156781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r>
              <a:rPr lang="en-US" altLang="ru-RU" sz="1300" b="1" strike="noStrike" spc="-1">
                <a:solidFill>
                  <a:srgbClr val="000000"/>
                </a:solidFill>
                <a:latin typeface="Arial" panose="020B0604020202020204"/>
              </a:rPr>
              <a:t>k = </a:t>
            </a:r>
            <a:r>
              <a:rPr lang="ru-RU" altLang="en-US" sz="1300" b="1" strike="noStrike" spc="-1">
                <a:solidFill>
                  <a:srgbClr val="000000"/>
                </a:solidFill>
                <a:latin typeface="Arial" panose="020B0604020202020204"/>
              </a:rPr>
              <a:t>7</a:t>
            </a:r>
            <a:r>
              <a:rPr lang="en-US" altLang="ru-RU" sz="1300" b="1" strike="noStrike" spc="-1">
                <a:solidFill>
                  <a:srgbClr val="000000"/>
                </a:solidFill>
                <a:latin typeface="Arial" panose="020B0604020202020204"/>
              </a:rPr>
              <a:t>:</a:t>
            </a:r>
            <a:endParaRPr lang="en-US" altLang="ru-RU" sz="1300" b="1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defRPr/>
            </a:pPr>
            <a:endParaRPr lang="en-US" altLang="ru-RU" sz="13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1.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Разделение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регионов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России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на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семь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кластеров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позволило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достичь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максимальной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детализации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выявив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значительные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различия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в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уровнях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социально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-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экономического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развития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.  </a:t>
            </a:r>
            <a:endParaRPr lang="en-US" altLang="ru-RU" sz="13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2.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Кластер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0(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синий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):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регионы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с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низкими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доходами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и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ограниченной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инновационной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активностью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ориентированные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на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сельское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хозяйство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.  </a:t>
            </a:r>
            <a:endParaRPr lang="en-US" altLang="ru-RU" sz="13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3.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Кластер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1 (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фиолетовый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):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экономические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и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научные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лидеры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включая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крупнейшие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города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с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самыми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высокими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бюджетными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показателями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научной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активностью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и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дорогой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недвижимостью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.  </a:t>
            </a:r>
            <a:endParaRPr lang="en-US" altLang="ru-RU" sz="13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4.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Кластер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2 (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жёлтый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):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стабильные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регионы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с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умеренной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инфраструктурой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средним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уровнем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доходов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и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ценами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на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жильё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.  </a:t>
            </a:r>
            <a:endParaRPr lang="en-US" altLang="ru-RU" sz="13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5.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Кластер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3 (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оранжевый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):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промышленные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регионы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с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развивающейся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экономикой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выше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средней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инновационной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активностью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и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растущими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ценами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на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жильё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.  </a:t>
            </a:r>
            <a:endParaRPr lang="en-US" altLang="ru-RU" sz="13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6.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Кластер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4 (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бордовый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):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регионы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переходного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типа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с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растущей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экономической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базой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улучшением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научной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активности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и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стабильными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ценами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на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жильё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.  </a:t>
            </a:r>
            <a:endParaRPr lang="en-US" altLang="ru-RU" sz="13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7.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Кластер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5 (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розовый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):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отдалённые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регионы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такие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как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Дальний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Восток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с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низкими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доходами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минимальной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инновационной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активностью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и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доступной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недвижимостью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.  </a:t>
            </a:r>
            <a:endParaRPr lang="en-US" altLang="ru-RU" sz="13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8.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Кластер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6 (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пурпурный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):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регионы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с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ограниченной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экономической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активностью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но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с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потенциалом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для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роста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благодаря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улучшению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научной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базы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и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300" b="0" strike="noStrike" spc="-1">
                <a:solidFill>
                  <a:srgbClr val="000000"/>
                </a:solidFill>
                <a:latin typeface="Arial" panose="020B0604020202020204"/>
              </a:rPr>
              <a:t>инфраструктуры</a:t>
            </a:r>
            <a:r>
              <a:rPr lang="en-US" altLang="ru-RU" sz="1300" b="0" strike="noStrike" spc="-1">
                <a:solidFill>
                  <a:srgbClr val="000000"/>
                </a:solidFill>
                <a:latin typeface="Arial" panose="020B0604020202020204"/>
              </a:rPr>
              <a:t>.  </a:t>
            </a:r>
            <a:endParaRPr lang="en-US" altLang="ru-RU" sz="13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defRPr/>
            </a:pPr>
            <a:endParaRPr lang="en-US" altLang="ru-RU" sz="13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defRPr/>
            </a:pPr>
            <a:endParaRPr lang="en-US" altLang="ru-RU" sz="13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11" name="Изображение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583" y="1772920"/>
            <a:ext cx="5038725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035" y="4221480"/>
            <a:ext cx="1256665" cy="2497455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325" y="4221480"/>
            <a:ext cx="1649730" cy="2461895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4015" y="4290695"/>
            <a:ext cx="1547495" cy="2392680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2440" y="4371340"/>
            <a:ext cx="1457325" cy="2366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 bwMode="auto">
          <a:xfrm>
            <a:off x="1800720" y="365040"/>
            <a:ext cx="9267120" cy="104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en-US" altLang="en-US" sz="3700"/>
              <a:t>Анализ</a:t>
            </a:r>
            <a:r>
              <a:rPr lang="en-US" altLang="ru-RU" sz="3700"/>
              <a:t> </a:t>
            </a:r>
            <a:r>
              <a:rPr lang="en-US" altLang="en-US" sz="3700"/>
              <a:t>кластеров</a:t>
            </a:r>
            <a:r>
              <a:rPr lang="en-US" altLang="ru-RU" sz="3700"/>
              <a:t> </a:t>
            </a:r>
            <a:r>
              <a:rPr lang="en-US" altLang="en-US" sz="3700"/>
              <a:t>регионов</a:t>
            </a:r>
            <a:r>
              <a:rPr lang="en-US" altLang="ru-RU" sz="3700"/>
              <a:t> </a:t>
            </a:r>
            <a:r>
              <a:rPr lang="en-US" altLang="en-US" sz="3700"/>
              <a:t>России</a:t>
            </a:r>
            <a:endParaRPr lang="en-US" altLang="en-US" sz="3700"/>
          </a:p>
        </p:txBody>
      </p:sp>
      <p:cxnSp>
        <p:nvCxnSpPr>
          <p:cNvPr id="93" name="Прямая соединительная линия 5"/>
          <p:cNvCxnSpPr/>
          <p:nvPr/>
        </p:nvCxnSpPr>
        <p:spPr bwMode="auto">
          <a:xfrm flipH="1">
            <a:off x="645480" y="1411560"/>
            <a:ext cx="10669320" cy="108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pic>
        <p:nvPicPr>
          <p:cNvPr id="94" name="Изображение 93"/>
          <p:cNvPicPr/>
          <p:nvPr/>
        </p:nvPicPr>
        <p:blipFill>
          <a:blip r:embed="rId1"/>
          <a:stretch>
            <a:fillRect/>
          </a:stretch>
        </p:blipFill>
        <p:spPr bwMode="auto">
          <a:xfrm>
            <a:off x="842400" y="543600"/>
            <a:ext cx="670680" cy="670680"/>
          </a:xfrm>
          <a:prstGeom prst="rect">
            <a:avLst/>
          </a:prstGeom>
          <a:ln w="0">
            <a:noFill/>
          </a:ln>
        </p:spPr>
      </p:pic>
      <p:sp>
        <p:nvSpPr>
          <p:cNvPr id="96" name="Прямоугольник 95"/>
          <p:cNvSpPr/>
          <p:nvPr/>
        </p:nvSpPr>
        <p:spPr bwMode="auto">
          <a:xfrm>
            <a:off x="623570" y="1410335"/>
            <a:ext cx="5572125" cy="156781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r>
              <a:rPr lang="en-US" altLang="ru-RU" sz="1300" b="1" strike="noStrike" spc="-1">
                <a:solidFill>
                  <a:srgbClr val="000000"/>
                </a:solidFill>
                <a:latin typeface="Arial" panose="020B0604020202020204"/>
              </a:rPr>
              <a:t>k = </a:t>
            </a:r>
            <a:r>
              <a:rPr lang="ru-RU" altLang="en-US" sz="1300" b="1" strike="noStrike" spc="-1">
                <a:solidFill>
                  <a:srgbClr val="000000"/>
                </a:solidFill>
                <a:latin typeface="Arial" panose="020B0604020202020204"/>
              </a:rPr>
              <a:t>7</a:t>
            </a:r>
            <a:r>
              <a:rPr lang="en-US" altLang="ru-RU" sz="1300" b="1" strike="noStrike" spc="-1">
                <a:solidFill>
                  <a:srgbClr val="000000"/>
                </a:solidFill>
                <a:latin typeface="Arial" panose="020B0604020202020204"/>
              </a:rPr>
              <a:t>:</a:t>
            </a:r>
            <a:endParaRPr lang="en-US" altLang="ru-RU" sz="1300" b="1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defRPr/>
            </a:pPr>
            <a:endParaRPr lang="en-US" altLang="ru-RU" sz="13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defRPr/>
            </a:pPr>
            <a:endParaRPr lang="en-US" altLang="ru-RU" sz="13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defRPr/>
            </a:pPr>
            <a:endParaRPr lang="en-US" altLang="ru-RU" sz="13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rcRect t="2347"/>
          <a:stretch>
            <a:fillRect/>
          </a:stretch>
        </p:blipFill>
        <p:spPr>
          <a:xfrm>
            <a:off x="479425" y="1917065"/>
            <a:ext cx="2005330" cy="3012440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840" y="1855470"/>
            <a:ext cx="2021840" cy="3202305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575" y="1855470"/>
            <a:ext cx="2015490" cy="3074035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1945" y="1844675"/>
            <a:ext cx="1664335" cy="3131820"/>
          </a:xfrm>
          <a:prstGeom prst="rect">
            <a:avLst/>
          </a:prstGeom>
        </p:spPr>
      </p:pic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2170" y="1844675"/>
            <a:ext cx="1870710" cy="2767330"/>
          </a:xfrm>
          <a:prstGeom prst="rect">
            <a:avLst/>
          </a:prstGeom>
        </p:spPr>
      </p:pic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78770" y="1844675"/>
            <a:ext cx="1703705" cy="2909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 bwMode="auto">
          <a:xfrm>
            <a:off x="1555560" y="174780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ru-RU" sz="3600" b="0" strike="noStrike" spc="-1">
                <a:solidFill>
                  <a:schemeClr val="dk1"/>
                </a:solidFill>
                <a:latin typeface="Calibri Light" panose="020F0302020204030204"/>
                <a:ea typeface="Noto Sans CJK SC"/>
              </a:rPr>
              <a:t>Спасибо за внимание!</a:t>
            </a:r>
            <a:endParaRPr lang="en-US" sz="3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 bwMode="auto">
          <a:xfrm>
            <a:off x="9625320" y="5452200"/>
            <a:ext cx="2020320" cy="706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 defTabSz="914400">
              <a:lnSpc>
                <a:spcPct val="70000"/>
              </a:lnSpc>
              <a:spcBef>
                <a:spcPts val="1000"/>
              </a:spcBef>
              <a:buNone/>
              <a:tabLst>
                <a:tab pos="0" algn="l"/>
              </a:tabLst>
              <a:defRPr/>
            </a:pPr>
            <a:r>
              <a:rPr lang="ru-RU" sz="2000" b="0" strike="noStrike" spc="-1">
                <a:solidFill>
                  <a:schemeClr val="dk1"/>
                </a:solidFill>
                <a:latin typeface="Calibri" panose="020F0502020204030204"/>
              </a:rPr>
              <a:t>Группа М23-534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 defTabSz="914400">
              <a:lnSpc>
                <a:spcPct val="70000"/>
              </a:lnSpc>
              <a:spcBef>
                <a:spcPts val="1000"/>
              </a:spcBef>
              <a:buNone/>
              <a:tabLst>
                <a:tab pos="0" algn="l"/>
              </a:tabLst>
              <a:defRPr/>
            </a:pPr>
            <a:r>
              <a:rPr lang="ru-RU" sz="2000" b="0" strike="noStrike" spc="-1">
                <a:solidFill>
                  <a:schemeClr val="dk1"/>
                </a:solidFill>
                <a:latin typeface="Calibri" panose="020F0502020204030204"/>
              </a:rPr>
              <a:t>Адмазова Н.А.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9" name="Прямоугольник 98"/>
          <p:cNvSpPr/>
          <p:nvPr/>
        </p:nvSpPr>
        <p:spPr bwMode="auto">
          <a:xfrm>
            <a:off x="0" y="6400800"/>
            <a:ext cx="12115079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  <a:defRPr/>
            </a:pPr>
            <a:r>
              <a:rPr lang="ru-RU" sz="1200" b="0" strike="noStrike" spc="-1">
                <a:solidFill>
                  <a:schemeClr val="dk1"/>
                </a:solidFill>
                <a:latin typeface="Calibri" panose="020F0502020204030204"/>
              </a:rPr>
              <a:t>Исходный код:   </a:t>
            </a:r>
            <a:r>
              <a:rPr lang="ru-RU" sz="1200" b="0" strike="noStrike" spc="-1">
                <a:solidFill>
                  <a:schemeClr val="dk1"/>
                </a:solidFill>
                <a:latin typeface="Calibri" panose="020F0502020204030204"/>
                <a:hlinkClick r:id="rId1" tooltip="" action="ppaction://hlinkfile"/>
              </a:rPr>
              <a:t>https://colab.research.google.com/drive/1nKjp8_rAFHM7QnRausmQ9BB4muPkISjf?usp=sharing</a:t>
            </a:r>
            <a:endParaRPr lang="en-US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 bwMode="auto">
          <a:xfrm>
            <a:off x="1800720" y="365040"/>
            <a:ext cx="9267120" cy="104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-RU" sz="4400" b="0" strike="noStrike" spc="-1">
                <a:solidFill>
                  <a:schemeClr val="dk1"/>
                </a:solidFill>
                <a:latin typeface="Calibri Light" panose="020F0302020204030204"/>
              </a:rPr>
              <a:t>Введение</a:t>
            </a: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cxnSp>
        <p:nvCxnSpPr>
          <p:cNvPr id="54" name="Прямая соединительная линия 3"/>
          <p:cNvCxnSpPr/>
          <p:nvPr/>
        </p:nvCxnSpPr>
        <p:spPr bwMode="auto">
          <a:xfrm flipH="1">
            <a:off x="645480" y="1411560"/>
            <a:ext cx="10669320" cy="108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pic>
        <p:nvPicPr>
          <p:cNvPr id="55" name="Picture 2" descr="https://sun9-40.userapi.com/c622725/v622725438/7fb6/NIwsejHzWnU.jpg"/>
          <p:cNvPicPr/>
          <p:nvPr/>
        </p:nvPicPr>
        <p:blipFill>
          <a:blip r:embed="rId1"/>
          <a:stretch>
            <a:fillRect/>
          </a:stretch>
        </p:blipFill>
        <p:spPr bwMode="auto">
          <a:xfrm>
            <a:off x="765000" y="445320"/>
            <a:ext cx="939240" cy="951120"/>
          </a:xfrm>
          <a:prstGeom prst="rect">
            <a:avLst/>
          </a:prstGeom>
          <a:ln w="0">
            <a:noFill/>
          </a:ln>
        </p:spPr>
      </p:pic>
      <p:sp>
        <p:nvSpPr>
          <p:cNvPr id="58" name="Прямоугольник 57"/>
          <p:cNvSpPr/>
          <p:nvPr/>
        </p:nvSpPr>
        <p:spPr bwMode="auto">
          <a:xfrm>
            <a:off x="685800" y="1666080"/>
            <a:ext cx="6400080" cy="4734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just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defRPr/>
            </a:pP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Данн</a:t>
            </a:r>
            <a:r>
              <a:rPr lang="ru-RU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ое исследование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посвящён</a:t>
            </a:r>
            <a:r>
              <a:rPr lang="ru-RU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о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анализу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социально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-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экономических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показателей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субъектов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Российской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Федерации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с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использованием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методов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кластерного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анализа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.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В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условиях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значительного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разнообразия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регионов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по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уровню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экономического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научного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и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социального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развития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возникает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необходимость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их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группировки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для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выявления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сходств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и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различий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а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также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для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более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обоснованного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принятия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управленческих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решений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.</a:t>
            </a:r>
            <a:endParaRPr lang="en-US" altLang="ru-RU" sz="2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defRPr/>
            </a:pPr>
            <a:endParaRPr lang="en-US" sz="21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" name="Изображение 1"/>
          <p:cNvPicPr/>
          <p:nvPr/>
        </p:nvPicPr>
        <p:blipFill>
          <a:blip r:embed="rId2"/>
          <a:stretch>
            <a:fillRect/>
          </a:stretch>
        </p:blipFill>
        <p:spPr>
          <a:xfrm>
            <a:off x="7247890" y="2637155"/>
            <a:ext cx="4686300" cy="3316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 bwMode="auto">
          <a:xfrm>
            <a:off x="1800720" y="365040"/>
            <a:ext cx="9267120" cy="104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-RU" sz="4400" b="0" strike="noStrike" spc="-1">
                <a:solidFill>
                  <a:schemeClr val="dk1"/>
                </a:solidFill>
                <a:latin typeface="Calibri Light" panose="020F0302020204030204"/>
              </a:rPr>
              <a:t>Цели и Задачи</a:t>
            </a: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cxnSp>
        <p:nvCxnSpPr>
          <p:cNvPr id="60" name="Прямая соединительная линия 1"/>
          <p:cNvCxnSpPr/>
          <p:nvPr/>
        </p:nvCxnSpPr>
        <p:spPr bwMode="auto">
          <a:xfrm flipH="1">
            <a:off x="645480" y="1411560"/>
            <a:ext cx="10669320" cy="108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61" name="TextBox 1"/>
          <p:cNvSpPr/>
          <p:nvPr/>
        </p:nvSpPr>
        <p:spPr bwMode="auto">
          <a:xfrm>
            <a:off x="1291320" y="2201760"/>
            <a:ext cx="9431640" cy="332041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defRPr/>
            </a:pP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Цель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проекта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:</a:t>
            </a:r>
            <a:endParaRPr lang="en-US" altLang="ru-RU" sz="15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Проведение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кластерного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анализа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социально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-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экономических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показателей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субъектов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Российской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Федерации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для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выделения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групп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регионов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с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схожими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характеристиками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выявления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ключевых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особенностей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каждого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кластера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.</a:t>
            </a:r>
            <a:endParaRPr lang="en-US" altLang="ru-RU" sz="15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defRPr/>
            </a:pPr>
            <a:endParaRPr lang="en-US" altLang="ru-RU" sz="15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Задачи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:</a:t>
            </a:r>
            <a:endParaRPr lang="en-US" altLang="ru-RU" sz="15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charset="0"/>
              <a:buChar char="Ø"/>
              <a:defRPr/>
            </a:pP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Сбор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предварительная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обработка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данных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по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социально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-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экономическим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показателям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регионов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.</a:t>
            </a:r>
            <a:endParaRPr lang="en-US" altLang="ru-RU" sz="15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charset="0"/>
              <a:buChar char="Ø"/>
              <a:defRPr/>
            </a:pP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Применение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методов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кластерного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анализа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для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разделения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регионов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на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группы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.</a:t>
            </a:r>
            <a:endParaRPr lang="en-US" altLang="ru-RU" sz="15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charset="0"/>
              <a:buChar char="Ø"/>
              <a:defRPr/>
            </a:pP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Определение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оптимального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числа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кластеров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с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использованием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метрик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качества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кластеризации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(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метод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локтя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силуэтный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коэффициент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индекс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Дэвиса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-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Булдина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).</a:t>
            </a:r>
            <a:endParaRPr lang="en-US" altLang="ru-RU" sz="15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charset="0"/>
              <a:buChar char="Ø"/>
              <a:defRPr/>
            </a:pP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Визуализация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результатов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кластеризации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на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географической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карте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анализ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ключевых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характеристик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выделенных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групп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.</a:t>
            </a:r>
            <a:endParaRPr lang="en-US" altLang="ru-RU" sz="15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charset="0"/>
              <a:buChar char="Ø"/>
              <a:defRPr/>
            </a:pP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Формулирование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выводов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рекомендаций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для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каждой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группы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регионов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направленных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на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их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дальнейшее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развитие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.</a:t>
            </a:r>
            <a:endParaRPr lang="en-US" altLang="ru-RU" sz="15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62" name="Изображение 61"/>
          <p:cNvPicPr/>
          <p:nvPr/>
        </p:nvPicPr>
        <p:blipFill>
          <a:blip r:embed="rId1"/>
          <a:stretch>
            <a:fillRect/>
          </a:stretch>
        </p:blipFill>
        <p:spPr bwMode="auto">
          <a:xfrm>
            <a:off x="765000" y="457200"/>
            <a:ext cx="834480" cy="834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 bwMode="auto">
          <a:xfrm>
            <a:off x="1800720" y="365040"/>
            <a:ext cx="9267120" cy="104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-RU" sz="4400" b="0" strike="noStrike" spc="-1">
                <a:solidFill>
                  <a:schemeClr val="dk1"/>
                </a:solidFill>
                <a:latin typeface="Calibri Light" panose="020F0302020204030204"/>
              </a:rPr>
              <a:t>Набор данных</a:t>
            </a: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cxnSp>
        <p:nvCxnSpPr>
          <p:cNvPr id="64" name="Прямая соединительная линия 4"/>
          <p:cNvCxnSpPr/>
          <p:nvPr/>
        </p:nvCxnSpPr>
        <p:spPr bwMode="auto">
          <a:xfrm flipH="1">
            <a:off x="645480" y="1411560"/>
            <a:ext cx="10669320" cy="108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65" name="TextBox 4"/>
          <p:cNvSpPr/>
          <p:nvPr/>
        </p:nvSpPr>
        <p:spPr bwMode="auto">
          <a:xfrm>
            <a:off x="695325" y="1914525"/>
            <a:ext cx="5784215" cy="3256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noAutofit/>
          </a:bodyPr>
          <a:p>
            <a:pPr algn="l">
              <a:lnSpc>
                <a:spcPct val="100000"/>
              </a:lnSpc>
              <a:defRPr/>
            </a:pP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Набор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данных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составлен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из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приложения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к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сборнику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«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Регионы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России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.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Социально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-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экономические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показатели</a:t>
            </a:r>
            <a:r>
              <a:rPr lang="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»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и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получен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с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сайта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Федеральной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службы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государственной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2100" b="0" strike="noStrike" spc="-1">
                <a:solidFill>
                  <a:srgbClr val="000000"/>
                </a:solidFill>
                <a:latin typeface="Arial" panose="020B0604020202020204"/>
              </a:rPr>
              <a:t>статистики</a:t>
            </a:r>
            <a:r>
              <a:rPr lang="en-US" altLang="ru-RU" sz="2100" b="0" strike="noStrike" spc="-1">
                <a:solidFill>
                  <a:srgbClr val="000000"/>
                </a:solidFill>
                <a:latin typeface="Arial" panose="020B0604020202020204"/>
              </a:rPr>
              <a:t> [https://rosstat.gov.ru/folder/210/document/47652]</a:t>
            </a:r>
            <a:endParaRPr lang="en-US" altLang="ru-RU" sz="21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67" name="Изображение 66"/>
          <p:cNvPicPr/>
          <p:nvPr/>
        </p:nvPicPr>
        <p:blipFill>
          <a:blip r:embed="rId1"/>
          <a:stretch>
            <a:fillRect/>
          </a:stretch>
        </p:blipFill>
        <p:spPr bwMode="auto">
          <a:xfrm>
            <a:off x="685800" y="453600"/>
            <a:ext cx="917280" cy="917280"/>
          </a:xfrm>
          <a:prstGeom prst="rect">
            <a:avLst/>
          </a:prstGeom>
          <a:ln w="0">
            <a:noFill/>
          </a:ln>
        </p:spPr>
      </p:pic>
      <p:pic>
        <p:nvPicPr>
          <p:cNvPr id="6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5" y="2637155"/>
            <a:ext cx="5452745" cy="2030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080" y="1628775"/>
            <a:ext cx="3362325" cy="733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 bwMode="auto">
          <a:xfrm>
            <a:off x="1800720" y="365040"/>
            <a:ext cx="9267120" cy="104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-RU" sz="4400" b="0" strike="noStrike" spc="-1">
                <a:solidFill>
                  <a:schemeClr val="dk1"/>
                </a:solidFill>
                <a:latin typeface="Calibri Light" panose="020F0302020204030204"/>
              </a:rPr>
              <a:t>Предобработка данных</a:t>
            </a: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cxnSp>
        <p:nvCxnSpPr>
          <p:cNvPr id="64" name="Прямая соединительная линия 4"/>
          <p:cNvCxnSpPr/>
          <p:nvPr/>
        </p:nvCxnSpPr>
        <p:spPr bwMode="auto">
          <a:xfrm flipH="1">
            <a:off x="645480" y="1411560"/>
            <a:ext cx="10669320" cy="108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65" name="TextBox 4"/>
          <p:cNvSpPr/>
          <p:nvPr/>
        </p:nvSpPr>
        <p:spPr bwMode="auto">
          <a:xfrm>
            <a:off x="695325" y="1914525"/>
            <a:ext cx="5784215" cy="3256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noAutofit/>
          </a:bodyPr>
          <a:p>
            <a:pPr algn="l">
              <a:lnSpc>
                <a:spcPct val="100000"/>
              </a:lnSpc>
              <a:defRPr/>
            </a:pP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Перед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началом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кластерного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анализа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были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обработаны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нормализованы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данные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.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Абсолютные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показатели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были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приведены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к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относительным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(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на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1000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человек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населения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),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чтобы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устранить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зависимость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от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численности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населения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.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Пропуски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данных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обозначенные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различными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символами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(</a:t>
            </a:r>
            <a:r>
              <a:rPr lang="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«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...</a:t>
            </a:r>
            <a:r>
              <a:rPr lang="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»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«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-</a:t>
            </a:r>
            <a:r>
              <a:rPr lang="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»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),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были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унифицированы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а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строки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с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агрегированными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данными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по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федеральным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округам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пояснениями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исключены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.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Для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объединения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данных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с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географической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информацией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использовалось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нечёткое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сопоставление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из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библиотеки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`rapidfuzz`,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что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позволило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устранить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несоответствия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в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названиях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регионов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.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На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заключительном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этапе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данные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были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стандартизированы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что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обеспечило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корректность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выполнения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кластерного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анализа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.</a:t>
            </a:r>
            <a:endParaRPr lang="en-US" altLang="ru-RU" sz="15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67" name="Изображение 66"/>
          <p:cNvPicPr/>
          <p:nvPr/>
        </p:nvPicPr>
        <p:blipFill>
          <a:blip r:embed="rId1"/>
          <a:stretch>
            <a:fillRect/>
          </a:stretch>
        </p:blipFill>
        <p:spPr bwMode="auto">
          <a:xfrm>
            <a:off x="685800" y="453600"/>
            <a:ext cx="917280" cy="917280"/>
          </a:xfrm>
          <a:prstGeom prst="rect">
            <a:avLst/>
          </a:prstGeom>
          <a:ln w="0">
            <a:noFill/>
          </a:ln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655" y="1628775"/>
            <a:ext cx="5462270" cy="1828800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795" y="3717290"/>
            <a:ext cx="5370830" cy="2306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 bwMode="auto">
          <a:xfrm>
            <a:off x="1800720" y="365040"/>
            <a:ext cx="9267120" cy="104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-RU" sz="4400" b="0" strike="noStrike" spc="-1">
                <a:solidFill>
                  <a:schemeClr val="dk1"/>
                </a:solidFill>
                <a:latin typeface="Calibri Light" panose="020F0302020204030204"/>
              </a:rPr>
              <a:t>Кластеризация</a:t>
            </a: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cxnSp>
        <p:nvCxnSpPr>
          <p:cNvPr id="73" name="Прямая соединительная линия 2"/>
          <p:cNvCxnSpPr/>
          <p:nvPr/>
        </p:nvCxnSpPr>
        <p:spPr bwMode="auto">
          <a:xfrm flipH="1">
            <a:off x="645480" y="1411560"/>
            <a:ext cx="10669320" cy="108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74" name="TextBox 2"/>
          <p:cNvSpPr/>
          <p:nvPr/>
        </p:nvSpPr>
        <p:spPr bwMode="auto">
          <a:xfrm>
            <a:off x="685800" y="1828800"/>
            <a:ext cx="6400080" cy="40138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just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defRPr/>
            </a:pP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1.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Для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кластеризации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был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выбран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метод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K-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средних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(K-means)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на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стандартизированных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данных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.  </a:t>
            </a:r>
            <a:endParaRPr lang="en-US" altLang="ru-RU" sz="1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algn="just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defRPr/>
            </a:pP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2.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Оптимальное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число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кластеров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определялось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методом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локтя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на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основе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анализа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внутрикластерной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дисперсии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(WCSS).  </a:t>
            </a:r>
            <a:endParaRPr lang="en-US" altLang="ru-RU" sz="1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algn="just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defRPr/>
            </a:pP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3.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График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инерции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показал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что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оптимальным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числом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кластеров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является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(k=7).  </a:t>
            </a:r>
            <a:endParaRPr lang="en-US" altLang="ru-RU" sz="1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algn="just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defRPr/>
            </a:pP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4.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Для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оценки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качества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кластеризации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использовались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силуэтный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коэффициент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и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индекс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Дэвиса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-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Булдина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.  </a:t>
            </a:r>
            <a:endParaRPr lang="en-US" altLang="ru-RU" sz="1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algn="just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defRPr/>
            </a:pP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5.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В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результате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анализа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выбраны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два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подхода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: (k=4)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для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более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общих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групп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и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(k=7)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для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детализированного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анализа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.  </a:t>
            </a:r>
            <a:endParaRPr lang="en-US" altLang="ru-RU" sz="1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algn="just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defRPr/>
            </a:pP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6.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Полученные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кластеры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проанализированы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и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визуализированы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с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учётом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ключевых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социально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-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экономических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характеристик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600" b="0" strike="noStrike" spc="-1">
                <a:solidFill>
                  <a:srgbClr val="000000"/>
                </a:solidFill>
                <a:latin typeface="Arial" panose="020B0604020202020204"/>
              </a:rPr>
              <a:t>регионов</a:t>
            </a:r>
            <a:r>
              <a:rPr lang="en-US" altLang="ru-RU" sz="1600" b="0" strike="noStrike" spc="-1">
                <a:solidFill>
                  <a:srgbClr val="000000"/>
                </a:solidFill>
                <a:latin typeface="Arial" panose="020B0604020202020204"/>
              </a:rPr>
              <a:t>.  </a:t>
            </a:r>
            <a:endParaRPr lang="en-US" altLang="ru-RU" sz="1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75" name="Изображение 74"/>
          <p:cNvPicPr/>
          <p:nvPr/>
        </p:nvPicPr>
        <p:blipFill>
          <a:blip r:embed="rId1"/>
          <a:stretch>
            <a:fillRect/>
          </a:stretch>
        </p:blipFill>
        <p:spPr bwMode="auto">
          <a:xfrm>
            <a:off x="861120" y="552600"/>
            <a:ext cx="700560" cy="700560"/>
          </a:xfrm>
          <a:prstGeom prst="rect">
            <a:avLst/>
          </a:prstGeom>
          <a:ln w="0">
            <a:noFill/>
          </a:ln>
        </p:spPr>
      </p:pic>
      <p:pic>
        <p:nvPicPr>
          <p:cNvPr id="3" name="Image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835" y="4077335"/>
            <a:ext cx="3870325" cy="2475865"/>
          </a:xfrm>
          <a:prstGeom prst="rect">
            <a:avLst/>
          </a:prstGeom>
        </p:spPr>
      </p:pic>
      <p:pic>
        <p:nvPicPr>
          <p:cNvPr id="2" name="Image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25" y="1410335"/>
            <a:ext cx="3923665" cy="2619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 bwMode="auto">
          <a:xfrm>
            <a:off x="1800720" y="365040"/>
            <a:ext cx="9267120" cy="104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en-US" altLang="en-US" sz="3700"/>
              <a:t>Анализ</a:t>
            </a:r>
            <a:r>
              <a:rPr lang="en-US" altLang="ru-RU" sz="3700"/>
              <a:t> </a:t>
            </a:r>
            <a:r>
              <a:rPr lang="en-US" altLang="en-US" sz="3700"/>
              <a:t>кластеров</a:t>
            </a:r>
            <a:r>
              <a:rPr lang="en-US" altLang="ru-RU" sz="3700"/>
              <a:t> </a:t>
            </a:r>
            <a:r>
              <a:rPr lang="en-US" altLang="en-US" sz="3700"/>
              <a:t>регионов</a:t>
            </a:r>
            <a:r>
              <a:rPr lang="en-US" altLang="ru-RU" sz="3700"/>
              <a:t> </a:t>
            </a:r>
            <a:r>
              <a:rPr lang="en-US" altLang="en-US" sz="3700"/>
              <a:t>России</a:t>
            </a:r>
            <a:endParaRPr lang="en-US" altLang="en-US" sz="3700"/>
          </a:p>
        </p:txBody>
      </p:sp>
      <p:cxnSp>
        <p:nvCxnSpPr>
          <p:cNvPr id="93" name="Прямая соединительная линия 5"/>
          <p:cNvCxnSpPr/>
          <p:nvPr/>
        </p:nvCxnSpPr>
        <p:spPr bwMode="auto">
          <a:xfrm flipH="1">
            <a:off x="645480" y="1411560"/>
            <a:ext cx="10669320" cy="108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pic>
        <p:nvPicPr>
          <p:cNvPr id="94" name="Изображение 93"/>
          <p:cNvPicPr/>
          <p:nvPr/>
        </p:nvPicPr>
        <p:blipFill>
          <a:blip r:embed="rId1"/>
          <a:stretch>
            <a:fillRect/>
          </a:stretch>
        </p:blipFill>
        <p:spPr bwMode="auto">
          <a:xfrm>
            <a:off x="842400" y="543600"/>
            <a:ext cx="670680" cy="670680"/>
          </a:xfrm>
          <a:prstGeom prst="rect">
            <a:avLst/>
          </a:prstGeom>
          <a:ln w="0">
            <a:noFill/>
          </a:ln>
        </p:spPr>
      </p:pic>
      <p:sp>
        <p:nvSpPr>
          <p:cNvPr id="96" name="Прямоугольник 95"/>
          <p:cNvSpPr/>
          <p:nvPr/>
        </p:nvSpPr>
        <p:spPr bwMode="auto">
          <a:xfrm>
            <a:off x="622935" y="1929130"/>
            <a:ext cx="5572125" cy="156781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r>
              <a:rPr lang="en-US" altLang="ru-RU" sz="1500" b="1" strike="noStrike" spc="-1">
                <a:solidFill>
                  <a:srgbClr val="000000"/>
                </a:solidFill>
                <a:latin typeface="Arial" panose="020B0604020202020204"/>
              </a:rPr>
              <a:t>k = 2:</a:t>
            </a:r>
            <a:endParaRPr lang="en-US" altLang="ru-RU" sz="1500" b="1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defRPr/>
            </a:pPr>
            <a:endParaRPr lang="en-US" altLang="ru-RU" sz="15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1.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Разделение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регионов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России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на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два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кластера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с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отчётливым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различием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по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уровням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экономического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социального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развития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.  </a:t>
            </a:r>
            <a:endParaRPr lang="en-US" altLang="ru-RU" sz="15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2.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Кластер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0(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синий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):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регионы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с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низкими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доходами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расходами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бюджетов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ограниченной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инновационной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активностью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низким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уровнем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урбанизации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.  </a:t>
            </a:r>
            <a:endParaRPr lang="en-US" altLang="ru-RU" sz="15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3.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Кластер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1(</a:t>
            </a:r>
            <a:r>
              <a:rPr lang="ru-RU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желтый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):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крупные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экономические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центры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с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максимальными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бюджетными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показателями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развитой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научной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базой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высокими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ценами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на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жильё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.  </a:t>
            </a:r>
            <a:endParaRPr lang="en-US" altLang="ru-RU" sz="15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4.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Общая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тенденция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: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кластеризация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выявляет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разрыв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между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наиболее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развитыми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регионами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остальными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субъектами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.  </a:t>
            </a:r>
            <a:endParaRPr lang="en-US" altLang="ru-RU" sz="15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5.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Визуализация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результатов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показала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географическую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поляризацию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: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крупные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города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развитые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регионы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в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одном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кластере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остальные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субъекты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в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другом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.  </a:t>
            </a:r>
            <a:endParaRPr lang="en-US" altLang="ru-RU" sz="15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6.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Простота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интерпретации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данных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для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\(k=2\)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позволяет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выявить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наиболее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базовые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различия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между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регионами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.</a:t>
            </a:r>
            <a:endParaRPr lang="en-US" altLang="ru-RU" sz="15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defRPr/>
            </a:pPr>
            <a:endParaRPr lang="en-US" altLang="ru-RU" sz="15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defRPr/>
            </a:pPr>
            <a:endParaRPr lang="en-US" altLang="ru-RU" sz="15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13" name="Изображение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438" y="1484313"/>
            <a:ext cx="5291455" cy="2489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060" y="4046220"/>
            <a:ext cx="1256665" cy="237299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325" y="4149090"/>
            <a:ext cx="1366520" cy="2148205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0505" y="4221480"/>
            <a:ext cx="1443990" cy="2151380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50220" y="4215765"/>
            <a:ext cx="1356360" cy="2157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 bwMode="auto">
          <a:xfrm>
            <a:off x="1800720" y="365040"/>
            <a:ext cx="9267120" cy="104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en-US" altLang="en-US" sz="3700"/>
              <a:t>Анализ</a:t>
            </a:r>
            <a:r>
              <a:rPr lang="en-US" altLang="ru-RU" sz="3700"/>
              <a:t> </a:t>
            </a:r>
            <a:r>
              <a:rPr lang="en-US" altLang="en-US" sz="3700"/>
              <a:t>кластеров</a:t>
            </a:r>
            <a:r>
              <a:rPr lang="en-US" altLang="ru-RU" sz="3700"/>
              <a:t> </a:t>
            </a:r>
            <a:r>
              <a:rPr lang="en-US" altLang="en-US" sz="3700"/>
              <a:t>регионов</a:t>
            </a:r>
            <a:r>
              <a:rPr lang="en-US" altLang="ru-RU" sz="3700"/>
              <a:t> </a:t>
            </a:r>
            <a:r>
              <a:rPr lang="en-US" altLang="en-US" sz="3700"/>
              <a:t>России</a:t>
            </a:r>
            <a:endParaRPr lang="en-US" altLang="en-US" sz="3700"/>
          </a:p>
        </p:txBody>
      </p:sp>
      <p:cxnSp>
        <p:nvCxnSpPr>
          <p:cNvPr id="93" name="Прямая соединительная линия 5"/>
          <p:cNvCxnSpPr/>
          <p:nvPr/>
        </p:nvCxnSpPr>
        <p:spPr bwMode="auto">
          <a:xfrm flipH="1">
            <a:off x="645480" y="1411560"/>
            <a:ext cx="10669320" cy="108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pic>
        <p:nvPicPr>
          <p:cNvPr id="94" name="Изображение 93"/>
          <p:cNvPicPr/>
          <p:nvPr/>
        </p:nvPicPr>
        <p:blipFill>
          <a:blip r:embed="rId1"/>
          <a:stretch>
            <a:fillRect/>
          </a:stretch>
        </p:blipFill>
        <p:spPr bwMode="auto">
          <a:xfrm>
            <a:off x="842400" y="543600"/>
            <a:ext cx="670680" cy="670680"/>
          </a:xfrm>
          <a:prstGeom prst="rect">
            <a:avLst/>
          </a:prstGeom>
          <a:ln w="0">
            <a:noFill/>
          </a:ln>
        </p:spPr>
      </p:pic>
      <p:sp>
        <p:nvSpPr>
          <p:cNvPr id="96" name="Прямоугольник 95"/>
          <p:cNvSpPr/>
          <p:nvPr/>
        </p:nvSpPr>
        <p:spPr bwMode="auto">
          <a:xfrm>
            <a:off x="623570" y="1610360"/>
            <a:ext cx="5572125" cy="156781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r>
              <a:rPr lang="en-US" altLang="ru-RU" sz="1500" b="1" strike="noStrike" spc="-1">
                <a:solidFill>
                  <a:srgbClr val="000000"/>
                </a:solidFill>
                <a:latin typeface="Arial" panose="020B0604020202020204"/>
              </a:rPr>
              <a:t>k = </a:t>
            </a:r>
            <a:r>
              <a:rPr lang="ru-RU" altLang="en-US" sz="1500" b="1" strike="noStrike" spc="-1">
                <a:solidFill>
                  <a:srgbClr val="000000"/>
                </a:solidFill>
                <a:latin typeface="Arial" panose="020B0604020202020204"/>
              </a:rPr>
              <a:t>3</a:t>
            </a:r>
            <a:r>
              <a:rPr lang="en-US" altLang="ru-RU" sz="1500" b="1" strike="noStrike" spc="-1">
                <a:solidFill>
                  <a:srgbClr val="000000"/>
                </a:solidFill>
                <a:latin typeface="Arial" panose="020B0604020202020204"/>
              </a:rPr>
              <a:t>:</a:t>
            </a:r>
            <a:endParaRPr lang="en-US" altLang="ru-RU" sz="1500" b="1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defRPr/>
            </a:pPr>
            <a:endParaRPr lang="en-US" altLang="ru-RU" sz="15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1.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Разделение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регионов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России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на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три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кластера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которые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выявляют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более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детализированную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структуру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социально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-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экономического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развития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по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сравнению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с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(k=2).  </a:t>
            </a:r>
            <a:endParaRPr lang="en-US" altLang="ru-RU" sz="15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2.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Кластер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0 (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синий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):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регионы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с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низкими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бюджетными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показателями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ограниченной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инновационной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активностью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низким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уровнем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урбанизации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преимущественно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сельскохозяйственные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субъекты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.  </a:t>
            </a:r>
            <a:endParaRPr lang="en-US" altLang="ru-RU" sz="15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3.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Кластер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1 (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фиолетовый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):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экономические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научные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лидеры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включающие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крупнейшие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города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с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высокими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доходами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активной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инновационной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деятельностью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высокими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ценами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на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жильё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.  </a:t>
            </a:r>
            <a:endParaRPr lang="en-US" altLang="ru-RU" sz="15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4.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Кластер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2 (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жёлтый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):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регионы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с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умеренными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бюджетными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показателями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средней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урбанизацией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представляющие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стабильный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уровень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развития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.  </a:t>
            </a:r>
            <a:endParaRPr lang="en-US" altLang="ru-RU" sz="15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5.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Кластеризация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при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(k=3)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позволяет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более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чётко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разделить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регионы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на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высокоразвитые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умеренно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развитые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слаборазвитые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группы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.  </a:t>
            </a:r>
            <a:endParaRPr lang="en-US" altLang="ru-RU" sz="15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6.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Такой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подход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обеспечивает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баланс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между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простотой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интерпретации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детализацией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необходимой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для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дальнейшего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анализа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региональной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политики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.</a:t>
            </a:r>
            <a:endParaRPr lang="en-US" altLang="ru-RU" sz="15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defRPr/>
            </a:pPr>
            <a:endParaRPr lang="en-US" altLang="ru-RU" sz="15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15" name="Изображение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5" y="1628775"/>
            <a:ext cx="5304790" cy="2545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0" y="4364990"/>
            <a:ext cx="1165225" cy="2322830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2080" y="4389755"/>
            <a:ext cx="1256030" cy="2023110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0505" y="4372610"/>
            <a:ext cx="1328420" cy="2157095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0685" y="4437380"/>
            <a:ext cx="1296035" cy="2165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 bwMode="auto">
          <a:xfrm>
            <a:off x="1800720" y="365040"/>
            <a:ext cx="9267120" cy="104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en-US" altLang="en-US" sz="3700"/>
              <a:t>Анализ</a:t>
            </a:r>
            <a:r>
              <a:rPr lang="en-US" altLang="ru-RU" sz="3700"/>
              <a:t> </a:t>
            </a:r>
            <a:r>
              <a:rPr lang="en-US" altLang="en-US" sz="3700"/>
              <a:t>кластеров</a:t>
            </a:r>
            <a:r>
              <a:rPr lang="en-US" altLang="ru-RU" sz="3700"/>
              <a:t> </a:t>
            </a:r>
            <a:r>
              <a:rPr lang="en-US" altLang="en-US" sz="3700"/>
              <a:t>регионов</a:t>
            </a:r>
            <a:r>
              <a:rPr lang="en-US" altLang="ru-RU" sz="3700"/>
              <a:t> </a:t>
            </a:r>
            <a:r>
              <a:rPr lang="en-US" altLang="en-US" sz="3700"/>
              <a:t>России</a:t>
            </a:r>
            <a:endParaRPr lang="en-US" altLang="en-US" sz="3700"/>
          </a:p>
        </p:txBody>
      </p:sp>
      <p:cxnSp>
        <p:nvCxnSpPr>
          <p:cNvPr id="93" name="Прямая соединительная линия 5"/>
          <p:cNvCxnSpPr/>
          <p:nvPr/>
        </p:nvCxnSpPr>
        <p:spPr bwMode="auto">
          <a:xfrm flipH="1">
            <a:off x="645480" y="1411560"/>
            <a:ext cx="10669320" cy="108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pic>
        <p:nvPicPr>
          <p:cNvPr id="94" name="Изображение 93"/>
          <p:cNvPicPr/>
          <p:nvPr/>
        </p:nvPicPr>
        <p:blipFill>
          <a:blip r:embed="rId1"/>
          <a:stretch>
            <a:fillRect/>
          </a:stretch>
        </p:blipFill>
        <p:spPr bwMode="auto">
          <a:xfrm>
            <a:off x="842400" y="543600"/>
            <a:ext cx="670680" cy="670680"/>
          </a:xfrm>
          <a:prstGeom prst="rect">
            <a:avLst/>
          </a:prstGeom>
          <a:ln w="0">
            <a:noFill/>
          </a:ln>
        </p:spPr>
      </p:pic>
      <p:sp>
        <p:nvSpPr>
          <p:cNvPr id="96" name="Прямоугольник 95"/>
          <p:cNvSpPr/>
          <p:nvPr/>
        </p:nvSpPr>
        <p:spPr bwMode="auto">
          <a:xfrm>
            <a:off x="623570" y="1410335"/>
            <a:ext cx="5572125" cy="156781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  <a:defRPr/>
            </a:pPr>
            <a:r>
              <a:rPr lang="en-US" altLang="ru-RU" sz="1500" b="1" strike="noStrike" spc="-1">
                <a:solidFill>
                  <a:srgbClr val="000000"/>
                </a:solidFill>
                <a:latin typeface="Arial" panose="020B0604020202020204"/>
              </a:rPr>
              <a:t>k = </a:t>
            </a:r>
            <a:r>
              <a:rPr lang="ru-RU" altLang="en-US" sz="1500" b="1" strike="noStrike" spc="-1">
                <a:solidFill>
                  <a:srgbClr val="000000"/>
                </a:solidFill>
                <a:latin typeface="Arial" panose="020B0604020202020204"/>
              </a:rPr>
              <a:t>4</a:t>
            </a:r>
            <a:r>
              <a:rPr lang="en-US" altLang="ru-RU" sz="1500" b="1" strike="noStrike" spc="-1">
                <a:solidFill>
                  <a:srgbClr val="000000"/>
                </a:solidFill>
                <a:latin typeface="Arial" panose="020B0604020202020204"/>
              </a:rPr>
              <a:t>:</a:t>
            </a:r>
            <a:endParaRPr lang="en-US" altLang="ru-RU" sz="1500" b="1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defRPr/>
            </a:pPr>
            <a:endParaRPr lang="en-US" altLang="ru-RU" sz="15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1.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Разделение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регионов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России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на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четыре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кластера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что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добавляет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ещё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больше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детализации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в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социально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-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экономическом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анализе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.  </a:t>
            </a:r>
            <a:endParaRPr lang="en-US" altLang="ru-RU" sz="15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2.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Кластер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0</a:t>
            </a:r>
            <a:r>
              <a:rPr lang="ru-RU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(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синий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):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регионы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с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низкими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бюджетными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доходами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ограниченной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инновационной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активностью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низким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уровнем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урбанизации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преимущественно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сельскохозяйственные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субъекты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.  </a:t>
            </a:r>
            <a:endParaRPr lang="en-US" altLang="ru-RU" sz="15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3.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Кластер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1 (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фиолетовый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):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экономические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лидеры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включая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крупные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города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с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самыми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высокими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доходами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интенсивной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научной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деятельностью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высокими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ценами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на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жильё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.  </a:t>
            </a:r>
            <a:endParaRPr lang="en-US" altLang="ru-RU" sz="15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4.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Кластер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3 (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жёлтый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):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стабильные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регионы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с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умеренными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бюджетными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показателями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сбалансированной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экономической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базой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средними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ценами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на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жильё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.  </a:t>
            </a:r>
            <a:endParaRPr lang="en-US" altLang="ru-RU" sz="15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5.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Кластер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7 (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оранжевый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):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отдалённые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труднодоступные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регионы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с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минимальными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бюджетными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доходами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низкой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плотностью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населения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ограниченными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экономическими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altLang="en-US" sz="1500" b="0" strike="noStrike" spc="-1">
                <a:solidFill>
                  <a:srgbClr val="000000"/>
                </a:solidFill>
                <a:latin typeface="Arial" panose="020B0604020202020204"/>
              </a:rPr>
              <a:t>возможностями</a:t>
            </a: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.  </a:t>
            </a:r>
            <a:endParaRPr lang="en-US" altLang="ru-RU" sz="15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ru-RU" sz="1500" b="0" strike="noStrike" spc="-1">
                <a:solidFill>
                  <a:srgbClr val="000000"/>
                </a:solidFill>
                <a:latin typeface="Arial" panose="020B0604020202020204"/>
              </a:rPr>
              <a:t>  </a:t>
            </a:r>
            <a:endParaRPr lang="en-US" altLang="ru-RU" sz="15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17" name="Изображение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728" y="1556703"/>
            <a:ext cx="5329555" cy="2516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17670"/>
            <a:ext cx="1264285" cy="243014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935" y="4437380"/>
            <a:ext cx="1335405" cy="2094230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115" y="4388485"/>
            <a:ext cx="1443355" cy="2259330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4195" y="4437380"/>
            <a:ext cx="1276985" cy="2213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6936</Words>
  <Application>WPS Presentation</Application>
  <PresentationFormat/>
  <Paragraphs>108</Paragraphs>
  <Slides>12</Slides>
  <Notes>7</Notes>
  <HiddenSlides>0</HiddenSlides>
  <MMClips>2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30" baseType="lpstr">
      <vt:lpstr>Arial</vt:lpstr>
      <vt:lpstr>SimSun</vt:lpstr>
      <vt:lpstr>Wingdings</vt:lpstr>
      <vt:lpstr>Arial</vt:lpstr>
      <vt:lpstr>Times New Roman</vt:lpstr>
      <vt:lpstr>Calibri</vt:lpstr>
      <vt:lpstr>Wingdings</vt:lpstr>
      <vt:lpstr>Symbol</vt:lpstr>
      <vt:lpstr>Calibri Light</vt:lpstr>
      <vt:lpstr>Noto Sans CJK SC</vt:lpstr>
      <vt:lpstr>Segoe Print</vt:lpstr>
      <vt:lpstr>OpenSymbol</vt:lpstr>
      <vt:lpstr>Microsoft YaHei</vt:lpstr>
      <vt:lpstr>Arial Unicode MS</vt:lpstr>
      <vt:lpstr>Wingdings</vt:lpstr>
      <vt:lpstr>BatangChe</vt:lpstr>
      <vt:lpstr>Тема Office</vt:lpstr>
      <vt:lpstr>Тема Office</vt:lpstr>
      <vt:lpstr>Оптимизация хранимого объема данных для векторных представлений текста в задаче сопоставления товаров</vt:lpstr>
      <vt:lpstr>Введение</vt:lpstr>
      <vt:lpstr>Цели и Задачи</vt:lpstr>
      <vt:lpstr>Набор данных</vt:lpstr>
      <vt:lpstr>Набор данных</vt:lpstr>
      <vt:lpstr>Кластеризация</vt:lpstr>
      <vt:lpstr>Тестирование точности</vt:lpstr>
      <vt:lpstr>Анализ кластеров регионов России</vt:lpstr>
      <vt:lpstr>Анализ кластеров регионов России</vt:lpstr>
      <vt:lpstr>Анализ кластеров регионов России</vt:lpstr>
      <vt:lpstr>Анализ кластеров регионов России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Развертывающие нейронные сети</dc:title>
  <dc:creator>Роман Кузьмин</dc:creator>
  <cp:lastModifiedBy>NITRO 5</cp:lastModifiedBy>
  <cp:revision>23</cp:revision>
  <dcterms:created xsi:type="dcterms:W3CDTF">2021-11-05T04:05:00Z</dcterms:created>
  <dcterms:modified xsi:type="dcterms:W3CDTF">2024-12-24T21:37:12Z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2</vt:i4>
  </property>
  <property fmtid="{D5CDD505-2E9C-101B-9397-08002B2CF9AE}" pid="4" name="ICV">
    <vt:lpwstr>D7356150E06547ACB8D39F60B41E531A_12</vt:lpwstr>
  </property>
  <property fmtid="{D5CDD505-2E9C-101B-9397-08002B2CF9AE}" pid="5" name="KSOProductBuildVer">
    <vt:lpwstr>1049-12.2.0.19307</vt:lpwstr>
  </property>
</Properties>
</file>