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602" autoAdjust="0"/>
  </p:normalViewPr>
  <p:slideViewPr>
    <p:cSldViewPr snapToGrid="0">
      <p:cViewPr varScale="1">
        <p:scale>
          <a:sx n="82" d="100"/>
          <a:sy n="82" d="100"/>
        </p:scale>
        <p:origin x="86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en-CA"/>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CA"/>
          </a:p>
        </p:txBody>
      </p:sp>
      <p:sp>
        <p:nvSpPr>
          <p:cNvPr id="4" name="Дата 3"/>
          <p:cNvSpPr>
            <a:spLocks noGrp="1"/>
          </p:cNvSpPr>
          <p:nvPr>
            <p:ph type="dt" sz="half" idx="10"/>
          </p:nvPr>
        </p:nvSpPr>
        <p:spPr/>
        <p:txBody>
          <a:bodyPr/>
          <a:lstStyle/>
          <a:p>
            <a:fld id="{B0B3D2E4-FBF9-4D33-B082-8A833BCE9FA5}" type="datetimeFigureOut">
              <a:rPr lang="en-CA" smtClean="0"/>
              <a:t>2024-05-11</a:t>
            </a:fld>
            <a:endParaRPr lang="en-CA"/>
          </a:p>
        </p:txBody>
      </p:sp>
      <p:sp>
        <p:nvSpPr>
          <p:cNvPr id="5" name="Нижний колонтитул 4"/>
          <p:cNvSpPr>
            <a:spLocks noGrp="1"/>
          </p:cNvSpPr>
          <p:nvPr>
            <p:ph type="ftr" sz="quarter" idx="11"/>
          </p:nvPr>
        </p:nvSpPr>
        <p:spPr/>
        <p:txBody>
          <a:bodyPr/>
          <a:lstStyle/>
          <a:p>
            <a:endParaRPr lang="en-CA"/>
          </a:p>
        </p:txBody>
      </p:sp>
      <p:sp>
        <p:nvSpPr>
          <p:cNvPr id="6" name="Номер слайда 5"/>
          <p:cNvSpPr>
            <a:spLocks noGrp="1"/>
          </p:cNvSpPr>
          <p:nvPr>
            <p:ph type="sldNum" sz="quarter" idx="12"/>
          </p:nvPr>
        </p:nvSpPr>
        <p:spPr/>
        <p:txBody>
          <a:bodyPr/>
          <a:lstStyle/>
          <a:p>
            <a:fld id="{32B86024-2429-4B2A-AAE9-D47A2CC7D308}" type="slidenum">
              <a:rPr lang="en-CA" smtClean="0"/>
              <a:t>‹#›</a:t>
            </a:fld>
            <a:endParaRPr lang="en-CA"/>
          </a:p>
        </p:txBody>
      </p:sp>
    </p:spTree>
    <p:extLst>
      <p:ext uri="{BB962C8B-B14F-4D97-AF65-F5344CB8AC3E}">
        <p14:creationId xmlns:p14="http://schemas.microsoft.com/office/powerpoint/2010/main" val="418216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CA"/>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CA"/>
          </a:p>
        </p:txBody>
      </p:sp>
      <p:sp>
        <p:nvSpPr>
          <p:cNvPr id="4" name="Дата 3"/>
          <p:cNvSpPr>
            <a:spLocks noGrp="1"/>
          </p:cNvSpPr>
          <p:nvPr>
            <p:ph type="dt" sz="half" idx="10"/>
          </p:nvPr>
        </p:nvSpPr>
        <p:spPr/>
        <p:txBody>
          <a:bodyPr/>
          <a:lstStyle/>
          <a:p>
            <a:fld id="{B0B3D2E4-FBF9-4D33-B082-8A833BCE9FA5}" type="datetimeFigureOut">
              <a:rPr lang="en-CA" smtClean="0"/>
              <a:t>2024-05-11</a:t>
            </a:fld>
            <a:endParaRPr lang="en-CA"/>
          </a:p>
        </p:txBody>
      </p:sp>
      <p:sp>
        <p:nvSpPr>
          <p:cNvPr id="5" name="Нижний колонтитул 4"/>
          <p:cNvSpPr>
            <a:spLocks noGrp="1"/>
          </p:cNvSpPr>
          <p:nvPr>
            <p:ph type="ftr" sz="quarter" idx="11"/>
          </p:nvPr>
        </p:nvSpPr>
        <p:spPr/>
        <p:txBody>
          <a:bodyPr/>
          <a:lstStyle/>
          <a:p>
            <a:endParaRPr lang="en-CA"/>
          </a:p>
        </p:txBody>
      </p:sp>
      <p:sp>
        <p:nvSpPr>
          <p:cNvPr id="6" name="Номер слайда 5"/>
          <p:cNvSpPr>
            <a:spLocks noGrp="1"/>
          </p:cNvSpPr>
          <p:nvPr>
            <p:ph type="sldNum" sz="quarter" idx="12"/>
          </p:nvPr>
        </p:nvSpPr>
        <p:spPr/>
        <p:txBody>
          <a:bodyPr/>
          <a:lstStyle/>
          <a:p>
            <a:fld id="{32B86024-2429-4B2A-AAE9-D47A2CC7D308}" type="slidenum">
              <a:rPr lang="en-CA" smtClean="0"/>
              <a:t>‹#›</a:t>
            </a:fld>
            <a:endParaRPr lang="en-CA"/>
          </a:p>
        </p:txBody>
      </p:sp>
    </p:spTree>
    <p:extLst>
      <p:ext uri="{BB962C8B-B14F-4D97-AF65-F5344CB8AC3E}">
        <p14:creationId xmlns:p14="http://schemas.microsoft.com/office/powerpoint/2010/main" val="1341364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en-CA"/>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CA"/>
          </a:p>
        </p:txBody>
      </p:sp>
      <p:sp>
        <p:nvSpPr>
          <p:cNvPr id="4" name="Дата 3"/>
          <p:cNvSpPr>
            <a:spLocks noGrp="1"/>
          </p:cNvSpPr>
          <p:nvPr>
            <p:ph type="dt" sz="half" idx="10"/>
          </p:nvPr>
        </p:nvSpPr>
        <p:spPr/>
        <p:txBody>
          <a:bodyPr/>
          <a:lstStyle/>
          <a:p>
            <a:fld id="{B0B3D2E4-FBF9-4D33-B082-8A833BCE9FA5}" type="datetimeFigureOut">
              <a:rPr lang="en-CA" smtClean="0"/>
              <a:t>2024-05-11</a:t>
            </a:fld>
            <a:endParaRPr lang="en-CA"/>
          </a:p>
        </p:txBody>
      </p:sp>
      <p:sp>
        <p:nvSpPr>
          <p:cNvPr id="5" name="Нижний колонтитул 4"/>
          <p:cNvSpPr>
            <a:spLocks noGrp="1"/>
          </p:cNvSpPr>
          <p:nvPr>
            <p:ph type="ftr" sz="quarter" idx="11"/>
          </p:nvPr>
        </p:nvSpPr>
        <p:spPr/>
        <p:txBody>
          <a:bodyPr/>
          <a:lstStyle/>
          <a:p>
            <a:endParaRPr lang="en-CA"/>
          </a:p>
        </p:txBody>
      </p:sp>
      <p:sp>
        <p:nvSpPr>
          <p:cNvPr id="6" name="Номер слайда 5"/>
          <p:cNvSpPr>
            <a:spLocks noGrp="1"/>
          </p:cNvSpPr>
          <p:nvPr>
            <p:ph type="sldNum" sz="quarter" idx="12"/>
          </p:nvPr>
        </p:nvSpPr>
        <p:spPr/>
        <p:txBody>
          <a:bodyPr/>
          <a:lstStyle/>
          <a:p>
            <a:fld id="{32B86024-2429-4B2A-AAE9-D47A2CC7D308}" type="slidenum">
              <a:rPr lang="en-CA" smtClean="0"/>
              <a:t>‹#›</a:t>
            </a:fld>
            <a:endParaRPr lang="en-CA"/>
          </a:p>
        </p:txBody>
      </p:sp>
    </p:spTree>
    <p:extLst>
      <p:ext uri="{BB962C8B-B14F-4D97-AF65-F5344CB8AC3E}">
        <p14:creationId xmlns:p14="http://schemas.microsoft.com/office/powerpoint/2010/main" val="2799473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CA"/>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CA"/>
          </a:p>
        </p:txBody>
      </p:sp>
      <p:sp>
        <p:nvSpPr>
          <p:cNvPr id="4" name="Дата 3"/>
          <p:cNvSpPr>
            <a:spLocks noGrp="1"/>
          </p:cNvSpPr>
          <p:nvPr>
            <p:ph type="dt" sz="half" idx="10"/>
          </p:nvPr>
        </p:nvSpPr>
        <p:spPr/>
        <p:txBody>
          <a:bodyPr/>
          <a:lstStyle/>
          <a:p>
            <a:fld id="{B0B3D2E4-FBF9-4D33-B082-8A833BCE9FA5}" type="datetimeFigureOut">
              <a:rPr lang="en-CA" smtClean="0"/>
              <a:t>2024-05-11</a:t>
            </a:fld>
            <a:endParaRPr lang="en-CA"/>
          </a:p>
        </p:txBody>
      </p:sp>
      <p:sp>
        <p:nvSpPr>
          <p:cNvPr id="5" name="Нижний колонтитул 4"/>
          <p:cNvSpPr>
            <a:spLocks noGrp="1"/>
          </p:cNvSpPr>
          <p:nvPr>
            <p:ph type="ftr" sz="quarter" idx="11"/>
          </p:nvPr>
        </p:nvSpPr>
        <p:spPr/>
        <p:txBody>
          <a:bodyPr/>
          <a:lstStyle/>
          <a:p>
            <a:endParaRPr lang="en-CA"/>
          </a:p>
        </p:txBody>
      </p:sp>
      <p:sp>
        <p:nvSpPr>
          <p:cNvPr id="6" name="Номер слайда 5"/>
          <p:cNvSpPr>
            <a:spLocks noGrp="1"/>
          </p:cNvSpPr>
          <p:nvPr>
            <p:ph type="sldNum" sz="quarter" idx="12"/>
          </p:nvPr>
        </p:nvSpPr>
        <p:spPr/>
        <p:txBody>
          <a:bodyPr/>
          <a:lstStyle/>
          <a:p>
            <a:fld id="{32B86024-2429-4B2A-AAE9-D47A2CC7D308}" type="slidenum">
              <a:rPr lang="en-CA" smtClean="0"/>
              <a:t>‹#›</a:t>
            </a:fld>
            <a:endParaRPr lang="en-CA"/>
          </a:p>
        </p:txBody>
      </p:sp>
    </p:spTree>
    <p:extLst>
      <p:ext uri="{BB962C8B-B14F-4D97-AF65-F5344CB8AC3E}">
        <p14:creationId xmlns:p14="http://schemas.microsoft.com/office/powerpoint/2010/main" val="2666532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en-CA"/>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0B3D2E4-FBF9-4D33-B082-8A833BCE9FA5}" type="datetimeFigureOut">
              <a:rPr lang="en-CA" smtClean="0"/>
              <a:t>2024-05-11</a:t>
            </a:fld>
            <a:endParaRPr lang="en-CA"/>
          </a:p>
        </p:txBody>
      </p:sp>
      <p:sp>
        <p:nvSpPr>
          <p:cNvPr id="5" name="Нижний колонтитул 4"/>
          <p:cNvSpPr>
            <a:spLocks noGrp="1"/>
          </p:cNvSpPr>
          <p:nvPr>
            <p:ph type="ftr" sz="quarter" idx="11"/>
          </p:nvPr>
        </p:nvSpPr>
        <p:spPr/>
        <p:txBody>
          <a:bodyPr/>
          <a:lstStyle/>
          <a:p>
            <a:endParaRPr lang="en-CA"/>
          </a:p>
        </p:txBody>
      </p:sp>
      <p:sp>
        <p:nvSpPr>
          <p:cNvPr id="6" name="Номер слайда 5"/>
          <p:cNvSpPr>
            <a:spLocks noGrp="1"/>
          </p:cNvSpPr>
          <p:nvPr>
            <p:ph type="sldNum" sz="quarter" idx="12"/>
          </p:nvPr>
        </p:nvSpPr>
        <p:spPr/>
        <p:txBody>
          <a:bodyPr/>
          <a:lstStyle/>
          <a:p>
            <a:fld id="{32B86024-2429-4B2A-AAE9-D47A2CC7D308}" type="slidenum">
              <a:rPr lang="en-CA" smtClean="0"/>
              <a:t>‹#›</a:t>
            </a:fld>
            <a:endParaRPr lang="en-CA"/>
          </a:p>
        </p:txBody>
      </p:sp>
    </p:spTree>
    <p:extLst>
      <p:ext uri="{BB962C8B-B14F-4D97-AF65-F5344CB8AC3E}">
        <p14:creationId xmlns:p14="http://schemas.microsoft.com/office/powerpoint/2010/main" val="398742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CA"/>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CA"/>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CA"/>
          </a:p>
        </p:txBody>
      </p:sp>
      <p:sp>
        <p:nvSpPr>
          <p:cNvPr id="5" name="Дата 4"/>
          <p:cNvSpPr>
            <a:spLocks noGrp="1"/>
          </p:cNvSpPr>
          <p:nvPr>
            <p:ph type="dt" sz="half" idx="10"/>
          </p:nvPr>
        </p:nvSpPr>
        <p:spPr/>
        <p:txBody>
          <a:bodyPr/>
          <a:lstStyle/>
          <a:p>
            <a:fld id="{B0B3D2E4-FBF9-4D33-B082-8A833BCE9FA5}" type="datetimeFigureOut">
              <a:rPr lang="en-CA" smtClean="0"/>
              <a:t>2024-05-11</a:t>
            </a:fld>
            <a:endParaRPr lang="en-CA"/>
          </a:p>
        </p:txBody>
      </p:sp>
      <p:sp>
        <p:nvSpPr>
          <p:cNvPr id="6" name="Нижний колонтитул 5"/>
          <p:cNvSpPr>
            <a:spLocks noGrp="1"/>
          </p:cNvSpPr>
          <p:nvPr>
            <p:ph type="ftr" sz="quarter" idx="11"/>
          </p:nvPr>
        </p:nvSpPr>
        <p:spPr/>
        <p:txBody>
          <a:bodyPr/>
          <a:lstStyle/>
          <a:p>
            <a:endParaRPr lang="en-CA"/>
          </a:p>
        </p:txBody>
      </p:sp>
      <p:sp>
        <p:nvSpPr>
          <p:cNvPr id="7" name="Номер слайда 6"/>
          <p:cNvSpPr>
            <a:spLocks noGrp="1"/>
          </p:cNvSpPr>
          <p:nvPr>
            <p:ph type="sldNum" sz="quarter" idx="12"/>
          </p:nvPr>
        </p:nvSpPr>
        <p:spPr/>
        <p:txBody>
          <a:bodyPr/>
          <a:lstStyle/>
          <a:p>
            <a:fld id="{32B86024-2429-4B2A-AAE9-D47A2CC7D308}" type="slidenum">
              <a:rPr lang="en-CA" smtClean="0"/>
              <a:t>‹#›</a:t>
            </a:fld>
            <a:endParaRPr lang="en-CA"/>
          </a:p>
        </p:txBody>
      </p:sp>
    </p:spTree>
    <p:extLst>
      <p:ext uri="{BB962C8B-B14F-4D97-AF65-F5344CB8AC3E}">
        <p14:creationId xmlns:p14="http://schemas.microsoft.com/office/powerpoint/2010/main" val="1528890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en-CA"/>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CA"/>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CA"/>
          </a:p>
        </p:txBody>
      </p:sp>
      <p:sp>
        <p:nvSpPr>
          <p:cNvPr id="7" name="Дата 6"/>
          <p:cNvSpPr>
            <a:spLocks noGrp="1"/>
          </p:cNvSpPr>
          <p:nvPr>
            <p:ph type="dt" sz="half" idx="10"/>
          </p:nvPr>
        </p:nvSpPr>
        <p:spPr/>
        <p:txBody>
          <a:bodyPr/>
          <a:lstStyle/>
          <a:p>
            <a:fld id="{B0B3D2E4-FBF9-4D33-B082-8A833BCE9FA5}" type="datetimeFigureOut">
              <a:rPr lang="en-CA" smtClean="0"/>
              <a:t>2024-05-11</a:t>
            </a:fld>
            <a:endParaRPr lang="en-CA"/>
          </a:p>
        </p:txBody>
      </p:sp>
      <p:sp>
        <p:nvSpPr>
          <p:cNvPr id="8" name="Нижний колонтитул 7"/>
          <p:cNvSpPr>
            <a:spLocks noGrp="1"/>
          </p:cNvSpPr>
          <p:nvPr>
            <p:ph type="ftr" sz="quarter" idx="11"/>
          </p:nvPr>
        </p:nvSpPr>
        <p:spPr/>
        <p:txBody>
          <a:bodyPr/>
          <a:lstStyle/>
          <a:p>
            <a:endParaRPr lang="en-CA"/>
          </a:p>
        </p:txBody>
      </p:sp>
      <p:sp>
        <p:nvSpPr>
          <p:cNvPr id="9" name="Номер слайда 8"/>
          <p:cNvSpPr>
            <a:spLocks noGrp="1"/>
          </p:cNvSpPr>
          <p:nvPr>
            <p:ph type="sldNum" sz="quarter" idx="12"/>
          </p:nvPr>
        </p:nvSpPr>
        <p:spPr/>
        <p:txBody>
          <a:bodyPr/>
          <a:lstStyle/>
          <a:p>
            <a:fld id="{32B86024-2429-4B2A-AAE9-D47A2CC7D308}" type="slidenum">
              <a:rPr lang="en-CA" smtClean="0"/>
              <a:t>‹#›</a:t>
            </a:fld>
            <a:endParaRPr lang="en-CA"/>
          </a:p>
        </p:txBody>
      </p:sp>
    </p:spTree>
    <p:extLst>
      <p:ext uri="{BB962C8B-B14F-4D97-AF65-F5344CB8AC3E}">
        <p14:creationId xmlns:p14="http://schemas.microsoft.com/office/powerpoint/2010/main" val="636151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CA"/>
          </a:p>
        </p:txBody>
      </p:sp>
      <p:sp>
        <p:nvSpPr>
          <p:cNvPr id="3" name="Дата 2"/>
          <p:cNvSpPr>
            <a:spLocks noGrp="1"/>
          </p:cNvSpPr>
          <p:nvPr>
            <p:ph type="dt" sz="half" idx="10"/>
          </p:nvPr>
        </p:nvSpPr>
        <p:spPr/>
        <p:txBody>
          <a:bodyPr/>
          <a:lstStyle/>
          <a:p>
            <a:fld id="{B0B3D2E4-FBF9-4D33-B082-8A833BCE9FA5}" type="datetimeFigureOut">
              <a:rPr lang="en-CA" smtClean="0"/>
              <a:t>2024-05-11</a:t>
            </a:fld>
            <a:endParaRPr lang="en-CA"/>
          </a:p>
        </p:txBody>
      </p:sp>
      <p:sp>
        <p:nvSpPr>
          <p:cNvPr id="4" name="Нижний колонтитул 3"/>
          <p:cNvSpPr>
            <a:spLocks noGrp="1"/>
          </p:cNvSpPr>
          <p:nvPr>
            <p:ph type="ftr" sz="quarter" idx="11"/>
          </p:nvPr>
        </p:nvSpPr>
        <p:spPr/>
        <p:txBody>
          <a:bodyPr/>
          <a:lstStyle/>
          <a:p>
            <a:endParaRPr lang="en-CA"/>
          </a:p>
        </p:txBody>
      </p:sp>
      <p:sp>
        <p:nvSpPr>
          <p:cNvPr id="5" name="Номер слайда 4"/>
          <p:cNvSpPr>
            <a:spLocks noGrp="1"/>
          </p:cNvSpPr>
          <p:nvPr>
            <p:ph type="sldNum" sz="quarter" idx="12"/>
          </p:nvPr>
        </p:nvSpPr>
        <p:spPr/>
        <p:txBody>
          <a:bodyPr/>
          <a:lstStyle/>
          <a:p>
            <a:fld id="{32B86024-2429-4B2A-AAE9-D47A2CC7D308}" type="slidenum">
              <a:rPr lang="en-CA" smtClean="0"/>
              <a:t>‹#›</a:t>
            </a:fld>
            <a:endParaRPr lang="en-CA"/>
          </a:p>
        </p:txBody>
      </p:sp>
    </p:spTree>
    <p:extLst>
      <p:ext uri="{BB962C8B-B14F-4D97-AF65-F5344CB8AC3E}">
        <p14:creationId xmlns:p14="http://schemas.microsoft.com/office/powerpoint/2010/main" val="153805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0B3D2E4-FBF9-4D33-B082-8A833BCE9FA5}" type="datetimeFigureOut">
              <a:rPr lang="en-CA" smtClean="0"/>
              <a:t>2024-05-11</a:t>
            </a:fld>
            <a:endParaRPr lang="en-CA"/>
          </a:p>
        </p:txBody>
      </p:sp>
      <p:sp>
        <p:nvSpPr>
          <p:cNvPr id="3" name="Нижний колонтитул 2"/>
          <p:cNvSpPr>
            <a:spLocks noGrp="1"/>
          </p:cNvSpPr>
          <p:nvPr>
            <p:ph type="ftr" sz="quarter" idx="11"/>
          </p:nvPr>
        </p:nvSpPr>
        <p:spPr/>
        <p:txBody>
          <a:bodyPr/>
          <a:lstStyle/>
          <a:p>
            <a:endParaRPr lang="en-CA"/>
          </a:p>
        </p:txBody>
      </p:sp>
      <p:sp>
        <p:nvSpPr>
          <p:cNvPr id="4" name="Номер слайда 3"/>
          <p:cNvSpPr>
            <a:spLocks noGrp="1"/>
          </p:cNvSpPr>
          <p:nvPr>
            <p:ph type="sldNum" sz="quarter" idx="12"/>
          </p:nvPr>
        </p:nvSpPr>
        <p:spPr/>
        <p:txBody>
          <a:bodyPr/>
          <a:lstStyle/>
          <a:p>
            <a:fld id="{32B86024-2429-4B2A-AAE9-D47A2CC7D308}" type="slidenum">
              <a:rPr lang="en-CA" smtClean="0"/>
              <a:t>‹#›</a:t>
            </a:fld>
            <a:endParaRPr lang="en-CA"/>
          </a:p>
        </p:txBody>
      </p:sp>
    </p:spTree>
    <p:extLst>
      <p:ext uri="{BB962C8B-B14F-4D97-AF65-F5344CB8AC3E}">
        <p14:creationId xmlns:p14="http://schemas.microsoft.com/office/powerpoint/2010/main" val="3052067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CA"/>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CA"/>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0B3D2E4-FBF9-4D33-B082-8A833BCE9FA5}" type="datetimeFigureOut">
              <a:rPr lang="en-CA" smtClean="0"/>
              <a:t>2024-05-11</a:t>
            </a:fld>
            <a:endParaRPr lang="en-CA"/>
          </a:p>
        </p:txBody>
      </p:sp>
      <p:sp>
        <p:nvSpPr>
          <p:cNvPr id="6" name="Нижний колонтитул 5"/>
          <p:cNvSpPr>
            <a:spLocks noGrp="1"/>
          </p:cNvSpPr>
          <p:nvPr>
            <p:ph type="ftr" sz="quarter" idx="11"/>
          </p:nvPr>
        </p:nvSpPr>
        <p:spPr/>
        <p:txBody>
          <a:bodyPr/>
          <a:lstStyle/>
          <a:p>
            <a:endParaRPr lang="en-CA"/>
          </a:p>
        </p:txBody>
      </p:sp>
      <p:sp>
        <p:nvSpPr>
          <p:cNvPr id="7" name="Номер слайда 6"/>
          <p:cNvSpPr>
            <a:spLocks noGrp="1"/>
          </p:cNvSpPr>
          <p:nvPr>
            <p:ph type="sldNum" sz="quarter" idx="12"/>
          </p:nvPr>
        </p:nvSpPr>
        <p:spPr/>
        <p:txBody>
          <a:bodyPr/>
          <a:lstStyle/>
          <a:p>
            <a:fld id="{32B86024-2429-4B2A-AAE9-D47A2CC7D308}" type="slidenum">
              <a:rPr lang="en-CA" smtClean="0"/>
              <a:t>‹#›</a:t>
            </a:fld>
            <a:endParaRPr lang="en-CA"/>
          </a:p>
        </p:txBody>
      </p:sp>
    </p:spTree>
    <p:extLst>
      <p:ext uri="{BB962C8B-B14F-4D97-AF65-F5344CB8AC3E}">
        <p14:creationId xmlns:p14="http://schemas.microsoft.com/office/powerpoint/2010/main" val="879520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CA"/>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0B3D2E4-FBF9-4D33-B082-8A833BCE9FA5}" type="datetimeFigureOut">
              <a:rPr lang="en-CA" smtClean="0"/>
              <a:t>2024-05-11</a:t>
            </a:fld>
            <a:endParaRPr lang="en-CA"/>
          </a:p>
        </p:txBody>
      </p:sp>
      <p:sp>
        <p:nvSpPr>
          <p:cNvPr id="6" name="Нижний колонтитул 5"/>
          <p:cNvSpPr>
            <a:spLocks noGrp="1"/>
          </p:cNvSpPr>
          <p:nvPr>
            <p:ph type="ftr" sz="quarter" idx="11"/>
          </p:nvPr>
        </p:nvSpPr>
        <p:spPr/>
        <p:txBody>
          <a:bodyPr/>
          <a:lstStyle/>
          <a:p>
            <a:endParaRPr lang="en-CA"/>
          </a:p>
        </p:txBody>
      </p:sp>
      <p:sp>
        <p:nvSpPr>
          <p:cNvPr id="7" name="Номер слайда 6"/>
          <p:cNvSpPr>
            <a:spLocks noGrp="1"/>
          </p:cNvSpPr>
          <p:nvPr>
            <p:ph type="sldNum" sz="quarter" idx="12"/>
          </p:nvPr>
        </p:nvSpPr>
        <p:spPr/>
        <p:txBody>
          <a:bodyPr/>
          <a:lstStyle/>
          <a:p>
            <a:fld id="{32B86024-2429-4B2A-AAE9-D47A2CC7D308}" type="slidenum">
              <a:rPr lang="en-CA" smtClean="0"/>
              <a:t>‹#›</a:t>
            </a:fld>
            <a:endParaRPr lang="en-CA"/>
          </a:p>
        </p:txBody>
      </p:sp>
    </p:spTree>
    <p:extLst>
      <p:ext uri="{BB962C8B-B14F-4D97-AF65-F5344CB8AC3E}">
        <p14:creationId xmlns:p14="http://schemas.microsoft.com/office/powerpoint/2010/main" val="957331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en-CA"/>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CA"/>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B3D2E4-FBF9-4D33-B082-8A833BCE9FA5}" type="datetimeFigureOut">
              <a:rPr lang="en-CA" smtClean="0"/>
              <a:t>2024-05-11</a:t>
            </a:fld>
            <a:endParaRPr lang="en-CA"/>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B86024-2429-4B2A-AAE9-D47A2CC7D308}" type="slidenum">
              <a:rPr lang="en-CA" smtClean="0"/>
              <a:t>‹#›</a:t>
            </a:fld>
            <a:endParaRPr lang="en-CA"/>
          </a:p>
        </p:txBody>
      </p:sp>
    </p:spTree>
    <p:extLst>
      <p:ext uri="{BB962C8B-B14F-4D97-AF65-F5344CB8AC3E}">
        <p14:creationId xmlns:p14="http://schemas.microsoft.com/office/powerpoint/2010/main" val="4122141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xml"/><Relationship Id="rId1" Type="http://schemas.openxmlformats.org/officeDocument/2006/relationships/vmlDrawing" Target="../drawings/vmlDrawing7.vml"/><Relationship Id="rId5" Type="http://schemas.openxmlformats.org/officeDocument/2006/relationships/image" Target="../media/image16.png"/><Relationship Id="rId4" Type="http://schemas.openxmlformats.org/officeDocument/2006/relationships/image" Target="../media/image15.wmf"/></Relationships>
</file>

<file path=ppt/slides/_rels/slide11.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image" Target="../media/image18.wmf"/><Relationship Id="rId5" Type="http://schemas.openxmlformats.org/officeDocument/2006/relationships/oleObject" Target="../embeddings/oleObject15.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7.bin"/></Relationships>
</file>

<file path=ppt/slides/_rels/slide12.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image" Target="../media/image22.wmf"/><Relationship Id="rId5" Type="http://schemas.openxmlformats.org/officeDocument/2006/relationships/oleObject" Target="../embeddings/oleObject19.bin"/><Relationship Id="rId4" Type="http://schemas.openxmlformats.org/officeDocument/2006/relationships/image" Target="../media/image21.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5.wmf"/><Relationship Id="rId5" Type="http://schemas.openxmlformats.org/officeDocument/2006/relationships/oleObject" Target="../embeddings/oleObject22.bin"/><Relationship Id="rId4" Type="http://schemas.openxmlformats.org/officeDocument/2006/relationships/image" Target="../media/image24.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7.wmf"/><Relationship Id="rId5" Type="http://schemas.openxmlformats.org/officeDocument/2006/relationships/oleObject" Target="../embeddings/oleObject24.bin"/><Relationship Id="rId4" Type="http://schemas.openxmlformats.org/officeDocument/2006/relationships/image" Target="../media/image2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8.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11.wmf"/><Relationship Id="rId5" Type="http://schemas.openxmlformats.org/officeDocument/2006/relationships/oleObject" Target="../embeddings/oleObject10.bin"/><Relationship Id="rId4" Type="http://schemas.openxmlformats.org/officeDocument/2006/relationships/image" Target="../media/image10.wmf"/></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14.wmf"/><Relationship Id="rId5" Type="http://schemas.openxmlformats.org/officeDocument/2006/relationships/oleObject" Target="../embeddings/oleObject12.bin"/><Relationship Id="rId4" Type="http://schemas.openxmlformats.org/officeDocument/2006/relationships/image" Target="../media/image1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p:txBody>
          <a:bodyPr/>
          <a:lstStyle/>
          <a:p>
            <a:r>
              <a:rPr lang="en-CA" dirty="0"/>
              <a:t/>
            </a:r>
            <a:br>
              <a:rPr lang="en-CA" dirty="0"/>
            </a:br>
            <a:endParaRPr lang="en-CA" dirty="0"/>
          </a:p>
          <a:p>
            <a:endParaRPr lang="en-C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740632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2096877" y="197826"/>
            <a:ext cx="9144000" cy="540304"/>
          </a:xfrm>
        </p:spPr>
        <p:txBody>
          <a:bodyPr>
            <a:normAutofit/>
          </a:bodyPr>
          <a:lstStyle/>
          <a:p>
            <a:r>
              <a:rPr lang="en-US" sz="3200" b="1" dirty="0" smtClean="0">
                <a:latin typeface="Times New Roman" panose="02020603050405020304" pitchFamily="18" charset="0"/>
                <a:cs typeface="Times New Roman" panose="02020603050405020304" pitchFamily="18" charset="0"/>
              </a:rPr>
              <a:t>Robust Scaling</a:t>
            </a:r>
            <a:endParaRPr lang="en-CA" sz="3200" b="1" dirty="0">
              <a:latin typeface="Times New Roman" panose="02020603050405020304" pitchFamily="18" charset="0"/>
              <a:cs typeface="Times New Roman" panose="02020603050405020304" pitchFamily="18" charset="0"/>
            </a:endParaRPr>
          </a:p>
        </p:txBody>
      </p:sp>
      <p:graphicFrame>
        <p:nvGraphicFramePr>
          <p:cNvPr id="4" name="Объект 3"/>
          <p:cNvGraphicFramePr>
            <a:graphicFrameLocks noChangeAspect="1"/>
          </p:cNvGraphicFramePr>
          <p:nvPr>
            <p:extLst>
              <p:ext uri="{D42A27DB-BD31-4B8C-83A1-F6EECF244321}">
                <p14:modId xmlns:p14="http://schemas.microsoft.com/office/powerpoint/2010/main" val="2924941188"/>
              </p:ext>
            </p:extLst>
          </p:nvPr>
        </p:nvGraphicFramePr>
        <p:xfrm>
          <a:off x="1454227" y="2605795"/>
          <a:ext cx="9786649" cy="3761954"/>
        </p:xfrm>
        <a:graphic>
          <a:graphicData uri="http://schemas.openxmlformats.org/presentationml/2006/ole">
            <mc:AlternateContent xmlns:mc="http://schemas.openxmlformats.org/markup-compatibility/2006">
              <mc:Choice xmlns:v="urn:schemas-microsoft-com:vml" Requires="v">
                <p:oleObj spid="_x0000_s9225" name="Точечный рисунок" r:id="rId3" imgW="4505400" imgH="2943360" progId="Paint.Picture.1">
                  <p:embed/>
                </p:oleObj>
              </mc:Choice>
              <mc:Fallback>
                <p:oleObj name="Точечный рисунок" r:id="rId3" imgW="4505400" imgH="2943360" progId="Paint.Picture.1">
                  <p:embed/>
                  <p:pic>
                    <p:nvPicPr>
                      <p:cNvPr id="0" name=""/>
                      <p:cNvPicPr/>
                      <p:nvPr/>
                    </p:nvPicPr>
                    <p:blipFill>
                      <a:blip r:embed="rId4"/>
                      <a:stretch>
                        <a:fillRect/>
                      </a:stretch>
                    </p:blipFill>
                    <p:spPr>
                      <a:xfrm>
                        <a:off x="1454227" y="2605795"/>
                        <a:ext cx="9786649" cy="3761954"/>
                      </a:xfrm>
                      <a:prstGeom prst="rect">
                        <a:avLst/>
                      </a:prstGeom>
                    </p:spPr>
                  </p:pic>
                </p:oleObj>
              </mc:Fallback>
            </mc:AlternateContent>
          </a:graphicData>
        </a:graphic>
      </p:graphicFrame>
      <p:sp>
        <p:nvSpPr>
          <p:cNvPr id="5" name="TextBox 4"/>
          <p:cNvSpPr txBox="1"/>
          <p:nvPr/>
        </p:nvSpPr>
        <p:spPr>
          <a:xfrm>
            <a:off x="1454227" y="738130"/>
            <a:ext cx="9959248" cy="646331"/>
          </a:xfrm>
          <a:prstGeom prst="rect">
            <a:avLst/>
          </a:prstGeom>
          <a:noFill/>
        </p:spPr>
        <p:txBody>
          <a:bodyPr wrap="square" rtlCol="0">
            <a:spAutoFit/>
          </a:bodyPr>
          <a:lstStyle/>
          <a:p>
            <a:r>
              <a:rPr lang="en-US" dirty="0" smtClean="0"/>
              <a:t>Outlier</a:t>
            </a:r>
            <a:r>
              <a:rPr lang="az-Latn-AZ" dirty="0" smtClean="0"/>
              <a:t> bir hissəsi qaldığına görə scaling prosesini Robust Scaling ilə elədim. Çünki Robust Scaling digərlərinə nisbətən mediana görə hesablandığından outlier təsir etmir.</a:t>
            </a:r>
          </a:p>
        </p:txBody>
      </p:sp>
      <p:pic>
        <p:nvPicPr>
          <p:cNvPr id="8" name="Рисунок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92402" y="1423098"/>
            <a:ext cx="3190875" cy="1182698"/>
          </a:xfrm>
          <a:prstGeom prst="rect">
            <a:avLst/>
          </a:prstGeom>
        </p:spPr>
      </p:pic>
    </p:spTree>
    <p:extLst>
      <p:ext uri="{BB962C8B-B14F-4D97-AF65-F5344CB8AC3E}">
        <p14:creationId xmlns:p14="http://schemas.microsoft.com/office/powerpoint/2010/main" val="85512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862988" y="172043"/>
            <a:ext cx="9144000" cy="618302"/>
          </a:xfrm>
        </p:spPr>
        <p:txBody>
          <a:bodyPr>
            <a:normAutofit fontScale="90000"/>
          </a:bodyPr>
          <a:lstStyle/>
          <a:p>
            <a:r>
              <a:rPr lang="az-Latn-AZ" sz="4000" b="1" dirty="0" smtClean="0">
                <a:latin typeface="Times New Roman" panose="02020603050405020304" pitchFamily="18" charset="0"/>
                <a:cs typeface="Times New Roman" panose="02020603050405020304" pitchFamily="18" charset="0"/>
              </a:rPr>
              <a:t>İmbalance dataset</a:t>
            </a:r>
            <a:endParaRPr lang="en-CA" sz="4000" b="1" dirty="0">
              <a:latin typeface="Times New Roman" panose="02020603050405020304" pitchFamily="18" charset="0"/>
              <a:cs typeface="Times New Roman" panose="02020603050405020304" pitchFamily="18" charset="0"/>
            </a:endParaRPr>
          </a:p>
        </p:txBody>
      </p:sp>
      <p:graphicFrame>
        <p:nvGraphicFramePr>
          <p:cNvPr id="4" name="Объект 3"/>
          <p:cNvGraphicFramePr>
            <a:graphicFrameLocks noChangeAspect="1"/>
          </p:cNvGraphicFramePr>
          <p:nvPr>
            <p:extLst>
              <p:ext uri="{D42A27DB-BD31-4B8C-83A1-F6EECF244321}">
                <p14:modId xmlns:p14="http://schemas.microsoft.com/office/powerpoint/2010/main" val="2617141833"/>
              </p:ext>
            </p:extLst>
          </p:nvPr>
        </p:nvGraphicFramePr>
        <p:xfrm>
          <a:off x="426214" y="1066684"/>
          <a:ext cx="2019300" cy="676275"/>
        </p:xfrm>
        <a:graphic>
          <a:graphicData uri="http://schemas.openxmlformats.org/presentationml/2006/ole">
            <mc:AlternateContent xmlns:mc="http://schemas.openxmlformats.org/markup-compatibility/2006">
              <mc:Choice xmlns:v="urn:schemas-microsoft-com:vml" Requires="v">
                <p:oleObj spid="_x0000_s10258" name="Точечный рисунок" r:id="rId3" imgW="2019240" imgH="676440" progId="Paint.Picture.1">
                  <p:embed/>
                </p:oleObj>
              </mc:Choice>
              <mc:Fallback>
                <p:oleObj name="Точечный рисунок" r:id="rId3" imgW="2019240" imgH="676440" progId="Paint.Picture.1">
                  <p:embed/>
                  <p:pic>
                    <p:nvPicPr>
                      <p:cNvPr id="0" name=""/>
                      <p:cNvPicPr/>
                      <p:nvPr/>
                    </p:nvPicPr>
                    <p:blipFill>
                      <a:blip r:embed="rId4"/>
                      <a:stretch>
                        <a:fillRect/>
                      </a:stretch>
                    </p:blipFill>
                    <p:spPr>
                      <a:xfrm>
                        <a:off x="426214" y="1066684"/>
                        <a:ext cx="2019300" cy="676275"/>
                      </a:xfrm>
                      <a:prstGeom prst="rect">
                        <a:avLst/>
                      </a:prstGeom>
                    </p:spPr>
                  </p:pic>
                </p:oleObj>
              </mc:Fallback>
            </mc:AlternateContent>
          </a:graphicData>
        </a:graphic>
      </p:graphicFrame>
      <p:graphicFrame>
        <p:nvGraphicFramePr>
          <p:cNvPr id="5" name="Объект 4"/>
          <p:cNvGraphicFramePr>
            <a:graphicFrameLocks noChangeAspect="1"/>
          </p:cNvGraphicFramePr>
          <p:nvPr>
            <p:extLst>
              <p:ext uri="{D42A27DB-BD31-4B8C-83A1-F6EECF244321}">
                <p14:modId xmlns:p14="http://schemas.microsoft.com/office/powerpoint/2010/main" val="868144802"/>
              </p:ext>
            </p:extLst>
          </p:nvPr>
        </p:nvGraphicFramePr>
        <p:xfrm>
          <a:off x="185334" y="2019298"/>
          <a:ext cx="4520359" cy="4162425"/>
        </p:xfrm>
        <a:graphic>
          <a:graphicData uri="http://schemas.openxmlformats.org/presentationml/2006/ole">
            <mc:AlternateContent xmlns:mc="http://schemas.openxmlformats.org/markup-compatibility/2006">
              <mc:Choice xmlns:v="urn:schemas-microsoft-com:vml" Requires="v">
                <p:oleObj spid="_x0000_s10259" name="Точечный рисунок" r:id="rId5" imgW="6343560" imgH="4162320" progId="Paint.Picture.1">
                  <p:embed/>
                </p:oleObj>
              </mc:Choice>
              <mc:Fallback>
                <p:oleObj name="Точечный рисунок" r:id="rId5" imgW="6343560" imgH="4162320" progId="Paint.Picture.1">
                  <p:embed/>
                  <p:pic>
                    <p:nvPicPr>
                      <p:cNvPr id="0" name=""/>
                      <p:cNvPicPr/>
                      <p:nvPr/>
                    </p:nvPicPr>
                    <p:blipFill>
                      <a:blip r:embed="rId6"/>
                      <a:stretch>
                        <a:fillRect/>
                      </a:stretch>
                    </p:blipFill>
                    <p:spPr>
                      <a:xfrm>
                        <a:off x="185334" y="2019298"/>
                        <a:ext cx="4520359" cy="4162425"/>
                      </a:xfrm>
                      <a:prstGeom prst="rect">
                        <a:avLst/>
                      </a:prstGeom>
                    </p:spPr>
                  </p:pic>
                </p:oleObj>
              </mc:Fallback>
            </mc:AlternateContent>
          </a:graphicData>
        </a:graphic>
      </p:graphicFrame>
      <p:sp>
        <p:nvSpPr>
          <p:cNvPr id="6" name="TextBox 5"/>
          <p:cNvSpPr txBox="1"/>
          <p:nvPr/>
        </p:nvSpPr>
        <p:spPr>
          <a:xfrm>
            <a:off x="5144877" y="1004419"/>
            <a:ext cx="3316077" cy="646331"/>
          </a:xfrm>
          <a:prstGeom prst="rect">
            <a:avLst/>
          </a:prstGeom>
          <a:noFill/>
        </p:spPr>
        <p:txBody>
          <a:bodyPr wrap="square" rtlCol="0">
            <a:spAutoFit/>
          </a:bodyPr>
          <a:lstStyle/>
          <a:p>
            <a:r>
              <a:rPr lang="az-Latn-AZ" dirty="0" smtClean="0"/>
              <a:t>x=df_no_out.drop('Class',axis=1)</a:t>
            </a:r>
          </a:p>
          <a:p>
            <a:r>
              <a:rPr lang="az-Latn-AZ" dirty="0" smtClean="0"/>
              <a:t>y=df_no_out['Class']</a:t>
            </a:r>
            <a:endParaRPr lang="az-Latn-AZ" dirty="0"/>
          </a:p>
        </p:txBody>
      </p:sp>
      <p:sp>
        <p:nvSpPr>
          <p:cNvPr id="7" name="TextBox 6"/>
          <p:cNvSpPr txBox="1"/>
          <p:nvPr/>
        </p:nvSpPr>
        <p:spPr>
          <a:xfrm>
            <a:off x="5144877" y="1742959"/>
            <a:ext cx="6371420" cy="923330"/>
          </a:xfrm>
          <a:prstGeom prst="rect">
            <a:avLst/>
          </a:prstGeom>
          <a:noFill/>
        </p:spPr>
        <p:txBody>
          <a:bodyPr wrap="square" rtlCol="0">
            <a:spAutoFit/>
          </a:bodyPr>
          <a:lstStyle/>
          <a:p>
            <a:r>
              <a:rPr lang="az-Latn-AZ" dirty="0" smtClean="0"/>
              <a:t>from imblearn.over_sampling import SMOTE</a:t>
            </a:r>
          </a:p>
          <a:p>
            <a:r>
              <a:rPr lang="az-Latn-AZ" dirty="0" smtClean="0"/>
              <a:t>smote = SMOTE(n_jobs=-1,random_state=42)</a:t>
            </a:r>
          </a:p>
          <a:p>
            <a:r>
              <a:rPr lang="az-Latn-AZ" dirty="0" smtClean="0"/>
              <a:t>x_sm,y_sm=smote.fit_resample(x,y)</a:t>
            </a:r>
            <a:endParaRPr lang="az-Latn-AZ" dirty="0"/>
          </a:p>
        </p:txBody>
      </p:sp>
      <p:graphicFrame>
        <p:nvGraphicFramePr>
          <p:cNvPr id="8" name="Объект 7"/>
          <p:cNvGraphicFramePr>
            <a:graphicFrameLocks noChangeAspect="1"/>
          </p:cNvGraphicFramePr>
          <p:nvPr>
            <p:extLst>
              <p:ext uri="{D42A27DB-BD31-4B8C-83A1-F6EECF244321}">
                <p14:modId xmlns:p14="http://schemas.microsoft.com/office/powerpoint/2010/main" val="2704543734"/>
              </p:ext>
            </p:extLst>
          </p:nvPr>
        </p:nvGraphicFramePr>
        <p:xfrm>
          <a:off x="5039297" y="3888671"/>
          <a:ext cx="6477000" cy="2798567"/>
        </p:xfrm>
        <a:graphic>
          <a:graphicData uri="http://schemas.openxmlformats.org/presentationml/2006/ole">
            <mc:AlternateContent xmlns:mc="http://schemas.openxmlformats.org/markup-compatibility/2006">
              <mc:Choice xmlns:v="urn:schemas-microsoft-com:vml" Requires="v">
                <p:oleObj spid="_x0000_s10260" name="Точечный рисунок" r:id="rId7" imgW="6477120" imgH="4152960" progId="Paint.Picture.1">
                  <p:embed/>
                </p:oleObj>
              </mc:Choice>
              <mc:Fallback>
                <p:oleObj name="Точечный рисунок" r:id="rId7" imgW="6477120" imgH="4152960" progId="Paint.Picture.1">
                  <p:embed/>
                  <p:pic>
                    <p:nvPicPr>
                      <p:cNvPr id="0" name=""/>
                      <p:cNvPicPr/>
                      <p:nvPr/>
                    </p:nvPicPr>
                    <p:blipFill>
                      <a:blip r:embed="rId8"/>
                      <a:stretch>
                        <a:fillRect/>
                      </a:stretch>
                    </p:blipFill>
                    <p:spPr>
                      <a:xfrm>
                        <a:off x="5039297" y="3888671"/>
                        <a:ext cx="6477000" cy="2798567"/>
                      </a:xfrm>
                      <a:prstGeom prst="rect">
                        <a:avLst/>
                      </a:prstGeom>
                    </p:spPr>
                  </p:pic>
                </p:oleObj>
              </mc:Fallback>
            </mc:AlternateContent>
          </a:graphicData>
        </a:graphic>
      </p:graphicFrame>
      <p:cxnSp>
        <p:nvCxnSpPr>
          <p:cNvPr id="10" name="Прямая соединительная линия 9"/>
          <p:cNvCxnSpPr/>
          <p:nvPr/>
        </p:nvCxnSpPr>
        <p:spPr>
          <a:xfrm>
            <a:off x="4847422" y="790345"/>
            <a:ext cx="88135" cy="6067655"/>
          </a:xfrm>
          <a:prstGeom prst="line">
            <a:avLst/>
          </a:prstGeom>
        </p:spPr>
        <p:style>
          <a:lnRef idx="3">
            <a:schemeClr val="dk1"/>
          </a:lnRef>
          <a:fillRef idx="0">
            <a:schemeClr val="dk1"/>
          </a:fillRef>
          <a:effectRef idx="2">
            <a:schemeClr val="dk1"/>
          </a:effectRef>
          <a:fontRef idx="minor">
            <a:schemeClr val="tx1"/>
          </a:fontRef>
        </p:style>
      </p:cxnSp>
      <p:graphicFrame>
        <p:nvGraphicFramePr>
          <p:cNvPr id="11" name="Объект 10"/>
          <p:cNvGraphicFramePr>
            <a:graphicFrameLocks noChangeAspect="1"/>
          </p:cNvGraphicFramePr>
          <p:nvPr>
            <p:extLst>
              <p:ext uri="{D42A27DB-BD31-4B8C-83A1-F6EECF244321}">
                <p14:modId xmlns:p14="http://schemas.microsoft.com/office/powerpoint/2010/main" val="1327880451"/>
              </p:ext>
            </p:extLst>
          </p:nvPr>
        </p:nvGraphicFramePr>
        <p:xfrm>
          <a:off x="5402911" y="2929818"/>
          <a:ext cx="2009775" cy="695325"/>
        </p:xfrm>
        <a:graphic>
          <a:graphicData uri="http://schemas.openxmlformats.org/presentationml/2006/ole">
            <mc:AlternateContent xmlns:mc="http://schemas.openxmlformats.org/markup-compatibility/2006">
              <mc:Choice xmlns:v="urn:schemas-microsoft-com:vml" Requires="v">
                <p:oleObj spid="_x0000_s10261" name="Точечный рисунок" r:id="rId9" imgW="2009880" imgH="695160" progId="Paint.Picture.1">
                  <p:embed/>
                </p:oleObj>
              </mc:Choice>
              <mc:Fallback>
                <p:oleObj name="Точечный рисунок" r:id="rId9" imgW="2009880" imgH="695160" progId="Paint.Picture.1">
                  <p:embed/>
                  <p:pic>
                    <p:nvPicPr>
                      <p:cNvPr id="0" name=""/>
                      <p:cNvPicPr/>
                      <p:nvPr/>
                    </p:nvPicPr>
                    <p:blipFill>
                      <a:blip r:embed="rId10"/>
                      <a:stretch>
                        <a:fillRect/>
                      </a:stretch>
                    </p:blipFill>
                    <p:spPr>
                      <a:xfrm>
                        <a:off x="5402911" y="2929818"/>
                        <a:ext cx="2009775" cy="695325"/>
                      </a:xfrm>
                      <a:prstGeom prst="rect">
                        <a:avLst/>
                      </a:prstGeom>
                    </p:spPr>
                  </p:pic>
                </p:oleObj>
              </mc:Fallback>
            </mc:AlternateContent>
          </a:graphicData>
        </a:graphic>
      </p:graphicFrame>
    </p:spTree>
    <p:extLst>
      <p:ext uri="{BB962C8B-B14F-4D97-AF65-F5344CB8AC3E}">
        <p14:creationId xmlns:p14="http://schemas.microsoft.com/office/powerpoint/2010/main" val="1129361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52878"/>
            <a:ext cx="9144000" cy="651353"/>
          </a:xfrm>
        </p:spPr>
        <p:txBody>
          <a:bodyPr>
            <a:normAutofit fontScale="90000"/>
          </a:bodyPr>
          <a:lstStyle/>
          <a:p>
            <a:r>
              <a:rPr lang="az-Latn-AZ" dirty="0" smtClean="0"/>
              <a:t>Train_Test_Split</a:t>
            </a:r>
            <a:endParaRPr lang="az-Latn-AZ" dirty="0"/>
          </a:p>
        </p:txBody>
      </p:sp>
      <p:sp>
        <p:nvSpPr>
          <p:cNvPr id="3" name="Подзаголовок 2"/>
          <p:cNvSpPr>
            <a:spLocks noGrp="1"/>
          </p:cNvSpPr>
          <p:nvPr>
            <p:ph type="subTitle" idx="1"/>
          </p:nvPr>
        </p:nvSpPr>
        <p:spPr>
          <a:xfrm>
            <a:off x="0" y="1090192"/>
            <a:ext cx="12114882" cy="1267417"/>
          </a:xfrm>
        </p:spPr>
        <p:txBody>
          <a:bodyPr/>
          <a:lstStyle/>
          <a:p>
            <a:r>
              <a:rPr lang="az-Latn-AZ" dirty="0" smtClean="0"/>
              <a:t>from sklearn.model_selection import train_test_split</a:t>
            </a:r>
          </a:p>
          <a:p>
            <a:r>
              <a:rPr lang="az-Latn-AZ" dirty="0" smtClean="0"/>
              <a:t>x_train,x_test,y_train,y_test=train_test_split(x_sm,y_sm,test_size=0.2,random_state=42)</a:t>
            </a:r>
            <a:endParaRPr lang="az-Latn-AZ" dirty="0"/>
          </a:p>
        </p:txBody>
      </p:sp>
      <p:graphicFrame>
        <p:nvGraphicFramePr>
          <p:cNvPr id="6" name="Объект 5"/>
          <p:cNvGraphicFramePr>
            <a:graphicFrameLocks noChangeAspect="1"/>
          </p:cNvGraphicFramePr>
          <p:nvPr>
            <p:extLst>
              <p:ext uri="{D42A27DB-BD31-4B8C-83A1-F6EECF244321}">
                <p14:modId xmlns:p14="http://schemas.microsoft.com/office/powerpoint/2010/main" val="861212260"/>
              </p:ext>
            </p:extLst>
          </p:nvPr>
        </p:nvGraphicFramePr>
        <p:xfrm>
          <a:off x="533974" y="2932772"/>
          <a:ext cx="2385074" cy="2647412"/>
        </p:xfrm>
        <a:graphic>
          <a:graphicData uri="http://schemas.openxmlformats.org/presentationml/2006/ole">
            <mc:AlternateContent xmlns:mc="http://schemas.openxmlformats.org/markup-compatibility/2006">
              <mc:Choice xmlns:v="urn:schemas-microsoft-com:vml" Requires="v">
                <p:oleObj spid="_x0000_s11271" name="Точечный рисунок" r:id="rId3" imgW="1514520" imgH="1324080" progId="Paint.Picture.1">
                  <p:embed/>
                </p:oleObj>
              </mc:Choice>
              <mc:Fallback>
                <p:oleObj name="Точечный рисунок" r:id="rId3" imgW="1514520" imgH="1324080" progId="Paint.Picture.1">
                  <p:embed/>
                  <p:pic>
                    <p:nvPicPr>
                      <p:cNvPr id="0" name=""/>
                      <p:cNvPicPr/>
                      <p:nvPr/>
                    </p:nvPicPr>
                    <p:blipFill>
                      <a:blip r:embed="rId4"/>
                      <a:stretch>
                        <a:fillRect/>
                      </a:stretch>
                    </p:blipFill>
                    <p:spPr>
                      <a:xfrm>
                        <a:off x="533974" y="2932772"/>
                        <a:ext cx="2385074" cy="2647412"/>
                      </a:xfrm>
                      <a:prstGeom prst="rect">
                        <a:avLst/>
                      </a:prstGeom>
                    </p:spPr>
                  </p:pic>
                </p:oleObj>
              </mc:Fallback>
            </mc:AlternateContent>
          </a:graphicData>
        </a:graphic>
      </p:graphicFrame>
      <p:graphicFrame>
        <p:nvGraphicFramePr>
          <p:cNvPr id="10" name="Объект 9"/>
          <p:cNvGraphicFramePr>
            <a:graphicFrameLocks noChangeAspect="1"/>
          </p:cNvGraphicFramePr>
          <p:nvPr>
            <p:extLst>
              <p:ext uri="{D42A27DB-BD31-4B8C-83A1-F6EECF244321}">
                <p14:modId xmlns:p14="http://schemas.microsoft.com/office/powerpoint/2010/main" val="1153027851"/>
              </p:ext>
            </p:extLst>
          </p:nvPr>
        </p:nvGraphicFramePr>
        <p:xfrm>
          <a:off x="3681778" y="2357609"/>
          <a:ext cx="3340345" cy="2741929"/>
        </p:xfrm>
        <a:graphic>
          <a:graphicData uri="http://schemas.openxmlformats.org/presentationml/2006/ole">
            <mc:AlternateContent xmlns:mc="http://schemas.openxmlformats.org/markup-compatibility/2006">
              <mc:Choice xmlns:v="urn:schemas-microsoft-com:vml" Requires="v">
                <p:oleObj spid="_x0000_s11272" name="Точечный рисунок" r:id="rId5" imgW="6305400" imgH="4172040" progId="Paint.Picture.1">
                  <p:embed/>
                </p:oleObj>
              </mc:Choice>
              <mc:Fallback>
                <p:oleObj name="Точечный рисунок" r:id="rId5" imgW="6305400" imgH="4172040" progId="Paint.Picture.1">
                  <p:embed/>
                  <p:pic>
                    <p:nvPicPr>
                      <p:cNvPr id="0" name=""/>
                      <p:cNvPicPr/>
                      <p:nvPr/>
                    </p:nvPicPr>
                    <p:blipFill>
                      <a:blip r:embed="rId6"/>
                      <a:stretch>
                        <a:fillRect/>
                      </a:stretch>
                    </p:blipFill>
                    <p:spPr>
                      <a:xfrm>
                        <a:off x="3681778" y="2357609"/>
                        <a:ext cx="3340345" cy="2741929"/>
                      </a:xfrm>
                      <a:prstGeom prst="rect">
                        <a:avLst/>
                      </a:prstGeom>
                    </p:spPr>
                  </p:pic>
                </p:oleObj>
              </mc:Fallback>
            </mc:AlternateContent>
          </a:graphicData>
        </a:graphic>
      </p:graphicFrame>
      <p:sp>
        <p:nvSpPr>
          <p:cNvPr id="11" name="TextBox 10"/>
          <p:cNvSpPr txBox="1"/>
          <p:nvPr/>
        </p:nvSpPr>
        <p:spPr>
          <a:xfrm>
            <a:off x="3892061" y="5697415"/>
            <a:ext cx="2895600" cy="369332"/>
          </a:xfrm>
          <a:prstGeom prst="rect">
            <a:avLst/>
          </a:prstGeom>
          <a:noFill/>
        </p:spPr>
        <p:txBody>
          <a:bodyPr wrap="square" rtlCol="0">
            <a:spAutoFit/>
          </a:bodyPr>
          <a:lstStyle/>
          <a:p>
            <a:pPr algn="ctr"/>
            <a:r>
              <a:rPr lang="az-Latn-AZ" b="1" dirty="0" smtClean="0"/>
              <a:t>y_train</a:t>
            </a:r>
            <a:endParaRPr lang="az-Latn-AZ" b="1" dirty="0"/>
          </a:p>
        </p:txBody>
      </p:sp>
      <p:graphicFrame>
        <p:nvGraphicFramePr>
          <p:cNvPr id="12" name="Объект 11"/>
          <p:cNvGraphicFramePr>
            <a:graphicFrameLocks noChangeAspect="1"/>
          </p:cNvGraphicFramePr>
          <p:nvPr>
            <p:extLst>
              <p:ext uri="{D42A27DB-BD31-4B8C-83A1-F6EECF244321}">
                <p14:modId xmlns:p14="http://schemas.microsoft.com/office/powerpoint/2010/main" val="2383069738"/>
              </p:ext>
            </p:extLst>
          </p:nvPr>
        </p:nvGraphicFramePr>
        <p:xfrm>
          <a:off x="7784853" y="2357609"/>
          <a:ext cx="3821355" cy="2741929"/>
        </p:xfrm>
        <a:graphic>
          <a:graphicData uri="http://schemas.openxmlformats.org/presentationml/2006/ole">
            <mc:AlternateContent xmlns:mc="http://schemas.openxmlformats.org/markup-compatibility/2006">
              <mc:Choice xmlns:v="urn:schemas-microsoft-com:vml" Requires="v">
                <p:oleObj spid="_x0000_s11273" name="Точечный рисунок" r:id="rId7" imgW="5952960" imgH="4105440" progId="Paint.Picture.1">
                  <p:embed/>
                </p:oleObj>
              </mc:Choice>
              <mc:Fallback>
                <p:oleObj name="Точечный рисунок" r:id="rId7" imgW="5952960" imgH="4105440" progId="Paint.Picture.1">
                  <p:embed/>
                  <p:pic>
                    <p:nvPicPr>
                      <p:cNvPr id="0" name=""/>
                      <p:cNvPicPr/>
                      <p:nvPr/>
                    </p:nvPicPr>
                    <p:blipFill>
                      <a:blip r:embed="rId8"/>
                      <a:stretch>
                        <a:fillRect/>
                      </a:stretch>
                    </p:blipFill>
                    <p:spPr>
                      <a:xfrm>
                        <a:off x="7784853" y="2357609"/>
                        <a:ext cx="3821355" cy="2741929"/>
                      </a:xfrm>
                      <a:prstGeom prst="rect">
                        <a:avLst/>
                      </a:prstGeom>
                    </p:spPr>
                  </p:pic>
                </p:oleObj>
              </mc:Fallback>
            </mc:AlternateContent>
          </a:graphicData>
        </a:graphic>
      </p:graphicFrame>
      <p:sp>
        <p:nvSpPr>
          <p:cNvPr id="13" name="TextBox 12"/>
          <p:cNvSpPr txBox="1"/>
          <p:nvPr/>
        </p:nvSpPr>
        <p:spPr>
          <a:xfrm>
            <a:off x="8522676" y="5580184"/>
            <a:ext cx="2895600" cy="369332"/>
          </a:xfrm>
          <a:prstGeom prst="rect">
            <a:avLst/>
          </a:prstGeom>
          <a:noFill/>
        </p:spPr>
        <p:txBody>
          <a:bodyPr wrap="square" rtlCol="0">
            <a:spAutoFit/>
          </a:bodyPr>
          <a:lstStyle/>
          <a:p>
            <a:pPr algn="ctr"/>
            <a:r>
              <a:rPr lang="en-US" b="1" dirty="0" err="1" smtClean="0"/>
              <a:t>y_test</a:t>
            </a:r>
            <a:endParaRPr lang="az-Latn-AZ" b="1" dirty="0"/>
          </a:p>
        </p:txBody>
      </p:sp>
    </p:spTree>
    <p:extLst>
      <p:ext uri="{BB962C8B-B14F-4D97-AF65-F5344CB8AC3E}">
        <p14:creationId xmlns:p14="http://schemas.microsoft.com/office/powerpoint/2010/main" val="2675473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053367"/>
          </a:xfrm>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Train dataset</a:t>
            </a:r>
            <a:endParaRPr lang="en-CA" sz="4000" b="1" dirty="0">
              <a:latin typeface="Times New Roman" panose="02020603050405020304" pitchFamily="18" charset="0"/>
              <a:cs typeface="Times New Roman" panose="02020603050405020304" pitchFamily="18" charset="0"/>
            </a:endParaRPr>
          </a:p>
        </p:txBody>
      </p:sp>
      <p:graphicFrame>
        <p:nvGraphicFramePr>
          <p:cNvPr id="4" name="Объект 3"/>
          <p:cNvGraphicFramePr>
            <a:graphicFrameLocks noChangeAspect="1"/>
          </p:cNvGraphicFramePr>
          <p:nvPr>
            <p:extLst>
              <p:ext uri="{D42A27DB-BD31-4B8C-83A1-F6EECF244321}">
                <p14:modId xmlns:p14="http://schemas.microsoft.com/office/powerpoint/2010/main" val="766327292"/>
              </p:ext>
            </p:extLst>
          </p:nvPr>
        </p:nvGraphicFramePr>
        <p:xfrm>
          <a:off x="542926" y="2181763"/>
          <a:ext cx="7143750" cy="3949406"/>
        </p:xfrm>
        <a:graphic>
          <a:graphicData uri="http://schemas.openxmlformats.org/presentationml/2006/ole">
            <mc:AlternateContent xmlns:mc="http://schemas.openxmlformats.org/markup-compatibility/2006">
              <mc:Choice xmlns:v="urn:schemas-microsoft-com:vml" Requires="v">
                <p:oleObj spid="_x0000_s12296" name="Точечный рисунок" r:id="rId3" imgW="7143840" imgH="3343320" progId="Paint.Picture.1">
                  <p:embed/>
                </p:oleObj>
              </mc:Choice>
              <mc:Fallback>
                <p:oleObj name="Точечный рисунок" r:id="rId3" imgW="7143840" imgH="3343320" progId="Paint.Picture.1">
                  <p:embed/>
                  <p:pic>
                    <p:nvPicPr>
                      <p:cNvPr id="0" name=""/>
                      <p:cNvPicPr/>
                      <p:nvPr/>
                    </p:nvPicPr>
                    <p:blipFill>
                      <a:blip r:embed="rId4"/>
                      <a:stretch>
                        <a:fillRect/>
                      </a:stretch>
                    </p:blipFill>
                    <p:spPr>
                      <a:xfrm>
                        <a:off x="542926" y="2181763"/>
                        <a:ext cx="7143750" cy="3949406"/>
                      </a:xfrm>
                      <a:prstGeom prst="rect">
                        <a:avLst/>
                      </a:prstGeom>
                    </p:spPr>
                  </p:pic>
                </p:oleObj>
              </mc:Fallback>
            </mc:AlternateContent>
          </a:graphicData>
        </a:graphic>
      </p:graphicFrame>
      <p:graphicFrame>
        <p:nvGraphicFramePr>
          <p:cNvPr id="5" name="Объект 4"/>
          <p:cNvGraphicFramePr>
            <a:graphicFrameLocks noChangeAspect="1"/>
          </p:cNvGraphicFramePr>
          <p:nvPr>
            <p:extLst>
              <p:ext uri="{D42A27DB-BD31-4B8C-83A1-F6EECF244321}">
                <p14:modId xmlns:p14="http://schemas.microsoft.com/office/powerpoint/2010/main" val="3285742228"/>
              </p:ext>
            </p:extLst>
          </p:nvPr>
        </p:nvGraphicFramePr>
        <p:xfrm>
          <a:off x="8359653" y="2344615"/>
          <a:ext cx="3209925" cy="3786554"/>
        </p:xfrm>
        <a:graphic>
          <a:graphicData uri="http://schemas.openxmlformats.org/presentationml/2006/ole">
            <mc:AlternateContent xmlns:mc="http://schemas.openxmlformats.org/markup-compatibility/2006">
              <mc:Choice xmlns:v="urn:schemas-microsoft-com:vml" Requires="v">
                <p:oleObj spid="_x0000_s12297" name="Точечный рисунок" r:id="rId5" imgW="3209760" imgH="2419200" progId="Paint.Picture.1">
                  <p:embed/>
                </p:oleObj>
              </mc:Choice>
              <mc:Fallback>
                <p:oleObj name="Точечный рисунок" r:id="rId5" imgW="3209760" imgH="2419200" progId="Paint.Picture.1">
                  <p:embed/>
                  <p:pic>
                    <p:nvPicPr>
                      <p:cNvPr id="0" name=""/>
                      <p:cNvPicPr/>
                      <p:nvPr/>
                    </p:nvPicPr>
                    <p:blipFill>
                      <a:blip r:embed="rId6"/>
                      <a:stretch>
                        <a:fillRect/>
                      </a:stretch>
                    </p:blipFill>
                    <p:spPr>
                      <a:xfrm>
                        <a:off x="8359653" y="2344615"/>
                        <a:ext cx="3209925" cy="3786554"/>
                      </a:xfrm>
                      <a:prstGeom prst="rect">
                        <a:avLst/>
                      </a:prstGeom>
                    </p:spPr>
                  </p:pic>
                </p:oleObj>
              </mc:Fallback>
            </mc:AlternateContent>
          </a:graphicData>
        </a:graphic>
      </p:graphicFrame>
    </p:spTree>
    <p:extLst>
      <p:ext uri="{BB962C8B-B14F-4D97-AF65-F5344CB8AC3E}">
        <p14:creationId xmlns:p14="http://schemas.microsoft.com/office/powerpoint/2010/main" val="2344157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95460"/>
          </a:xfrm>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Test dataset</a:t>
            </a:r>
            <a:endParaRPr lang="en-CA" sz="4000" b="1" dirty="0">
              <a:latin typeface="Times New Roman" panose="02020603050405020304" pitchFamily="18" charset="0"/>
              <a:cs typeface="Times New Roman" panose="02020603050405020304" pitchFamily="18" charset="0"/>
            </a:endParaRPr>
          </a:p>
        </p:txBody>
      </p:sp>
      <p:graphicFrame>
        <p:nvGraphicFramePr>
          <p:cNvPr id="4" name="Объект 3"/>
          <p:cNvGraphicFramePr>
            <a:graphicFrameLocks noChangeAspect="1"/>
          </p:cNvGraphicFramePr>
          <p:nvPr>
            <p:extLst>
              <p:ext uri="{D42A27DB-BD31-4B8C-83A1-F6EECF244321}">
                <p14:modId xmlns:p14="http://schemas.microsoft.com/office/powerpoint/2010/main" val="4050662938"/>
              </p:ext>
            </p:extLst>
          </p:nvPr>
        </p:nvGraphicFramePr>
        <p:xfrm>
          <a:off x="320186" y="1793629"/>
          <a:ext cx="7237535" cy="4642339"/>
        </p:xfrm>
        <a:graphic>
          <a:graphicData uri="http://schemas.openxmlformats.org/presentationml/2006/ole">
            <mc:AlternateContent xmlns:mc="http://schemas.openxmlformats.org/markup-compatibility/2006">
              <mc:Choice xmlns:v="urn:schemas-microsoft-com:vml" Requires="v">
                <p:oleObj spid="_x0000_s13319" name="Точечный рисунок" r:id="rId3" imgW="7010280" imgH="3352680" progId="Paint.Picture.1">
                  <p:embed/>
                </p:oleObj>
              </mc:Choice>
              <mc:Fallback>
                <p:oleObj name="Точечный рисунок" r:id="rId3" imgW="7010280" imgH="3352680" progId="Paint.Picture.1">
                  <p:embed/>
                  <p:pic>
                    <p:nvPicPr>
                      <p:cNvPr id="0" name=""/>
                      <p:cNvPicPr/>
                      <p:nvPr/>
                    </p:nvPicPr>
                    <p:blipFill>
                      <a:blip r:embed="rId4"/>
                      <a:stretch>
                        <a:fillRect/>
                      </a:stretch>
                    </p:blipFill>
                    <p:spPr>
                      <a:xfrm>
                        <a:off x="320186" y="1793629"/>
                        <a:ext cx="7237535" cy="4642339"/>
                      </a:xfrm>
                      <a:prstGeom prst="rect">
                        <a:avLst/>
                      </a:prstGeom>
                    </p:spPr>
                  </p:pic>
                </p:oleObj>
              </mc:Fallback>
            </mc:AlternateContent>
          </a:graphicData>
        </a:graphic>
      </p:graphicFrame>
      <p:graphicFrame>
        <p:nvGraphicFramePr>
          <p:cNvPr id="5" name="Объект 4"/>
          <p:cNvGraphicFramePr>
            <a:graphicFrameLocks noChangeAspect="1"/>
          </p:cNvGraphicFramePr>
          <p:nvPr>
            <p:extLst>
              <p:ext uri="{D42A27DB-BD31-4B8C-83A1-F6EECF244321}">
                <p14:modId xmlns:p14="http://schemas.microsoft.com/office/powerpoint/2010/main" val="482153722"/>
              </p:ext>
            </p:extLst>
          </p:nvPr>
        </p:nvGraphicFramePr>
        <p:xfrm>
          <a:off x="8159262" y="1793628"/>
          <a:ext cx="3446951" cy="4642339"/>
        </p:xfrm>
        <a:graphic>
          <a:graphicData uri="http://schemas.openxmlformats.org/presentationml/2006/ole">
            <mc:AlternateContent xmlns:mc="http://schemas.openxmlformats.org/markup-compatibility/2006">
              <mc:Choice xmlns:v="urn:schemas-microsoft-com:vml" Requires="v">
                <p:oleObj spid="_x0000_s13320" name="Точечный рисунок" r:id="rId5" imgW="3400560" imgH="2419200" progId="Paint.Picture.1">
                  <p:embed/>
                </p:oleObj>
              </mc:Choice>
              <mc:Fallback>
                <p:oleObj name="Точечный рисунок" r:id="rId5" imgW="3400560" imgH="2419200" progId="Paint.Picture.1">
                  <p:embed/>
                  <p:pic>
                    <p:nvPicPr>
                      <p:cNvPr id="0" name=""/>
                      <p:cNvPicPr/>
                      <p:nvPr/>
                    </p:nvPicPr>
                    <p:blipFill>
                      <a:blip r:embed="rId6"/>
                      <a:stretch>
                        <a:fillRect/>
                      </a:stretch>
                    </p:blipFill>
                    <p:spPr>
                      <a:xfrm>
                        <a:off x="8159262" y="1793628"/>
                        <a:ext cx="3446951" cy="4642339"/>
                      </a:xfrm>
                      <a:prstGeom prst="rect">
                        <a:avLst/>
                      </a:prstGeom>
                    </p:spPr>
                  </p:pic>
                </p:oleObj>
              </mc:Fallback>
            </mc:AlternateContent>
          </a:graphicData>
        </a:graphic>
      </p:graphicFrame>
    </p:spTree>
    <p:extLst>
      <p:ext uri="{BB962C8B-B14F-4D97-AF65-F5344CB8AC3E}">
        <p14:creationId xmlns:p14="http://schemas.microsoft.com/office/powerpoint/2010/main" val="3381372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0"/>
            <a:ext cx="12192000" cy="1661532"/>
          </a:xfrm>
        </p:spPr>
        <p:txBody>
          <a:bodyPr>
            <a:normAutofit/>
          </a:bodyPr>
          <a:lstStyle/>
          <a:p>
            <a:pPr algn="l"/>
            <a:r>
              <a:rPr lang="az-Latn-AZ" sz="1600" dirty="0" smtClean="0">
                <a:latin typeface="Times New Roman" panose="02020603050405020304" pitchFamily="18" charset="0"/>
                <a:cs typeface="Times New Roman" panose="02020603050405020304" pitchFamily="18" charset="0"/>
              </a:rPr>
              <a:t>Məlumat dəstləri </a:t>
            </a:r>
            <a:r>
              <a:rPr lang="en-CA" sz="1600" dirty="0" smtClean="0">
                <a:latin typeface="Times New Roman" panose="02020603050405020304" pitchFamily="18" charset="0"/>
                <a:cs typeface="Times New Roman" panose="02020603050405020304" pitchFamily="18" charset="0"/>
              </a:rPr>
              <a:t>2013-cü </a:t>
            </a:r>
            <a:r>
              <a:rPr lang="az-Latn-AZ" sz="1600" dirty="0" smtClean="0">
                <a:latin typeface="Times New Roman" panose="02020603050405020304" pitchFamily="18" charset="0"/>
                <a:cs typeface="Times New Roman" panose="02020603050405020304" pitchFamily="18" charset="0"/>
              </a:rPr>
              <a:t>ilin sentyabrında avropalı </a:t>
            </a:r>
            <a:r>
              <a:rPr lang="en-CA" sz="1600" dirty="0" smtClean="0">
                <a:latin typeface="Times New Roman" panose="02020603050405020304" pitchFamily="18" charset="0"/>
                <a:cs typeface="Times New Roman" panose="02020603050405020304" pitchFamily="18" charset="0"/>
              </a:rPr>
              <a:t>kart </a:t>
            </a:r>
            <a:r>
              <a:rPr lang="az-Latn-AZ" sz="1600" dirty="0" smtClean="0">
                <a:latin typeface="Times New Roman" panose="02020603050405020304" pitchFamily="18" charset="0"/>
                <a:cs typeface="Times New Roman" panose="02020603050405020304" pitchFamily="18" charset="0"/>
              </a:rPr>
              <a:t>sahibləri tərəfindən kredit kartları ilə edilən əməliyyatları ehtiva edir.</a:t>
            </a:r>
            <a:br>
              <a:rPr lang="az-Latn-AZ" sz="1600" dirty="0" smtClean="0">
                <a:latin typeface="Times New Roman" panose="02020603050405020304" pitchFamily="18" charset="0"/>
                <a:cs typeface="Times New Roman" panose="02020603050405020304" pitchFamily="18" charset="0"/>
              </a:rPr>
            </a:br>
            <a:r>
              <a:rPr lang="en-CA" sz="1600" dirty="0" smtClean="0">
                <a:latin typeface="Times New Roman" panose="02020603050405020304" pitchFamily="18" charset="0"/>
                <a:cs typeface="Times New Roman" panose="02020603050405020304" pitchFamily="18" charset="0"/>
              </a:rPr>
              <a:t>Bu </a:t>
            </a:r>
            <a:r>
              <a:rPr lang="az-Latn-AZ" sz="1600" dirty="0" smtClean="0">
                <a:latin typeface="Times New Roman" panose="02020603050405020304" pitchFamily="18" charset="0"/>
                <a:cs typeface="Times New Roman" panose="02020603050405020304" pitchFamily="18" charset="0"/>
              </a:rPr>
              <a:t>verilənlər bazası iki gün ərzində baş vermiş əməliyyatları təqdim edir, burada </a:t>
            </a:r>
            <a:r>
              <a:rPr lang="en-CA" sz="1600" dirty="0" smtClean="0">
                <a:latin typeface="Times New Roman" panose="02020603050405020304" pitchFamily="18" charset="0"/>
                <a:cs typeface="Times New Roman" panose="02020603050405020304" pitchFamily="18" charset="0"/>
              </a:rPr>
              <a:t>284,807 </a:t>
            </a:r>
            <a:r>
              <a:rPr lang="az-Latn-AZ" sz="1600" dirty="0" smtClean="0">
                <a:latin typeface="Times New Roman" panose="02020603050405020304" pitchFamily="18" charset="0"/>
                <a:cs typeface="Times New Roman" panose="02020603050405020304" pitchFamily="18" charset="0"/>
              </a:rPr>
              <a:t>əməliyyatdan</a:t>
            </a:r>
            <a:r>
              <a:rPr lang="en-CA" sz="1600" dirty="0" smtClean="0">
                <a:latin typeface="Times New Roman" panose="02020603050405020304" pitchFamily="18" charset="0"/>
                <a:cs typeface="Times New Roman" panose="02020603050405020304" pitchFamily="18" charset="0"/>
              </a:rPr>
              <a:t> </a:t>
            </a:r>
            <a:r>
              <a:rPr lang="en-CA" sz="1600" dirty="0">
                <a:latin typeface="Times New Roman" panose="02020603050405020304" pitchFamily="18" charset="0"/>
                <a:cs typeface="Times New Roman" panose="02020603050405020304" pitchFamily="18" charset="0"/>
              </a:rPr>
              <a:t>492 </a:t>
            </a:r>
            <a:r>
              <a:rPr lang="az-Latn-AZ" sz="1600" dirty="0" smtClean="0">
                <a:latin typeface="Times New Roman" panose="02020603050405020304" pitchFamily="18" charset="0"/>
                <a:cs typeface="Times New Roman" panose="02020603050405020304" pitchFamily="18" charset="0"/>
              </a:rPr>
              <a:t>fırıldaqımız</a:t>
            </a:r>
            <a:r>
              <a:rPr lang="en-CA" sz="1600" dirty="0" smtClean="0">
                <a:latin typeface="Times New Roman" panose="02020603050405020304" pitchFamily="18" charset="0"/>
                <a:cs typeface="Times New Roman" panose="02020603050405020304" pitchFamily="18" charset="0"/>
              </a:rPr>
              <a:t> </a:t>
            </a:r>
            <a:r>
              <a:rPr lang="en-CA" sz="1600" dirty="0">
                <a:latin typeface="Times New Roman" panose="02020603050405020304" pitchFamily="18" charset="0"/>
                <a:cs typeface="Times New Roman" panose="02020603050405020304" pitchFamily="18" charset="0"/>
              </a:rPr>
              <a:t>var. </a:t>
            </a:r>
            <a:r>
              <a:rPr lang="az-Latn-AZ" sz="1600" dirty="0" smtClean="0">
                <a:latin typeface="Times New Roman" panose="02020603050405020304" pitchFamily="18" charset="0"/>
                <a:cs typeface="Times New Roman" panose="02020603050405020304" pitchFamily="18" charset="0"/>
              </a:rPr>
              <a:t>Verilənlər toplusu yüksək balanssızdır, müsbət sinif (fırıldaqçılıq) bütün əməliyyatların </a:t>
            </a:r>
            <a:r>
              <a:rPr lang="en-CA" sz="1600" dirty="0" smtClean="0">
                <a:latin typeface="Times New Roman" panose="02020603050405020304" pitchFamily="18" charset="0"/>
                <a:cs typeface="Times New Roman" panose="02020603050405020304" pitchFamily="18" charset="0"/>
              </a:rPr>
              <a:t>0,172%-</a:t>
            </a:r>
            <a:r>
              <a:rPr lang="az-Latn-AZ" sz="1600" dirty="0" smtClean="0">
                <a:latin typeface="Times New Roman" panose="02020603050405020304" pitchFamily="18" charset="0"/>
                <a:cs typeface="Times New Roman" panose="02020603050405020304" pitchFamily="18" charset="0"/>
              </a:rPr>
              <a:t>ni təşkil edir</a:t>
            </a:r>
            <a:r>
              <a:rPr lang="en-CA" sz="1600" dirty="0" smtClean="0">
                <a:latin typeface="Times New Roman" panose="02020603050405020304" pitchFamily="18" charset="0"/>
                <a:cs typeface="Times New Roman" panose="02020603050405020304" pitchFamily="18" charset="0"/>
              </a:rPr>
              <a:t>.</a:t>
            </a:r>
            <a:r>
              <a:rPr lang="az-Latn-AZ" sz="1600" dirty="0" smtClean="0">
                <a:latin typeface="Times New Roman" panose="02020603050405020304" pitchFamily="18" charset="0"/>
                <a:cs typeface="Times New Roman" panose="02020603050405020304" pitchFamily="18" charset="0"/>
              </a:rPr>
              <a:t> </a:t>
            </a:r>
            <a:br>
              <a:rPr lang="az-Latn-AZ" sz="1600" dirty="0" smtClean="0">
                <a:latin typeface="Times New Roman" panose="02020603050405020304" pitchFamily="18" charset="0"/>
                <a:cs typeface="Times New Roman" panose="02020603050405020304" pitchFamily="18" charset="0"/>
              </a:rPr>
            </a:br>
            <a:r>
              <a:rPr lang="en-CA" sz="1600" b="1" dirty="0">
                <a:latin typeface="Times New Roman" panose="02020603050405020304" pitchFamily="18" charset="0"/>
                <a:cs typeface="Times New Roman" panose="02020603050405020304" pitchFamily="18" charset="0"/>
              </a:rPr>
              <a:t>V1, V2, … </a:t>
            </a:r>
            <a:r>
              <a:rPr lang="en-CA" sz="1600" b="1" dirty="0" smtClean="0">
                <a:latin typeface="Times New Roman" panose="02020603050405020304" pitchFamily="18" charset="0"/>
                <a:cs typeface="Times New Roman" panose="02020603050405020304" pitchFamily="18" charset="0"/>
              </a:rPr>
              <a:t>V28</a:t>
            </a:r>
            <a:r>
              <a:rPr lang="az-Latn-AZ" sz="1600" b="1" dirty="0" smtClean="0">
                <a:latin typeface="Times New Roman" panose="02020603050405020304" pitchFamily="18" charset="0"/>
                <a:cs typeface="Times New Roman" panose="02020603050405020304" pitchFamily="18" charset="0"/>
              </a:rPr>
              <a:t> </a:t>
            </a:r>
            <a:r>
              <a:rPr lang="az-Latn-AZ" sz="1600" dirty="0" smtClean="0">
                <a:latin typeface="Times New Roman" panose="02020603050405020304" pitchFamily="18" charset="0"/>
                <a:cs typeface="Times New Roman" panose="02020603050405020304" pitchFamily="18" charset="0"/>
              </a:rPr>
              <a:t>-</a:t>
            </a:r>
            <a:r>
              <a:rPr lang="en-CA" sz="1600" dirty="0" smtClean="0">
                <a:latin typeface="Times New Roman" panose="02020603050405020304" pitchFamily="18" charset="0"/>
                <a:cs typeface="Times New Roman" panose="02020603050405020304" pitchFamily="18" charset="0"/>
              </a:rPr>
              <a:t> </a:t>
            </a:r>
            <a:r>
              <a:rPr lang="en-CA" sz="1600" dirty="0">
                <a:latin typeface="Times New Roman" panose="02020603050405020304" pitchFamily="18" charset="0"/>
                <a:cs typeface="Times New Roman" panose="02020603050405020304" pitchFamily="18" charset="0"/>
              </a:rPr>
              <a:t>PCA </a:t>
            </a:r>
            <a:r>
              <a:rPr lang="az-Latn-AZ" sz="1600" dirty="0" smtClean="0">
                <a:latin typeface="Times New Roman" panose="02020603050405020304" pitchFamily="18" charset="0"/>
                <a:cs typeface="Times New Roman" panose="02020603050405020304" pitchFamily="18" charset="0"/>
              </a:rPr>
              <a:t>ilə əldə edilən əsas komponentlərdir,</a:t>
            </a:r>
            <a:br>
              <a:rPr lang="az-Latn-AZ" sz="1600" dirty="0" smtClean="0">
                <a:latin typeface="Times New Roman" panose="02020603050405020304" pitchFamily="18" charset="0"/>
                <a:cs typeface="Times New Roman" panose="02020603050405020304" pitchFamily="18" charset="0"/>
              </a:rPr>
            </a:br>
            <a:r>
              <a:rPr lang="en-CA" sz="1600" b="1" dirty="0" smtClean="0">
                <a:effectLst/>
                <a:latin typeface="Times New Roman" panose="02020603050405020304" pitchFamily="18" charset="0"/>
                <a:cs typeface="Times New Roman" panose="02020603050405020304" pitchFamily="18" charset="0"/>
              </a:rPr>
              <a:t>Time</a:t>
            </a:r>
            <a:r>
              <a:rPr lang="az-Latn-AZ" sz="1600" b="1" dirty="0" smtClean="0">
                <a:effectLst/>
                <a:latin typeface="Times New Roman" panose="02020603050405020304" pitchFamily="18" charset="0"/>
                <a:cs typeface="Times New Roman" panose="02020603050405020304" pitchFamily="18" charset="0"/>
              </a:rPr>
              <a:t> - </a:t>
            </a:r>
            <a:r>
              <a:rPr lang="az-Latn-AZ" sz="1600" dirty="0" smtClean="0">
                <a:effectLst/>
                <a:latin typeface="Times New Roman" panose="02020603050405020304" pitchFamily="18" charset="0"/>
                <a:cs typeface="Times New Roman" panose="02020603050405020304" pitchFamily="18" charset="0"/>
              </a:rPr>
              <a:t>əvvəlki əməliyyadan nə qədət zaman keçdiyidir (san)</a:t>
            </a:r>
            <a:r>
              <a:rPr lang="az-Latn-AZ" sz="1600" b="1" dirty="0" smtClean="0">
                <a:effectLst/>
                <a:latin typeface="Times New Roman" panose="02020603050405020304" pitchFamily="18" charset="0"/>
                <a:cs typeface="Times New Roman" panose="02020603050405020304" pitchFamily="18" charset="0"/>
              </a:rPr>
              <a:t/>
            </a:r>
            <a:br>
              <a:rPr lang="az-Latn-AZ" sz="1600" b="1" dirty="0" smtClean="0">
                <a:effectLst/>
                <a:latin typeface="Times New Roman" panose="02020603050405020304" pitchFamily="18" charset="0"/>
                <a:cs typeface="Times New Roman" panose="02020603050405020304" pitchFamily="18" charset="0"/>
              </a:rPr>
            </a:br>
            <a:r>
              <a:rPr lang="az-Latn-AZ" sz="1600" b="1" dirty="0" smtClean="0">
                <a:latin typeface="Times New Roman" panose="02020603050405020304" pitchFamily="18" charset="0"/>
                <a:cs typeface="Times New Roman" panose="02020603050405020304" pitchFamily="18" charset="0"/>
              </a:rPr>
              <a:t>Amount- </a:t>
            </a:r>
            <a:r>
              <a:rPr lang="az-Latn-AZ" sz="1600" dirty="0" smtClean="0">
                <a:latin typeface="Times New Roman" panose="02020603050405020304" pitchFamily="18" charset="0"/>
                <a:cs typeface="Times New Roman" panose="02020603050405020304" pitchFamily="18" charset="0"/>
              </a:rPr>
              <a:t>əməliyyatın məbləği</a:t>
            </a:r>
            <a:br>
              <a:rPr lang="az-Latn-AZ" sz="1600" dirty="0" smtClean="0">
                <a:latin typeface="Times New Roman" panose="02020603050405020304" pitchFamily="18" charset="0"/>
                <a:cs typeface="Times New Roman" panose="02020603050405020304" pitchFamily="18" charset="0"/>
              </a:rPr>
            </a:br>
            <a:r>
              <a:rPr lang="az-Latn-AZ" sz="1600" b="1" dirty="0" smtClean="0">
                <a:latin typeface="Times New Roman" panose="02020603050405020304" pitchFamily="18" charset="0"/>
                <a:cs typeface="Times New Roman" panose="02020603050405020304" pitchFamily="18" charset="0"/>
              </a:rPr>
              <a:t>Class - </a:t>
            </a:r>
            <a:r>
              <a:rPr lang="az-Latn-AZ" sz="1600" dirty="0" smtClean="0">
                <a:latin typeface="Times New Roman" panose="02020603050405020304" pitchFamily="18" charset="0"/>
                <a:cs typeface="Times New Roman" panose="02020603050405020304" pitchFamily="18" charset="0"/>
              </a:rPr>
              <a:t>fırıldaqçılıq halında</a:t>
            </a:r>
            <a:r>
              <a:rPr lang="en-CA" sz="1600" dirty="0" smtClean="0">
                <a:latin typeface="Times New Roman" panose="02020603050405020304" pitchFamily="18" charset="0"/>
                <a:cs typeface="Times New Roman" panose="02020603050405020304" pitchFamily="18" charset="0"/>
              </a:rPr>
              <a:t> </a:t>
            </a:r>
            <a:r>
              <a:rPr lang="en-CA" sz="1600" dirty="0">
                <a:latin typeface="Times New Roman" panose="02020603050405020304" pitchFamily="18" charset="0"/>
                <a:cs typeface="Times New Roman" panose="02020603050405020304" pitchFamily="18" charset="0"/>
              </a:rPr>
              <a:t>1, </a:t>
            </a:r>
            <a:r>
              <a:rPr lang="az-Latn-AZ" sz="1600" dirty="0" smtClean="0">
                <a:latin typeface="Times New Roman" panose="02020603050405020304" pitchFamily="18" charset="0"/>
                <a:cs typeface="Times New Roman" panose="02020603050405020304" pitchFamily="18" charset="0"/>
              </a:rPr>
              <a:t>əks halda isə </a:t>
            </a:r>
            <a:r>
              <a:rPr lang="en-CA" sz="1600" dirty="0" smtClean="0">
                <a:latin typeface="Times New Roman" panose="02020603050405020304" pitchFamily="18" charset="0"/>
                <a:cs typeface="Times New Roman" panose="02020603050405020304" pitchFamily="18" charset="0"/>
              </a:rPr>
              <a:t>0</a:t>
            </a:r>
            <a:r>
              <a:rPr lang="az-Latn-AZ" sz="1600" dirty="0">
                <a:latin typeface="Times New Roman" panose="02020603050405020304" pitchFamily="18" charset="0"/>
                <a:cs typeface="Times New Roman" panose="02020603050405020304" pitchFamily="18" charset="0"/>
              </a:rPr>
              <a:t>.</a:t>
            </a:r>
            <a:r>
              <a:rPr lang="az-Latn-AZ" sz="1600" b="1" dirty="0" smtClean="0">
                <a:latin typeface="Times New Roman" panose="02020603050405020304" pitchFamily="18" charset="0"/>
                <a:cs typeface="Times New Roman" panose="02020603050405020304" pitchFamily="18" charset="0"/>
              </a:rPr>
              <a:t> </a:t>
            </a:r>
            <a:endParaRPr lang="en-CA" sz="1600" dirty="0">
              <a:latin typeface="Times New Roman" panose="02020603050405020304" pitchFamily="18" charset="0"/>
              <a:cs typeface="Times New Roman" panose="02020603050405020304" pitchFamily="18" charset="0"/>
            </a:endParaRPr>
          </a:p>
        </p:txBody>
      </p:sp>
      <p:graphicFrame>
        <p:nvGraphicFramePr>
          <p:cNvPr id="4" name="Таблица 3"/>
          <p:cNvGraphicFramePr>
            <a:graphicFrameLocks noGrp="1"/>
          </p:cNvGraphicFramePr>
          <p:nvPr>
            <p:extLst>
              <p:ext uri="{D42A27DB-BD31-4B8C-83A1-F6EECF244321}">
                <p14:modId xmlns:p14="http://schemas.microsoft.com/office/powerpoint/2010/main" val="2023137530"/>
              </p:ext>
            </p:extLst>
          </p:nvPr>
        </p:nvGraphicFramePr>
        <p:xfrm>
          <a:off x="-5" y="1825626"/>
          <a:ext cx="12192004" cy="5032375"/>
        </p:xfrm>
        <a:graphic>
          <a:graphicData uri="http://schemas.openxmlformats.org/drawingml/2006/table">
            <a:tbl>
              <a:tblPr/>
              <a:tblGrid>
                <a:gridCol w="554182"/>
                <a:gridCol w="554182"/>
                <a:gridCol w="554182"/>
                <a:gridCol w="554182"/>
                <a:gridCol w="554182"/>
                <a:gridCol w="554182"/>
                <a:gridCol w="554182"/>
                <a:gridCol w="554182"/>
                <a:gridCol w="554182"/>
                <a:gridCol w="554182"/>
                <a:gridCol w="554182"/>
                <a:gridCol w="554182"/>
                <a:gridCol w="554182"/>
                <a:gridCol w="554182"/>
                <a:gridCol w="554182"/>
                <a:gridCol w="554182"/>
                <a:gridCol w="554182"/>
                <a:gridCol w="554182"/>
                <a:gridCol w="554182"/>
                <a:gridCol w="554182"/>
                <a:gridCol w="554182"/>
                <a:gridCol w="554182"/>
              </a:tblGrid>
              <a:tr h="703450">
                <a:tc>
                  <a:txBody>
                    <a:bodyPr/>
                    <a:lstStyle/>
                    <a:p>
                      <a:pPr algn="r"/>
                      <a:r>
                        <a:rPr lang="en-CA" sz="900" b="1" dirty="0">
                          <a:effectLst/>
                        </a:rPr>
                        <a:t>Time</a:t>
                      </a:r>
                    </a:p>
                  </a:txBody>
                  <a:tcPr marL="46789" marR="46789" marT="23394" marB="23394" anchor="ctr">
                    <a:lnL>
                      <a:noFill/>
                    </a:lnL>
                    <a:lnR>
                      <a:noFill/>
                    </a:lnR>
                    <a:lnT>
                      <a:noFill/>
                    </a:lnT>
                    <a:lnB>
                      <a:noFill/>
                    </a:lnB>
                    <a:solidFill>
                      <a:srgbClr val="FFFFFF"/>
                    </a:solidFill>
                  </a:tcPr>
                </a:tc>
                <a:tc>
                  <a:txBody>
                    <a:bodyPr/>
                    <a:lstStyle/>
                    <a:p>
                      <a:pPr algn="r"/>
                      <a:r>
                        <a:rPr lang="en-CA" sz="900" b="1">
                          <a:effectLst/>
                        </a:rPr>
                        <a:t>V1</a:t>
                      </a:r>
                    </a:p>
                  </a:txBody>
                  <a:tcPr marL="46789" marR="46789" marT="23394" marB="23394" anchor="ctr">
                    <a:lnL>
                      <a:noFill/>
                    </a:lnL>
                    <a:lnR>
                      <a:noFill/>
                    </a:lnR>
                    <a:lnT>
                      <a:noFill/>
                    </a:lnT>
                    <a:lnB>
                      <a:noFill/>
                    </a:lnB>
                    <a:solidFill>
                      <a:srgbClr val="FFFFFF"/>
                    </a:solidFill>
                  </a:tcPr>
                </a:tc>
                <a:tc>
                  <a:txBody>
                    <a:bodyPr/>
                    <a:lstStyle/>
                    <a:p>
                      <a:pPr algn="r"/>
                      <a:r>
                        <a:rPr lang="en-CA" sz="900" b="1">
                          <a:effectLst/>
                        </a:rPr>
                        <a:t>V2</a:t>
                      </a:r>
                    </a:p>
                  </a:txBody>
                  <a:tcPr marL="46789" marR="46789" marT="23394" marB="23394" anchor="ctr">
                    <a:lnL>
                      <a:noFill/>
                    </a:lnL>
                    <a:lnR>
                      <a:noFill/>
                    </a:lnR>
                    <a:lnT>
                      <a:noFill/>
                    </a:lnT>
                    <a:lnB>
                      <a:noFill/>
                    </a:lnB>
                    <a:solidFill>
                      <a:srgbClr val="FFFFFF"/>
                    </a:solidFill>
                  </a:tcPr>
                </a:tc>
                <a:tc>
                  <a:txBody>
                    <a:bodyPr/>
                    <a:lstStyle/>
                    <a:p>
                      <a:pPr algn="r"/>
                      <a:r>
                        <a:rPr lang="en-CA" sz="900" b="1">
                          <a:effectLst/>
                        </a:rPr>
                        <a:t>V3</a:t>
                      </a:r>
                    </a:p>
                  </a:txBody>
                  <a:tcPr marL="46789" marR="46789" marT="23394" marB="23394" anchor="ctr">
                    <a:lnL>
                      <a:noFill/>
                    </a:lnL>
                    <a:lnR>
                      <a:noFill/>
                    </a:lnR>
                    <a:lnT>
                      <a:noFill/>
                    </a:lnT>
                    <a:lnB>
                      <a:noFill/>
                    </a:lnB>
                    <a:solidFill>
                      <a:srgbClr val="FFFFFF"/>
                    </a:solidFill>
                  </a:tcPr>
                </a:tc>
                <a:tc>
                  <a:txBody>
                    <a:bodyPr/>
                    <a:lstStyle/>
                    <a:p>
                      <a:pPr algn="r"/>
                      <a:r>
                        <a:rPr lang="en-CA" sz="900" b="1">
                          <a:effectLst/>
                        </a:rPr>
                        <a:t>V4</a:t>
                      </a:r>
                    </a:p>
                  </a:txBody>
                  <a:tcPr marL="46789" marR="46789" marT="23394" marB="23394" anchor="ctr">
                    <a:lnL>
                      <a:noFill/>
                    </a:lnL>
                    <a:lnR>
                      <a:noFill/>
                    </a:lnR>
                    <a:lnT>
                      <a:noFill/>
                    </a:lnT>
                    <a:lnB>
                      <a:noFill/>
                    </a:lnB>
                    <a:solidFill>
                      <a:srgbClr val="FFFFFF"/>
                    </a:solidFill>
                  </a:tcPr>
                </a:tc>
                <a:tc>
                  <a:txBody>
                    <a:bodyPr/>
                    <a:lstStyle/>
                    <a:p>
                      <a:pPr algn="r"/>
                      <a:r>
                        <a:rPr lang="en-CA" sz="900" b="1">
                          <a:effectLst/>
                        </a:rPr>
                        <a:t>V5</a:t>
                      </a:r>
                    </a:p>
                  </a:txBody>
                  <a:tcPr marL="46789" marR="46789" marT="23394" marB="23394" anchor="ctr">
                    <a:lnL>
                      <a:noFill/>
                    </a:lnL>
                    <a:lnR>
                      <a:noFill/>
                    </a:lnR>
                    <a:lnT>
                      <a:noFill/>
                    </a:lnT>
                    <a:lnB>
                      <a:noFill/>
                    </a:lnB>
                    <a:solidFill>
                      <a:srgbClr val="FFFFFF"/>
                    </a:solidFill>
                  </a:tcPr>
                </a:tc>
                <a:tc>
                  <a:txBody>
                    <a:bodyPr/>
                    <a:lstStyle/>
                    <a:p>
                      <a:pPr algn="r"/>
                      <a:r>
                        <a:rPr lang="en-CA" sz="900" b="1">
                          <a:effectLst/>
                        </a:rPr>
                        <a:t>V6</a:t>
                      </a:r>
                    </a:p>
                  </a:txBody>
                  <a:tcPr marL="46789" marR="46789" marT="23394" marB="23394" anchor="ctr">
                    <a:lnL>
                      <a:noFill/>
                    </a:lnL>
                    <a:lnR>
                      <a:noFill/>
                    </a:lnR>
                    <a:lnT>
                      <a:noFill/>
                    </a:lnT>
                    <a:lnB>
                      <a:noFill/>
                    </a:lnB>
                    <a:solidFill>
                      <a:srgbClr val="FFFFFF"/>
                    </a:solidFill>
                  </a:tcPr>
                </a:tc>
                <a:tc>
                  <a:txBody>
                    <a:bodyPr/>
                    <a:lstStyle/>
                    <a:p>
                      <a:pPr algn="r"/>
                      <a:r>
                        <a:rPr lang="en-CA" sz="900" b="1">
                          <a:effectLst/>
                        </a:rPr>
                        <a:t>V7</a:t>
                      </a:r>
                    </a:p>
                  </a:txBody>
                  <a:tcPr marL="46789" marR="46789" marT="23394" marB="23394" anchor="ctr">
                    <a:lnL>
                      <a:noFill/>
                    </a:lnL>
                    <a:lnR>
                      <a:noFill/>
                    </a:lnR>
                    <a:lnT>
                      <a:noFill/>
                    </a:lnT>
                    <a:lnB>
                      <a:noFill/>
                    </a:lnB>
                    <a:solidFill>
                      <a:srgbClr val="FFFFFF"/>
                    </a:solidFill>
                  </a:tcPr>
                </a:tc>
                <a:tc>
                  <a:txBody>
                    <a:bodyPr/>
                    <a:lstStyle/>
                    <a:p>
                      <a:pPr algn="r"/>
                      <a:r>
                        <a:rPr lang="en-CA" sz="900" b="1">
                          <a:effectLst/>
                        </a:rPr>
                        <a:t>V8</a:t>
                      </a:r>
                    </a:p>
                  </a:txBody>
                  <a:tcPr marL="46789" marR="46789" marT="23394" marB="23394" anchor="ctr">
                    <a:lnL>
                      <a:noFill/>
                    </a:lnL>
                    <a:lnR>
                      <a:noFill/>
                    </a:lnR>
                    <a:lnT>
                      <a:noFill/>
                    </a:lnT>
                    <a:lnB>
                      <a:noFill/>
                    </a:lnB>
                    <a:solidFill>
                      <a:srgbClr val="FFFFFF"/>
                    </a:solidFill>
                  </a:tcPr>
                </a:tc>
                <a:tc>
                  <a:txBody>
                    <a:bodyPr/>
                    <a:lstStyle/>
                    <a:p>
                      <a:pPr algn="r"/>
                      <a:r>
                        <a:rPr lang="en-CA" sz="900" b="1">
                          <a:effectLst/>
                        </a:rPr>
                        <a:t>V9</a:t>
                      </a:r>
                    </a:p>
                  </a:txBody>
                  <a:tcPr marL="46789" marR="46789" marT="23394" marB="23394" anchor="ctr">
                    <a:lnL>
                      <a:noFill/>
                    </a:lnL>
                    <a:lnR>
                      <a:noFill/>
                    </a:lnR>
                    <a:lnT>
                      <a:noFill/>
                    </a:lnT>
                    <a:lnB>
                      <a:noFill/>
                    </a:lnB>
                    <a:solidFill>
                      <a:srgbClr val="FFFFFF"/>
                    </a:solidFill>
                  </a:tcPr>
                </a:tc>
                <a:tc>
                  <a:txBody>
                    <a:bodyPr/>
                    <a:lstStyle/>
                    <a:p>
                      <a:pPr algn="r"/>
                      <a:r>
                        <a:rPr lang="en-CA" sz="900" b="1">
                          <a:effectLst/>
                        </a:rPr>
                        <a:t>...</a:t>
                      </a:r>
                    </a:p>
                  </a:txBody>
                  <a:tcPr marL="46789" marR="46789" marT="23394" marB="23394" anchor="ctr">
                    <a:lnL>
                      <a:noFill/>
                    </a:lnL>
                    <a:lnR>
                      <a:noFill/>
                    </a:lnR>
                    <a:lnT>
                      <a:noFill/>
                    </a:lnT>
                    <a:lnB>
                      <a:noFill/>
                    </a:lnB>
                    <a:solidFill>
                      <a:srgbClr val="FFFFFF"/>
                    </a:solidFill>
                  </a:tcPr>
                </a:tc>
                <a:tc>
                  <a:txBody>
                    <a:bodyPr/>
                    <a:lstStyle/>
                    <a:p>
                      <a:pPr algn="r"/>
                      <a:r>
                        <a:rPr lang="en-CA" sz="900" b="1">
                          <a:effectLst/>
                        </a:rPr>
                        <a:t>V21</a:t>
                      </a:r>
                    </a:p>
                  </a:txBody>
                  <a:tcPr marL="46789" marR="46789" marT="23394" marB="23394" anchor="ctr">
                    <a:lnL>
                      <a:noFill/>
                    </a:lnL>
                    <a:lnR>
                      <a:noFill/>
                    </a:lnR>
                    <a:lnT>
                      <a:noFill/>
                    </a:lnT>
                    <a:lnB>
                      <a:noFill/>
                    </a:lnB>
                    <a:solidFill>
                      <a:srgbClr val="FFFFFF"/>
                    </a:solidFill>
                  </a:tcPr>
                </a:tc>
                <a:tc>
                  <a:txBody>
                    <a:bodyPr/>
                    <a:lstStyle/>
                    <a:p>
                      <a:pPr algn="r"/>
                      <a:r>
                        <a:rPr lang="en-CA" sz="900" b="1">
                          <a:effectLst/>
                        </a:rPr>
                        <a:t>V22</a:t>
                      </a:r>
                    </a:p>
                  </a:txBody>
                  <a:tcPr marL="46789" marR="46789" marT="23394" marB="23394" anchor="ctr">
                    <a:lnL>
                      <a:noFill/>
                    </a:lnL>
                    <a:lnR>
                      <a:noFill/>
                    </a:lnR>
                    <a:lnT>
                      <a:noFill/>
                    </a:lnT>
                    <a:lnB>
                      <a:noFill/>
                    </a:lnB>
                    <a:solidFill>
                      <a:srgbClr val="FFFFFF"/>
                    </a:solidFill>
                  </a:tcPr>
                </a:tc>
                <a:tc>
                  <a:txBody>
                    <a:bodyPr/>
                    <a:lstStyle/>
                    <a:p>
                      <a:pPr algn="r"/>
                      <a:r>
                        <a:rPr lang="en-CA" sz="900" b="1">
                          <a:effectLst/>
                        </a:rPr>
                        <a:t>V23</a:t>
                      </a:r>
                    </a:p>
                  </a:txBody>
                  <a:tcPr marL="46789" marR="46789" marT="23394" marB="23394" anchor="ctr">
                    <a:lnL>
                      <a:noFill/>
                    </a:lnL>
                    <a:lnR>
                      <a:noFill/>
                    </a:lnR>
                    <a:lnT>
                      <a:noFill/>
                    </a:lnT>
                    <a:lnB>
                      <a:noFill/>
                    </a:lnB>
                    <a:solidFill>
                      <a:srgbClr val="FFFFFF"/>
                    </a:solidFill>
                  </a:tcPr>
                </a:tc>
                <a:tc>
                  <a:txBody>
                    <a:bodyPr/>
                    <a:lstStyle/>
                    <a:p>
                      <a:pPr algn="r"/>
                      <a:r>
                        <a:rPr lang="en-CA" sz="900" b="1">
                          <a:effectLst/>
                        </a:rPr>
                        <a:t>V24</a:t>
                      </a:r>
                    </a:p>
                  </a:txBody>
                  <a:tcPr marL="46789" marR="46789" marT="23394" marB="23394" anchor="ctr">
                    <a:lnL>
                      <a:noFill/>
                    </a:lnL>
                    <a:lnR>
                      <a:noFill/>
                    </a:lnR>
                    <a:lnT>
                      <a:noFill/>
                    </a:lnT>
                    <a:lnB>
                      <a:noFill/>
                    </a:lnB>
                    <a:solidFill>
                      <a:srgbClr val="FFFFFF"/>
                    </a:solidFill>
                  </a:tcPr>
                </a:tc>
                <a:tc>
                  <a:txBody>
                    <a:bodyPr/>
                    <a:lstStyle/>
                    <a:p>
                      <a:pPr algn="r"/>
                      <a:r>
                        <a:rPr lang="en-CA" sz="900" b="1">
                          <a:effectLst/>
                        </a:rPr>
                        <a:t>V25</a:t>
                      </a:r>
                    </a:p>
                  </a:txBody>
                  <a:tcPr marL="46789" marR="46789" marT="23394" marB="23394" anchor="ctr">
                    <a:lnL>
                      <a:noFill/>
                    </a:lnL>
                    <a:lnR>
                      <a:noFill/>
                    </a:lnR>
                    <a:lnT>
                      <a:noFill/>
                    </a:lnT>
                    <a:lnB>
                      <a:noFill/>
                    </a:lnB>
                    <a:solidFill>
                      <a:srgbClr val="FFFFFF"/>
                    </a:solidFill>
                  </a:tcPr>
                </a:tc>
                <a:tc>
                  <a:txBody>
                    <a:bodyPr/>
                    <a:lstStyle/>
                    <a:p>
                      <a:pPr algn="r"/>
                      <a:r>
                        <a:rPr lang="en-CA" sz="900" b="1">
                          <a:effectLst/>
                        </a:rPr>
                        <a:t>V26</a:t>
                      </a:r>
                    </a:p>
                  </a:txBody>
                  <a:tcPr marL="46789" marR="46789" marT="23394" marB="23394" anchor="ctr">
                    <a:lnL>
                      <a:noFill/>
                    </a:lnL>
                    <a:lnR>
                      <a:noFill/>
                    </a:lnR>
                    <a:lnT>
                      <a:noFill/>
                    </a:lnT>
                    <a:lnB>
                      <a:noFill/>
                    </a:lnB>
                    <a:solidFill>
                      <a:srgbClr val="FFFFFF"/>
                    </a:solidFill>
                  </a:tcPr>
                </a:tc>
                <a:tc>
                  <a:txBody>
                    <a:bodyPr/>
                    <a:lstStyle/>
                    <a:p>
                      <a:pPr algn="r"/>
                      <a:r>
                        <a:rPr lang="en-CA" sz="900" b="1">
                          <a:effectLst/>
                        </a:rPr>
                        <a:t>V27</a:t>
                      </a:r>
                    </a:p>
                  </a:txBody>
                  <a:tcPr marL="46789" marR="46789" marT="23394" marB="23394" anchor="ctr">
                    <a:lnL>
                      <a:noFill/>
                    </a:lnL>
                    <a:lnR>
                      <a:noFill/>
                    </a:lnR>
                    <a:lnT>
                      <a:noFill/>
                    </a:lnT>
                    <a:lnB>
                      <a:noFill/>
                    </a:lnB>
                    <a:solidFill>
                      <a:srgbClr val="FFFFFF"/>
                    </a:solidFill>
                  </a:tcPr>
                </a:tc>
                <a:tc>
                  <a:txBody>
                    <a:bodyPr/>
                    <a:lstStyle/>
                    <a:p>
                      <a:pPr algn="r"/>
                      <a:r>
                        <a:rPr lang="en-CA" sz="900" b="1">
                          <a:effectLst/>
                        </a:rPr>
                        <a:t>V28</a:t>
                      </a:r>
                    </a:p>
                  </a:txBody>
                  <a:tcPr marL="46789" marR="46789" marT="23394" marB="23394" anchor="ctr">
                    <a:lnL>
                      <a:noFill/>
                    </a:lnL>
                    <a:lnR>
                      <a:noFill/>
                    </a:lnR>
                    <a:lnT>
                      <a:noFill/>
                    </a:lnT>
                    <a:lnB>
                      <a:noFill/>
                    </a:lnB>
                    <a:solidFill>
                      <a:srgbClr val="FFFFFF"/>
                    </a:solidFill>
                  </a:tcPr>
                </a:tc>
                <a:tc>
                  <a:txBody>
                    <a:bodyPr/>
                    <a:lstStyle/>
                    <a:p>
                      <a:pPr algn="r"/>
                      <a:r>
                        <a:rPr lang="en-CA" sz="900" b="1">
                          <a:effectLst/>
                        </a:rPr>
                        <a:t>Amount</a:t>
                      </a:r>
                    </a:p>
                  </a:txBody>
                  <a:tcPr marL="46789" marR="46789" marT="23394" marB="23394" anchor="ctr">
                    <a:lnL>
                      <a:noFill/>
                    </a:lnL>
                    <a:lnR>
                      <a:noFill/>
                    </a:lnR>
                    <a:lnT>
                      <a:noFill/>
                    </a:lnT>
                    <a:lnB>
                      <a:noFill/>
                    </a:lnB>
                    <a:solidFill>
                      <a:srgbClr val="FFFFFF"/>
                    </a:solidFill>
                  </a:tcPr>
                </a:tc>
                <a:tc>
                  <a:txBody>
                    <a:bodyPr/>
                    <a:lstStyle/>
                    <a:p>
                      <a:pPr algn="r"/>
                      <a:r>
                        <a:rPr lang="en-CA" sz="900" b="1">
                          <a:effectLst/>
                        </a:rPr>
                        <a:t>Class</a:t>
                      </a:r>
                    </a:p>
                  </a:txBody>
                  <a:tcPr marL="46789" marR="46789" marT="23394" marB="23394" anchor="ctr">
                    <a:lnL>
                      <a:noFill/>
                    </a:lnL>
                    <a:lnR>
                      <a:noFill/>
                    </a:lnR>
                    <a:lnT>
                      <a:noFill/>
                    </a:lnT>
                    <a:lnB>
                      <a:noFill/>
                    </a:lnB>
                    <a:solidFill>
                      <a:srgbClr val="FFFFFF"/>
                    </a:solidFill>
                  </a:tcPr>
                </a:tc>
                <a:tc>
                  <a:txBody>
                    <a:bodyPr/>
                    <a:lstStyle/>
                    <a:p>
                      <a:endParaRPr lang="en-CA" sz="900" dirty="0"/>
                    </a:p>
                  </a:txBody>
                  <a:tcPr marL="46789" marR="46789" marT="23394" marB="23394">
                    <a:lnL>
                      <a:noFill/>
                    </a:lnL>
                  </a:tcPr>
                </a:tc>
              </a:tr>
              <a:tr h="865785">
                <a:tc>
                  <a:txBody>
                    <a:bodyPr/>
                    <a:lstStyle/>
                    <a:p>
                      <a:pPr fontAlgn="ctr"/>
                      <a:r>
                        <a:rPr lang="en-CA" sz="900" b="1">
                          <a:effectLst/>
                        </a:rPr>
                        <a:t>0</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-1.359807</a:t>
                      </a:r>
                    </a:p>
                  </a:txBody>
                  <a:tcPr marL="46789" marR="46789" marT="23394" marB="23394" anchor="ctr">
                    <a:lnL>
                      <a:noFill/>
                    </a:lnL>
                    <a:lnR>
                      <a:noFill/>
                    </a:lnR>
                    <a:lnT>
                      <a:noFill/>
                    </a:lnT>
                    <a:lnB>
                      <a:noFill/>
                    </a:lnB>
                    <a:solidFill>
                      <a:srgbClr val="FFFFFF"/>
                    </a:solidFill>
                  </a:tcPr>
                </a:tc>
                <a:tc>
                  <a:txBody>
                    <a:bodyPr/>
                    <a:lstStyle/>
                    <a:p>
                      <a:pPr algn="r"/>
                      <a:r>
                        <a:rPr lang="en-CA" sz="900" dirty="0">
                          <a:effectLst/>
                        </a:rPr>
                        <a:t>-0.072781</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2.536347</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1.378155</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-0.338321</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0.462388</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0.239599</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0.098698</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0.363787</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-0.018307</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0.277838</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-0.110474</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0.066928</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0.128539</a:t>
                      </a:r>
                    </a:p>
                  </a:txBody>
                  <a:tcPr marL="46789" marR="46789" marT="23394" marB="23394" anchor="ctr">
                    <a:lnL>
                      <a:noFill/>
                    </a:lnL>
                    <a:lnR>
                      <a:noFill/>
                    </a:lnR>
                    <a:lnT>
                      <a:noFill/>
                    </a:lnT>
                    <a:lnB>
                      <a:noFill/>
                    </a:lnB>
                    <a:solidFill>
                      <a:srgbClr val="FFFFFF"/>
                    </a:solidFill>
                  </a:tcPr>
                </a:tc>
                <a:tc>
                  <a:txBody>
                    <a:bodyPr/>
                    <a:lstStyle/>
                    <a:p>
                      <a:pPr algn="r"/>
                      <a:r>
                        <a:rPr lang="en-CA" sz="900" dirty="0">
                          <a:effectLst/>
                        </a:rPr>
                        <a:t>-0.189115</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0.133558</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-0.021053</a:t>
                      </a:r>
                    </a:p>
                  </a:txBody>
                  <a:tcPr marL="46789" marR="46789" marT="23394" marB="23394" anchor="ctr">
                    <a:lnL>
                      <a:noFill/>
                    </a:lnL>
                    <a:lnR>
                      <a:noFill/>
                    </a:lnR>
                    <a:lnT>
                      <a:noFill/>
                    </a:lnT>
                    <a:lnB>
                      <a:noFill/>
                    </a:lnB>
                    <a:solidFill>
                      <a:srgbClr val="FFFFFF"/>
                    </a:solidFill>
                  </a:tcPr>
                </a:tc>
                <a:tc>
                  <a:txBody>
                    <a:bodyPr/>
                    <a:lstStyle/>
                    <a:p>
                      <a:pPr algn="r"/>
                      <a:r>
                        <a:rPr lang="en-CA" sz="900" dirty="0">
                          <a:effectLst/>
                        </a:rPr>
                        <a:t>149.62</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0.0</a:t>
                      </a:r>
                    </a:p>
                  </a:txBody>
                  <a:tcPr marL="46789" marR="46789" marT="23394" marB="23394" anchor="ctr">
                    <a:lnL>
                      <a:noFill/>
                    </a:lnL>
                    <a:lnR>
                      <a:noFill/>
                    </a:lnR>
                    <a:lnB>
                      <a:noFill/>
                    </a:lnB>
                    <a:solidFill>
                      <a:srgbClr val="FFFFFF"/>
                    </a:solidFill>
                  </a:tcPr>
                </a:tc>
              </a:tr>
              <a:tr h="865785">
                <a:tc>
                  <a:txBody>
                    <a:bodyPr/>
                    <a:lstStyle/>
                    <a:p>
                      <a:pPr fontAlgn="ctr"/>
                      <a:r>
                        <a:rPr lang="en-CA" sz="900" b="1">
                          <a:effectLst/>
                        </a:rPr>
                        <a:t>1</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1.191857</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0.266151</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0.166480</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0.448154</a:t>
                      </a:r>
                    </a:p>
                  </a:txBody>
                  <a:tcPr marL="46789" marR="46789" marT="23394" marB="23394" anchor="ctr">
                    <a:lnL>
                      <a:noFill/>
                    </a:lnL>
                    <a:lnR>
                      <a:noFill/>
                    </a:lnR>
                    <a:lnT>
                      <a:noFill/>
                    </a:lnT>
                    <a:lnB>
                      <a:noFill/>
                    </a:lnB>
                    <a:solidFill>
                      <a:srgbClr val="FFFFFF"/>
                    </a:solidFill>
                  </a:tcPr>
                </a:tc>
                <a:tc>
                  <a:txBody>
                    <a:bodyPr/>
                    <a:lstStyle/>
                    <a:p>
                      <a:pPr algn="r"/>
                      <a:r>
                        <a:rPr lang="en-CA" sz="900" dirty="0">
                          <a:effectLst/>
                        </a:rPr>
                        <a:t>0.060018</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-0.082361</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-0.078803</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0.085102</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-0.255425</a:t>
                      </a:r>
                    </a:p>
                  </a:txBody>
                  <a:tcPr marL="46789" marR="46789" marT="23394" marB="23394" anchor="ctr">
                    <a:lnL>
                      <a:noFill/>
                    </a:lnL>
                    <a:lnR>
                      <a:noFill/>
                    </a:lnR>
                    <a:lnT>
                      <a:noFill/>
                    </a:lnT>
                    <a:lnB>
                      <a:noFill/>
                    </a:lnB>
                    <a:solidFill>
                      <a:srgbClr val="FFFFFF"/>
                    </a:solidFill>
                  </a:tcPr>
                </a:tc>
                <a:tc>
                  <a:txBody>
                    <a:bodyPr/>
                    <a:lstStyle/>
                    <a:p>
                      <a:pPr algn="r"/>
                      <a:r>
                        <a:rPr lang="en-CA" sz="900" dirty="0">
                          <a:effectLst/>
                        </a:rPr>
                        <a:t>...</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-0.225775</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-0.638672</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0.101288</a:t>
                      </a:r>
                    </a:p>
                  </a:txBody>
                  <a:tcPr marL="46789" marR="46789" marT="23394" marB="23394" anchor="ctr">
                    <a:lnL>
                      <a:noFill/>
                    </a:lnL>
                    <a:lnR>
                      <a:noFill/>
                    </a:lnR>
                    <a:lnT>
                      <a:noFill/>
                    </a:lnT>
                    <a:lnB>
                      <a:noFill/>
                    </a:lnB>
                    <a:solidFill>
                      <a:srgbClr val="FFFFFF"/>
                    </a:solidFill>
                  </a:tcPr>
                </a:tc>
                <a:tc>
                  <a:txBody>
                    <a:bodyPr/>
                    <a:lstStyle/>
                    <a:p>
                      <a:pPr algn="r"/>
                      <a:r>
                        <a:rPr lang="en-CA" sz="900" dirty="0">
                          <a:effectLst/>
                        </a:rPr>
                        <a:t>-0.339846</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0.167170</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0.125895</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-0.008983</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0.014724</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2.69</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0.0</a:t>
                      </a:r>
                    </a:p>
                  </a:txBody>
                  <a:tcPr marL="46789" marR="46789" marT="23394" marB="23394" anchor="ctr">
                    <a:lnL>
                      <a:noFill/>
                    </a:lnL>
                    <a:lnR>
                      <a:noFill/>
                    </a:lnR>
                    <a:lnT>
                      <a:noFill/>
                    </a:lnT>
                    <a:lnB>
                      <a:noFill/>
                    </a:lnB>
                    <a:solidFill>
                      <a:srgbClr val="FFFFFF"/>
                    </a:solidFill>
                  </a:tcPr>
                </a:tc>
              </a:tr>
              <a:tr h="865785">
                <a:tc>
                  <a:txBody>
                    <a:bodyPr/>
                    <a:lstStyle/>
                    <a:p>
                      <a:pPr fontAlgn="ctr"/>
                      <a:r>
                        <a:rPr lang="en-CA" sz="900" b="1">
                          <a:effectLst/>
                        </a:rPr>
                        <a:t>2</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1</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-1.358354</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-1.340163</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1.773209</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0.379780</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-0.503198</a:t>
                      </a:r>
                    </a:p>
                  </a:txBody>
                  <a:tcPr marL="46789" marR="46789" marT="23394" marB="23394" anchor="ctr">
                    <a:lnL>
                      <a:noFill/>
                    </a:lnL>
                    <a:lnR>
                      <a:noFill/>
                    </a:lnR>
                    <a:lnT>
                      <a:noFill/>
                    </a:lnT>
                    <a:lnB>
                      <a:noFill/>
                    </a:lnB>
                    <a:solidFill>
                      <a:srgbClr val="FFFFFF"/>
                    </a:solidFill>
                  </a:tcPr>
                </a:tc>
                <a:tc>
                  <a:txBody>
                    <a:bodyPr/>
                    <a:lstStyle/>
                    <a:p>
                      <a:pPr algn="r"/>
                      <a:r>
                        <a:rPr lang="en-CA" sz="900" dirty="0">
                          <a:effectLst/>
                        </a:rPr>
                        <a:t>1.800499</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0.791461</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0.247676</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-1.514654</a:t>
                      </a:r>
                    </a:p>
                  </a:txBody>
                  <a:tcPr marL="46789" marR="46789" marT="23394" marB="23394" anchor="ctr">
                    <a:lnL>
                      <a:noFill/>
                    </a:lnL>
                    <a:lnR>
                      <a:noFill/>
                    </a:lnR>
                    <a:lnT>
                      <a:noFill/>
                    </a:lnT>
                    <a:lnB>
                      <a:noFill/>
                    </a:lnB>
                    <a:solidFill>
                      <a:srgbClr val="FFFFFF"/>
                    </a:solidFill>
                  </a:tcPr>
                </a:tc>
                <a:tc>
                  <a:txBody>
                    <a:bodyPr/>
                    <a:lstStyle/>
                    <a:p>
                      <a:pPr algn="r"/>
                      <a:r>
                        <a:rPr lang="en-CA" sz="900" dirty="0">
                          <a:effectLst/>
                        </a:rPr>
                        <a:t>...</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0.247998</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0.771679</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0.909412</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-0.689281</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-0.327642</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-0.139097</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-0.055353</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-0.059752</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378.66</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0.0</a:t>
                      </a:r>
                    </a:p>
                  </a:txBody>
                  <a:tcPr marL="46789" marR="46789" marT="23394" marB="23394" anchor="ctr">
                    <a:lnL>
                      <a:noFill/>
                    </a:lnL>
                    <a:lnR>
                      <a:noFill/>
                    </a:lnR>
                    <a:lnT>
                      <a:noFill/>
                    </a:lnT>
                    <a:lnB>
                      <a:noFill/>
                    </a:lnB>
                    <a:solidFill>
                      <a:srgbClr val="FFFFFF"/>
                    </a:solidFill>
                  </a:tcPr>
                </a:tc>
              </a:tr>
              <a:tr h="865785">
                <a:tc>
                  <a:txBody>
                    <a:bodyPr/>
                    <a:lstStyle/>
                    <a:p>
                      <a:pPr fontAlgn="ctr"/>
                      <a:r>
                        <a:rPr lang="en-CA" sz="900" b="1">
                          <a:effectLst/>
                        </a:rPr>
                        <a:t>3</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1</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-0.966272</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-0.185226</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1.792993</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-0.863291</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-0.010309</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1.247203</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0.237609</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0.377436</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-1.387024</a:t>
                      </a:r>
                    </a:p>
                  </a:txBody>
                  <a:tcPr marL="46789" marR="46789" marT="23394" marB="23394" anchor="ctr">
                    <a:lnL>
                      <a:noFill/>
                    </a:lnL>
                    <a:lnR>
                      <a:noFill/>
                    </a:lnR>
                    <a:lnT>
                      <a:noFill/>
                    </a:lnT>
                    <a:lnB>
                      <a:noFill/>
                    </a:lnB>
                    <a:solidFill>
                      <a:srgbClr val="FFFFFF"/>
                    </a:solidFill>
                  </a:tcPr>
                </a:tc>
                <a:tc>
                  <a:txBody>
                    <a:bodyPr/>
                    <a:lstStyle/>
                    <a:p>
                      <a:pPr algn="r"/>
                      <a:r>
                        <a:rPr lang="en-CA" sz="900" dirty="0">
                          <a:effectLst/>
                        </a:rPr>
                        <a:t>...</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-0.108300</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0.005274</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-0.190321</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-1.175575</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0.647376</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-0.221929</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0.062723</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0.061458</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123.50</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0.0</a:t>
                      </a:r>
                    </a:p>
                  </a:txBody>
                  <a:tcPr marL="46789" marR="46789" marT="23394" marB="23394" anchor="ctr">
                    <a:lnL>
                      <a:noFill/>
                    </a:lnL>
                    <a:lnR>
                      <a:noFill/>
                    </a:lnR>
                    <a:lnT>
                      <a:noFill/>
                    </a:lnT>
                    <a:lnB>
                      <a:noFill/>
                    </a:lnB>
                    <a:solidFill>
                      <a:srgbClr val="FFFFFF"/>
                    </a:solidFill>
                  </a:tcPr>
                </a:tc>
              </a:tr>
              <a:tr h="865785">
                <a:tc>
                  <a:txBody>
                    <a:bodyPr/>
                    <a:lstStyle/>
                    <a:p>
                      <a:pPr fontAlgn="ctr"/>
                      <a:r>
                        <a:rPr lang="en-CA" sz="900" b="1">
                          <a:effectLst/>
                        </a:rPr>
                        <a:t>4</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2</a:t>
                      </a:r>
                    </a:p>
                  </a:txBody>
                  <a:tcPr marL="46789" marR="46789" marT="23394" marB="23394" anchor="ctr">
                    <a:lnL>
                      <a:noFill/>
                    </a:lnL>
                    <a:lnR>
                      <a:noFill/>
                    </a:lnR>
                    <a:lnT>
                      <a:noFill/>
                    </a:lnT>
                    <a:lnB>
                      <a:noFill/>
                    </a:lnB>
                    <a:solidFill>
                      <a:srgbClr val="FFFFFF"/>
                    </a:solidFill>
                  </a:tcPr>
                </a:tc>
                <a:tc>
                  <a:txBody>
                    <a:bodyPr/>
                    <a:lstStyle/>
                    <a:p>
                      <a:pPr algn="r"/>
                      <a:r>
                        <a:rPr lang="en-CA" sz="900" dirty="0">
                          <a:effectLst/>
                        </a:rPr>
                        <a:t>-1.158233</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0.877737</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1.548718</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0.403034</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-0.407193</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0.095921</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0.592941</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-0.270533</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0.817739</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-0.009431</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0.798278</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-0.137458</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0.141267</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-0.206010</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0.502292</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0.219422</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0.215153</a:t>
                      </a:r>
                    </a:p>
                  </a:txBody>
                  <a:tcPr marL="46789" marR="46789" marT="23394" marB="23394" anchor="ctr">
                    <a:lnL>
                      <a:noFill/>
                    </a:lnL>
                    <a:lnR>
                      <a:noFill/>
                    </a:lnR>
                    <a:lnT>
                      <a:noFill/>
                    </a:lnT>
                    <a:lnB>
                      <a:noFill/>
                    </a:lnB>
                    <a:solidFill>
                      <a:srgbClr val="FFFFFF"/>
                    </a:solidFill>
                  </a:tcPr>
                </a:tc>
                <a:tc>
                  <a:txBody>
                    <a:bodyPr/>
                    <a:lstStyle/>
                    <a:p>
                      <a:pPr algn="r"/>
                      <a:r>
                        <a:rPr lang="en-CA" sz="900">
                          <a:effectLst/>
                        </a:rPr>
                        <a:t>69.99</a:t>
                      </a:r>
                    </a:p>
                  </a:txBody>
                  <a:tcPr marL="46789" marR="46789" marT="23394" marB="23394" anchor="ctr">
                    <a:lnL>
                      <a:noFill/>
                    </a:lnL>
                    <a:lnR>
                      <a:noFill/>
                    </a:lnR>
                    <a:lnT>
                      <a:noFill/>
                    </a:lnT>
                    <a:lnB>
                      <a:noFill/>
                    </a:lnB>
                    <a:solidFill>
                      <a:srgbClr val="FFFFFF"/>
                    </a:solidFill>
                  </a:tcPr>
                </a:tc>
                <a:tc>
                  <a:txBody>
                    <a:bodyPr/>
                    <a:lstStyle/>
                    <a:p>
                      <a:pPr algn="r"/>
                      <a:r>
                        <a:rPr lang="en-CA" sz="900" dirty="0">
                          <a:effectLst/>
                        </a:rPr>
                        <a:t>0.0</a:t>
                      </a:r>
                    </a:p>
                  </a:txBody>
                  <a:tcPr marL="46789" marR="46789" marT="23394" marB="23394"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3250969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330627"/>
            <a:ext cx="9144000" cy="762193"/>
          </a:xfrm>
        </p:spPr>
        <p:txBody>
          <a:bodyPr>
            <a:normAutofit fontScale="90000"/>
          </a:bodyPr>
          <a:lstStyle/>
          <a:p>
            <a:r>
              <a:rPr lang="az-Latn-AZ" dirty="0" smtClean="0"/>
              <a:t>İnformation about data</a:t>
            </a:r>
            <a:endParaRPr lang="en-CA" dirty="0"/>
          </a:p>
        </p:txBody>
      </p:sp>
      <p:graphicFrame>
        <p:nvGraphicFramePr>
          <p:cNvPr id="5" name="Объект 4"/>
          <p:cNvGraphicFramePr>
            <a:graphicFrameLocks noChangeAspect="1"/>
          </p:cNvGraphicFramePr>
          <p:nvPr>
            <p:extLst>
              <p:ext uri="{D42A27DB-BD31-4B8C-83A1-F6EECF244321}">
                <p14:modId xmlns:p14="http://schemas.microsoft.com/office/powerpoint/2010/main" val="844266528"/>
              </p:ext>
            </p:extLst>
          </p:nvPr>
        </p:nvGraphicFramePr>
        <p:xfrm>
          <a:off x="355283" y="1450023"/>
          <a:ext cx="3725227" cy="5143500"/>
        </p:xfrm>
        <a:graphic>
          <a:graphicData uri="http://schemas.openxmlformats.org/presentationml/2006/ole">
            <mc:AlternateContent xmlns:mc="http://schemas.openxmlformats.org/markup-compatibility/2006">
              <mc:Choice xmlns:v="urn:schemas-microsoft-com:vml" Requires="v">
                <p:oleObj spid="_x0000_s2082" name="Точечный рисунок" r:id="rId3" imgW="2428920" imgH="5143680" progId="Paint.Picture.1">
                  <p:embed/>
                </p:oleObj>
              </mc:Choice>
              <mc:Fallback>
                <p:oleObj name="Точечный рисунок" r:id="rId3" imgW="2428920" imgH="5143680" progId="Paint.Picture.1">
                  <p:embed/>
                  <p:pic>
                    <p:nvPicPr>
                      <p:cNvPr id="0" name=""/>
                      <p:cNvPicPr/>
                      <p:nvPr/>
                    </p:nvPicPr>
                    <p:blipFill>
                      <a:blip r:embed="rId4"/>
                      <a:stretch>
                        <a:fillRect/>
                      </a:stretch>
                    </p:blipFill>
                    <p:spPr>
                      <a:xfrm>
                        <a:off x="355283" y="1450023"/>
                        <a:ext cx="3725227" cy="5143500"/>
                      </a:xfrm>
                      <a:prstGeom prst="rect">
                        <a:avLst/>
                      </a:prstGeom>
                    </p:spPr>
                  </p:pic>
                </p:oleObj>
              </mc:Fallback>
            </mc:AlternateContent>
          </a:graphicData>
        </a:graphic>
      </p:graphicFrame>
      <p:sp>
        <p:nvSpPr>
          <p:cNvPr id="6" name="TextBox 5"/>
          <p:cNvSpPr txBox="1"/>
          <p:nvPr/>
        </p:nvSpPr>
        <p:spPr>
          <a:xfrm>
            <a:off x="468630" y="914400"/>
            <a:ext cx="2903220" cy="369332"/>
          </a:xfrm>
          <a:prstGeom prst="rect">
            <a:avLst/>
          </a:prstGeom>
          <a:noFill/>
        </p:spPr>
        <p:txBody>
          <a:bodyPr wrap="square" rtlCol="0">
            <a:spAutoFit/>
          </a:bodyPr>
          <a:lstStyle/>
          <a:p>
            <a:r>
              <a:rPr lang="en-CA" dirty="0"/>
              <a:t>df.info</a:t>
            </a:r>
            <a:r>
              <a:rPr lang="en-CA" dirty="0" smtClean="0"/>
              <a:t>()</a:t>
            </a:r>
            <a:endParaRPr lang="en-CA" dirty="0"/>
          </a:p>
        </p:txBody>
      </p:sp>
      <p:graphicFrame>
        <p:nvGraphicFramePr>
          <p:cNvPr id="8" name="Объект 7"/>
          <p:cNvGraphicFramePr>
            <a:graphicFrameLocks noChangeAspect="1"/>
          </p:cNvGraphicFramePr>
          <p:nvPr>
            <p:extLst>
              <p:ext uri="{D42A27DB-BD31-4B8C-83A1-F6EECF244321}">
                <p14:modId xmlns:p14="http://schemas.microsoft.com/office/powerpoint/2010/main" val="2913723431"/>
              </p:ext>
            </p:extLst>
          </p:nvPr>
        </p:nvGraphicFramePr>
        <p:xfrm>
          <a:off x="10266998" y="1450023"/>
          <a:ext cx="1076325" cy="5143500"/>
        </p:xfrm>
        <a:graphic>
          <a:graphicData uri="http://schemas.openxmlformats.org/presentationml/2006/ole">
            <mc:AlternateContent xmlns:mc="http://schemas.openxmlformats.org/markup-compatibility/2006">
              <mc:Choice xmlns:v="urn:schemas-microsoft-com:vml" Requires="v">
                <p:oleObj spid="_x0000_s2083" name="Точечный рисунок" r:id="rId5" imgW="1076400" imgH="5391000" progId="Paint.Picture.1">
                  <p:embed/>
                </p:oleObj>
              </mc:Choice>
              <mc:Fallback>
                <p:oleObj name="Точечный рисунок" r:id="rId5" imgW="1076400" imgH="5391000" progId="Paint.Picture.1">
                  <p:embed/>
                  <p:pic>
                    <p:nvPicPr>
                      <p:cNvPr id="0" name=""/>
                      <p:cNvPicPr/>
                      <p:nvPr/>
                    </p:nvPicPr>
                    <p:blipFill>
                      <a:blip r:embed="rId6"/>
                      <a:stretch>
                        <a:fillRect/>
                      </a:stretch>
                    </p:blipFill>
                    <p:spPr>
                      <a:xfrm>
                        <a:off x="10266998" y="1450023"/>
                        <a:ext cx="1076325" cy="5143500"/>
                      </a:xfrm>
                      <a:prstGeom prst="rect">
                        <a:avLst/>
                      </a:prstGeom>
                    </p:spPr>
                  </p:pic>
                </p:oleObj>
              </mc:Fallback>
            </mc:AlternateContent>
          </a:graphicData>
        </a:graphic>
      </p:graphicFrame>
      <p:sp>
        <p:nvSpPr>
          <p:cNvPr id="9" name="TextBox 8"/>
          <p:cNvSpPr txBox="1"/>
          <p:nvPr/>
        </p:nvSpPr>
        <p:spPr>
          <a:xfrm>
            <a:off x="9852660" y="960566"/>
            <a:ext cx="2217420" cy="646331"/>
          </a:xfrm>
          <a:prstGeom prst="rect">
            <a:avLst/>
          </a:prstGeom>
          <a:noFill/>
        </p:spPr>
        <p:txBody>
          <a:bodyPr wrap="square" rtlCol="0">
            <a:spAutoFit/>
          </a:bodyPr>
          <a:lstStyle/>
          <a:p>
            <a:r>
              <a:rPr lang="az-Latn-AZ" dirty="0" smtClean="0"/>
              <a:t>df.isnull</a:t>
            </a:r>
            <a:r>
              <a:rPr lang="en-CA" dirty="0" smtClean="0"/>
              <a:t>().</a:t>
            </a:r>
            <a:r>
              <a:rPr lang="en-CA" dirty="0"/>
              <a:t>sum()</a:t>
            </a:r>
          </a:p>
          <a:p>
            <a:endParaRPr lang="en-CA" dirty="0"/>
          </a:p>
        </p:txBody>
      </p:sp>
      <p:sp>
        <p:nvSpPr>
          <p:cNvPr id="10" name="TextBox 9"/>
          <p:cNvSpPr txBox="1"/>
          <p:nvPr/>
        </p:nvSpPr>
        <p:spPr>
          <a:xfrm>
            <a:off x="6492240" y="1606897"/>
            <a:ext cx="3966210" cy="646331"/>
          </a:xfrm>
          <a:prstGeom prst="rect">
            <a:avLst/>
          </a:prstGeom>
          <a:noFill/>
        </p:spPr>
        <p:txBody>
          <a:bodyPr wrap="square" rtlCol="0">
            <a:spAutoFit/>
          </a:bodyPr>
          <a:lstStyle/>
          <a:p>
            <a:r>
              <a:rPr lang="az-Latn-AZ" dirty="0" smtClean="0"/>
              <a:t>df.shape</a:t>
            </a:r>
          </a:p>
          <a:p>
            <a:endParaRPr lang="en-CA" dirty="0"/>
          </a:p>
        </p:txBody>
      </p:sp>
      <p:sp>
        <p:nvSpPr>
          <p:cNvPr id="17" name="Rectangle 7"/>
          <p:cNvSpPr>
            <a:spLocks noChangeArrowheads="1"/>
          </p:cNvSpPr>
          <p:nvPr/>
        </p:nvSpPr>
        <p:spPr bwMode="auto">
          <a:xfrm>
            <a:off x="0" y="4730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12121"/>
                </a:solidFill>
                <a:effectLst/>
                <a:latin typeface="Roboto"/>
              </a:rPr>
              <a:t/>
            </a:r>
            <a:br>
              <a:rPr kumimoji="0" lang="en-US" altLang="en-US" sz="1000" b="0" i="0" u="none" strike="noStrike" cap="none" normalizeH="0" baseline="0" smtClean="0">
                <a:ln>
                  <a:noFill/>
                </a:ln>
                <a:solidFill>
                  <a:srgbClr val="212121"/>
                </a:solidFill>
                <a:effectLst/>
                <a:latin typeface="Roboto"/>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8" name="TextBox 17"/>
          <p:cNvSpPr txBox="1"/>
          <p:nvPr/>
        </p:nvSpPr>
        <p:spPr>
          <a:xfrm>
            <a:off x="6362701" y="2273891"/>
            <a:ext cx="3177540" cy="369332"/>
          </a:xfrm>
          <a:prstGeom prst="rect">
            <a:avLst/>
          </a:prstGeom>
          <a:noFill/>
        </p:spPr>
        <p:txBody>
          <a:bodyPr wrap="square" rtlCol="0">
            <a:spAutoFit/>
          </a:bodyPr>
          <a:lstStyle/>
          <a:p>
            <a:r>
              <a:rPr lang="az-Latn-AZ" dirty="0" smtClean="0"/>
              <a:t>(284807,31)</a:t>
            </a:r>
            <a:endParaRPr lang="en-CA" dirty="0"/>
          </a:p>
        </p:txBody>
      </p:sp>
    </p:spTree>
    <p:extLst>
      <p:ext uri="{BB962C8B-B14F-4D97-AF65-F5344CB8AC3E}">
        <p14:creationId xmlns:p14="http://schemas.microsoft.com/office/powerpoint/2010/main" val="8876387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Объект 2"/>
          <p:cNvGraphicFramePr>
            <a:graphicFrameLocks noChangeAspect="1"/>
          </p:cNvGraphicFramePr>
          <p:nvPr>
            <p:extLst>
              <p:ext uri="{D42A27DB-BD31-4B8C-83A1-F6EECF244321}">
                <p14:modId xmlns:p14="http://schemas.microsoft.com/office/powerpoint/2010/main" val="3966645734"/>
              </p:ext>
            </p:extLst>
          </p:nvPr>
        </p:nvGraphicFramePr>
        <p:xfrm>
          <a:off x="0" y="502920"/>
          <a:ext cx="12275819" cy="3783330"/>
        </p:xfrm>
        <a:graphic>
          <a:graphicData uri="http://schemas.openxmlformats.org/presentationml/2006/ole">
            <mc:AlternateContent xmlns:mc="http://schemas.openxmlformats.org/markup-compatibility/2006">
              <mc:Choice xmlns:v="urn:schemas-microsoft-com:vml" Requires="v">
                <p:oleObj spid="_x0000_s3103" name="Точечный рисунок" r:id="rId3" imgW="8067600" imgH="5372280" progId="Paint.Picture.1">
                  <p:embed/>
                </p:oleObj>
              </mc:Choice>
              <mc:Fallback>
                <p:oleObj name="Точечный рисунок" r:id="rId3" imgW="8067600" imgH="5372280" progId="Paint.Picture.1">
                  <p:embed/>
                  <p:pic>
                    <p:nvPicPr>
                      <p:cNvPr id="0" name=""/>
                      <p:cNvPicPr/>
                      <p:nvPr/>
                    </p:nvPicPr>
                    <p:blipFill>
                      <a:blip r:embed="rId4"/>
                      <a:stretch>
                        <a:fillRect/>
                      </a:stretch>
                    </p:blipFill>
                    <p:spPr>
                      <a:xfrm>
                        <a:off x="0" y="502920"/>
                        <a:ext cx="12275819" cy="3783330"/>
                      </a:xfrm>
                      <a:prstGeom prst="rect">
                        <a:avLst/>
                      </a:prstGeom>
                    </p:spPr>
                  </p:pic>
                </p:oleObj>
              </mc:Fallback>
            </mc:AlternateContent>
          </a:graphicData>
        </a:graphic>
      </p:graphicFrame>
      <p:graphicFrame>
        <p:nvGraphicFramePr>
          <p:cNvPr id="4" name="Объект 3"/>
          <p:cNvGraphicFramePr>
            <a:graphicFrameLocks noChangeAspect="1"/>
          </p:cNvGraphicFramePr>
          <p:nvPr>
            <p:extLst>
              <p:ext uri="{D42A27DB-BD31-4B8C-83A1-F6EECF244321}">
                <p14:modId xmlns:p14="http://schemas.microsoft.com/office/powerpoint/2010/main" val="3224790224"/>
              </p:ext>
            </p:extLst>
          </p:nvPr>
        </p:nvGraphicFramePr>
        <p:xfrm>
          <a:off x="68579" y="4286250"/>
          <a:ext cx="12138659" cy="3621405"/>
        </p:xfrm>
        <a:graphic>
          <a:graphicData uri="http://schemas.openxmlformats.org/presentationml/2006/ole">
            <mc:AlternateContent xmlns:mc="http://schemas.openxmlformats.org/markup-compatibility/2006">
              <mc:Choice xmlns:v="urn:schemas-microsoft-com:vml" Requires="v">
                <p:oleObj spid="_x0000_s3104" name="Точечный рисунок" r:id="rId5" imgW="8067600" imgH="4238640" progId="Paint.Picture.1">
                  <p:embed/>
                </p:oleObj>
              </mc:Choice>
              <mc:Fallback>
                <p:oleObj name="Точечный рисунок" r:id="rId5" imgW="8067600" imgH="4238640" progId="Paint.Picture.1">
                  <p:embed/>
                  <p:pic>
                    <p:nvPicPr>
                      <p:cNvPr id="0" name=""/>
                      <p:cNvPicPr/>
                      <p:nvPr/>
                    </p:nvPicPr>
                    <p:blipFill>
                      <a:blip r:embed="rId6"/>
                      <a:stretch>
                        <a:fillRect/>
                      </a:stretch>
                    </p:blipFill>
                    <p:spPr>
                      <a:xfrm>
                        <a:off x="68579" y="4286250"/>
                        <a:ext cx="12138659" cy="3621405"/>
                      </a:xfrm>
                      <a:prstGeom prst="rect">
                        <a:avLst/>
                      </a:prstGeom>
                    </p:spPr>
                  </p:pic>
                </p:oleObj>
              </mc:Fallback>
            </mc:AlternateContent>
          </a:graphicData>
        </a:graphic>
      </p:graphicFrame>
      <p:sp>
        <p:nvSpPr>
          <p:cNvPr id="5" name="TextBox 4"/>
          <p:cNvSpPr txBox="1"/>
          <p:nvPr/>
        </p:nvSpPr>
        <p:spPr>
          <a:xfrm>
            <a:off x="0" y="0"/>
            <a:ext cx="4137660" cy="646331"/>
          </a:xfrm>
          <a:prstGeom prst="rect">
            <a:avLst/>
          </a:prstGeom>
          <a:noFill/>
        </p:spPr>
        <p:txBody>
          <a:bodyPr wrap="square" rtlCol="0">
            <a:spAutoFit/>
          </a:bodyPr>
          <a:lstStyle/>
          <a:p>
            <a:r>
              <a:rPr lang="az-Latn-AZ" dirty="0" smtClean="0"/>
              <a:t>df.describe</a:t>
            </a:r>
            <a:r>
              <a:rPr lang="en-CA" dirty="0" smtClean="0"/>
              <a:t>().</a:t>
            </a:r>
            <a:r>
              <a:rPr lang="en-CA" dirty="0"/>
              <a:t>T</a:t>
            </a:r>
          </a:p>
          <a:p>
            <a:endParaRPr lang="en-CA" dirty="0"/>
          </a:p>
        </p:txBody>
      </p:sp>
    </p:spTree>
    <p:extLst>
      <p:ext uri="{BB962C8B-B14F-4D97-AF65-F5344CB8AC3E}">
        <p14:creationId xmlns:p14="http://schemas.microsoft.com/office/powerpoint/2010/main" val="645464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834890" y="342900"/>
            <a:ext cx="4069080" cy="400110"/>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Outliers</a:t>
            </a:r>
            <a:endParaRPr lang="en-CA" sz="20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51510" y="743010"/>
            <a:ext cx="11441430" cy="1477328"/>
          </a:xfrm>
          <a:prstGeom prst="rect">
            <a:avLst/>
          </a:prstGeom>
          <a:noFill/>
        </p:spPr>
        <p:txBody>
          <a:bodyPr wrap="square" rtlCol="0">
            <a:spAutoFit/>
          </a:bodyPr>
          <a:lstStyle/>
          <a:p>
            <a:r>
              <a:rPr lang="az-Latn-AZ" dirty="0" smtClean="0"/>
              <a:t>q1=df</a:t>
            </a:r>
            <a:r>
              <a:rPr lang="en-CA" dirty="0" smtClean="0"/>
              <a:t>[</a:t>
            </a:r>
            <a:r>
              <a:rPr lang="en-CA" dirty="0"/>
              <a:t>'Amount</a:t>
            </a:r>
            <a:r>
              <a:rPr lang="en-CA" dirty="0" smtClean="0"/>
              <a:t>'].</a:t>
            </a:r>
            <a:r>
              <a:rPr lang="az-Latn-AZ" dirty="0" smtClean="0"/>
              <a:t>quantile(0.01</a:t>
            </a:r>
            <a:r>
              <a:rPr lang="en-CA" dirty="0" smtClean="0"/>
              <a:t>)</a:t>
            </a:r>
            <a:endParaRPr lang="en-CA" dirty="0"/>
          </a:p>
          <a:p>
            <a:r>
              <a:rPr lang="az-Latn-AZ" dirty="0" smtClean="0"/>
              <a:t>q3=df</a:t>
            </a:r>
            <a:r>
              <a:rPr lang="en-CA" dirty="0" smtClean="0"/>
              <a:t>[</a:t>
            </a:r>
            <a:r>
              <a:rPr lang="en-CA" dirty="0"/>
              <a:t>'Amount</a:t>
            </a:r>
            <a:r>
              <a:rPr lang="en-CA" dirty="0" smtClean="0"/>
              <a:t>'].</a:t>
            </a:r>
            <a:r>
              <a:rPr lang="az-Latn-AZ" dirty="0" smtClean="0"/>
              <a:t>quantile(0.99</a:t>
            </a:r>
            <a:r>
              <a:rPr lang="en-CA" dirty="0" smtClean="0"/>
              <a:t>)</a:t>
            </a:r>
            <a:endParaRPr lang="en-CA" dirty="0"/>
          </a:p>
          <a:p>
            <a:r>
              <a:rPr lang="en-CA" dirty="0"/>
              <a:t>print</a:t>
            </a:r>
            <a:r>
              <a:rPr lang="en-CA" dirty="0" smtClean="0"/>
              <a:t>(</a:t>
            </a:r>
            <a:r>
              <a:rPr lang="az-Latn-AZ" dirty="0" smtClean="0"/>
              <a:t>'asagi</a:t>
            </a:r>
            <a:r>
              <a:rPr lang="en-CA" dirty="0" smtClean="0"/>
              <a:t> </a:t>
            </a:r>
            <a:r>
              <a:rPr lang="az-Latn-AZ" dirty="0" smtClean="0"/>
              <a:t>serhed</a:t>
            </a:r>
            <a:r>
              <a:rPr lang="en-CA" dirty="0" smtClean="0"/>
              <a:t>: ',</a:t>
            </a:r>
            <a:r>
              <a:rPr lang="az-Latn-AZ" dirty="0" smtClean="0"/>
              <a:t>df[df</a:t>
            </a:r>
            <a:r>
              <a:rPr lang="en-CA" dirty="0" smtClean="0"/>
              <a:t>[</a:t>
            </a:r>
            <a:r>
              <a:rPr lang="en-CA" dirty="0"/>
              <a:t>'Amount']&lt;q1].shape[0</a:t>
            </a:r>
            <a:r>
              <a:rPr lang="en-CA" dirty="0" smtClean="0"/>
              <a:t>],'\</a:t>
            </a:r>
            <a:r>
              <a:rPr lang="az-Latn-AZ" dirty="0" smtClean="0"/>
              <a:t>nyuxari</a:t>
            </a:r>
            <a:r>
              <a:rPr lang="en-CA" dirty="0" smtClean="0"/>
              <a:t> </a:t>
            </a:r>
            <a:r>
              <a:rPr lang="az-Latn-AZ" dirty="0" smtClean="0"/>
              <a:t>serhed</a:t>
            </a:r>
            <a:r>
              <a:rPr lang="en-CA" dirty="0" smtClean="0"/>
              <a:t>: ',</a:t>
            </a:r>
            <a:r>
              <a:rPr lang="az-Latn-AZ" dirty="0" smtClean="0"/>
              <a:t>df[df</a:t>
            </a:r>
            <a:r>
              <a:rPr lang="en-CA" dirty="0" smtClean="0"/>
              <a:t>[</a:t>
            </a:r>
            <a:r>
              <a:rPr lang="en-CA" dirty="0"/>
              <a:t>'Amount']&gt;q3].shape[0</a:t>
            </a:r>
            <a:r>
              <a:rPr lang="en-CA" dirty="0" smtClean="0"/>
              <a:t>],'\</a:t>
            </a:r>
            <a:r>
              <a:rPr lang="az-Latn-AZ" dirty="0" smtClean="0"/>
              <a:t>nqalan</a:t>
            </a:r>
            <a:r>
              <a:rPr lang="en-CA" dirty="0" smtClean="0"/>
              <a:t> </a:t>
            </a:r>
            <a:r>
              <a:rPr lang="az-Latn-AZ" dirty="0" smtClean="0"/>
              <a:t>dataframe</a:t>
            </a:r>
            <a:r>
              <a:rPr lang="en-CA" dirty="0" smtClean="0"/>
              <a:t>: ',</a:t>
            </a:r>
            <a:r>
              <a:rPr lang="az-Latn-AZ" dirty="0" smtClean="0"/>
              <a:t>df.shape[0</a:t>
            </a:r>
            <a:r>
              <a:rPr lang="en-CA" dirty="0" smtClean="0"/>
              <a:t>]-(</a:t>
            </a:r>
            <a:r>
              <a:rPr lang="az-Latn-AZ" dirty="0" smtClean="0"/>
              <a:t>df[df</a:t>
            </a:r>
            <a:r>
              <a:rPr lang="en-CA" dirty="0" smtClean="0"/>
              <a:t>[</a:t>
            </a:r>
            <a:r>
              <a:rPr lang="en-CA" dirty="0"/>
              <a:t>'Amount']&lt;q1].shape[0</a:t>
            </a:r>
            <a:r>
              <a:rPr lang="en-CA" dirty="0" smtClean="0"/>
              <a:t>]+</a:t>
            </a:r>
            <a:r>
              <a:rPr lang="az-Latn-AZ" dirty="0" smtClean="0"/>
              <a:t>df[df</a:t>
            </a:r>
            <a:r>
              <a:rPr lang="en-CA" dirty="0" smtClean="0"/>
              <a:t>[</a:t>
            </a:r>
            <a:r>
              <a:rPr lang="en-CA" dirty="0"/>
              <a:t>'Amount']&gt;q3].shape[0]))</a:t>
            </a:r>
          </a:p>
          <a:p>
            <a:endParaRPr lang="en-CA" dirty="0"/>
          </a:p>
        </p:txBody>
      </p:sp>
      <p:graphicFrame>
        <p:nvGraphicFramePr>
          <p:cNvPr id="8" name="Объект 7"/>
          <p:cNvGraphicFramePr>
            <a:graphicFrameLocks noChangeAspect="1"/>
          </p:cNvGraphicFramePr>
          <p:nvPr>
            <p:extLst>
              <p:ext uri="{D42A27DB-BD31-4B8C-83A1-F6EECF244321}">
                <p14:modId xmlns:p14="http://schemas.microsoft.com/office/powerpoint/2010/main" val="3917916873"/>
              </p:ext>
            </p:extLst>
          </p:nvPr>
        </p:nvGraphicFramePr>
        <p:xfrm>
          <a:off x="651510" y="2025968"/>
          <a:ext cx="6435090" cy="4832032"/>
        </p:xfrm>
        <a:graphic>
          <a:graphicData uri="http://schemas.openxmlformats.org/presentationml/2006/ole">
            <mc:AlternateContent xmlns:mc="http://schemas.openxmlformats.org/markup-compatibility/2006">
              <mc:Choice xmlns:v="urn:schemas-microsoft-com:vml" Requires="v">
                <p:oleObj spid="_x0000_s4123" name="Точечный рисунок" r:id="rId3" imgW="4476600" imgH="5495760" progId="Paint.Picture.1">
                  <p:embed/>
                </p:oleObj>
              </mc:Choice>
              <mc:Fallback>
                <p:oleObj name="Точечный рисунок" r:id="rId3" imgW="4476600" imgH="5495760" progId="Paint.Picture.1">
                  <p:embed/>
                  <p:pic>
                    <p:nvPicPr>
                      <p:cNvPr id="0" name=""/>
                      <p:cNvPicPr/>
                      <p:nvPr/>
                    </p:nvPicPr>
                    <p:blipFill>
                      <a:blip r:embed="rId4"/>
                      <a:stretch>
                        <a:fillRect/>
                      </a:stretch>
                    </p:blipFill>
                    <p:spPr>
                      <a:xfrm>
                        <a:off x="651510" y="2025968"/>
                        <a:ext cx="6435090" cy="4832032"/>
                      </a:xfrm>
                      <a:prstGeom prst="rect">
                        <a:avLst/>
                      </a:prstGeom>
                    </p:spPr>
                  </p:pic>
                </p:oleObj>
              </mc:Fallback>
            </mc:AlternateContent>
          </a:graphicData>
        </a:graphic>
      </p:graphicFrame>
      <p:graphicFrame>
        <p:nvGraphicFramePr>
          <p:cNvPr id="9" name="Объект 8"/>
          <p:cNvGraphicFramePr>
            <a:graphicFrameLocks noChangeAspect="1"/>
          </p:cNvGraphicFramePr>
          <p:nvPr>
            <p:extLst>
              <p:ext uri="{D42A27DB-BD31-4B8C-83A1-F6EECF244321}">
                <p14:modId xmlns:p14="http://schemas.microsoft.com/office/powerpoint/2010/main" val="1865333311"/>
              </p:ext>
            </p:extLst>
          </p:nvPr>
        </p:nvGraphicFramePr>
        <p:xfrm>
          <a:off x="7086600" y="2620449"/>
          <a:ext cx="5133975" cy="4237552"/>
        </p:xfrm>
        <a:graphic>
          <a:graphicData uri="http://schemas.openxmlformats.org/presentationml/2006/ole">
            <mc:AlternateContent xmlns:mc="http://schemas.openxmlformats.org/markup-compatibility/2006">
              <mc:Choice xmlns:v="urn:schemas-microsoft-com:vml" Requires="v">
                <p:oleObj spid="_x0000_s4124" name="Точечный рисунок" r:id="rId5" imgW="5133960" imgH="4086360" progId="Paint.Picture.1">
                  <p:embed/>
                </p:oleObj>
              </mc:Choice>
              <mc:Fallback>
                <p:oleObj name="Точечный рисунок" r:id="rId5" imgW="5133960" imgH="4086360" progId="Paint.Picture.1">
                  <p:embed/>
                  <p:pic>
                    <p:nvPicPr>
                      <p:cNvPr id="0" name=""/>
                      <p:cNvPicPr/>
                      <p:nvPr/>
                    </p:nvPicPr>
                    <p:blipFill>
                      <a:blip r:embed="rId6"/>
                      <a:stretch>
                        <a:fillRect/>
                      </a:stretch>
                    </p:blipFill>
                    <p:spPr>
                      <a:xfrm>
                        <a:off x="7086600" y="2620449"/>
                        <a:ext cx="5133975" cy="4237552"/>
                      </a:xfrm>
                      <a:prstGeom prst="rect">
                        <a:avLst/>
                      </a:prstGeom>
                    </p:spPr>
                  </p:pic>
                </p:oleObj>
              </mc:Fallback>
            </mc:AlternateContent>
          </a:graphicData>
        </a:graphic>
      </p:graphicFrame>
      <p:sp>
        <p:nvSpPr>
          <p:cNvPr id="10" name="TextBox 9"/>
          <p:cNvSpPr txBox="1"/>
          <p:nvPr/>
        </p:nvSpPr>
        <p:spPr>
          <a:xfrm>
            <a:off x="7546554" y="2126255"/>
            <a:ext cx="4307595" cy="646331"/>
          </a:xfrm>
          <a:prstGeom prst="rect">
            <a:avLst/>
          </a:prstGeom>
          <a:noFill/>
        </p:spPr>
        <p:txBody>
          <a:bodyPr wrap="square" rtlCol="0">
            <a:spAutoFit/>
          </a:bodyPr>
          <a:lstStyle/>
          <a:p>
            <a:r>
              <a:rPr lang="az-Latn-AZ" dirty="0" smtClean="0"/>
              <a:t>sns.boxplot(data=df,x</a:t>
            </a:r>
            <a:r>
              <a:rPr lang="en-CA" dirty="0" smtClean="0"/>
              <a:t>=</a:t>
            </a:r>
            <a:r>
              <a:rPr lang="az-Latn-AZ" dirty="0" smtClean="0"/>
              <a:t>'Amount</a:t>
            </a:r>
            <a:r>
              <a:rPr lang="en-CA" dirty="0" smtClean="0"/>
              <a:t>',</a:t>
            </a:r>
            <a:r>
              <a:rPr lang="az-Latn-AZ" dirty="0" smtClean="0"/>
              <a:t>hue</a:t>
            </a:r>
            <a:r>
              <a:rPr lang="en-CA" dirty="0" smtClean="0"/>
              <a:t>=</a:t>
            </a:r>
            <a:r>
              <a:rPr lang="en-CA" dirty="0"/>
              <a:t>'Class')</a:t>
            </a:r>
          </a:p>
          <a:p>
            <a:endParaRPr lang="en-CA" dirty="0"/>
          </a:p>
        </p:txBody>
      </p:sp>
    </p:spTree>
    <p:extLst>
      <p:ext uri="{BB962C8B-B14F-4D97-AF65-F5344CB8AC3E}">
        <p14:creationId xmlns:p14="http://schemas.microsoft.com/office/powerpoint/2010/main" val="1761009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p:cNvGraphicFramePr>
            <a:graphicFrameLocks noChangeAspect="1"/>
          </p:cNvGraphicFramePr>
          <p:nvPr>
            <p:extLst>
              <p:ext uri="{D42A27DB-BD31-4B8C-83A1-F6EECF244321}">
                <p14:modId xmlns:p14="http://schemas.microsoft.com/office/powerpoint/2010/main" val="1046982522"/>
              </p:ext>
            </p:extLst>
          </p:nvPr>
        </p:nvGraphicFramePr>
        <p:xfrm>
          <a:off x="135186" y="1355075"/>
          <a:ext cx="5979175" cy="5365005"/>
        </p:xfrm>
        <a:graphic>
          <a:graphicData uri="http://schemas.openxmlformats.org/presentationml/2006/ole">
            <mc:AlternateContent xmlns:mc="http://schemas.openxmlformats.org/markup-compatibility/2006">
              <mc:Choice xmlns:v="urn:schemas-microsoft-com:vml" Requires="v">
                <p:oleObj spid="_x0000_s5140" name="Точечный рисунок" r:id="rId3" imgW="6743880" imgH="4800600" progId="Paint.Picture.1">
                  <p:embed/>
                </p:oleObj>
              </mc:Choice>
              <mc:Fallback>
                <p:oleObj name="Точечный рисунок" r:id="rId3" imgW="6743880" imgH="4800600" progId="Paint.Picture.1">
                  <p:embed/>
                  <p:pic>
                    <p:nvPicPr>
                      <p:cNvPr id="0" name=""/>
                      <p:cNvPicPr/>
                      <p:nvPr/>
                    </p:nvPicPr>
                    <p:blipFill>
                      <a:blip r:embed="rId4"/>
                      <a:stretch>
                        <a:fillRect/>
                      </a:stretch>
                    </p:blipFill>
                    <p:spPr>
                      <a:xfrm>
                        <a:off x="135186" y="1355075"/>
                        <a:ext cx="5979175" cy="5365005"/>
                      </a:xfrm>
                      <a:prstGeom prst="rect">
                        <a:avLst/>
                      </a:prstGeom>
                    </p:spPr>
                  </p:pic>
                </p:oleObj>
              </mc:Fallback>
            </mc:AlternateContent>
          </a:graphicData>
        </a:graphic>
      </p:graphicFrame>
      <p:graphicFrame>
        <p:nvGraphicFramePr>
          <p:cNvPr id="5" name="Объект 4"/>
          <p:cNvGraphicFramePr>
            <a:graphicFrameLocks noChangeAspect="1"/>
          </p:cNvGraphicFramePr>
          <p:nvPr>
            <p:extLst>
              <p:ext uri="{D42A27DB-BD31-4B8C-83A1-F6EECF244321}">
                <p14:modId xmlns:p14="http://schemas.microsoft.com/office/powerpoint/2010/main" val="3548207841"/>
              </p:ext>
            </p:extLst>
          </p:nvPr>
        </p:nvGraphicFramePr>
        <p:xfrm>
          <a:off x="6114361" y="1355075"/>
          <a:ext cx="6077639" cy="5502925"/>
        </p:xfrm>
        <a:graphic>
          <a:graphicData uri="http://schemas.openxmlformats.org/presentationml/2006/ole">
            <mc:AlternateContent xmlns:mc="http://schemas.openxmlformats.org/markup-compatibility/2006">
              <mc:Choice xmlns:v="urn:schemas-microsoft-com:vml" Requires="v">
                <p:oleObj spid="_x0000_s5141" name="Точечный рисунок" r:id="rId5" imgW="6591240" imgH="4572000" progId="Paint.Picture.1">
                  <p:embed/>
                </p:oleObj>
              </mc:Choice>
              <mc:Fallback>
                <p:oleObj name="Точечный рисунок" r:id="rId5" imgW="6591240" imgH="4572000" progId="Paint.Picture.1">
                  <p:embed/>
                  <p:pic>
                    <p:nvPicPr>
                      <p:cNvPr id="0" name=""/>
                      <p:cNvPicPr/>
                      <p:nvPr/>
                    </p:nvPicPr>
                    <p:blipFill>
                      <a:blip r:embed="rId6"/>
                      <a:stretch>
                        <a:fillRect/>
                      </a:stretch>
                    </p:blipFill>
                    <p:spPr>
                      <a:xfrm>
                        <a:off x="6114361" y="1355075"/>
                        <a:ext cx="6077639" cy="5502925"/>
                      </a:xfrm>
                      <a:prstGeom prst="rect">
                        <a:avLst/>
                      </a:prstGeom>
                    </p:spPr>
                  </p:pic>
                </p:oleObj>
              </mc:Fallback>
            </mc:AlternateContent>
          </a:graphicData>
        </a:graphic>
      </p:graphicFrame>
      <p:sp>
        <p:nvSpPr>
          <p:cNvPr id="6" name="TextBox 5"/>
          <p:cNvSpPr txBox="1"/>
          <p:nvPr/>
        </p:nvSpPr>
        <p:spPr>
          <a:xfrm>
            <a:off x="1366092" y="407624"/>
            <a:ext cx="4120308" cy="646331"/>
          </a:xfrm>
          <a:prstGeom prst="rect">
            <a:avLst/>
          </a:prstGeom>
          <a:noFill/>
        </p:spPr>
        <p:txBody>
          <a:bodyPr wrap="square" rtlCol="0">
            <a:spAutoFit/>
          </a:bodyPr>
          <a:lstStyle/>
          <a:p>
            <a:r>
              <a:rPr lang="az-Latn-AZ" dirty="0" smtClean="0"/>
              <a:t>px.box(df[df</a:t>
            </a:r>
            <a:r>
              <a:rPr lang="en-CA" dirty="0" smtClean="0"/>
              <a:t>[</a:t>
            </a:r>
            <a:r>
              <a:rPr lang="en-CA" dirty="0"/>
              <a:t>'Class']==1]['Amount'])</a:t>
            </a:r>
          </a:p>
          <a:p>
            <a:endParaRPr lang="en-CA" dirty="0"/>
          </a:p>
        </p:txBody>
      </p:sp>
      <p:sp>
        <p:nvSpPr>
          <p:cNvPr id="7" name="TextBox 6"/>
          <p:cNvSpPr txBox="1"/>
          <p:nvPr/>
        </p:nvSpPr>
        <p:spPr>
          <a:xfrm>
            <a:off x="7271133" y="661012"/>
            <a:ext cx="4439797" cy="646331"/>
          </a:xfrm>
          <a:prstGeom prst="rect">
            <a:avLst/>
          </a:prstGeom>
          <a:noFill/>
        </p:spPr>
        <p:txBody>
          <a:bodyPr wrap="square" rtlCol="0">
            <a:spAutoFit/>
          </a:bodyPr>
          <a:lstStyle/>
          <a:p>
            <a:r>
              <a:rPr lang="az-Latn-AZ" dirty="0" smtClean="0"/>
              <a:t>px.box(df[df</a:t>
            </a:r>
            <a:r>
              <a:rPr lang="en-CA" dirty="0" smtClean="0"/>
              <a:t>[</a:t>
            </a:r>
            <a:r>
              <a:rPr lang="en-CA" dirty="0"/>
              <a:t>'Class']==0]['Amount'])</a:t>
            </a:r>
          </a:p>
          <a:p>
            <a:endParaRPr lang="en-CA" dirty="0"/>
          </a:p>
        </p:txBody>
      </p:sp>
    </p:spTree>
    <p:extLst>
      <p:ext uri="{BB962C8B-B14F-4D97-AF65-F5344CB8AC3E}">
        <p14:creationId xmlns:p14="http://schemas.microsoft.com/office/powerpoint/2010/main" val="438080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p:cNvGraphicFramePr>
            <a:graphicFrameLocks noChangeAspect="1"/>
          </p:cNvGraphicFramePr>
          <p:nvPr>
            <p:extLst>
              <p:ext uri="{D42A27DB-BD31-4B8C-83A1-F6EECF244321}">
                <p14:modId xmlns:p14="http://schemas.microsoft.com/office/powerpoint/2010/main" val="1755440107"/>
              </p:ext>
            </p:extLst>
          </p:nvPr>
        </p:nvGraphicFramePr>
        <p:xfrm>
          <a:off x="625265" y="2150489"/>
          <a:ext cx="6600825" cy="4514850"/>
        </p:xfrm>
        <a:graphic>
          <a:graphicData uri="http://schemas.openxmlformats.org/presentationml/2006/ole">
            <mc:AlternateContent xmlns:mc="http://schemas.openxmlformats.org/markup-compatibility/2006">
              <mc:Choice xmlns:v="urn:schemas-microsoft-com:vml" Requires="v">
                <p:oleObj spid="_x0000_s6162" name="Точечный рисунок" r:id="rId3" imgW="6600960" imgH="4514760" progId="Paint.Picture.1">
                  <p:embed/>
                </p:oleObj>
              </mc:Choice>
              <mc:Fallback>
                <p:oleObj name="Точечный рисунок" r:id="rId3" imgW="6600960" imgH="4514760" progId="Paint.Picture.1">
                  <p:embed/>
                  <p:pic>
                    <p:nvPicPr>
                      <p:cNvPr id="0" name=""/>
                      <p:cNvPicPr/>
                      <p:nvPr/>
                    </p:nvPicPr>
                    <p:blipFill>
                      <a:blip r:embed="rId4"/>
                      <a:stretch>
                        <a:fillRect/>
                      </a:stretch>
                    </p:blipFill>
                    <p:spPr>
                      <a:xfrm>
                        <a:off x="625265" y="2150489"/>
                        <a:ext cx="6600825" cy="4514850"/>
                      </a:xfrm>
                      <a:prstGeom prst="rect">
                        <a:avLst/>
                      </a:prstGeom>
                    </p:spPr>
                  </p:pic>
                </p:oleObj>
              </mc:Fallback>
            </mc:AlternateContent>
          </a:graphicData>
        </a:graphic>
      </p:graphicFrame>
      <p:sp>
        <p:nvSpPr>
          <p:cNvPr id="5" name="TextBox 4"/>
          <p:cNvSpPr txBox="1"/>
          <p:nvPr/>
        </p:nvSpPr>
        <p:spPr>
          <a:xfrm>
            <a:off x="848299" y="473725"/>
            <a:ext cx="5100810" cy="923330"/>
          </a:xfrm>
          <a:prstGeom prst="rect">
            <a:avLst/>
          </a:prstGeom>
          <a:noFill/>
        </p:spPr>
        <p:txBody>
          <a:bodyPr wrap="square" rtlCol="0">
            <a:spAutoFit/>
          </a:bodyPr>
          <a:lstStyle/>
          <a:p>
            <a:r>
              <a:rPr lang="az-Latn-AZ" dirty="0" smtClean="0"/>
              <a:t>df_no_out=df[df</a:t>
            </a:r>
            <a:r>
              <a:rPr lang="en-CA" dirty="0" smtClean="0"/>
              <a:t>[</a:t>
            </a:r>
            <a:r>
              <a:rPr lang="en-CA" dirty="0"/>
              <a:t>'Amount']&lt;10000]</a:t>
            </a:r>
          </a:p>
          <a:p>
            <a:r>
              <a:rPr lang="az-Latn-AZ" dirty="0" smtClean="0"/>
              <a:t>px.box(df_no_out[df_no_out[</a:t>
            </a:r>
            <a:r>
              <a:rPr lang="en-CA" dirty="0" smtClean="0"/>
              <a:t>'Class</a:t>
            </a:r>
            <a:r>
              <a:rPr lang="en-CA" dirty="0"/>
              <a:t>']==0]['Amount'])</a:t>
            </a:r>
          </a:p>
          <a:p>
            <a:endParaRPr lang="en-CA" dirty="0"/>
          </a:p>
        </p:txBody>
      </p:sp>
      <p:graphicFrame>
        <p:nvGraphicFramePr>
          <p:cNvPr id="6" name="Объект 5"/>
          <p:cNvGraphicFramePr>
            <a:graphicFrameLocks noChangeAspect="1"/>
          </p:cNvGraphicFramePr>
          <p:nvPr>
            <p:extLst>
              <p:ext uri="{D42A27DB-BD31-4B8C-83A1-F6EECF244321}">
                <p14:modId xmlns:p14="http://schemas.microsoft.com/office/powerpoint/2010/main" val="3761299494"/>
              </p:ext>
            </p:extLst>
          </p:nvPr>
        </p:nvGraphicFramePr>
        <p:xfrm>
          <a:off x="7134225" y="2150489"/>
          <a:ext cx="5057775" cy="4514850"/>
        </p:xfrm>
        <a:graphic>
          <a:graphicData uri="http://schemas.openxmlformats.org/presentationml/2006/ole">
            <mc:AlternateContent xmlns:mc="http://schemas.openxmlformats.org/markup-compatibility/2006">
              <mc:Choice xmlns:v="urn:schemas-microsoft-com:vml" Requires="v">
                <p:oleObj spid="_x0000_s6163" name="Точечный рисунок" r:id="rId5" imgW="5057640" imgH="4124160" progId="Paint.Picture.1">
                  <p:embed/>
                </p:oleObj>
              </mc:Choice>
              <mc:Fallback>
                <p:oleObj name="Точечный рисунок" r:id="rId5" imgW="5057640" imgH="4124160" progId="Paint.Picture.1">
                  <p:embed/>
                  <p:pic>
                    <p:nvPicPr>
                      <p:cNvPr id="0" name=""/>
                      <p:cNvPicPr/>
                      <p:nvPr/>
                    </p:nvPicPr>
                    <p:blipFill>
                      <a:blip r:embed="rId6"/>
                      <a:stretch>
                        <a:fillRect/>
                      </a:stretch>
                    </p:blipFill>
                    <p:spPr>
                      <a:xfrm>
                        <a:off x="7134225" y="2150489"/>
                        <a:ext cx="5057775" cy="4514850"/>
                      </a:xfrm>
                      <a:prstGeom prst="rect">
                        <a:avLst/>
                      </a:prstGeom>
                    </p:spPr>
                  </p:pic>
                </p:oleObj>
              </mc:Fallback>
            </mc:AlternateContent>
          </a:graphicData>
        </a:graphic>
      </p:graphicFrame>
      <p:sp>
        <p:nvSpPr>
          <p:cNvPr id="7" name="TextBox 6"/>
          <p:cNvSpPr txBox="1"/>
          <p:nvPr/>
        </p:nvSpPr>
        <p:spPr>
          <a:xfrm>
            <a:off x="6885542" y="672029"/>
            <a:ext cx="5111827" cy="646331"/>
          </a:xfrm>
          <a:prstGeom prst="rect">
            <a:avLst/>
          </a:prstGeom>
          <a:noFill/>
        </p:spPr>
        <p:txBody>
          <a:bodyPr wrap="square" rtlCol="0">
            <a:spAutoFit/>
          </a:bodyPr>
          <a:lstStyle/>
          <a:p>
            <a:r>
              <a:rPr lang="az-Latn-AZ" dirty="0" smtClean="0"/>
              <a:t>sns.boxplot(data=df_no_out,x='Amount',hue='Class')</a:t>
            </a:r>
          </a:p>
          <a:p>
            <a:endParaRPr lang="az-Latn-AZ" dirty="0"/>
          </a:p>
        </p:txBody>
      </p:sp>
    </p:spTree>
    <p:extLst>
      <p:ext uri="{BB962C8B-B14F-4D97-AF65-F5344CB8AC3E}">
        <p14:creationId xmlns:p14="http://schemas.microsoft.com/office/powerpoint/2010/main" val="2911658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60443" y="241014"/>
            <a:ext cx="9144000" cy="684404"/>
          </a:xfrm>
        </p:spPr>
        <p:txBody>
          <a:bodyPr>
            <a:normAutofit fontScale="90000"/>
          </a:bodyPr>
          <a:lstStyle/>
          <a:p>
            <a:r>
              <a:rPr lang="en-US" dirty="0" smtClean="0"/>
              <a:t>Correlation</a:t>
            </a:r>
            <a:endParaRPr lang="en-CA"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479" y="925418"/>
            <a:ext cx="10626198" cy="5739787"/>
          </a:xfrm>
          <a:prstGeom prst="rect">
            <a:avLst/>
          </a:prstGeom>
        </p:spPr>
      </p:pic>
    </p:spTree>
    <p:extLst>
      <p:ext uri="{BB962C8B-B14F-4D97-AF65-F5344CB8AC3E}">
        <p14:creationId xmlns:p14="http://schemas.microsoft.com/office/powerpoint/2010/main" val="1930220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p:cNvGraphicFramePr>
            <a:graphicFrameLocks noChangeAspect="1"/>
          </p:cNvGraphicFramePr>
          <p:nvPr>
            <p:extLst>
              <p:ext uri="{D42A27DB-BD31-4B8C-83A1-F6EECF244321}">
                <p14:modId xmlns:p14="http://schemas.microsoft.com/office/powerpoint/2010/main" val="707533172"/>
              </p:ext>
            </p:extLst>
          </p:nvPr>
        </p:nvGraphicFramePr>
        <p:xfrm>
          <a:off x="806755" y="1210898"/>
          <a:ext cx="2288984" cy="5248275"/>
        </p:xfrm>
        <a:graphic>
          <a:graphicData uri="http://schemas.openxmlformats.org/presentationml/2006/ole">
            <mc:AlternateContent xmlns:mc="http://schemas.openxmlformats.org/markup-compatibility/2006">
              <mc:Choice xmlns:v="urn:schemas-microsoft-com:vml" Requires="v">
                <p:oleObj spid="_x0000_s8208" name="Точечный рисунок" r:id="rId3" imgW="2095560" imgH="5248440" progId="Paint.Picture.1">
                  <p:embed/>
                </p:oleObj>
              </mc:Choice>
              <mc:Fallback>
                <p:oleObj name="Точечный рисунок" r:id="rId3" imgW="2095560" imgH="5248440" progId="Paint.Picture.1">
                  <p:embed/>
                  <p:pic>
                    <p:nvPicPr>
                      <p:cNvPr id="0" name=""/>
                      <p:cNvPicPr/>
                      <p:nvPr/>
                    </p:nvPicPr>
                    <p:blipFill>
                      <a:blip r:embed="rId4"/>
                      <a:stretch>
                        <a:fillRect/>
                      </a:stretch>
                    </p:blipFill>
                    <p:spPr>
                      <a:xfrm>
                        <a:off x="806755" y="1210898"/>
                        <a:ext cx="2288984" cy="5248275"/>
                      </a:xfrm>
                      <a:prstGeom prst="rect">
                        <a:avLst/>
                      </a:prstGeom>
                    </p:spPr>
                  </p:pic>
                </p:oleObj>
              </mc:Fallback>
            </mc:AlternateContent>
          </a:graphicData>
        </a:graphic>
      </p:graphicFrame>
      <p:sp>
        <p:nvSpPr>
          <p:cNvPr id="5" name="TextBox 4"/>
          <p:cNvSpPr txBox="1"/>
          <p:nvPr/>
        </p:nvSpPr>
        <p:spPr>
          <a:xfrm>
            <a:off x="716096" y="407624"/>
            <a:ext cx="2599981" cy="646331"/>
          </a:xfrm>
          <a:prstGeom prst="rect">
            <a:avLst/>
          </a:prstGeom>
          <a:noFill/>
        </p:spPr>
        <p:txBody>
          <a:bodyPr wrap="square" rtlCol="0">
            <a:spAutoFit/>
          </a:bodyPr>
          <a:lstStyle/>
          <a:p>
            <a:r>
              <a:rPr lang="az-Latn-AZ" dirty="0" smtClean="0"/>
              <a:t>df_no_out.corr</a:t>
            </a:r>
            <a:r>
              <a:rPr lang="en-CA" dirty="0" smtClean="0"/>
              <a:t>()[</a:t>
            </a:r>
            <a:r>
              <a:rPr lang="en-CA" dirty="0"/>
              <a:t>'Class']</a:t>
            </a:r>
          </a:p>
          <a:p>
            <a:endParaRPr lang="en-CA" dirty="0"/>
          </a:p>
        </p:txBody>
      </p:sp>
      <p:sp>
        <p:nvSpPr>
          <p:cNvPr id="6" name="TextBox 5"/>
          <p:cNvSpPr txBox="1"/>
          <p:nvPr/>
        </p:nvSpPr>
        <p:spPr>
          <a:xfrm>
            <a:off x="3205908" y="1210898"/>
            <a:ext cx="8986091" cy="646331"/>
          </a:xfrm>
          <a:prstGeom prst="rect">
            <a:avLst/>
          </a:prstGeom>
          <a:noFill/>
        </p:spPr>
        <p:txBody>
          <a:bodyPr wrap="square" rtlCol="0">
            <a:spAutoFit/>
          </a:bodyPr>
          <a:lstStyle/>
          <a:p>
            <a:r>
              <a:rPr lang="pt-BR" dirty="0"/>
              <a:t>df_no_out.corr()['Class'][(df_no_out.corr()['Class']&lt;0.01) &amp; ((df_no_out.corr()['Class']&gt;-0.01))]</a:t>
            </a:r>
          </a:p>
          <a:p>
            <a:endParaRPr lang="en-CA" dirty="0"/>
          </a:p>
        </p:txBody>
      </p:sp>
      <p:graphicFrame>
        <p:nvGraphicFramePr>
          <p:cNvPr id="7" name="Объект 6"/>
          <p:cNvGraphicFramePr>
            <a:graphicFrameLocks noChangeAspect="1"/>
          </p:cNvGraphicFramePr>
          <p:nvPr>
            <p:extLst>
              <p:ext uri="{D42A27DB-BD31-4B8C-83A1-F6EECF244321}">
                <p14:modId xmlns:p14="http://schemas.microsoft.com/office/powerpoint/2010/main" val="188709521"/>
              </p:ext>
            </p:extLst>
          </p:nvPr>
        </p:nvGraphicFramePr>
        <p:xfrm>
          <a:off x="5783856" y="2356939"/>
          <a:ext cx="3249976" cy="1873538"/>
        </p:xfrm>
        <a:graphic>
          <a:graphicData uri="http://schemas.openxmlformats.org/presentationml/2006/ole">
            <mc:AlternateContent xmlns:mc="http://schemas.openxmlformats.org/markup-compatibility/2006">
              <mc:Choice xmlns:v="urn:schemas-microsoft-com:vml" Requires="v">
                <p:oleObj spid="_x0000_s8209" name="Точечный рисунок" r:id="rId5" imgW="2114640" imgH="1676520" progId="Paint.Picture.1">
                  <p:embed/>
                </p:oleObj>
              </mc:Choice>
              <mc:Fallback>
                <p:oleObj name="Точечный рисунок" r:id="rId5" imgW="2114640" imgH="1676520" progId="Paint.Picture.1">
                  <p:embed/>
                  <p:pic>
                    <p:nvPicPr>
                      <p:cNvPr id="0" name=""/>
                      <p:cNvPicPr/>
                      <p:nvPr/>
                    </p:nvPicPr>
                    <p:blipFill>
                      <a:blip r:embed="rId6"/>
                      <a:stretch>
                        <a:fillRect/>
                      </a:stretch>
                    </p:blipFill>
                    <p:spPr>
                      <a:xfrm>
                        <a:off x="5783856" y="2356939"/>
                        <a:ext cx="3249976" cy="1873538"/>
                      </a:xfrm>
                      <a:prstGeom prst="rect">
                        <a:avLst/>
                      </a:prstGeom>
                    </p:spPr>
                  </p:pic>
                </p:oleObj>
              </mc:Fallback>
            </mc:AlternateContent>
          </a:graphicData>
        </a:graphic>
      </p:graphicFrame>
      <p:sp>
        <p:nvSpPr>
          <p:cNvPr id="8" name="TextBox 7"/>
          <p:cNvSpPr txBox="1"/>
          <p:nvPr/>
        </p:nvSpPr>
        <p:spPr>
          <a:xfrm>
            <a:off x="3922005" y="5277079"/>
            <a:ext cx="8611517" cy="646331"/>
          </a:xfrm>
          <a:prstGeom prst="rect">
            <a:avLst/>
          </a:prstGeom>
          <a:noFill/>
        </p:spPr>
        <p:txBody>
          <a:bodyPr wrap="square" rtlCol="0">
            <a:spAutoFit/>
          </a:bodyPr>
          <a:lstStyle/>
          <a:p>
            <a:r>
              <a:rPr lang="az-Latn-AZ" dirty="0" smtClean="0"/>
              <a:t>df_no_out=df_no_out.drop</a:t>
            </a:r>
            <a:r>
              <a:rPr lang="en-CA" dirty="0" smtClean="0"/>
              <a:t>([</a:t>
            </a:r>
            <a:r>
              <a:rPr lang="en-CA" dirty="0"/>
              <a:t>'V13','V15','V22','V23','V24','V25','V26','V28'],axis=1)</a:t>
            </a:r>
          </a:p>
          <a:p>
            <a:endParaRPr lang="en-CA" dirty="0"/>
          </a:p>
        </p:txBody>
      </p:sp>
    </p:spTree>
    <p:extLst>
      <p:ext uri="{BB962C8B-B14F-4D97-AF65-F5344CB8AC3E}">
        <p14:creationId xmlns:p14="http://schemas.microsoft.com/office/powerpoint/2010/main" val="352394618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415</Words>
  <Application>Microsoft Office PowerPoint</Application>
  <PresentationFormat>Широкоэкранный</PresentationFormat>
  <Paragraphs>169</Paragraphs>
  <Slides>14</Slides>
  <Notes>0</Notes>
  <HiddenSlides>0</HiddenSlides>
  <MMClips>0</MMClips>
  <ScaleCrop>false</ScaleCrop>
  <HeadingPairs>
    <vt:vector size="8" baseType="variant">
      <vt:variant>
        <vt:lpstr>Использованные шрифты</vt:lpstr>
      </vt:variant>
      <vt:variant>
        <vt:i4>5</vt:i4>
      </vt:variant>
      <vt:variant>
        <vt:lpstr>Тема</vt:lpstr>
      </vt:variant>
      <vt:variant>
        <vt:i4>1</vt:i4>
      </vt:variant>
      <vt:variant>
        <vt:lpstr>Внедренные серверы OLE</vt:lpstr>
      </vt:variant>
      <vt:variant>
        <vt:i4>1</vt:i4>
      </vt:variant>
      <vt:variant>
        <vt:lpstr>Заголовки слайдов</vt:lpstr>
      </vt:variant>
      <vt:variant>
        <vt:i4>14</vt:i4>
      </vt:variant>
    </vt:vector>
  </HeadingPairs>
  <TitlesOfParts>
    <vt:vector size="21" baseType="lpstr">
      <vt:lpstr>Arial</vt:lpstr>
      <vt:lpstr>Calibri</vt:lpstr>
      <vt:lpstr>Calibri Light</vt:lpstr>
      <vt:lpstr>Roboto</vt:lpstr>
      <vt:lpstr>Times New Roman</vt:lpstr>
      <vt:lpstr>Тема Office</vt:lpstr>
      <vt:lpstr>Изображение Paintbrush</vt:lpstr>
      <vt:lpstr>Презентация PowerPoint</vt:lpstr>
      <vt:lpstr>Məlumat dəstləri 2013-cü ilin sentyabrında avropalı kart sahibləri tərəfindən kredit kartları ilə edilən əməliyyatları ehtiva edir. Bu verilənlər bazası iki gün ərzində baş vermiş əməliyyatları təqdim edir, burada 284,807 əməliyyatdan 492 fırıldaqımız var. Verilənlər toplusu yüksək balanssızdır, müsbət sinif (fırıldaqçılıq) bütün əməliyyatların 0,172%-ni təşkil edir.  V1, V2, … V28 - PCA ilə əldə edilən əsas komponentlərdir, Time - əvvəlki əməliyyadan nə qədət zaman keçdiyidir (san) Amount- əməliyyatın məbləği Class - fırıldaqçılıq halında 1, əks halda isə 0. </vt:lpstr>
      <vt:lpstr>İnformation about data</vt:lpstr>
      <vt:lpstr>Презентация PowerPoint</vt:lpstr>
      <vt:lpstr>Презентация PowerPoint</vt:lpstr>
      <vt:lpstr>Презентация PowerPoint</vt:lpstr>
      <vt:lpstr>Презентация PowerPoint</vt:lpstr>
      <vt:lpstr>Correlation</vt:lpstr>
      <vt:lpstr>Презентация PowerPoint</vt:lpstr>
      <vt:lpstr>Презентация PowerPoint</vt:lpstr>
      <vt:lpstr>İmbalance dataset</vt:lpstr>
      <vt:lpstr>Train_Test_Split</vt:lpstr>
      <vt:lpstr>Train dataset</vt:lpstr>
      <vt:lpstr>Test dataset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Aysel-pc</dc:creator>
  <cp:lastModifiedBy>Aysel-pc</cp:lastModifiedBy>
  <cp:revision>26</cp:revision>
  <dcterms:created xsi:type="dcterms:W3CDTF">2024-05-11T12:22:51Z</dcterms:created>
  <dcterms:modified xsi:type="dcterms:W3CDTF">2024-05-11T16:30:35Z</dcterms:modified>
</cp:coreProperties>
</file>