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61" r:id="rId6"/>
    <p:sldId id="259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43" autoAdjust="0"/>
  </p:normalViewPr>
  <p:slideViewPr>
    <p:cSldViewPr snapToGrid="0">
      <p:cViewPr varScale="1">
        <p:scale>
          <a:sx n="83" d="100"/>
          <a:sy n="83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4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8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8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6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79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68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07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4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3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17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3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EDA0-C8AB-4E12-BF09-45EEA1AFB220}" type="datetimeFigureOut">
              <a:rPr lang="en-CA" smtClean="0"/>
              <a:t>2024-05-14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D991-01BC-4181-A9A6-A67593BB44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1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485"/>
          </a:xfrm>
        </p:spPr>
        <p:txBody>
          <a:bodyPr>
            <a:normAutofit/>
          </a:bodyPr>
          <a:lstStyle/>
          <a:p>
            <a:pPr algn="ctr"/>
            <a:r>
              <a:rPr lang="en-CA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Inflation Factor</a:t>
            </a:r>
            <a:endParaRPr lang="en-CA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875385"/>
              </p:ext>
            </p:extLst>
          </p:nvPr>
        </p:nvGraphicFramePr>
        <p:xfrm>
          <a:off x="1295749" y="1127202"/>
          <a:ext cx="1949256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Точечный рисунок" r:id="rId3" imgW="1571760" imgH="5562720" progId="Paint.Picture.1">
                  <p:embed/>
                </p:oleObj>
              </mc:Choice>
              <mc:Fallback>
                <p:oleObj name="Точечный рисунок" r:id="rId3" imgW="1571760" imgH="55627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749" y="1127202"/>
                        <a:ext cx="1949256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976868"/>
              </p:ext>
            </p:extLst>
          </p:nvPr>
        </p:nvGraphicFramePr>
        <p:xfrm>
          <a:off x="3578845" y="1171575"/>
          <a:ext cx="8134350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Точечный рисунок" r:id="rId5" imgW="8134200" imgH="5686560" progId="Paint.Picture.1">
                  <p:embed/>
                </p:oleObj>
              </mc:Choice>
              <mc:Fallback>
                <p:oleObj name="Точечный рисунок" r:id="rId5" imgW="8134200" imgH="56865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8845" y="1171575"/>
                        <a:ext cx="8134350" cy="568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4192858" y="4683512"/>
            <a:ext cx="7404410" cy="33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4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482794"/>
              </p:ext>
            </p:extLst>
          </p:nvPr>
        </p:nvGraphicFramePr>
        <p:xfrm>
          <a:off x="542693" y="703379"/>
          <a:ext cx="457200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Точечный рисунок" r:id="rId3" imgW="4572000" imgH="2771640" progId="Paint.Picture.1">
                  <p:embed/>
                </p:oleObj>
              </mc:Choice>
              <mc:Fallback>
                <p:oleObj name="Точечный рисунок" r:id="rId3" imgW="4572000" imgH="27716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693" y="703379"/>
                        <a:ext cx="4572000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24882"/>
              </p:ext>
            </p:extLst>
          </p:nvPr>
        </p:nvGraphicFramePr>
        <p:xfrm>
          <a:off x="5966367" y="703379"/>
          <a:ext cx="60579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Точечный рисунок" r:id="rId5" imgW="6058080" imgH="4324320" progId="Paint.Picture.1">
                  <p:embed/>
                </p:oleObj>
              </mc:Choice>
              <mc:Fallback>
                <p:oleObj name="Точечный рисунок" r:id="rId5" imgW="6058080" imgH="43243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6367" y="703379"/>
                        <a:ext cx="6057900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922" y="4014439"/>
            <a:ext cx="473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Roc-auc-score=0,9</a:t>
            </a:r>
          </a:p>
          <a:p>
            <a:r>
              <a:rPr lang="az-Latn-AZ" dirty="0" smtClean="0"/>
              <a:t>Gini=0,8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168960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781" y="332757"/>
            <a:ext cx="9065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Logistic regression -  </a:t>
            </a:r>
            <a:r>
              <a:rPr lang="en-US" dirty="0" smtClean="0"/>
              <a:t>accuracy 0,94</a:t>
            </a:r>
          </a:p>
          <a:p>
            <a:r>
              <a:rPr lang="en-US" b="1" dirty="0" smtClean="0"/>
              <a:t>Gauss Naïve Bayes – </a:t>
            </a:r>
            <a:r>
              <a:rPr lang="en-US" dirty="0" smtClean="0"/>
              <a:t>accuracy 0,92</a:t>
            </a:r>
          </a:p>
          <a:p>
            <a:r>
              <a:rPr lang="en-US" b="1" dirty="0" smtClean="0"/>
              <a:t>Decision Tree – </a:t>
            </a:r>
            <a:r>
              <a:rPr lang="en-US" dirty="0" smtClean="0"/>
              <a:t>accuracy 1</a:t>
            </a:r>
          </a:p>
          <a:p>
            <a:r>
              <a:rPr lang="en-US" b="1" dirty="0" smtClean="0"/>
              <a:t>SVC model – </a:t>
            </a:r>
            <a:r>
              <a:rPr lang="en-US" dirty="0" smtClean="0"/>
              <a:t>accuracy 0,99</a:t>
            </a:r>
          </a:p>
          <a:p>
            <a:endParaRPr lang="en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5142" y="1810085"/>
            <a:ext cx="5419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Decision Tree roc auc score 0,75 oldugu ucun metricleri gercekci deyil</a:t>
            </a:r>
          </a:p>
          <a:p>
            <a:r>
              <a:rPr lang="az-Latn-AZ" dirty="0" smtClean="0"/>
              <a:t> Modeller arasinda ona gore en yuksek score 0,99 olan SVC modeldir </a:t>
            </a:r>
            <a:endParaRPr lang="az-Latn-AZ" dirty="0"/>
          </a:p>
        </p:txBody>
      </p:sp>
      <p:sp>
        <p:nvSpPr>
          <p:cNvPr id="6" name="TextBox 5"/>
          <p:cNvSpPr txBox="1"/>
          <p:nvPr/>
        </p:nvSpPr>
        <p:spPr>
          <a:xfrm>
            <a:off x="7404409" y="332757"/>
            <a:ext cx="433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Bunlara</a:t>
            </a:r>
            <a:r>
              <a:rPr lang="en-US" dirty="0" smtClean="0"/>
              <a:t> </a:t>
            </a:r>
            <a:r>
              <a:rPr lang="az-Latn-AZ" dirty="0" smtClean="0"/>
              <a:t>əsasən, Fraud ödənişlər üçün model seçəsi  olsaq ən yaxşı model SVC model və Logistic model götürmək olar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263698" y="3434576"/>
            <a:ext cx="7593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Modellərdə overfitting var</a:t>
            </a:r>
          </a:p>
          <a:p>
            <a:r>
              <a:rPr lang="az-Latn-AZ" dirty="0" smtClean="0"/>
              <a:t>Buna görə də datanın feature azaldıb, SVC və Logistic modelləri yoxlayaq</a:t>
            </a:r>
          </a:p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538869" y="4469811"/>
            <a:ext cx="8608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from sklearn.decomposition import PCA</a:t>
            </a:r>
          </a:p>
          <a:p>
            <a:r>
              <a:rPr lang="az-Latn-AZ" dirty="0" smtClean="0"/>
              <a:t/>
            </a:r>
            <a:br>
              <a:rPr lang="az-Latn-AZ" dirty="0" smtClean="0"/>
            </a:br>
            <a:r>
              <a:rPr lang="az-Latn-AZ" dirty="0" smtClean="0"/>
              <a:t>pca = PCA(n_components = 4)</a:t>
            </a:r>
          </a:p>
          <a:p>
            <a:r>
              <a:rPr lang="az-Latn-AZ" dirty="0" smtClean="0"/>
              <a:t/>
            </a:r>
            <a:br>
              <a:rPr lang="az-Latn-AZ" dirty="0" smtClean="0"/>
            </a:br>
            <a:r>
              <a:rPr lang="az-Latn-AZ" dirty="0" smtClean="0"/>
              <a:t>x1_train = pca.fit_transform(x_train)</a:t>
            </a:r>
          </a:p>
          <a:p>
            <a:r>
              <a:rPr lang="az-Latn-AZ" dirty="0" smtClean="0"/>
              <a:t>x1_test = pca.transform(x_test)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780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b="1" dirty="0" smtClean="0"/>
              <a:t>PCA</a:t>
            </a:r>
            <a:endParaRPr lang="en-CA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37560"/>
              </p:ext>
            </p:extLst>
          </p:nvPr>
        </p:nvGraphicFramePr>
        <p:xfrm>
          <a:off x="747713" y="1527872"/>
          <a:ext cx="4295775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Точечный рисунок" r:id="rId3" imgW="4295880" imgH="5114880" progId="Paint.Picture.1">
                  <p:embed/>
                </p:oleObj>
              </mc:Choice>
              <mc:Fallback>
                <p:oleObj name="Точечный рисунок" r:id="rId3" imgW="4295880" imgH="51148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13" y="1527872"/>
                        <a:ext cx="4295775" cy="511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40645"/>
              </p:ext>
            </p:extLst>
          </p:nvPr>
        </p:nvGraphicFramePr>
        <p:xfrm>
          <a:off x="6588164" y="1527872"/>
          <a:ext cx="4524375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Точечный рисунок" r:id="rId5" imgW="4524480" imgH="5086440" progId="Paint.Picture.1">
                  <p:embed/>
                </p:oleObj>
              </mc:Choice>
              <mc:Fallback>
                <p:oleObj name="Точечный рисунок" r:id="rId5" imgW="4524480" imgH="50864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8164" y="1527872"/>
                        <a:ext cx="4524375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1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z-Latn-AZ" sz="4000" b="1" dirty="0" smtClean="0"/>
              <a:t>Ortaq modelin seçilməsi</a:t>
            </a:r>
            <a:endParaRPr lang="en-CA" sz="4000" b="1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155724"/>
              </p:ext>
            </p:extLst>
          </p:nvPr>
        </p:nvGraphicFramePr>
        <p:xfrm>
          <a:off x="502414" y="1491990"/>
          <a:ext cx="6534150" cy="561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Точечный рисунок" r:id="rId3" imgW="6534000" imgH="5610240" progId="Paint.Picture.1">
                  <p:embed/>
                </p:oleObj>
              </mc:Choice>
              <mc:Fallback>
                <p:oleObj name="Точечный рисунок" r:id="rId3" imgW="6534000" imgH="56102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414" y="1491990"/>
                        <a:ext cx="6534150" cy="561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40571"/>
              </p:ext>
            </p:extLst>
          </p:nvPr>
        </p:nvGraphicFramePr>
        <p:xfrm>
          <a:off x="5771367" y="2914650"/>
          <a:ext cx="585787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Точечный рисунок" r:id="rId5" imgW="5857920" imgH="3943440" progId="Paint.Picture.1">
                  <p:embed/>
                </p:oleObj>
              </mc:Choice>
              <mc:Fallback>
                <p:oleObj name="Точечный рисунок" r:id="rId5" imgW="5857920" imgH="39434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1367" y="2914650"/>
                        <a:ext cx="5857875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0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240504"/>
              </p:ext>
            </p:extLst>
          </p:nvPr>
        </p:nvGraphicFramePr>
        <p:xfrm>
          <a:off x="6210482" y="827449"/>
          <a:ext cx="57435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Точечный рисунок" r:id="rId3" imgW="5743440" imgH="4343400" progId="Paint.Picture.1">
                  <p:embed/>
                </p:oleObj>
              </mc:Choice>
              <mc:Fallback>
                <p:oleObj name="Точечный рисунок" r:id="rId3" imgW="5743440" imgH="43434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0482" y="827449"/>
                        <a:ext cx="5743575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76273"/>
              </p:ext>
            </p:extLst>
          </p:nvPr>
        </p:nvGraphicFramePr>
        <p:xfrm>
          <a:off x="630458" y="2615497"/>
          <a:ext cx="481965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Точечный рисунок" r:id="rId5" imgW="4819680" imgH="2781360" progId="Paint.Picture.1">
                  <p:embed/>
                </p:oleObj>
              </mc:Choice>
              <mc:Fallback>
                <p:oleObj name="Точечный рисунок" r:id="rId5" imgW="4819680" imgH="27813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458" y="2615497"/>
                        <a:ext cx="4819650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0458" y="347241"/>
            <a:ext cx="4971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Roc-auc-score=0,85</a:t>
            </a:r>
          </a:p>
          <a:p>
            <a:r>
              <a:rPr lang="az-Latn-AZ" dirty="0" smtClean="0"/>
              <a:t>Gini=0,7</a:t>
            </a:r>
          </a:p>
          <a:p>
            <a:r>
              <a:rPr lang="az-Latn-AZ" dirty="0" smtClean="0"/>
              <a:t>Accuracy=0,98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529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4791" y="375231"/>
            <a:ext cx="9144000" cy="71758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CA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197568"/>
              </p:ext>
            </p:extLst>
          </p:nvPr>
        </p:nvGraphicFramePr>
        <p:xfrm>
          <a:off x="860851" y="1374542"/>
          <a:ext cx="431482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Точечный рисунок" r:id="rId3" imgW="4314960" imgH="4886280" progId="Paint.Picture.1">
                  <p:embed/>
                </p:oleObj>
              </mc:Choice>
              <mc:Fallback>
                <p:oleObj name="Точечный рисунок" r:id="rId3" imgW="4314960" imgH="48862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851" y="1374542"/>
                        <a:ext cx="4314825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695371"/>
              </p:ext>
            </p:extLst>
          </p:nvPr>
        </p:nvGraphicFramePr>
        <p:xfrm>
          <a:off x="5680269" y="1385693"/>
          <a:ext cx="551497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Точечный рисунок" r:id="rId5" imgW="5514840" imgH="3952800" progId="Paint.Picture.1">
                  <p:embed/>
                </p:oleObj>
              </mc:Choice>
              <mc:Fallback>
                <p:oleObj name="Точечный рисунок" r:id="rId5" imgW="5514840" imgH="39528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0269" y="1385693"/>
                        <a:ext cx="5514975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0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2761" y="701640"/>
            <a:ext cx="5635083" cy="2464446"/>
          </a:xfrm>
        </p:spPr>
        <p:txBody>
          <a:bodyPr>
            <a:normAutofit/>
          </a:bodyPr>
          <a:lstStyle/>
          <a:p>
            <a:pPr algn="l"/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param_grid = {'C': [1,2,3,4,5],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'penalty': ['l1', 'l2', 'elasticnet', None]}</a:t>
            </a:r>
          </a:p>
          <a:p>
            <a:pPr algn="l"/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lr_cv = GridSearchCV(lr, param_grid, cv=5)</a:t>
            </a:r>
          </a:p>
          <a:p>
            <a:pPr algn="l"/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lr_cv.fit(x_train,y_train)</a:t>
            </a:r>
          </a:p>
          <a:p>
            <a:pPr algn="l"/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print('best_score',lr_cv.best_score_)</a:t>
            </a:r>
          </a:p>
          <a:p>
            <a:pPr algn="l"/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print('best_params',lr_cv.best_params_)</a:t>
            </a:r>
            <a:endParaRPr lang="az-Latn-A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224" y="3972547"/>
            <a:ext cx="520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score: 0,94</a:t>
            </a:r>
          </a:p>
          <a:p>
            <a:r>
              <a:rPr lang="en-US" dirty="0" smtClean="0"/>
              <a:t>Best parameter: {‘C’: 1, ‘penalty’: ‘l2}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988527" y="178420"/>
            <a:ext cx="6311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parameter tuning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345812"/>
              </p:ext>
            </p:extLst>
          </p:nvPr>
        </p:nvGraphicFramePr>
        <p:xfrm>
          <a:off x="6144322" y="1376589"/>
          <a:ext cx="5274527" cy="415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Точечный рисунок" r:id="rId3" imgW="4505400" imgH="4781520" progId="Paint.Picture.1">
                  <p:embed/>
                </p:oleObj>
              </mc:Choice>
              <mc:Fallback>
                <p:oleObj name="Точечный рисунок" r:id="rId3" imgW="4505400" imgH="47815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4322" y="1376589"/>
                        <a:ext cx="5274527" cy="415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00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14931"/>
              </p:ext>
            </p:extLst>
          </p:nvPr>
        </p:nvGraphicFramePr>
        <p:xfrm>
          <a:off x="483220" y="3150026"/>
          <a:ext cx="51816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Точечный рисунок" r:id="rId3" imgW="5181480" imgH="2629080" progId="Paint.Picture.1">
                  <p:embed/>
                </p:oleObj>
              </mc:Choice>
              <mc:Fallback>
                <p:oleObj name="Точечный рисунок" r:id="rId3" imgW="5181480" imgH="26290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220" y="3150026"/>
                        <a:ext cx="51816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239765"/>
              </p:ext>
            </p:extLst>
          </p:nvPr>
        </p:nvGraphicFramePr>
        <p:xfrm>
          <a:off x="5857875" y="204245"/>
          <a:ext cx="6334125" cy="6096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Точечный рисунок" r:id="rId5" imgW="6334200" imgH="4305240" progId="Paint.Picture.1">
                  <p:embed/>
                </p:oleObj>
              </mc:Choice>
              <mc:Fallback>
                <p:oleObj name="Точечный рисунок" r:id="rId5" imgW="6334200" imgH="43052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7875" y="204245"/>
                        <a:ext cx="6334125" cy="6096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7766" y="1416205"/>
            <a:ext cx="4393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Roc_auc_score =0,98</a:t>
            </a:r>
            <a:r>
              <a:rPr lang="en-US" dirty="0" smtClean="0"/>
              <a:t>8</a:t>
            </a:r>
            <a:endParaRPr lang="az-Latn-AZ" dirty="0" smtClean="0"/>
          </a:p>
          <a:p>
            <a:r>
              <a:rPr lang="az-Latn-AZ" dirty="0" smtClean="0"/>
              <a:t>Gini=2* Roc_auc_score -1=0,97</a:t>
            </a:r>
            <a:r>
              <a:rPr lang="en-US" dirty="0" smtClean="0"/>
              <a:t>6</a:t>
            </a:r>
            <a:endParaRPr lang="az-Latn-AZ" dirty="0" smtClean="0"/>
          </a:p>
          <a:p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275750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az-Latn-AZ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  <a:endParaRPr lang="en-CA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72465"/>
              </p:ext>
            </p:extLst>
          </p:nvPr>
        </p:nvGraphicFramePr>
        <p:xfrm>
          <a:off x="838200" y="1317045"/>
          <a:ext cx="43719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Точечный рисунок" r:id="rId3" imgW="4371840" imgH="4800600" progId="Paint.Picture.1">
                  <p:embed/>
                </p:oleObj>
              </mc:Choice>
              <mc:Fallback>
                <p:oleObj name="Точечный рисунок" r:id="rId3" imgW="4371840" imgH="4800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17045"/>
                        <a:ext cx="4371975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0781"/>
              </p:ext>
            </p:extLst>
          </p:nvPr>
        </p:nvGraphicFramePr>
        <p:xfrm>
          <a:off x="5762625" y="1219935"/>
          <a:ext cx="5591175" cy="489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Точечный рисунок" r:id="rId5" imgW="5591160" imgH="3924360" progId="Paint.Picture.1">
                  <p:embed/>
                </p:oleObj>
              </mc:Choice>
              <mc:Fallback>
                <p:oleObj name="Точечный рисунок" r:id="rId5" imgW="5591160" imgH="39243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2625" y="1219935"/>
                        <a:ext cx="5591175" cy="4897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49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134758"/>
              </p:ext>
            </p:extLst>
          </p:nvPr>
        </p:nvGraphicFramePr>
        <p:xfrm>
          <a:off x="838200" y="1502317"/>
          <a:ext cx="4162425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Точечный рисунок" r:id="rId3" imgW="4162320" imgH="5076720" progId="Paint.Picture.1">
                  <p:embed/>
                </p:oleObj>
              </mc:Choice>
              <mc:Fallback>
                <p:oleObj name="Точечный рисунок" r:id="rId3" imgW="4162320" imgH="50767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02317"/>
                        <a:ext cx="4162425" cy="50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7912"/>
              </p:ext>
            </p:extLst>
          </p:nvPr>
        </p:nvGraphicFramePr>
        <p:xfrm>
          <a:off x="6532291" y="1502317"/>
          <a:ext cx="5372100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Точечный рисунок" r:id="rId5" imgW="5372280" imgH="3971880" progId="Paint.Picture.1">
                  <p:embed/>
                </p:oleObj>
              </mc:Choice>
              <mc:Fallback>
                <p:oleObj name="Точечный рисунок" r:id="rId5" imgW="5372280" imgH="39718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32291" y="1502317"/>
                        <a:ext cx="5372100" cy="50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48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parameter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05522" y="1129578"/>
            <a:ext cx="4616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param_grid = {'max_depth': [10, 20, None],</a:t>
            </a:r>
          </a:p>
          <a:p>
            <a:r>
              <a:rPr lang="az-Latn-AZ" dirty="0" smtClean="0"/>
              <a:t>    'min_samples_split': [2, 5],</a:t>
            </a:r>
          </a:p>
          <a:p>
            <a:r>
              <a:rPr lang="az-Latn-AZ" dirty="0" smtClean="0"/>
              <a:t>    'min_samples_leaf': [1, 2]}</a:t>
            </a:r>
          </a:p>
          <a:p>
            <a:r>
              <a:rPr lang="az-Latn-AZ" dirty="0" smtClean="0"/>
              <a:t>dtc_cv = GridSearchCV(dtc, param_grid, cv=5)</a:t>
            </a:r>
          </a:p>
          <a:p>
            <a:r>
              <a:rPr lang="az-Latn-AZ" dirty="0" smtClean="0"/>
              <a:t>dtc_cv.fit(x_train,y_train)</a:t>
            </a:r>
          </a:p>
          <a:p>
            <a:r>
              <a:rPr lang="az-Latn-AZ" dirty="0" smtClean="0"/>
              <a:t>print('best_score',dtc_cv.best_score_)</a:t>
            </a:r>
          </a:p>
          <a:p>
            <a:r>
              <a:rPr lang="az-Latn-AZ" dirty="0" smtClean="0"/>
              <a:t>print('best_params',dtc_cv.best_params_)</a:t>
            </a:r>
          </a:p>
          <a:p>
            <a:endParaRPr lang="az-Latn-AZ" dirty="0"/>
          </a:p>
        </p:txBody>
      </p:sp>
      <p:sp>
        <p:nvSpPr>
          <p:cNvPr id="5" name="TextBox 4"/>
          <p:cNvSpPr txBox="1"/>
          <p:nvPr/>
        </p:nvSpPr>
        <p:spPr>
          <a:xfrm>
            <a:off x="557561" y="3437902"/>
            <a:ext cx="481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score: 0,99</a:t>
            </a:r>
          </a:p>
          <a:p>
            <a:r>
              <a:rPr lang="en-US" dirty="0" smtClean="0"/>
              <a:t>Best parameter: </a:t>
            </a:r>
            <a:r>
              <a:rPr lang="az-Latn-AZ" dirty="0" smtClean="0"/>
              <a:t>'max_depth': None,</a:t>
            </a:r>
            <a:endParaRPr lang="en-US" dirty="0" smtClean="0"/>
          </a:p>
          <a:p>
            <a:r>
              <a:rPr lang="az-Latn-AZ" dirty="0" smtClean="0"/>
              <a:t> 'min_samples_leaf': 1, 'min_samples_split</a:t>
            </a:r>
            <a:r>
              <a:rPr lang="en-CA" dirty="0" smtClean="0"/>
              <a:t>': </a:t>
            </a:r>
            <a:r>
              <a:rPr lang="en-CA" dirty="0"/>
              <a:t>5</a:t>
            </a:r>
            <a:endParaRPr lang="en-CA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7506"/>
              </p:ext>
            </p:extLst>
          </p:nvPr>
        </p:nvGraphicFramePr>
        <p:xfrm>
          <a:off x="5248508" y="1116167"/>
          <a:ext cx="6694448" cy="545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Точечный рисунок" r:id="rId3" imgW="6981840" imgH="4981680" progId="Paint.Picture.1">
                  <p:embed/>
                </p:oleObj>
              </mc:Choice>
              <mc:Fallback>
                <p:oleObj name="Точечный рисунок" r:id="rId3" imgW="6981840" imgH="4981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8508" y="1116167"/>
                        <a:ext cx="6694448" cy="5453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97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73216"/>
              </p:ext>
            </p:extLst>
          </p:nvPr>
        </p:nvGraphicFramePr>
        <p:xfrm>
          <a:off x="614827" y="2900286"/>
          <a:ext cx="482917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Точечный рисунок" r:id="rId3" imgW="4829040" imgH="2838600" progId="Paint.Picture.1">
                  <p:embed/>
                </p:oleObj>
              </mc:Choice>
              <mc:Fallback>
                <p:oleObj name="Точечный рисунок" r:id="rId3" imgW="4829040" imgH="2838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827" y="2900286"/>
                        <a:ext cx="4829175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768125"/>
              </p:ext>
            </p:extLst>
          </p:nvPr>
        </p:nvGraphicFramePr>
        <p:xfrm>
          <a:off x="5669234" y="751468"/>
          <a:ext cx="5581650" cy="556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Точечный рисунок" r:id="rId5" imgW="5581800" imgH="3857760" progId="Paint.Picture.1">
                  <p:embed/>
                </p:oleObj>
              </mc:Choice>
              <mc:Fallback>
                <p:oleObj name="Точечный рисунок" r:id="rId5" imgW="5581800" imgH="38577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9234" y="751468"/>
                        <a:ext cx="5581650" cy="5560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8576" y="457200"/>
            <a:ext cx="38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Roc-auc-score</a:t>
            </a:r>
            <a:r>
              <a:rPr lang="en-US" dirty="0" smtClean="0"/>
              <a:t> = 0,75</a:t>
            </a:r>
          </a:p>
          <a:p>
            <a:r>
              <a:rPr lang="az-Latn-AZ" dirty="0" smtClean="0"/>
              <a:t>Gini=0,5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61225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8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SVC model</a:t>
            </a:r>
            <a:endParaRPr lang="en-CA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334671"/>
              </p:ext>
            </p:extLst>
          </p:nvPr>
        </p:nvGraphicFramePr>
        <p:xfrm>
          <a:off x="838200" y="1222027"/>
          <a:ext cx="4143375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Точечный рисунок" r:id="rId3" imgW="4143240" imgH="5124600" progId="Paint.Picture.1">
                  <p:embed/>
                </p:oleObj>
              </mc:Choice>
              <mc:Fallback>
                <p:oleObj name="Точечный рисунок" r:id="rId3" imgW="4143240" imgH="5124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222027"/>
                        <a:ext cx="4143375" cy="512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13331"/>
              </p:ext>
            </p:extLst>
          </p:nvPr>
        </p:nvGraphicFramePr>
        <p:xfrm>
          <a:off x="6544954" y="1222027"/>
          <a:ext cx="5324475" cy="500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Точечный рисунок" r:id="rId5" imgW="5324400" imgH="3876840" progId="Paint.Picture.1">
                  <p:embed/>
                </p:oleObj>
              </mc:Choice>
              <mc:Fallback>
                <p:oleObj name="Точечный рисунок" r:id="rId5" imgW="5324400" imgH="38768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4954" y="1222027"/>
                        <a:ext cx="5324475" cy="5000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84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218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Точечный рисунок</vt:lpstr>
      <vt:lpstr>Изображение Paintbrush</vt:lpstr>
      <vt:lpstr>Variance Inflation Factor</vt:lpstr>
      <vt:lpstr>Logistic Regression</vt:lpstr>
      <vt:lpstr>Презентация PowerPoint</vt:lpstr>
      <vt:lpstr>Презентация PowerPoint</vt:lpstr>
      <vt:lpstr>Gaussian Naive Bayes</vt:lpstr>
      <vt:lpstr>Decision Tree Classifier</vt:lpstr>
      <vt:lpstr>Decision Tree Classifier parameter tuning </vt:lpstr>
      <vt:lpstr>Презентация PowerPoint</vt:lpstr>
      <vt:lpstr>SVC model</vt:lpstr>
      <vt:lpstr>Презентация PowerPoint</vt:lpstr>
      <vt:lpstr>Презентация PowerPoint</vt:lpstr>
      <vt:lpstr>PCA</vt:lpstr>
      <vt:lpstr>Ortaq modelin seçilməsi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Aysel-pc</dc:creator>
  <cp:lastModifiedBy>Aysel-pc</cp:lastModifiedBy>
  <cp:revision>28</cp:revision>
  <dcterms:created xsi:type="dcterms:W3CDTF">2024-05-11T16:32:10Z</dcterms:created>
  <dcterms:modified xsi:type="dcterms:W3CDTF">2024-05-14T19:44:24Z</dcterms:modified>
</cp:coreProperties>
</file>