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99" d="100"/>
          <a:sy n="99" d="100"/>
        </p:scale>
        <p:origin x="198"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0A2214-FCF4-4070-A8B7-C0A1663ECEA3}"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78C68E7B-43F8-45FD-BA27-202AAFFE3CA6}">
      <dgm:prSet/>
      <dgm:spPr/>
      <dgm:t>
        <a:bodyPr/>
        <a:lstStyle/>
        <a:p>
          <a:r>
            <a:rPr lang="en-US" b="0" i="0"/>
            <a:t>Aim: </a:t>
          </a:r>
          <a:endParaRPr lang="en-US"/>
        </a:p>
      </dgm:t>
    </dgm:pt>
    <dgm:pt modelId="{C317FFCB-00AF-4E5B-8389-89EC7AF8347A}" type="parTrans" cxnId="{2BC67222-3307-4C9D-82C7-D6BDFA0D9647}">
      <dgm:prSet/>
      <dgm:spPr/>
      <dgm:t>
        <a:bodyPr/>
        <a:lstStyle/>
        <a:p>
          <a:endParaRPr lang="en-US"/>
        </a:p>
      </dgm:t>
    </dgm:pt>
    <dgm:pt modelId="{09515815-0015-4E09-B0F3-571B45F0CF67}" type="sibTrans" cxnId="{2BC67222-3307-4C9D-82C7-D6BDFA0D9647}">
      <dgm:prSet/>
      <dgm:spPr/>
      <dgm:t>
        <a:bodyPr/>
        <a:lstStyle/>
        <a:p>
          <a:endParaRPr lang="en-US"/>
        </a:p>
      </dgm:t>
    </dgm:pt>
    <dgm:pt modelId="{2393BE69-B43C-40ED-A32C-CA09AB026181}">
      <dgm:prSet/>
      <dgm:spPr/>
      <dgm:t>
        <a:bodyPr/>
        <a:lstStyle/>
        <a:p>
          <a:r>
            <a:rPr lang="en-US" b="0" i="0"/>
            <a:t>In April, Beeline launched the 'Package' plan, offering reduced rates for international calls.</a:t>
          </a:r>
          <a:endParaRPr lang="en-US"/>
        </a:p>
      </dgm:t>
    </dgm:pt>
    <dgm:pt modelId="{2396C2A8-C5F2-415C-86EC-BFFBB1A28612}" type="parTrans" cxnId="{D0A95624-31FE-4D43-B862-6E0A6B324A6D}">
      <dgm:prSet/>
      <dgm:spPr/>
      <dgm:t>
        <a:bodyPr/>
        <a:lstStyle/>
        <a:p>
          <a:endParaRPr lang="en-US"/>
        </a:p>
      </dgm:t>
    </dgm:pt>
    <dgm:pt modelId="{48D2DCB5-56C4-40A8-8999-1E8A786543A8}" type="sibTrans" cxnId="{D0A95624-31FE-4D43-B862-6E0A6B324A6D}">
      <dgm:prSet/>
      <dgm:spPr/>
      <dgm:t>
        <a:bodyPr/>
        <a:lstStyle/>
        <a:p>
          <a:endParaRPr lang="en-US"/>
        </a:p>
      </dgm:t>
    </dgm:pt>
    <dgm:pt modelId="{9AE8940D-3556-42A9-ACE3-9095AC74042D}">
      <dgm:prSet/>
      <dgm:spPr/>
      <dgm:t>
        <a:bodyPr/>
        <a:lstStyle/>
        <a:p>
          <a:r>
            <a:rPr lang="en-US" b="0" i="0"/>
            <a:t>The plan was available exclusively for subscribers on the 'Package' tariff.</a:t>
          </a:r>
          <a:endParaRPr lang="en-US"/>
        </a:p>
      </dgm:t>
    </dgm:pt>
    <dgm:pt modelId="{1F103455-CB33-4C2C-8BEA-CC2659AB28A1}" type="parTrans" cxnId="{FEBC3B97-8A23-406D-8CAC-527AF7E4C2E7}">
      <dgm:prSet/>
      <dgm:spPr/>
      <dgm:t>
        <a:bodyPr/>
        <a:lstStyle/>
        <a:p>
          <a:endParaRPr lang="en-US"/>
        </a:p>
      </dgm:t>
    </dgm:pt>
    <dgm:pt modelId="{09F2EF23-27D7-46C9-87E0-7C3834F8EC1D}" type="sibTrans" cxnId="{FEBC3B97-8A23-406D-8CAC-527AF7E4C2E7}">
      <dgm:prSet/>
      <dgm:spPr/>
      <dgm:t>
        <a:bodyPr/>
        <a:lstStyle/>
        <a:p>
          <a:endParaRPr lang="en-US"/>
        </a:p>
      </dgm:t>
    </dgm:pt>
    <dgm:pt modelId="{DC2CE3B5-D61E-4191-B6FC-7D5F9EB427A5}">
      <dgm:prSet/>
      <dgm:spPr/>
      <dgm:t>
        <a:bodyPr/>
        <a:lstStyle/>
        <a:p>
          <a:r>
            <a:rPr lang="en-US" b="0" i="0"/>
            <a:t>Our analysis aims to understand the plan's impact on subscriber behavior, specifically examining changes in expenditure and service usage.</a:t>
          </a:r>
          <a:endParaRPr lang="en-US"/>
        </a:p>
      </dgm:t>
    </dgm:pt>
    <dgm:pt modelId="{BFBABC1E-7166-4996-A414-31D84D23C4AE}" type="parTrans" cxnId="{8FEF0969-ACDA-4F30-9BB0-C787D3F36F29}">
      <dgm:prSet/>
      <dgm:spPr/>
      <dgm:t>
        <a:bodyPr/>
        <a:lstStyle/>
        <a:p>
          <a:endParaRPr lang="en-US"/>
        </a:p>
      </dgm:t>
    </dgm:pt>
    <dgm:pt modelId="{BFFA883E-14B4-4441-A6BD-8531951538A8}" type="sibTrans" cxnId="{8FEF0969-ACDA-4F30-9BB0-C787D3F36F29}">
      <dgm:prSet/>
      <dgm:spPr/>
      <dgm:t>
        <a:bodyPr/>
        <a:lstStyle/>
        <a:p>
          <a:endParaRPr lang="en-US"/>
        </a:p>
      </dgm:t>
    </dgm:pt>
    <dgm:pt modelId="{61BA161C-11CD-4AAF-87B2-C431C84C31BE}">
      <dgm:prSet/>
      <dgm:spPr/>
      <dgm:t>
        <a:bodyPr/>
        <a:lstStyle/>
        <a:p>
          <a:r>
            <a:rPr lang="en-US" b="0" i="0"/>
            <a:t>By analyzing pre- and post-introduction data, we seek to gauge the plan's effectiveness and inform future product offerings.</a:t>
          </a:r>
          <a:endParaRPr lang="en-US"/>
        </a:p>
      </dgm:t>
    </dgm:pt>
    <dgm:pt modelId="{3EBAEA6D-7559-4C63-926B-BC157E92BFB2}" type="parTrans" cxnId="{1A66C5ED-4DB2-48EB-A3F5-0A658E07455D}">
      <dgm:prSet/>
      <dgm:spPr/>
      <dgm:t>
        <a:bodyPr/>
        <a:lstStyle/>
        <a:p>
          <a:endParaRPr lang="en-US"/>
        </a:p>
      </dgm:t>
    </dgm:pt>
    <dgm:pt modelId="{B42CBB0B-54A0-402E-9904-856CE4ADCE38}" type="sibTrans" cxnId="{1A66C5ED-4DB2-48EB-A3F5-0A658E07455D}">
      <dgm:prSet/>
      <dgm:spPr/>
      <dgm:t>
        <a:bodyPr/>
        <a:lstStyle/>
        <a:p>
          <a:endParaRPr lang="en-US"/>
        </a:p>
      </dgm:t>
    </dgm:pt>
    <dgm:pt modelId="{B351CC21-ABEC-4E3F-926D-255207D3AE5E}">
      <dgm:prSet/>
      <dgm:spPr/>
      <dgm:t>
        <a:bodyPr/>
        <a:lstStyle/>
        <a:p>
          <a:r>
            <a:rPr lang="en-US"/>
            <a:t>Methodology</a:t>
          </a:r>
        </a:p>
      </dgm:t>
    </dgm:pt>
    <dgm:pt modelId="{15426072-2597-4555-AFC9-178823F79DD8}" type="parTrans" cxnId="{94B9B4F8-063E-4FEB-860B-8DA133E2BEB8}">
      <dgm:prSet/>
      <dgm:spPr/>
      <dgm:t>
        <a:bodyPr/>
        <a:lstStyle/>
        <a:p>
          <a:endParaRPr lang="en-US"/>
        </a:p>
      </dgm:t>
    </dgm:pt>
    <dgm:pt modelId="{77437E7B-8071-4730-8067-466B703D5F55}" type="sibTrans" cxnId="{94B9B4F8-063E-4FEB-860B-8DA133E2BEB8}">
      <dgm:prSet/>
      <dgm:spPr/>
      <dgm:t>
        <a:bodyPr/>
        <a:lstStyle/>
        <a:p>
          <a:endParaRPr lang="en-US"/>
        </a:p>
      </dgm:t>
    </dgm:pt>
    <dgm:pt modelId="{30066C70-A4CE-4739-A5A7-731562A36B0A}">
      <dgm:prSet/>
      <dgm:spPr/>
      <dgm:t>
        <a:bodyPr/>
        <a:lstStyle/>
        <a:p>
          <a:r>
            <a:rPr lang="en-US" b="0" i="0"/>
            <a:t>We conducted a comprehensive analysis using Python to process and analyze subscriber data.</a:t>
          </a:r>
          <a:endParaRPr lang="en-US"/>
        </a:p>
      </dgm:t>
    </dgm:pt>
    <dgm:pt modelId="{1F6611BB-0E9F-4E86-AC3A-054E7F2323AE}" type="parTrans" cxnId="{C4C78EFA-BD51-4BE3-81F4-273C1CFB8047}">
      <dgm:prSet/>
      <dgm:spPr/>
      <dgm:t>
        <a:bodyPr/>
        <a:lstStyle/>
        <a:p>
          <a:endParaRPr lang="en-US"/>
        </a:p>
      </dgm:t>
    </dgm:pt>
    <dgm:pt modelId="{C944EE86-DB60-48DA-900F-27CAD2220EB8}" type="sibTrans" cxnId="{C4C78EFA-BD51-4BE3-81F4-273C1CFB8047}">
      <dgm:prSet/>
      <dgm:spPr/>
      <dgm:t>
        <a:bodyPr/>
        <a:lstStyle/>
        <a:p>
          <a:endParaRPr lang="en-US"/>
        </a:p>
      </dgm:t>
    </dgm:pt>
    <dgm:pt modelId="{A5ADFA95-8C2F-47F4-8D87-089F690ABAB9}">
      <dgm:prSet/>
      <dgm:spPr/>
      <dgm:t>
        <a:bodyPr/>
        <a:lstStyle/>
        <a:p>
          <a:r>
            <a:rPr lang="en-US" b="0" i="0"/>
            <a:t>The data was cleaned, formatted, and segmented into relevant groups for comparison.</a:t>
          </a:r>
          <a:endParaRPr lang="en-US"/>
        </a:p>
      </dgm:t>
    </dgm:pt>
    <dgm:pt modelId="{2E9987BE-42AC-4B3B-81BA-FCF4345DA1A6}" type="parTrans" cxnId="{8E59CEAE-8C39-4ED9-A4C1-735D799E3483}">
      <dgm:prSet/>
      <dgm:spPr/>
      <dgm:t>
        <a:bodyPr/>
        <a:lstStyle/>
        <a:p>
          <a:endParaRPr lang="en-US"/>
        </a:p>
      </dgm:t>
    </dgm:pt>
    <dgm:pt modelId="{020FA2FC-FA9B-49BB-BE42-465244F9F999}" type="sibTrans" cxnId="{8E59CEAE-8C39-4ED9-A4C1-735D799E3483}">
      <dgm:prSet/>
      <dgm:spPr/>
      <dgm:t>
        <a:bodyPr/>
        <a:lstStyle/>
        <a:p>
          <a:endParaRPr lang="en-US"/>
        </a:p>
      </dgm:t>
    </dgm:pt>
    <dgm:pt modelId="{44805610-63E7-407B-90A7-98D3F00B97AA}">
      <dgm:prSet/>
      <dgm:spPr/>
      <dgm:t>
        <a:bodyPr/>
        <a:lstStyle/>
        <a:p>
          <a:r>
            <a:rPr lang="en-US" b="0" i="0"/>
            <a:t>Our approach included trend analysis, cohort grouping, and statistical tests to assess the impact of the 'Package' plan.</a:t>
          </a:r>
          <a:endParaRPr lang="en-US"/>
        </a:p>
      </dgm:t>
    </dgm:pt>
    <dgm:pt modelId="{2B37F432-16EB-4D2E-8B2B-27802F5CA8D1}" type="parTrans" cxnId="{55FD1FD8-E512-4F8C-9D8F-370EA2FD9D33}">
      <dgm:prSet/>
      <dgm:spPr/>
      <dgm:t>
        <a:bodyPr/>
        <a:lstStyle/>
        <a:p>
          <a:endParaRPr lang="en-US"/>
        </a:p>
      </dgm:t>
    </dgm:pt>
    <dgm:pt modelId="{FF2D89EB-240E-43C7-B6BF-8BEF68D57C1D}" type="sibTrans" cxnId="{55FD1FD8-E512-4F8C-9D8F-370EA2FD9D33}">
      <dgm:prSet/>
      <dgm:spPr/>
      <dgm:t>
        <a:bodyPr/>
        <a:lstStyle/>
        <a:p>
          <a:endParaRPr lang="en-US"/>
        </a:p>
      </dgm:t>
    </dgm:pt>
    <dgm:pt modelId="{4E590B28-F2D0-4C92-9078-8F77BE743C77}">
      <dgm:prSet/>
      <dgm:spPr/>
      <dgm:t>
        <a:bodyPr/>
        <a:lstStyle/>
        <a:p>
          <a:r>
            <a:rPr lang="en-US" b="0" i="0"/>
            <a:t>Tools such as pandas for data manipulation, seaborn for visualization, and scipy for statistical analysis were employed.</a:t>
          </a:r>
          <a:endParaRPr lang="en-US"/>
        </a:p>
      </dgm:t>
    </dgm:pt>
    <dgm:pt modelId="{926ED75C-7FF5-4505-AD1C-EBE10E51A772}" type="parTrans" cxnId="{578224E8-1916-4714-8736-4D938B1ABE53}">
      <dgm:prSet/>
      <dgm:spPr/>
      <dgm:t>
        <a:bodyPr/>
        <a:lstStyle/>
        <a:p>
          <a:endParaRPr lang="en-US"/>
        </a:p>
      </dgm:t>
    </dgm:pt>
    <dgm:pt modelId="{B8590FF0-EBC5-4900-BEA6-40A9E567C321}" type="sibTrans" cxnId="{578224E8-1916-4714-8736-4D938B1ABE53}">
      <dgm:prSet/>
      <dgm:spPr/>
      <dgm:t>
        <a:bodyPr/>
        <a:lstStyle/>
        <a:p>
          <a:endParaRPr lang="en-US"/>
        </a:p>
      </dgm:t>
    </dgm:pt>
    <dgm:pt modelId="{209B0CF4-CB06-450C-BB8E-D2BEC49F57E6}" type="pres">
      <dgm:prSet presAssocID="{530A2214-FCF4-4070-A8B7-C0A1663ECEA3}" presName="linear" presStyleCnt="0">
        <dgm:presLayoutVars>
          <dgm:dir/>
          <dgm:animLvl val="lvl"/>
          <dgm:resizeHandles val="exact"/>
        </dgm:presLayoutVars>
      </dgm:prSet>
      <dgm:spPr/>
    </dgm:pt>
    <dgm:pt modelId="{09FA0D9B-6CE3-4F15-A19C-BD8282D8DCA5}" type="pres">
      <dgm:prSet presAssocID="{78C68E7B-43F8-45FD-BA27-202AAFFE3CA6}" presName="parentLin" presStyleCnt="0"/>
      <dgm:spPr/>
    </dgm:pt>
    <dgm:pt modelId="{FAE9C8F3-F851-4416-B7D7-073091258F71}" type="pres">
      <dgm:prSet presAssocID="{78C68E7B-43F8-45FD-BA27-202AAFFE3CA6}" presName="parentLeftMargin" presStyleLbl="node1" presStyleIdx="0" presStyleCnt="2"/>
      <dgm:spPr/>
    </dgm:pt>
    <dgm:pt modelId="{EA98EA3D-2F5E-4F57-A51F-3D802D028513}" type="pres">
      <dgm:prSet presAssocID="{78C68E7B-43F8-45FD-BA27-202AAFFE3CA6}" presName="parentText" presStyleLbl="node1" presStyleIdx="0" presStyleCnt="2">
        <dgm:presLayoutVars>
          <dgm:chMax val="0"/>
          <dgm:bulletEnabled val="1"/>
        </dgm:presLayoutVars>
      </dgm:prSet>
      <dgm:spPr/>
    </dgm:pt>
    <dgm:pt modelId="{32E707D1-46F8-4257-A210-7F142B5ACB0A}" type="pres">
      <dgm:prSet presAssocID="{78C68E7B-43F8-45FD-BA27-202AAFFE3CA6}" presName="negativeSpace" presStyleCnt="0"/>
      <dgm:spPr/>
    </dgm:pt>
    <dgm:pt modelId="{02CA19E2-2BC4-4ED3-ADC6-69F2687FE2DB}" type="pres">
      <dgm:prSet presAssocID="{78C68E7B-43F8-45FD-BA27-202AAFFE3CA6}" presName="childText" presStyleLbl="conFgAcc1" presStyleIdx="0" presStyleCnt="2">
        <dgm:presLayoutVars>
          <dgm:bulletEnabled val="1"/>
        </dgm:presLayoutVars>
      </dgm:prSet>
      <dgm:spPr/>
    </dgm:pt>
    <dgm:pt modelId="{74401C01-A6CF-4628-8748-7B1FD038DB69}" type="pres">
      <dgm:prSet presAssocID="{09515815-0015-4E09-B0F3-571B45F0CF67}" presName="spaceBetweenRectangles" presStyleCnt="0"/>
      <dgm:spPr/>
    </dgm:pt>
    <dgm:pt modelId="{3C43E82B-0A09-4F79-955C-D49A468C7341}" type="pres">
      <dgm:prSet presAssocID="{B351CC21-ABEC-4E3F-926D-255207D3AE5E}" presName="parentLin" presStyleCnt="0"/>
      <dgm:spPr/>
    </dgm:pt>
    <dgm:pt modelId="{70A395B9-6CD5-4084-9B9E-6EFD400D3F27}" type="pres">
      <dgm:prSet presAssocID="{B351CC21-ABEC-4E3F-926D-255207D3AE5E}" presName="parentLeftMargin" presStyleLbl="node1" presStyleIdx="0" presStyleCnt="2"/>
      <dgm:spPr/>
    </dgm:pt>
    <dgm:pt modelId="{8B9118CC-C427-4908-AEDC-35BD1F133F6D}" type="pres">
      <dgm:prSet presAssocID="{B351CC21-ABEC-4E3F-926D-255207D3AE5E}" presName="parentText" presStyleLbl="node1" presStyleIdx="1" presStyleCnt="2">
        <dgm:presLayoutVars>
          <dgm:chMax val="0"/>
          <dgm:bulletEnabled val="1"/>
        </dgm:presLayoutVars>
      </dgm:prSet>
      <dgm:spPr/>
    </dgm:pt>
    <dgm:pt modelId="{E8B78782-7E98-444E-B9A6-F2916EE8578C}" type="pres">
      <dgm:prSet presAssocID="{B351CC21-ABEC-4E3F-926D-255207D3AE5E}" presName="negativeSpace" presStyleCnt="0"/>
      <dgm:spPr/>
    </dgm:pt>
    <dgm:pt modelId="{4EE07E14-C1AA-456A-87BD-06B70F057AA7}" type="pres">
      <dgm:prSet presAssocID="{B351CC21-ABEC-4E3F-926D-255207D3AE5E}" presName="childText" presStyleLbl="conFgAcc1" presStyleIdx="1" presStyleCnt="2">
        <dgm:presLayoutVars>
          <dgm:bulletEnabled val="1"/>
        </dgm:presLayoutVars>
      </dgm:prSet>
      <dgm:spPr/>
    </dgm:pt>
  </dgm:ptLst>
  <dgm:cxnLst>
    <dgm:cxn modelId="{2BC67222-3307-4C9D-82C7-D6BDFA0D9647}" srcId="{530A2214-FCF4-4070-A8B7-C0A1663ECEA3}" destId="{78C68E7B-43F8-45FD-BA27-202AAFFE3CA6}" srcOrd="0" destOrd="0" parTransId="{C317FFCB-00AF-4E5B-8389-89EC7AF8347A}" sibTransId="{09515815-0015-4E09-B0F3-571B45F0CF67}"/>
    <dgm:cxn modelId="{D0A95624-31FE-4D43-B862-6E0A6B324A6D}" srcId="{78C68E7B-43F8-45FD-BA27-202AAFFE3CA6}" destId="{2393BE69-B43C-40ED-A32C-CA09AB026181}" srcOrd="0" destOrd="0" parTransId="{2396C2A8-C5F2-415C-86EC-BFFBB1A28612}" sibTransId="{48D2DCB5-56C4-40A8-8999-1E8A786543A8}"/>
    <dgm:cxn modelId="{81B87A2B-5435-46A2-8ECB-C872280BB0A2}" type="presOf" srcId="{2393BE69-B43C-40ED-A32C-CA09AB026181}" destId="{02CA19E2-2BC4-4ED3-ADC6-69F2687FE2DB}" srcOrd="0" destOrd="0" presId="urn:microsoft.com/office/officeart/2005/8/layout/list1"/>
    <dgm:cxn modelId="{A3581F32-6170-4C30-8851-EED24E6DAABF}" type="presOf" srcId="{44805610-63E7-407B-90A7-98D3F00B97AA}" destId="{4EE07E14-C1AA-456A-87BD-06B70F057AA7}" srcOrd="0" destOrd="2" presId="urn:microsoft.com/office/officeart/2005/8/layout/list1"/>
    <dgm:cxn modelId="{9B302C32-35CB-4EB8-AE8A-06F69AB9029E}" type="presOf" srcId="{9AE8940D-3556-42A9-ACE3-9095AC74042D}" destId="{02CA19E2-2BC4-4ED3-ADC6-69F2687FE2DB}" srcOrd="0" destOrd="1" presId="urn:microsoft.com/office/officeart/2005/8/layout/list1"/>
    <dgm:cxn modelId="{B803283F-B76C-4BF4-B3EC-664C48F16979}" type="presOf" srcId="{61BA161C-11CD-4AAF-87B2-C431C84C31BE}" destId="{02CA19E2-2BC4-4ED3-ADC6-69F2687FE2DB}" srcOrd="0" destOrd="3" presId="urn:microsoft.com/office/officeart/2005/8/layout/list1"/>
    <dgm:cxn modelId="{8FEF0969-ACDA-4F30-9BB0-C787D3F36F29}" srcId="{78C68E7B-43F8-45FD-BA27-202AAFFE3CA6}" destId="{DC2CE3B5-D61E-4191-B6FC-7D5F9EB427A5}" srcOrd="2" destOrd="0" parTransId="{BFBABC1E-7166-4996-A414-31D84D23C4AE}" sibTransId="{BFFA883E-14B4-4441-A6BD-8531951538A8}"/>
    <dgm:cxn modelId="{0BFB764A-807C-45B9-94BF-121954E14355}" type="presOf" srcId="{DC2CE3B5-D61E-4191-B6FC-7D5F9EB427A5}" destId="{02CA19E2-2BC4-4ED3-ADC6-69F2687FE2DB}" srcOrd="0" destOrd="2" presId="urn:microsoft.com/office/officeart/2005/8/layout/list1"/>
    <dgm:cxn modelId="{0978CF72-9E92-4839-A014-196E38652EE4}" type="presOf" srcId="{30066C70-A4CE-4739-A5A7-731562A36B0A}" destId="{4EE07E14-C1AA-456A-87BD-06B70F057AA7}" srcOrd="0" destOrd="0" presId="urn:microsoft.com/office/officeart/2005/8/layout/list1"/>
    <dgm:cxn modelId="{06F60353-BB94-4339-A307-423D9F3EEA8C}" type="presOf" srcId="{4E590B28-F2D0-4C92-9078-8F77BE743C77}" destId="{4EE07E14-C1AA-456A-87BD-06B70F057AA7}" srcOrd="0" destOrd="3" presId="urn:microsoft.com/office/officeart/2005/8/layout/list1"/>
    <dgm:cxn modelId="{74D12657-3A10-4B3D-BA3B-7FBAF32EBAB9}" type="presOf" srcId="{78C68E7B-43F8-45FD-BA27-202AAFFE3CA6}" destId="{FAE9C8F3-F851-4416-B7D7-073091258F71}" srcOrd="0" destOrd="0" presId="urn:microsoft.com/office/officeart/2005/8/layout/list1"/>
    <dgm:cxn modelId="{A1E35082-C629-40BF-B4EC-F9F0A9C71360}" type="presOf" srcId="{B351CC21-ABEC-4E3F-926D-255207D3AE5E}" destId="{8B9118CC-C427-4908-AEDC-35BD1F133F6D}" srcOrd="1" destOrd="0" presId="urn:microsoft.com/office/officeart/2005/8/layout/list1"/>
    <dgm:cxn modelId="{66F7348C-FC5A-416C-8AB0-FCF2274A4F8F}" type="presOf" srcId="{A5ADFA95-8C2F-47F4-8D87-089F690ABAB9}" destId="{4EE07E14-C1AA-456A-87BD-06B70F057AA7}" srcOrd="0" destOrd="1" presId="urn:microsoft.com/office/officeart/2005/8/layout/list1"/>
    <dgm:cxn modelId="{FEBC3B97-8A23-406D-8CAC-527AF7E4C2E7}" srcId="{78C68E7B-43F8-45FD-BA27-202AAFFE3CA6}" destId="{9AE8940D-3556-42A9-ACE3-9095AC74042D}" srcOrd="1" destOrd="0" parTransId="{1F103455-CB33-4C2C-8BEA-CC2659AB28A1}" sibTransId="{09F2EF23-27D7-46C9-87E0-7C3834F8EC1D}"/>
    <dgm:cxn modelId="{773AD8A8-5AB8-49D7-939C-E1EB399398C0}" type="presOf" srcId="{530A2214-FCF4-4070-A8B7-C0A1663ECEA3}" destId="{209B0CF4-CB06-450C-BB8E-D2BEC49F57E6}" srcOrd="0" destOrd="0" presId="urn:microsoft.com/office/officeart/2005/8/layout/list1"/>
    <dgm:cxn modelId="{8E59CEAE-8C39-4ED9-A4C1-735D799E3483}" srcId="{B351CC21-ABEC-4E3F-926D-255207D3AE5E}" destId="{A5ADFA95-8C2F-47F4-8D87-089F690ABAB9}" srcOrd="1" destOrd="0" parTransId="{2E9987BE-42AC-4B3B-81BA-FCF4345DA1A6}" sibTransId="{020FA2FC-FA9B-49BB-BE42-465244F9F999}"/>
    <dgm:cxn modelId="{55FD1FD8-E512-4F8C-9D8F-370EA2FD9D33}" srcId="{B351CC21-ABEC-4E3F-926D-255207D3AE5E}" destId="{44805610-63E7-407B-90A7-98D3F00B97AA}" srcOrd="2" destOrd="0" parTransId="{2B37F432-16EB-4D2E-8B2B-27802F5CA8D1}" sibTransId="{FF2D89EB-240E-43C7-B6BF-8BEF68D57C1D}"/>
    <dgm:cxn modelId="{578224E8-1916-4714-8736-4D938B1ABE53}" srcId="{B351CC21-ABEC-4E3F-926D-255207D3AE5E}" destId="{4E590B28-F2D0-4C92-9078-8F77BE743C77}" srcOrd="3" destOrd="0" parTransId="{926ED75C-7FF5-4505-AD1C-EBE10E51A772}" sibTransId="{B8590FF0-EBC5-4900-BEA6-40A9E567C321}"/>
    <dgm:cxn modelId="{1A66C5ED-4DB2-48EB-A3F5-0A658E07455D}" srcId="{78C68E7B-43F8-45FD-BA27-202AAFFE3CA6}" destId="{61BA161C-11CD-4AAF-87B2-C431C84C31BE}" srcOrd="3" destOrd="0" parTransId="{3EBAEA6D-7559-4C63-926B-BC157E92BFB2}" sibTransId="{B42CBB0B-54A0-402E-9904-856CE4ADCE38}"/>
    <dgm:cxn modelId="{081EEAF4-F051-4F64-983E-3313E71889AA}" type="presOf" srcId="{78C68E7B-43F8-45FD-BA27-202AAFFE3CA6}" destId="{EA98EA3D-2F5E-4F57-A51F-3D802D028513}" srcOrd="1" destOrd="0" presId="urn:microsoft.com/office/officeart/2005/8/layout/list1"/>
    <dgm:cxn modelId="{F44806F8-7999-4E34-AB29-3709818FC356}" type="presOf" srcId="{B351CC21-ABEC-4E3F-926D-255207D3AE5E}" destId="{70A395B9-6CD5-4084-9B9E-6EFD400D3F27}" srcOrd="0" destOrd="0" presId="urn:microsoft.com/office/officeart/2005/8/layout/list1"/>
    <dgm:cxn modelId="{94B9B4F8-063E-4FEB-860B-8DA133E2BEB8}" srcId="{530A2214-FCF4-4070-A8B7-C0A1663ECEA3}" destId="{B351CC21-ABEC-4E3F-926D-255207D3AE5E}" srcOrd="1" destOrd="0" parTransId="{15426072-2597-4555-AFC9-178823F79DD8}" sibTransId="{77437E7B-8071-4730-8067-466B703D5F55}"/>
    <dgm:cxn modelId="{C4C78EFA-BD51-4BE3-81F4-273C1CFB8047}" srcId="{B351CC21-ABEC-4E3F-926D-255207D3AE5E}" destId="{30066C70-A4CE-4739-A5A7-731562A36B0A}" srcOrd="0" destOrd="0" parTransId="{1F6611BB-0E9F-4E86-AC3A-054E7F2323AE}" sibTransId="{C944EE86-DB60-48DA-900F-27CAD2220EB8}"/>
    <dgm:cxn modelId="{94BA9419-0A64-4EA1-9667-F50D16D31CB0}" type="presParOf" srcId="{209B0CF4-CB06-450C-BB8E-D2BEC49F57E6}" destId="{09FA0D9B-6CE3-4F15-A19C-BD8282D8DCA5}" srcOrd="0" destOrd="0" presId="urn:microsoft.com/office/officeart/2005/8/layout/list1"/>
    <dgm:cxn modelId="{08FB3B82-2AB1-4035-BE91-1AAF2017C69C}" type="presParOf" srcId="{09FA0D9B-6CE3-4F15-A19C-BD8282D8DCA5}" destId="{FAE9C8F3-F851-4416-B7D7-073091258F71}" srcOrd="0" destOrd="0" presId="urn:microsoft.com/office/officeart/2005/8/layout/list1"/>
    <dgm:cxn modelId="{6B32944D-1D76-42FF-93B4-D6748C369429}" type="presParOf" srcId="{09FA0D9B-6CE3-4F15-A19C-BD8282D8DCA5}" destId="{EA98EA3D-2F5E-4F57-A51F-3D802D028513}" srcOrd="1" destOrd="0" presId="urn:microsoft.com/office/officeart/2005/8/layout/list1"/>
    <dgm:cxn modelId="{1AF3DC23-8181-4784-BC8C-790B9E16FEC0}" type="presParOf" srcId="{209B0CF4-CB06-450C-BB8E-D2BEC49F57E6}" destId="{32E707D1-46F8-4257-A210-7F142B5ACB0A}" srcOrd="1" destOrd="0" presId="urn:microsoft.com/office/officeart/2005/8/layout/list1"/>
    <dgm:cxn modelId="{8DBFA789-5FCE-4C6F-AC9D-D6DB589B461A}" type="presParOf" srcId="{209B0CF4-CB06-450C-BB8E-D2BEC49F57E6}" destId="{02CA19E2-2BC4-4ED3-ADC6-69F2687FE2DB}" srcOrd="2" destOrd="0" presId="urn:microsoft.com/office/officeart/2005/8/layout/list1"/>
    <dgm:cxn modelId="{8E28EBA1-5865-4AC9-BB67-42954E2D4250}" type="presParOf" srcId="{209B0CF4-CB06-450C-BB8E-D2BEC49F57E6}" destId="{74401C01-A6CF-4628-8748-7B1FD038DB69}" srcOrd="3" destOrd="0" presId="urn:microsoft.com/office/officeart/2005/8/layout/list1"/>
    <dgm:cxn modelId="{7815D345-FFE4-4B56-AEF5-033E4D6869FD}" type="presParOf" srcId="{209B0CF4-CB06-450C-BB8E-D2BEC49F57E6}" destId="{3C43E82B-0A09-4F79-955C-D49A468C7341}" srcOrd="4" destOrd="0" presId="urn:microsoft.com/office/officeart/2005/8/layout/list1"/>
    <dgm:cxn modelId="{A88CDE80-ED04-4A83-9D36-411BCFC69C6B}" type="presParOf" srcId="{3C43E82B-0A09-4F79-955C-D49A468C7341}" destId="{70A395B9-6CD5-4084-9B9E-6EFD400D3F27}" srcOrd="0" destOrd="0" presId="urn:microsoft.com/office/officeart/2005/8/layout/list1"/>
    <dgm:cxn modelId="{E2B62276-AA60-4F04-897D-9270B90CD667}" type="presParOf" srcId="{3C43E82B-0A09-4F79-955C-D49A468C7341}" destId="{8B9118CC-C427-4908-AEDC-35BD1F133F6D}" srcOrd="1" destOrd="0" presId="urn:microsoft.com/office/officeart/2005/8/layout/list1"/>
    <dgm:cxn modelId="{47322BC7-48C6-4CC1-AFE0-E6E75BE7271E}" type="presParOf" srcId="{209B0CF4-CB06-450C-BB8E-D2BEC49F57E6}" destId="{E8B78782-7E98-444E-B9A6-F2916EE8578C}" srcOrd="5" destOrd="0" presId="urn:microsoft.com/office/officeart/2005/8/layout/list1"/>
    <dgm:cxn modelId="{C0BF14A9-EDB9-4BAE-AAA4-F5F411168547}" type="presParOf" srcId="{209B0CF4-CB06-450C-BB8E-D2BEC49F57E6}" destId="{4EE07E14-C1AA-456A-87BD-06B70F057AA7}"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CA19E2-2BC4-4ED3-ADC6-69F2687FE2DB}">
      <dsp:nvSpPr>
        <dsp:cNvPr id="0" name=""/>
        <dsp:cNvSpPr/>
      </dsp:nvSpPr>
      <dsp:spPr>
        <a:xfrm>
          <a:off x="0" y="289308"/>
          <a:ext cx="6798539" cy="1436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7642" tIns="249936" rIns="527642" bIns="85344" numCol="1" spcCol="1270" anchor="t" anchorCtr="0">
          <a:noAutofit/>
        </a:bodyPr>
        <a:lstStyle/>
        <a:p>
          <a:pPr marL="114300" lvl="1" indent="-114300" algn="l" defTabSz="533400">
            <a:lnSpc>
              <a:spcPct val="90000"/>
            </a:lnSpc>
            <a:spcBef>
              <a:spcPct val="0"/>
            </a:spcBef>
            <a:spcAft>
              <a:spcPct val="15000"/>
            </a:spcAft>
            <a:buChar char="•"/>
          </a:pPr>
          <a:r>
            <a:rPr lang="en-US" sz="1200" b="0" i="0" kern="1200"/>
            <a:t>In April, Beeline launched the 'Package' plan, offering reduced rates for international calls.</a:t>
          </a:r>
          <a:endParaRPr lang="en-US" sz="1200" kern="1200"/>
        </a:p>
        <a:p>
          <a:pPr marL="114300" lvl="1" indent="-114300" algn="l" defTabSz="533400">
            <a:lnSpc>
              <a:spcPct val="90000"/>
            </a:lnSpc>
            <a:spcBef>
              <a:spcPct val="0"/>
            </a:spcBef>
            <a:spcAft>
              <a:spcPct val="15000"/>
            </a:spcAft>
            <a:buChar char="•"/>
          </a:pPr>
          <a:r>
            <a:rPr lang="en-US" sz="1200" b="0" i="0" kern="1200"/>
            <a:t>The plan was available exclusively for subscribers on the 'Package' tariff.</a:t>
          </a:r>
          <a:endParaRPr lang="en-US" sz="1200" kern="1200"/>
        </a:p>
        <a:p>
          <a:pPr marL="114300" lvl="1" indent="-114300" algn="l" defTabSz="533400">
            <a:lnSpc>
              <a:spcPct val="90000"/>
            </a:lnSpc>
            <a:spcBef>
              <a:spcPct val="0"/>
            </a:spcBef>
            <a:spcAft>
              <a:spcPct val="15000"/>
            </a:spcAft>
            <a:buChar char="•"/>
          </a:pPr>
          <a:r>
            <a:rPr lang="en-US" sz="1200" b="0" i="0" kern="1200"/>
            <a:t>Our analysis aims to understand the plan's impact on subscriber behavior, specifically examining changes in expenditure and service usage.</a:t>
          </a:r>
          <a:endParaRPr lang="en-US" sz="1200" kern="1200"/>
        </a:p>
        <a:p>
          <a:pPr marL="114300" lvl="1" indent="-114300" algn="l" defTabSz="533400">
            <a:lnSpc>
              <a:spcPct val="90000"/>
            </a:lnSpc>
            <a:spcBef>
              <a:spcPct val="0"/>
            </a:spcBef>
            <a:spcAft>
              <a:spcPct val="15000"/>
            </a:spcAft>
            <a:buChar char="•"/>
          </a:pPr>
          <a:r>
            <a:rPr lang="en-US" sz="1200" b="0" i="0" kern="1200"/>
            <a:t>By analyzing pre- and post-introduction data, we seek to gauge the plan's effectiveness and inform future product offerings.</a:t>
          </a:r>
          <a:endParaRPr lang="en-US" sz="1200" kern="1200"/>
        </a:p>
      </dsp:txBody>
      <dsp:txXfrm>
        <a:off x="0" y="289308"/>
        <a:ext cx="6798539" cy="1436400"/>
      </dsp:txXfrm>
    </dsp:sp>
    <dsp:sp modelId="{EA98EA3D-2F5E-4F57-A51F-3D802D028513}">
      <dsp:nvSpPr>
        <dsp:cNvPr id="0" name=""/>
        <dsp:cNvSpPr/>
      </dsp:nvSpPr>
      <dsp:spPr>
        <a:xfrm>
          <a:off x="339926" y="112188"/>
          <a:ext cx="475897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878" tIns="0" rIns="179878" bIns="0" numCol="1" spcCol="1270" anchor="ctr" anchorCtr="0">
          <a:noAutofit/>
        </a:bodyPr>
        <a:lstStyle/>
        <a:p>
          <a:pPr marL="0" lvl="0" indent="0" algn="l" defTabSz="533400">
            <a:lnSpc>
              <a:spcPct val="90000"/>
            </a:lnSpc>
            <a:spcBef>
              <a:spcPct val="0"/>
            </a:spcBef>
            <a:spcAft>
              <a:spcPct val="35000"/>
            </a:spcAft>
            <a:buNone/>
          </a:pPr>
          <a:r>
            <a:rPr lang="en-US" sz="1200" b="0" i="0" kern="1200"/>
            <a:t>Aim: </a:t>
          </a:r>
          <a:endParaRPr lang="en-US" sz="1200" kern="1200"/>
        </a:p>
      </dsp:txBody>
      <dsp:txXfrm>
        <a:off x="357219" y="129481"/>
        <a:ext cx="4724391" cy="319654"/>
      </dsp:txXfrm>
    </dsp:sp>
    <dsp:sp modelId="{4EE07E14-C1AA-456A-87BD-06B70F057AA7}">
      <dsp:nvSpPr>
        <dsp:cNvPr id="0" name=""/>
        <dsp:cNvSpPr/>
      </dsp:nvSpPr>
      <dsp:spPr>
        <a:xfrm>
          <a:off x="0" y="1967628"/>
          <a:ext cx="6798539" cy="1625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7642" tIns="249936" rIns="527642" bIns="85344" numCol="1" spcCol="1270" anchor="t" anchorCtr="0">
          <a:noAutofit/>
        </a:bodyPr>
        <a:lstStyle/>
        <a:p>
          <a:pPr marL="114300" lvl="1" indent="-114300" algn="l" defTabSz="533400">
            <a:lnSpc>
              <a:spcPct val="90000"/>
            </a:lnSpc>
            <a:spcBef>
              <a:spcPct val="0"/>
            </a:spcBef>
            <a:spcAft>
              <a:spcPct val="15000"/>
            </a:spcAft>
            <a:buChar char="•"/>
          </a:pPr>
          <a:r>
            <a:rPr lang="en-US" sz="1200" b="0" i="0" kern="1200"/>
            <a:t>We conducted a comprehensive analysis using Python to process and analyze subscriber data.</a:t>
          </a:r>
          <a:endParaRPr lang="en-US" sz="1200" kern="1200"/>
        </a:p>
        <a:p>
          <a:pPr marL="114300" lvl="1" indent="-114300" algn="l" defTabSz="533400">
            <a:lnSpc>
              <a:spcPct val="90000"/>
            </a:lnSpc>
            <a:spcBef>
              <a:spcPct val="0"/>
            </a:spcBef>
            <a:spcAft>
              <a:spcPct val="15000"/>
            </a:spcAft>
            <a:buChar char="•"/>
          </a:pPr>
          <a:r>
            <a:rPr lang="en-US" sz="1200" b="0" i="0" kern="1200"/>
            <a:t>The data was cleaned, formatted, and segmented into relevant groups for comparison.</a:t>
          </a:r>
          <a:endParaRPr lang="en-US" sz="1200" kern="1200"/>
        </a:p>
        <a:p>
          <a:pPr marL="114300" lvl="1" indent="-114300" algn="l" defTabSz="533400">
            <a:lnSpc>
              <a:spcPct val="90000"/>
            </a:lnSpc>
            <a:spcBef>
              <a:spcPct val="0"/>
            </a:spcBef>
            <a:spcAft>
              <a:spcPct val="15000"/>
            </a:spcAft>
            <a:buChar char="•"/>
          </a:pPr>
          <a:r>
            <a:rPr lang="en-US" sz="1200" b="0" i="0" kern="1200"/>
            <a:t>Our approach included trend analysis, cohort grouping, and statistical tests to assess the impact of the 'Package' plan.</a:t>
          </a:r>
          <a:endParaRPr lang="en-US" sz="1200" kern="1200"/>
        </a:p>
        <a:p>
          <a:pPr marL="114300" lvl="1" indent="-114300" algn="l" defTabSz="533400">
            <a:lnSpc>
              <a:spcPct val="90000"/>
            </a:lnSpc>
            <a:spcBef>
              <a:spcPct val="0"/>
            </a:spcBef>
            <a:spcAft>
              <a:spcPct val="15000"/>
            </a:spcAft>
            <a:buChar char="•"/>
          </a:pPr>
          <a:r>
            <a:rPr lang="en-US" sz="1200" b="0" i="0" kern="1200"/>
            <a:t>Tools such as pandas for data manipulation, seaborn for visualization, and scipy for statistical analysis were employed.</a:t>
          </a:r>
          <a:endParaRPr lang="en-US" sz="1200" kern="1200"/>
        </a:p>
      </dsp:txBody>
      <dsp:txXfrm>
        <a:off x="0" y="1967628"/>
        <a:ext cx="6798539" cy="1625400"/>
      </dsp:txXfrm>
    </dsp:sp>
    <dsp:sp modelId="{8B9118CC-C427-4908-AEDC-35BD1F133F6D}">
      <dsp:nvSpPr>
        <dsp:cNvPr id="0" name=""/>
        <dsp:cNvSpPr/>
      </dsp:nvSpPr>
      <dsp:spPr>
        <a:xfrm>
          <a:off x="339926" y="1790508"/>
          <a:ext cx="475897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878" tIns="0" rIns="179878" bIns="0" numCol="1" spcCol="1270" anchor="ctr" anchorCtr="0">
          <a:noAutofit/>
        </a:bodyPr>
        <a:lstStyle/>
        <a:p>
          <a:pPr marL="0" lvl="0" indent="0" algn="l" defTabSz="533400">
            <a:lnSpc>
              <a:spcPct val="90000"/>
            </a:lnSpc>
            <a:spcBef>
              <a:spcPct val="0"/>
            </a:spcBef>
            <a:spcAft>
              <a:spcPct val="35000"/>
            </a:spcAft>
            <a:buNone/>
          </a:pPr>
          <a:r>
            <a:rPr lang="en-US" sz="1200" kern="1200"/>
            <a:t>Methodology</a:t>
          </a:r>
        </a:p>
      </dsp:txBody>
      <dsp:txXfrm>
        <a:off x="357219" y="1807801"/>
        <a:ext cx="4724391"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72C50-402F-7FCE-777A-BEB0BA8C81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CEE0BC-6BA6-0EC2-F24F-51CFEBA7BC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C84E03-5580-00B4-4024-6B149A930776}"/>
              </a:ext>
            </a:extLst>
          </p:cNvPr>
          <p:cNvSpPr>
            <a:spLocks noGrp="1"/>
          </p:cNvSpPr>
          <p:nvPr>
            <p:ph type="dt" sz="half" idx="10"/>
          </p:nvPr>
        </p:nvSpPr>
        <p:spPr/>
        <p:txBody>
          <a:bodyPr/>
          <a:lstStyle/>
          <a:p>
            <a:fld id="{0919984F-29C3-4F6E-BD82-C453092094EE}" type="datetimeFigureOut">
              <a:rPr lang="en-US" smtClean="0"/>
              <a:t>12/20/2023</a:t>
            </a:fld>
            <a:endParaRPr lang="en-US"/>
          </a:p>
        </p:txBody>
      </p:sp>
      <p:sp>
        <p:nvSpPr>
          <p:cNvPr id="5" name="Footer Placeholder 4">
            <a:extLst>
              <a:ext uri="{FF2B5EF4-FFF2-40B4-BE49-F238E27FC236}">
                <a16:creationId xmlns:a16="http://schemas.microsoft.com/office/drawing/2014/main" id="{DACEE79C-AD4B-D4F9-C587-9D608695B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81BDA-55F6-59E0-28D6-D094BFA75FB3}"/>
              </a:ext>
            </a:extLst>
          </p:cNvPr>
          <p:cNvSpPr>
            <a:spLocks noGrp="1"/>
          </p:cNvSpPr>
          <p:nvPr>
            <p:ph type="sldNum" sz="quarter" idx="12"/>
          </p:nvPr>
        </p:nvSpPr>
        <p:spPr/>
        <p:txBody>
          <a:bodyPr/>
          <a:lstStyle/>
          <a:p>
            <a:fld id="{7D9BE423-4C65-4882-9D7D-D884A33B4D4E}" type="slidenum">
              <a:rPr lang="en-US" smtClean="0"/>
              <a:t>‹#›</a:t>
            </a:fld>
            <a:endParaRPr lang="en-US"/>
          </a:p>
        </p:txBody>
      </p:sp>
    </p:spTree>
    <p:extLst>
      <p:ext uri="{BB962C8B-B14F-4D97-AF65-F5344CB8AC3E}">
        <p14:creationId xmlns:p14="http://schemas.microsoft.com/office/powerpoint/2010/main" val="1477320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6A591-7344-6301-B77E-CB748F46EB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F0B774-3129-7C28-D3CF-9895C9045B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8809C4-3029-B956-B5A7-AB1B0BAC02A7}"/>
              </a:ext>
            </a:extLst>
          </p:cNvPr>
          <p:cNvSpPr>
            <a:spLocks noGrp="1"/>
          </p:cNvSpPr>
          <p:nvPr>
            <p:ph type="dt" sz="half" idx="10"/>
          </p:nvPr>
        </p:nvSpPr>
        <p:spPr/>
        <p:txBody>
          <a:bodyPr/>
          <a:lstStyle/>
          <a:p>
            <a:fld id="{0919984F-29C3-4F6E-BD82-C453092094EE}" type="datetimeFigureOut">
              <a:rPr lang="en-US" smtClean="0"/>
              <a:t>12/20/2023</a:t>
            </a:fld>
            <a:endParaRPr lang="en-US"/>
          </a:p>
        </p:txBody>
      </p:sp>
      <p:sp>
        <p:nvSpPr>
          <p:cNvPr id="5" name="Footer Placeholder 4">
            <a:extLst>
              <a:ext uri="{FF2B5EF4-FFF2-40B4-BE49-F238E27FC236}">
                <a16:creationId xmlns:a16="http://schemas.microsoft.com/office/drawing/2014/main" id="{13FA2C16-C4CF-622B-2A6D-75D3004EA9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DC193-558E-C6A1-A42D-21CA1C5954D4}"/>
              </a:ext>
            </a:extLst>
          </p:cNvPr>
          <p:cNvSpPr>
            <a:spLocks noGrp="1"/>
          </p:cNvSpPr>
          <p:nvPr>
            <p:ph type="sldNum" sz="quarter" idx="12"/>
          </p:nvPr>
        </p:nvSpPr>
        <p:spPr/>
        <p:txBody>
          <a:bodyPr/>
          <a:lstStyle/>
          <a:p>
            <a:fld id="{7D9BE423-4C65-4882-9D7D-D884A33B4D4E}" type="slidenum">
              <a:rPr lang="en-US" smtClean="0"/>
              <a:t>‹#›</a:t>
            </a:fld>
            <a:endParaRPr lang="en-US"/>
          </a:p>
        </p:txBody>
      </p:sp>
    </p:spTree>
    <p:extLst>
      <p:ext uri="{BB962C8B-B14F-4D97-AF65-F5344CB8AC3E}">
        <p14:creationId xmlns:p14="http://schemas.microsoft.com/office/powerpoint/2010/main" val="2892582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26D0C5-555C-92A4-176D-DCDC977CF2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7A29A2-4CA6-658C-FDD1-8FA48BA5C7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7CF86-5B05-F94A-2684-09B223CA6EBF}"/>
              </a:ext>
            </a:extLst>
          </p:cNvPr>
          <p:cNvSpPr>
            <a:spLocks noGrp="1"/>
          </p:cNvSpPr>
          <p:nvPr>
            <p:ph type="dt" sz="half" idx="10"/>
          </p:nvPr>
        </p:nvSpPr>
        <p:spPr/>
        <p:txBody>
          <a:bodyPr/>
          <a:lstStyle/>
          <a:p>
            <a:fld id="{0919984F-29C3-4F6E-BD82-C453092094EE}" type="datetimeFigureOut">
              <a:rPr lang="en-US" smtClean="0"/>
              <a:t>12/20/2023</a:t>
            </a:fld>
            <a:endParaRPr lang="en-US"/>
          </a:p>
        </p:txBody>
      </p:sp>
      <p:sp>
        <p:nvSpPr>
          <p:cNvPr id="5" name="Footer Placeholder 4">
            <a:extLst>
              <a:ext uri="{FF2B5EF4-FFF2-40B4-BE49-F238E27FC236}">
                <a16:creationId xmlns:a16="http://schemas.microsoft.com/office/drawing/2014/main" id="{3C180E0B-C722-2971-17E5-01F595733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D1437-6B08-1002-9100-CA96AF3823D3}"/>
              </a:ext>
            </a:extLst>
          </p:cNvPr>
          <p:cNvSpPr>
            <a:spLocks noGrp="1"/>
          </p:cNvSpPr>
          <p:nvPr>
            <p:ph type="sldNum" sz="quarter" idx="12"/>
          </p:nvPr>
        </p:nvSpPr>
        <p:spPr/>
        <p:txBody>
          <a:bodyPr/>
          <a:lstStyle/>
          <a:p>
            <a:fld id="{7D9BE423-4C65-4882-9D7D-D884A33B4D4E}" type="slidenum">
              <a:rPr lang="en-US" smtClean="0"/>
              <a:t>‹#›</a:t>
            </a:fld>
            <a:endParaRPr lang="en-US"/>
          </a:p>
        </p:txBody>
      </p:sp>
    </p:spTree>
    <p:extLst>
      <p:ext uri="{BB962C8B-B14F-4D97-AF65-F5344CB8AC3E}">
        <p14:creationId xmlns:p14="http://schemas.microsoft.com/office/powerpoint/2010/main" val="3403940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EA5BD-DAD1-BAA8-4A4D-EE9426AB18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E03D04-48B9-83CE-5E13-EDF04C7F8E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BAD74-DF10-DE20-54BB-D445A6B566A1}"/>
              </a:ext>
            </a:extLst>
          </p:cNvPr>
          <p:cNvSpPr>
            <a:spLocks noGrp="1"/>
          </p:cNvSpPr>
          <p:nvPr>
            <p:ph type="dt" sz="half" idx="10"/>
          </p:nvPr>
        </p:nvSpPr>
        <p:spPr/>
        <p:txBody>
          <a:bodyPr/>
          <a:lstStyle/>
          <a:p>
            <a:fld id="{0919984F-29C3-4F6E-BD82-C453092094EE}" type="datetimeFigureOut">
              <a:rPr lang="en-US" smtClean="0"/>
              <a:t>12/20/2023</a:t>
            </a:fld>
            <a:endParaRPr lang="en-US"/>
          </a:p>
        </p:txBody>
      </p:sp>
      <p:sp>
        <p:nvSpPr>
          <p:cNvPr id="5" name="Footer Placeholder 4">
            <a:extLst>
              <a:ext uri="{FF2B5EF4-FFF2-40B4-BE49-F238E27FC236}">
                <a16:creationId xmlns:a16="http://schemas.microsoft.com/office/drawing/2014/main" id="{6FC54715-0DB1-58EE-F489-5EF7FDB550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4994E9-6CB4-8B8C-37F5-748FAA823770}"/>
              </a:ext>
            </a:extLst>
          </p:cNvPr>
          <p:cNvSpPr>
            <a:spLocks noGrp="1"/>
          </p:cNvSpPr>
          <p:nvPr>
            <p:ph type="sldNum" sz="quarter" idx="12"/>
          </p:nvPr>
        </p:nvSpPr>
        <p:spPr/>
        <p:txBody>
          <a:bodyPr/>
          <a:lstStyle/>
          <a:p>
            <a:fld id="{7D9BE423-4C65-4882-9D7D-D884A33B4D4E}" type="slidenum">
              <a:rPr lang="en-US" smtClean="0"/>
              <a:t>‹#›</a:t>
            </a:fld>
            <a:endParaRPr lang="en-US"/>
          </a:p>
        </p:txBody>
      </p:sp>
    </p:spTree>
    <p:extLst>
      <p:ext uri="{BB962C8B-B14F-4D97-AF65-F5344CB8AC3E}">
        <p14:creationId xmlns:p14="http://schemas.microsoft.com/office/powerpoint/2010/main" val="873931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22C5-B0CD-B76E-C065-45ADB9E3A4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24BF02-6284-2FCC-21F9-BBEE193DF6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208C8B-08FE-86FE-FC09-76CDC898CAB8}"/>
              </a:ext>
            </a:extLst>
          </p:cNvPr>
          <p:cNvSpPr>
            <a:spLocks noGrp="1"/>
          </p:cNvSpPr>
          <p:nvPr>
            <p:ph type="dt" sz="half" idx="10"/>
          </p:nvPr>
        </p:nvSpPr>
        <p:spPr/>
        <p:txBody>
          <a:bodyPr/>
          <a:lstStyle/>
          <a:p>
            <a:fld id="{0919984F-29C3-4F6E-BD82-C453092094EE}" type="datetimeFigureOut">
              <a:rPr lang="en-US" smtClean="0"/>
              <a:t>12/20/2023</a:t>
            </a:fld>
            <a:endParaRPr lang="en-US"/>
          </a:p>
        </p:txBody>
      </p:sp>
      <p:sp>
        <p:nvSpPr>
          <p:cNvPr id="5" name="Footer Placeholder 4">
            <a:extLst>
              <a:ext uri="{FF2B5EF4-FFF2-40B4-BE49-F238E27FC236}">
                <a16:creationId xmlns:a16="http://schemas.microsoft.com/office/drawing/2014/main" id="{88EF0E76-04DE-0DB3-C61B-E9F0E5A82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31C222-E106-6E4D-4185-D23FE01BBA06}"/>
              </a:ext>
            </a:extLst>
          </p:cNvPr>
          <p:cNvSpPr>
            <a:spLocks noGrp="1"/>
          </p:cNvSpPr>
          <p:nvPr>
            <p:ph type="sldNum" sz="quarter" idx="12"/>
          </p:nvPr>
        </p:nvSpPr>
        <p:spPr/>
        <p:txBody>
          <a:bodyPr/>
          <a:lstStyle/>
          <a:p>
            <a:fld id="{7D9BE423-4C65-4882-9D7D-D884A33B4D4E}" type="slidenum">
              <a:rPr lang="en-US" smtClean="0"/>
              <a:t>‹#›</a:t>
            </a:fld>
            <a:endParaRPr lang="en-US"/>
          </a:p>
        </p:txBody>
      </p:sp>
    </p:spTree>
    <p:extLst>
      <p:ext uri="{BB962C8B-B14F-4D97-AF65-F5344CB8AC3E}">
        <p14:creationId xmlns:p14="http://schemas.microsoft.com/office/powerpoint/2010/main" val="1092716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C9731-9421-C990-53BE-9213F6C1F1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60C5A-5071-686E-17FD-78C7A10632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060A4F-397E-D04B-9E72-6B388B8464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1A4791-C969-4E68-98F8-87FE66243AAA}"/>
              </a:ext>
            </a:extLst>
          </p:cNvPr>
          <p:cNvSpPr>
            <a:spLocks noGrp="1"/>
          </p:cNvSpPr>
          <p:nvPr>
            <p:ph type="dt" sz="half" idx="10"/>
          </p:nvPr>
        </p:nvSpPr>
        <p:spPr/>
        <p:txBody>
          <a:bodyPr/>
          <a:lstStyle/>
          <a:p>
            <a:fld id="{0919984F-29C3-4F6E-BD82-C453092094EE}" type="datetimeFigureOut">
              <a:rPr lang="en-US" smtClean="0"/>
              <a:t>12/20/2023</a:t>
            </a:fld>
            <a:endParaRPr lang="en-US"/>
          </a:p>
        </p:txBody>
      </p:sp>
      <p:sp>
        <p:nvSpPr>
          <p:cNvPr id="6" name="Footer Placeholder 5">
            <a:extLst>
              <a:ext uri="{FF2B5EF4-FFF2-40B4-BE49-F238E27FC236}">
                <a16:creationId xmlns:a16="http://schemas.microsoft.com/office/drawing/2014/main" id="{FCF9FC70-5828-0BA2-5D83-E7F8E2E331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19402F-8C47-12FA-C6C5-56EFB3FF740C}"/>
              </a:ext>
            </a:extLst>
          </p:cNvPr>
          <p:cNvSpPr>
            <a:spLocks noGrp="1"/>
          </p:cNvSpPr>
          <p:nvPr>
            <p:ph type="sldNum" sz="quarter" idx="12"/>
          </p:nvPr>
        </p:nvSpPr>
        <p:spPr/>
        <p:txBody>
          <a:bodyPr/>
          <a:lstStyle/>
          <a:p>
            <a:fld id="{7D9BE423-4C65-4882-9D7D-D884A33B4D4E}" type="slidenum">
              <a:rPr lang="en-US" smtClean="0"/>
              <a:t>‹#›</a:t>
            </a:fld>
            <a:endParaRPr lang="en-US"/>
          </a:p>
        </p:txBody>
      </p:sp>
    </p:spTree>
    <p:extLst>
      <p:ext uri="{BB962C8B-B14F-4D97-AF65-F5344CB8AC3E}">
        <p14:creationId xmlns:p14="http://schemas.microsoft.com/office/powerpoint/2010/main" val="2570384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9228-8513-C187-9E60-4BEA5D569D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7787FC-8425-889D-1174-E3CE9DFD88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F6A80-0F8B-4CB4-E48A-4BF0B9B14F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256459-56EC-6360-B02A-849D740ED3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0F2019-79AD-960A-13D9-EEC8C6E602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157D0E-2D16-36B4-2522-381B741DF6E1}"/>
              </a:ext>
            </a:extLst>
          </p:cNvPr>
          <p:cNvSpPr>
            <a:spLocks noGrp="1"/>
          </p:cNvSpPr>
          <p:nvPr>
            <p:ph type="dt" sz="half" idx="10"/>
          </p:nvPr>
        </p:nvSpPr>
        <p:spPr/>
        <p:txBody>
          <a:bodyPr/>
          <a:lstStyle/>
          <a:p>
            <a:fld id="{0919984F-29C3-4F6E-BD82-C453092094EE}" type="datetimeFigureOut">
              <a:rPr lang="en-US" smtClean="0"/>
              <a:t>12/20/2023</a:t>
            </a:fld>
            <a:endParaRPr lang="en-US"/>
          </a:p>
        </p:txBody>
      </p:sp>
      <p:sp>
        <p:nvSpPr>
          <p:cNvPr id="8" name="Footer Placeholder 7">
            <a:extLst>
              <a:ext uri="{FF2B5EF4-FFF2-40B4-BE49-F238E27FC236}">
                <a16:creationId xmlns:a16="http://schemas.microsoft.com/office/drawing/2014/main" id="{7A7C3EA2-7250-A6CE-2A68-1754F35F3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465AEC-0AEF-6009-3157-1DAE7EAF3893}"/>
              </a:ext>
            </a:extLst>
          </p:cNvPr>
          <p:cNvSpPr>
            <a:spLocks noGrp="1"/>
          </p:cNvSpPr>
          <p:nvPr>
            <p:ph type="sldNum" sz="quarter" idx="12"/>
          </p:nvPr>
        </p:nvSpPr>
        <p:spPr/>
        <p:txBody>
          <a:bodyPr/>
          <a:lstStyle/>
          <a:p>
            <a:fld id="{7D9BE423-4C65-4882-9D7D-D884A33B4D4E}" type="slidenum">
              <a:rPr lang="en-US" smtClean="0"/>
              <a:t>‹#›</a:t>
            </a:fld>
            <a:endParaRPr lang="en-US"/>
          </a:p>
        </p:txBody>
      </p:sp>
    </p:spTree>
    <p:extLst>
      <p:ext uri="{BB962C8B-B14F-4D97-AF65-F5344CB8AC3E}">
        <p14:creationId xmlns:p14="http://schemas.microsoft.com/office/powerpoint/2010/main" val="2929223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267F-EAFB-5426-2685-F3DEF4B359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DA09DA-EE18-0E9B-0188-F1ABB73ECB83}"/>
              </a:ext>
            </a:extLst>
          </p:cNvPr>
          <p:cNvSpPr>
            <a:spLocks noGrp="1"/>
          </p:cNvSpPr>
          <p:nvPr>
            <p:ph type="dt" sz="half" idx="10"/>
          </p:nvPr>
        </p:nvSpPr>
        <p:spPr/>
        <p:txBody>
          <a:bodyPr/>
          <a:lstStyle/>
          <a:p>
            <a:fld id="{0919984F-29C3-4F6E-BD82-C453092094EE}" type="datetimeFigureOut">
              <a:rPr lang="en-US" smtClean="0"/>
              <a:t>12/20/2023</a:t>
            </a:fld>
            <a:endParaRPr lang="en-US"/>
          </a:p>
        </p:txBody>
      </p:sp>
      <p:sp>
        <p:nvSpPr>
          <p:cNvPr id="4" name="Footer Placeholder 3">
            <a:extLst>
              <a:ext uri="{FF2B5EF4-FFF2-40B4-BE49-F238E27FC236}">
                <a16:creationId xmlns:a16="http://schemas.microsoft.com/office/drawing/2014/main" id="{D5DF91AF-C966-2F0D-5643-9BF45172E3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CFE6BE-85A9-9A3B-DC53-E3FB45D454EA}"/>
              </a:ext>
            </a:extLst>
          </p:cNvPr>
          <p:cNvSpPr>
            <a:spLocks noGrp="1"/>
          </p:cNvSpPr>
          <p:nvPr>
            <p:ph type="sldNum" sz="quarter" idx="12"/>
          </p:nvPr>
        </p:nvSpPr>
        <p:spPr/>
        <p:txBody>
          <a:bodyPr/>
          <a:lstStyle/>
          <a:p>
            <a:fld id="{7D9BE423-4C65-4882-9D7D-D884A33B4D4E}" type="slidenum">
              <a:rPr lang="en-US" smtClean="0"/>
              <a:t>‹#›</a:t>
            </a:fld>
            <a:endParaRPr lang="en-US"/>
          </a:p>
        </p:txBody>
      </p:sp>
    </p:spTree>
    <p:extLst>
      <p:ext uri="{BB962C8B-B14F-4D97-AF65-F5344CB8AC3E}">
        <p14:creationId xmlns:p14="http://schemas.microsoft.com/office/powerpoint/2010/main" val="3284868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F2D1FF-5158-EAA9-8A6B-38F09F90F462}"/>
              </a:ext>
            </a:extLst>
          </p:cNvPr>
          <p:cNvSpPr>
            <a:spLocks noGrp="1"/>
          </p:cNvSpPr>
          <p:nvPr>
            <p:ph type="dt" sz="half" idx="10"/>
          </p:nvPr>
        </p:nvSpPr>
        <p:spPr/>
        <p:txBody>
          <a:bodyPr/>
          <a:lstStyle/>
          <a:p>
            <a:fld id="{0919984F-29C3-4F6E-BD82-C453092094EE}" type="datetimeFigureOut">
              <a:rPr lang="en-US" smtClean="0"/>
              <a:t>12/20/2023</a:t>
            </a:fld>
            <a:endParaRPr lang="en-US"/>
          </a:p>
        </p:txBody>
      </p:sp>
      <p:sp>
        <p:nvSpPr>
          <p:cNvPr id="3" name="Footer Placeholder 2">
            <a:extLst>
              <a:ext uri="{FF2B5EF4-FFF2-40B4-BE49-F238E27FC236}">
                <a16:creationId xmlns:a16="http://schemas.microsoft.com/office/drawing/2014/main" id="{778ACFAC-A92C-AEFE-83E7-BA4F282842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AA18F5-C8AA-43E7-60BD-96EA864909D9}"/>
              </a:ext>
            </a:extLst>
          </p:cNvPr>
          <p:cNvSpPr>
            <a:spLocks noGrp="1"/>
          </p:cNvSpPr>
          <p:nvPr>
            <p:ph type="sldNum" sz="quarter" idx="12"/>
          </p:nvPr>
        </p:nvSpPr>
        <p:spPr/>
        <p:txBody>
          <a:bodyPr/>
          <a:lstStyle/>
          <a:p>
            <a:fld id="{7D9BE423-4C65-4882-9D7D-D884A33B4D4E}" type="slidenum">
              <a:rPr lang="en-US" smtClean="0"/>
              <a:t>‹#›</a:t>
            </a:fld>
            <a:endParaRPr lang="en-US"/>
          </a:p>
        </p:txBody>
      </p:sp>
    </p:spTree>
    <p:extLst>
      <p:ext uri="{BB962C8B-B14F-4D97-AF65-F5344CB8AC3E}">
        <p14:creationId xmlns:p14="http://schemas.microsoft.com/office/powerpoint/2010/main" val="349951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C46D-F7D0-317D-DA07-7060D304D2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F35EF3-EE5B-4A20-2D02-C828BB171E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75360C-B6FD-75E6-6B6F-710D7A632E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3CC0F7-E205-79DE-2B24-4767B96A0298}"/>
              </a:ext>
            </a:extLst>
          </p:cNvPr>
          <p:cNvSpPr>
            <a:spLocks noGrp="1"/>
          </p:cNvSpPr>
          <p:nvPr>
            <p:ph type="dt" sz="half" idx="10"/>
          </p:nvPr>
        </p:nvSpPr>
        <p:spPr/>
        <p:txBody>
          <a:bodyPr/>
          <a:lstStyle/>
          <a:p>
            <a:fld id="{0919984F-29C3-4F6E-BD82-C453092094EE}" type="datetimeFigureOut">
              <a:rPr lang="en-US" smtClean="0"/>
              <a:t>12/20/2023</a:t>
            </a:fld>
            <a:endParaRPr lang="en-US"/>
          </a:p>
        </p:txBody>
      </p:sp>
      <p:sp>
        <p:nvSpPr>
          <p:cNvPr id="6" name="Footer Placeholder 5">
            <a:extLst>
              <a:ext uri="{FF2B5EF4-FFF2-40B4-BE49-F238E27FC236}">
                <a16:creationId xmlns:a16="http://schemas.microsoft.com/office/drawing/2014/main" id="{4D1EDD46-6851-8AED-83AD-DBD9D4974D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0AE716-C0BC-6B11-46A6-3FB682DA9EF6}"/>
              </a:ext>
            </a:extLst>
          </p:cNvPr>
          <p:cNvSpPr>
            <a:spLocks noGrp="1"/>
          </p:cNvSpPr>
          <p:nvPr>
            <p:ph type="sldNum" sz="quarter" idx="12"/>
          </p:nvPr>
        </p:nvSpPr>
        <p:spPr/>
        <p:txBody>
          <a:bodyPr/>
          <a:lstStyle/>
          <a:p>
            <a:fld id="{7D9BE423-4C65-4882-9D7D-D884A33B4D4E}" type="slidenum">
              <a:rPr lang="en-US" smtClean="0"/>
              <a:t>‹#›</a:t>
            </a:fld>
            <a:endParaRPr lang="en-US"/>
          </a:p>
        </p:txBody>
      </p:sp>
    </p:spTree>
    <p:extLst>
      <p:ext uri="{BB962C8B-B14F-4D97-AF65-F5344CB8AC3E}">
        <p14:creationId xmlns:p14="http://schemas.microsoft.com/office/powerpoint/2010/main" val="107980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10858-F0EE-73CC-DB44-3D4D95103A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869324-A056-757E-870D-ACBC7F4D00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3EAC70-3327-9F72-2837-C26C40387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303D67-4EC0-D03A-1DF8-2C8EC837E1E5}"/>
              </a:ext>
            </a:extLst>
          </p:cNvPr>
          <p:cNvSpPr>
            <a:spLocks noGrp="1"/>
          </p:cNvSpPr>
          <p:nvPr>
            <p:ph type="dt" sz="half" idx="10"/>
          </p:nvPr>
        </p:nvSpPr>
        <p:spPr/>
        <p:txBody>
          <a:bodyPr/>
          <a:lstStyle/>
          <a:p>
            <a:fld id="{0919984F-29C3-4F6E-BD82-C453092094EE}" type="datetimeFigureOut">
              <a:rPr lang="en-US" smtClean="0"/>
              <a:t>12/20/2023</a:t>
            </a:fld>
            <a:endParaRPr lang="en-US"/>
          </a:p>
        </p:txBody>
      </p:sp>
      <p:sp>
        <p:nvSpPr>
          <p:cNvPr id="6" name="Footer Placeholder 5">
            <a:extLst>
              <a:ext uri="{FF2B5EF4-FFF2-40B4-BE49-F238E27FC236}">
                <a16:creationId xmlns:a16="http://schemas.microsoft.com/office/drawing/2014/main" id="{FE929F83-8517-877F-5CE3-ED73F681F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69CBCA-60C1-C15B-E41C-1246E4B37317}"/>
              </a:ext>
            </a:extLst>
          </p:cNvPr>
          <p:cNvSpPr>
            <a:spLocks noGrp="1"/>
          </p:cNvSpPr>
          <p:nvPr>
            <p:ph type="sldNum" sz="quarter" idx="12"/>
          </p:nvPr>
        </p:nvSpPr>
        <p:spPr/>
        <p:txBody>
          <a:bodyPr/>
          <a:lstStyle/>
          <a:p>
            <a:fld id="{7D9BE423-4C65-4882-9D7D-D884A33B4D4E}" type="slidenum">
              <a:rPr lang="en-US" smtClean="0"/>
              <a:t>‹#›</a:t>
            </a:fld>
            <a:endParaRPr lang="en-US"/>
          </a:p>
        </p:txBody>
      </p:sp>
    </p:spTree>
    <p:extLst>
      <p:ext uri="{BB962C8B-B14F-4D97-AF65-F5344CB8AC3E}">
        <p14:creationId xmlns:p14="http://schemas.microsoft.com/office/powerpoint/2010/main" val="4266793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624BCE-EF7A-8B4F-0231-688CFFDA28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D78A0A-C48B-5402-64C6-234D648682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C5097B-EC4C-A088-807C-EBAA3FB12E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19984F-29C3-4F6E-BD82-C453092094EE}" type="datetimeFigureOut">
              <a:rPr lang="en-US" smtClean="0"/>
              <a:t>12/20/2023</a:t>
            </a:fld>
            <a:endParaRPr lang="en-US"/>
          </a:p>
        </p:txBody>
      </p:sp>
      <p:sp>
        <p:nvSpPr>
          <p:cNvPr id="5" name="Footer Placeholder 4">
            <a:extLst>
              <a:ext uri="{FF2B5EF4-FFF2-40B4-BE49-F238E27FC236}">
                <a16:creationId xmlns:a16="http://schemas.microsoft.com/office/drawing/2014/main" id="{9646C791-C033-CCF7-4494-22BE69BBDE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480FCF-9D86-F900-800E-509DBDEC63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E423-4C65-4882-9D7D-D884A33B4D4E}" type="slidenum">
              <a:rPr lang="en-US" smtClean="0"/>
              <a:t>‹#›</a:t>
            </a:fld>
            <a:endParaRPr lang="en-US"/>
          </a:p>
        </p:txBody>
      </p:sp>
    </p:spTree>
    <p:extLst>
      <p:ext uri="{BB962C8B-B14F-4D97-AF65-F5344CB8AC3E}">
        <p14:creationId xmlns:p14="http://schemas.microsoft.com/office/powerpoint/2010/main" val="3231057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Person writing on a notepad">
            <a:extLst>
              <a:ext uri="{FF2B5EF4-FFF2-40B4-BE49-F238E27FC236}">
                <a16:creationId xmlns:a16="http://schemas.microsoft.com/office/drawing/2014/main" id="{2B02EF67-182A-1010-6B62-04634D0D4DF7}"/>
              </a:ext>
            </a:extLst>
          </p:cNvPr>
          <p:cNvPicPr>
            <a:picLocks noChangeAspect="1"/>
          </p:cNvPicPr>
          <p:nvPr/>
        </p:nvPicPr>
        <p:blipFill rotWithShape="1">
          <a:blip r:embed="rId2">
            <a:duotone>
              <a:prstClr val="black"/>
              <a:schemeClr val="bg1">
                <a:tint val="45000"/>
                <a:satMod val="400000"/>
              </a:schemeClr>
            </a:duotone>
            <a:alphaModFix amt="10000"/>
          </a:blip>
          <a:srcRect t="16491" b="12531"/>
          <a:stretch/>
        </p:blipFill>
        <p:spPr>
          <a:xfrm>
            <a:off x="20" y="10"/>
            <a:ext cx="12191979" cy="6857990"/>
          </a:xfrm>
          <a:prstGeom prst="rect">
            <a:avLst/>
          </a:prstGeom>
        </p:spPr>
      </p:pic>
      <p:sp>
        <p:nvSpPr>
          <p:cNvPr id="2" name="Title 1">
            <a:extLst>
              <a:ext uri="{FF2B5EF4-FFF2-40B4-BE49-F238E27FC236}">
                <a16:creationId xmlns:a16="http://schemas.microsoft.com/office/drawing/2014/main" id="{5263EEF7-7D28-F8D9-300F-C9260A84BF19}"/>
              </a:ext>
            </a:extLst>
          </p:cNvPr>
          <p:cNvSpPr>
            <a:spLocks noGrp="1"/>
          </p:cNvSpPr>
          <p:nvPr>
            <p:ph type="ctrTitle"/>
          </p:nvPr>
        </p:nvSpPr>
        <p:spPr>
          <a:xfrm>
            <a:off x="732568" y="1169982"/>
            <a:ext cx="10530318" cy="2736390"/>
          </a:xfrm>
        </p:spPr>
        <p:txBody>
          <a:bodyPr anchor="b">
            <a:normAutofit/>
          </a:bodyPr>
          <a:lstStyle/>
          <a:p>
            <a:pPr algn="l"/>
            <a:r>
              <a:rPr lang="en-US" sz="6800" b="0" i="0">
                <a:solidFill>
                  <a:schemeClr val="tx2"/>
                </a:solidFill>
                <a:effectLst/>
                <a:latin typeface="Söhne"/>
              </a:rPr>
              <a:t>Subscriber Behavior Analysis Post-Plan Introduction</a:t>
            </a:r>
            <a:endParaRPr lang="en-US" sz="6800">
              <a:solidFill>
                <a:schemeClr val="tx2"/>
              </a:solidFill>
            </a:endParaRPr>
          </a:p>
        </p:txBody>
      </p:sp>
      <p:sp>
        <p:nvSpPr>
          <p:cNvPr id="3" name="Subtitle 2">
            <a:extLst>
              <a:ext uri="{FF2B5EF4-FFF2-40B4-BE49-F238E27FC236}">
                <a16:creationId xmlns:a16="http://schemas.microsoft.com/office/drawing/2014/main" id="{B42CA2B2-9FCE-F493-FBFD-2CCE21F13E8D}"/>
              </a:ext>
            </a:extLst>
          </p:cNvPr>
          <p:cNvSpPr>
            <a:spLocks noGrp="1"/>
          </p:cNvSpPr>
          <p:nvPr>
            <p:ph type="subTitle" idx="1"/>
          </p:nvPr>
        </p:nvSpPr>
        <p:spPr>
          <a:xfrm>
            <a:off x="732567" y="4067745"/>
            <a:ext cx="10530318" cy="1949813"/>
          </a:xfrm>
        </p:spPr>
        <p:txBody>
          <a:bodyPr anchor="t">
            <a:normAutofit/>
          </a:bodyPr>
          <a:lstStyle/>
          <a:p>
            <a:pPr algn="l"/>
            <a:r>
              <a:rPr lang="en-US" sz="2200" b="0" i="0">
                <a:solidFill>
                  <a:schemeClr val="tx2"/>
                </a:solidFill>
                <a:effectLst/>
                <a:latin typeface="Söhne"/>
              </a:rPr>
              <a:t>Impact of the 'Package' Plan on Customer Metrics</a:t>
            </a:r>
          </a:p>
          <a:p>
            <a:pPr algn="l"/>
            <a:r>
              <a:rPr lang="en-US" sz="2200">
                <a:solidFill>
                  <a:schemeClr val="tx2"/>
                </a:solidFill>
                <a:latin typeface="Söhne"/>
              </a:rPr>
              <a:t>Presented by: Nurly Kuzdikbay</a:t>
            </a:r>
            <a:endParaRPr lang="en-US" sz="2200">
              <a:solidFill>
                <a:schemeClr val="tx2"/>
              </a:solidFill>
            </a:endParaRPr>
          </a:p>
        </p:txBody>
      </p:sp>
      <p:cxnSp>
        <p:nvCxnSpPr>
          <p:cNvPr id="25" name="Straight Connector 24">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30" name="Straight Connector 29">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28033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80457B-1320-84C1-5906-4F226724DBF5}"/>
              </a:ext>
            </a:extLst>
          </p:cNvPr>
          <p:cNvSpPr>
            <a:spLocks noGrp="1"/>
          </p:cNvSpPr>
          <p:nvPr>
            <p:ph type="title"/>
          </p:nvPr>
        </p:nvSpPr>
        <p:spPr>
          <a:xfrm>
            <a:off x="4553733" y="548464"/>
            <a:ext cx="6798541" cy="1675623"/>
          </a:xfrm>
        </p:spPr>
        <p:txBody>
          <a:bodyPr anchor="b">
            <a:normAutofit/>
          </a:bodyPr>
          <a:lstStyle/>
          <a:p>
            <a:r>
              <a:rPr lang="en-US" sz="4000"/>
              <a:t>Introduction and Methodology</a:t>
            </a:r>
          </a:p>
        </p:txBody>
      </p:sp>
      <p:pic>
        <p:nvPicPr>
          <p:cNvPr id="5" name="Picture 4" descr="Graph on document with pen">
            <a:extLst>
              <a:ext uri="{FF2B5EF4-FFF2-40B4-BE49-F238E27FC236}">
                <a16:creationId xmlns:a16="http://schemas.microsoft.com/office/drawing/2014/main" id="{3E9A656F-9BBC-E7A2-FD0B-836218FD7945}"/>
              </a:ext>
            </a:extLst>
          </p:cNvPr>
          <p:cNvPicPr>
            <a:picLocks noChangeAspect="1"/>
          </p:cNvPicPr>
          <p:nvPr/>
        </p:nvPicPr>
        <p:blipFill rotWithShape="1">
          <a:blip r:embed="rId2"/>
          <a:srcRect l="36438" r="22716" b="-1"/>
          <a:stretch/>
        </p:blipFill>
        <p:spPr>
          <a:xfrm>
            <a:off x="1" y="10"/>
            <a:ext cx="4196496" cy="6857990"/>
          </a:xfrm>
          <a:prstGeom prst="rect">
            <a:avLst/>
          </a:prstGeom>
          <a:effectLst/>
        </p:spPr>
      </p:pic>
      <p:graphicFrame>
        <p:nvGraphicFramePr>
          <p:cNvPr id="11" name="Content Placeholder 2">
            <a:extLst>
              <a:ext uri="{FF2B5EF4-FFF2-40B4-BE49-F238E27FC236}">
                <a16:creationId xmlns:a16="http://schemas.microsoft.com/office/drawing/2014/main" id="{FEBFD385-5110-8A39-E973-5CA1F13A807C}"/>
              </a:ext>
            </a:extLst>
          </p:cNvPr>
          <p:cNvGraphicFramePr>
            <a:graphicFrameLocks noGrp="1"/>
          </p:cNvGraphicFramePr>
          <p:nvPr>
            <p:ph idx="1"/>
          </p:nvPr>
        </p:nvGraphicFramePr>
        <p:xfrm>
          <a:off x="4553734" y="2409830"/>
          <a:ext cx="6798539"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5308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2" name="Group 4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43" name="Freeform: Shape 4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11DDCB4-62EC-8997-34D0-09D2398CEC20}"/>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Comparative analysis</a:t>
            </a:r>
          </a:p>
        </p:txBody>
      </p:sp>
      <p:sp>
        <p:nvSpPr>
          <p:cNvPr id="21" name="Content Placeholder 2">
            <a:extLst>
              <a:ext uri="{FF2B5EF4-FFF2-40B4-BE49-F238E27FC236}">
                <a16:creationId xmlns:a16="http://schemas.microsoft.com/office/drawing/2014/main" id="{44D6D9AB-C8C6-36CE-1942-C932DC9D1788}"/>
              </a:ext>
            </a:extLst>
          </p:cNvPr>
          <p:cNvSpPr>
            <a:spLocks noGrp="1"/>
          </p:cNvSpPr>
          <p:nvPr>
            <p:ph idx="1"/>
          </p:nvPr>
        </p:nvSpPr>
        <p:spPr>
          <a:xfrm>
            <a:off x="6172200" y="804672"/>
            <a:ext cx="5221224" cy="5230368"/>
          </a:xfrm>
        </p:spPr>
        <p:txBody>
          <a:bodyPr anchor="ctr">
            <a:normAutofit/>
          </a:bodyPr>
          <a:lstStyle/>
          <a:p>
            <a:pPr>
              <a:buFont typeface="Arial" panose="020B0604020202020204" pitchFamily="34" charset="0"/>
              <a:buChar char="•"/>
            </a:pPr>
            <a:r>
              <a:rPr lang="en-US" sz="1800" b="0" i="0">
                <a:solidFill>
                  <a:schemeClr val="tx2"/>
                </a:solidFill>
                <a:effectLst/>
                <a:latin typeface="Söhne"/>
              </a:rPr>
              <a:t>Analyzing the 'Package' plan's financial impact revealed distinct trends:</a:t>
            </a:r>
          </a:p>
          <a:p>
            <a:pPr marL="742950" lvl="1" indent="-285750">
              <a:buFont typeface="Arial" panose="020B0604020202020204" pitchFamily="34" charset="0"/>
              <a:buChar char="•"/>
            </a:pPr>
            <a:r>
              <a:rPr lang="en-US" sz="1800" b="0" i="0">
                <a:solidFill>
                  <a:schemeClr val="tx2"/>
                </a:solidFill>
                <a:effectLst/>
                <a:latin typeface="Söhne"/>
              </a:rPr>
              <a:t>'Package' Plan subscribers increased their average expenditure from 1428.40 to 1507.43 Tenge after April.</a:t>
            </a:r>
          </a:p>
          <a:p>
            <a:pPr marL="742950" lvl="1" indent="-285750">
              <a:buFont typeface="Arial" panose="020B0604020202020204" pitchFamily="34" charset="0"/>
              <a:buChar char="•"/>
            </a:pPr>
            <a:r>
              <a:rPr lang="en-US" sz="1800" b="0" i="0">
                <a:solidFill>
                  <a:schemeClr val="tx2"/>
                </a:solidFill>
                <a:effectLst/>
                <a:latin typeface="Söhne"/>
              </a:rPr>
              <a:t>Conversely, subscribers on Other Plans decreased spending from 1031.70 to 864.18 Tenge in the same period.</a:t>
            </a:r>
          </a:p>
          <a:p>
            <a:pPr>
              <a:buFont typeface="Arial" panose="020B0604020202020204" pitchFamily="34" charset="0"/>
              <a:buChar char="•"/>
            </a:pPr>
            <a:r>
              <a:rPr lang="en-US" sz="1800" b="0" i="0">
                <a:solidFill>
                  <a:schemeClr val="tx2"/>
                </a:solidFill>
                <a:effectLst/>
                <a:latin typeface="Söhne"/>
              </a:rPr>
              <a:t>Internet usage trends followed a similar pattern:</a:t>
            </a:r>
          </a:p>
          <a:p>
            <a:pPr marL="742950" lvl="1" indent="-285750">
              <a:buFont typeface="Arial" panose="020B0604020202020204" pitchFamily="34" charset="0"/>
              <a:buChar char="•"/>
            </a:pPr>
            <a:r>
              <a:rPr lang="en-US" sz="1800" b="0" i="0">
                <a:solidFill>
                  <a:schemeClr val="tx2"/>
                </a:solidFill>
                <a:effectLst/>
                <a:latin typeface="Söhne"/>
              </a:rPr>
              <a:t>'Package' Plan users showed a rise in average traffic from 2127.45 Mb to 2224.07 Mb.</a:t>
            </a:r>
          </a:p>
          <a:p>
            <a:pPr marL="742950" lvl="1" indent="-285750">
              <a:buFont typeface="Arial" panose="020B0604020202020204" pitchFamily="34" charset="0"/>
              <a:buChar char="•"/>
            </a:pPr>
            <a:r>
              <a:rPr lang="en-US" sz="1800" b="0" i="0">
                <a:solidFill>
                  <a:schemeClr val="tx2"/>
                </a:solidFill>
                <a:effectLst/>
                <a:latin typeface="Söhne"/>
              </a:rPr>
              <a:t>Other Plan subscribers reduced their usage from 548.45 Mb to 248.54 Mb post-April.</a:t>
            </a:r>
          </a:p>
          <a:p>
            <a:pPr>
              <a:buFont typeface="Arial" panose="020B0604020202020204" pitchFamily="34" charset="0"/>
              <a:buChar char="•"/>
            </a:pPr>
            <a:r>
              <a:rPr lang="en-US" sz="1800" b="0" i="0">
                <a:solidFill>
                  <a:schemeClr val="tx2"/>
                </a:solidFill>
                <a:effectLst/>
                <a:latin typeface="Söhne"/>
              </a:rPr>
              <a:t>These findings suggest the 'Package' plan has positively influenced customer spending and service usage.</a:t>
            </a:r>
          </a:p>
          <a:p>
            <a:endParaRPr lang="en-US" sz="1800">
              <a:solidFill>
                <a:schemeClr val="tx2"/>
              </a:solidFill>
            </a:endParaRPr>
          </a:p>
        </p:txBody>
      </p:sp>
    </p:spTree>
    <p:extLst>
      <p:ext uri="{BB962C8B-B14F-4D97-AF65-F5344CB8AC3E}">
        <p14:creationId xmlns:p14="http://schemas.microsoft.com/office/powerpoint/2010/main" val="3186830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0C955-2902-4FEF-C4E6-3ABEF72E7BCF}"/>
              </a:ext>
            </a:extLst>
          </p:cNvPr>
          <p:cNvSpPr>
            <a:spLocks noGrp="1"/>
          </p:cNvSpPr>
          <p:nvPr>
            <p:ph type="title"/>
          </p:nvPr>
        </p:nvSpPr>
        <p:spPr>
          <a:xfrm>
            <a:off x="1179576" y="1163848"/>
            <a:ext cx="9829800" cy="1325880"/>
          </a:xfrm>
        </p:spPr>
        <p:txBody>
          <a:bodyPr vert="horz" lIns="91440" tIns="45720" rIns="91440" bIns="45720" rtlCol="0" anchor="b">
            <a:normAutofit/>
          </a:bodyPr>
          <a:lstStyle/>
          <a:p>
            <a:pPr algn="ctr"/>
            <a:r>
              <a:rPr lang="en-US" sz="3600" kern="1200">
                <a:solidFill>
                  <a:schemeClr val="tx2"/>
                </a:solidFill>
                <a:latin typeface="+mj-lt"/>
                <a:ea typeface="+mj-ea"/>
                <a:cs typeface="+mj-cs"/>
              </a:rPr>
              <a:t>Trend Analysis: Package Plan</a:t>
            </a:r>
          </a:p>
        </p:txBody>
      </p:sp>
      <p:grpSp>
        <p:nvGrpSpPr>
          <p:cNvPr id="106" name="Group 105">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107" name="Freeform: Shape 106">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Shape 107">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Freeform: Shape 108">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Freeform: Shape 109">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494D64BE-DBDF-70D6-015E-F2F1EFEB7772}"/>
              </a:ext>
            </a:extLst>
          </p:cNvPr>
          <p:cNvPicPr>
            <a:picLocks noChangeAspect="1"/>
          </p:cNvPicPr>
          <p:nvPr/>
        </p:nvPicPr>
        <p:blipFill>
          <a:blip r:embed="rId2"/>
          <a:stretch>
            <a:fillRect/>
          </a:stretch>
        </p:blipFill>
        <p:spPr>
          <a:xfrm>
            <a:off x="804671" y="3060835"/>
            <a:ext cx="5129106" cy="2679958"/>
          </a:xfrm>
          <a:prstGeom prst="rect">
            <a:avLst/>
          </a:prstGeom>
        </p:spPr>
      </p:pic>
      <p:sp>
        <p:nvSpPr>
          <p:cNvPr id="3" name="Content Placeholder 2">
            <a:extLst>
              <a:ext uri="{FF2B5EF4-FFF2-40B4-BE49-F238E27FC236}">
                <a16:creationId xmlns:a16="http://schemas.microsoft.com/office/drawing/2014/main" id="{1A91AE3B-BC64-1C44-A1C7-C9F6386FB6BD}"/>
              </a:ext>
            </a:extLst>
          </p:cNvPr>
          <p:cNvSpPr>
            <a:spLocks/>
          </p:cNvSpPr>
          <p:nvPr/>
        </p:nvSpPr>
        <p:spPr>
          <a:xfrm>
            <a:off x="6354871" y="2827419"/>
            <a:ext cx="5029200" cy="322762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b="1">
                <a:solidFill>
                  <a:schemeClr val="tx2"/>
                </a:solidFill>
              </a:rPr>
              <a:t>Expenditure Over Time for Package Plan Subscribers:</a:t>
            </a:r>
            <a:endParaRPr lang="en-US" sz="1700">
              <a:solidFill>
                <a:schemeClr val="tx2"/>
              </a:solidFill>
            </a:endParaRPr>
          </a:p>
          <a:p>
            <a:pPr indent="-228600">
              <a:lnSpc>
                <a:spcPct val="90000"/>
              </a:lnSpc>
              <a:spcAft>
                <a:spcPts val="600"/>
              </a:spcAft>
              <a:buFont typeface="Arial" panose="020B0604020202020204" pitchFamily="34" charset="0"/>
              <a:buChar char="•"/>
            </a:pPr>
            <a:r>
              <a:rPr lang="en-US" sz="1700">
                <a:solidFill>
                  <a:schemeClr val="tx2"/>
                </a:solidFill>
              </a:rPr>
              <a:t>This graph shows fluctuations in average expenditure per month for subscribers on the package plan. There's a noticeable spike in expenditure after the April cutoff, suggesting an increase in spending by subscribers on the package plan during that time. This could be due to the introduction of new plan features, promotions, or other factors. The shaded area around the line may indicate the confidence interval or variance in the expenditure data, showing the range within which the true average expenditure lies.</a:t>
            </a:r>
            <a:endParaRPr lang="en-US" sz="1700" b="0" i="0">
              <a:solidFill>
                <a:schemeClr val="tx2"/>
              </a:solidFill>
              <a:effectLst/>
            </a:endParaRPr>
          </a:p>
        </p:txBody>
      </p:sp>
      <p:grpSp>
        <p:nvGrpSpPr>
          <p:cNvPr id="112" name="Group 111">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113" name="Freeform: Shape 112">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16" name="Freeform: Shape 115">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42917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AF492D-AB39-0861-F117-840936E57462}"/>
              </a:ext>
            </a:extLst>
          </p:cNvPr>
          <p:cNvSpPr>
            <a:spLocks noGrp="1"/>
          </p:cNvSpPr>
          <p:nvPr>
            <p:ph type="title"/>
          </p:nvPr>
        </p:nvSpPr>
        <p:spPr>
          <a:xfrm>
            <a:off x="1179576" y="1163848"/>
            <a:ext cx="9829800" cy="1325880"/>
          </a:xfrm>
        </p:spPr>
        <p:txBody>
          <a:bodyPr anchor="b">
            <a:normAutofit/>
          </a:bodyPr>
          <a:lstStyle/>
          <a:p>
            <a:pPr algn="ctr"/>
            <a:r>
              <a:rPr lang="en-US" sz="3600">
                <a:solidFill>
                  <a:schemeClr val="tx2"/>
                </a:solidFill>
              </a:rPr>
              <a:t>Trend Analysis: Other Plan</a:t>
            </a:r>
          </a:p>
        </p:txBody>
      </p:sp>
      <p:grpSp>
        <p:nvGrpSpPr>
          <p:cNvPr id="54" name="Group 53">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55" name="Freeform: Shape 54">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Shape 57">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750B8275-EA72-FE4E-FC5C-D6557652B82C}"/>
              </a:ext>
            </a:extLst>
          </p:cNvPr>
          <p:cNvPicPr>
            <a:picLocks noChangeAspect="1"/>
          </p:cNvPicPr>
          <p:nvPr/>
        </p:nvPicPr>
        <p:blipFill>
          <a:blip r:embed="rId2"/>
          <a:stretch>
            <a:fillRect/>
          </a:stretch>
        </p:blipFill>
        <p:spPr>
          <a:xfrm>
            <a:off x="804671" y="3089709"/>
            <a:ext cx="5111656" cy="2632502"/>
          </a:xfrm>
          <a:prstGeom prst="rect">
            <a:avLst/>
          </a:prstGeom>
        </p:spPr>
      </p:pic>
      <p:sp>
        <p:nvSpPr>
          <p:cNvPr id="3" name="Content Placeholder 2">
            <a:extLst>
              <a:ext uri="{FF2B5EF4-FFF2-40B4-BE49-F238E27FC236}">
                <a16:creationId xmlns:a16="http://schemas.microsoft.com/office/drawing/2014/main" id="{A242F0CF-C353-0142-1D88-177616282044}"/>
              </a:ext>
            </a:extLst>
          </p:cNvPr>
          <p:cNvSpPr>
            <a:spLocks noGrp="1"/>
          </p:cNvSpPr>
          <p:nvPr>
            <p:ph idx="1"/>
          </p:nvPr>
        </p:nvSpPr>
        <p:spPr>
          <a:xfrm>
            <a:off x="6354871" y="2827419"/>
            <a:ext cx="5029200" cy="3227626"/>
          </a:xfrm>
        </p:spPr>
        <p:txBody>
          <a:bodyPr anchor="ctr">
            <a:normAutofit/>
          </a:bodyPr>
          <a:lstStyle/>
          <a:p>
            <a:pPr marL="0" indent="0" defTabSz="822960">
              <a:spcBef>
                <a:spcPts val="900"/>
              </a:spcBef>
              <a:buNone/>
            </a:pPr>
            <a:r>
              <a:rPr lang="en-US" sz="1800" b="1" kern="1200">
                <a:solidFill>
                  <a:schemeClr val="tx2"/>
                </a:solidFill>
                <a:latin typeface="-apple-system"/>
                <a:ea typeface="+mn-ea"/>
                <a:cs typeface="+mn-cs"/>
              </a:rPr>
              <a:t>Expenditure Over Time for Other Plan Subscribers:</a:t>
            </a:r>
            <a:endParaRPr lang="en-US" sz="1800" kern="1200">
              <a:solidFill>
                <a:schemeClr val="tx2"/>
              </a:solidFill>
              <a:latin typeface="-apple-system"/>
              <a:ea typeface="+mn-ea"/>
              <a:cs typeface="+mn-cs"/>
            </a:endParaRPr>
          </a:p>
          <a:p>
            <a:pPr marL="0" indent="0" defTabSz="822960">
              <a:spcBef>
                <a:spcPts val="900"/>
              </a:spcBef>
              <a:buNone/>
            </a:pPr>
            <a:r>
              <a:rPr lang="en-US" sz="1800" kern="1200">
                <a:solidFill>
                  <a:schemeClr val="tx2"/>
                </a:solidFill>
                <a:latin typeface="-apple-system"/>
                <a:ea typeface="+mn-ea"/>
                <a:cs typeface="+mn-cs"/>
              </a:rPr>
              <a:t>The graph for other plans shows a different pattern, with a notable peak before April and a general declining trend in average expenditure post-April. This could suggest that subscribers on other plans either reduced their spending after April or possibly migrated to the package plan, affecting the average expenditure for the remaining subscribers on other plans.</a:t>
            </a:r>
            <a:endParaRPr lang="en-US" sz="1800" b="0" i="0">
              <a:solidFill>
                <a:schemeClr val="tx2"/>
              </a:solidFill>
              <a:effectLst/>
              <a:latin typeface="-apple-system"/>
            </a:endParaRPr>
          </a:p>
        </p:txBody>
      </p:sp>
      <p:grpSp>
        <p:nvGrpSpPr>
          <p:cNvPr id="59" name="Group 58">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60" name="Freeform: Shape 59">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3" name="Freeform: Shape 62">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4511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87" name="Group 86">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88" name="Freeform: Shape 87">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Shape 90">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4972233-AA7C-2AF7-63F8-8508229B8279}"/>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T- test analysis</a:t>
            </a:r>
          </a:p>
        </p:txBody>
      </p:sp>
      <p:sp>
        <p:nvSpPr>
          <p:cNvPr id="59" name="Content Placeholder 2">
            <a:extLst>
              <a:ext uri="{FF2B5EF4-FFF2-40B4-BE49-F238E27FC236}">
                <a16:creationId xmlns:a16="http://schemas.microsoft.com/office/drawing/2014/main" id="{511CBD42-8C04-D06C-BBE0-020D13C4BFC5}"/>
              </a:ext>
            </a:extLst>
          </p:cNvPr>
          <p:cNvSpPr>
            <a:spLocks noGrp="1"/>
          </p:cNvSpPr>
          <p:nvPr>
            <p:ph idx="1"/>
          </p:nvPr>
        </p:nvSpPr>
        <p:spPr>
          <a:xfrm>
            <a:off x="5833724" y="1011916"/>
            <a:ext cx="5559700" cy="5230368"/>
          </a:xfrm>
        </p:spPr>
        <p:txBody>
          <a:bodyPr anchor="ctr">
            <a:normAutofit lnSpcReduction="10000"/>
          </a:bodyPr>
          <a:lstStyle/>
          <a:p>
            <a:r>
              <a:rPr lang="en-US" sz="1400" b="0" i="0" dirty="0">
                <a:solidFill>
                  <a:schemeClr val="tx2"/>
                </a:solidFill>
                <a:effectLst/>
              </a:rPr>
              <a:t>The T-test analysis compares average expenditures and internet usage before and after the introduction of the 'Package' plan, revealing statistically significant changes in subscriber behavior.</a:t>
            </a:r>
          </a:p>
          <a:p>
            <a:r>
              <a:rPr lang="en-US" sz="1400" b="1" i="0" dirty="0">
                <a:solidFill>
                  <a:schemeClr val="tx2"/>
                </a:solidFill>
                <a:effectLst/>
              </a:rPr>
              <a:t>T-test for '</a:t>
            </a:r>
            <a:r>
              <a:rPr lang="en-US" sz="1400" b="1" i="0" dirty="0" err="1">
                <a:solidFill>
                  <a:schemeClr val="tx2"/>
                </a:solidFill>
                <a:effectLst/>
              </a:rPr>
              <a:t>пакет</a:t>
            </a:r>
            <a:r>
              <a:rPr lang="en-US" sz="1400" b="1" i="0" dirty="0">
                <a:solidFill>
                  <a:schemeClr val="tx2"/>
                </a:solidFill>
                <a:effectLst/>
              </a:rPr>
              <a:t>' plan expenditure:</a:t>
            </a:r>
            <a:endParaRPr lang="en-US" sz="1400" b="0" i="0" dirty="0">
              <a:solidFill>
                <a:schemeClr val="tx2"/>
              </a:solidFill>
              <a:effectLst/>
            </a:endParaRPr>
          </a:p>
          <a:p>
            <a:pPr lvl="1"/>
            <a:r>
              <a:rPr lang="en-US" sz="1400" b="0" i="0" dirty="0">
                <a:solidFill>
                  <a:schemeClr val="tx2"/>
                </a:solidFill>
                <a:effectLst/>
              </a:rPr>
              <a:t>T-statistic = -1.155: This is the calculated statistic for the test. A negative value indicates that the mean expenditure for the '</a:t>
            </a:r>
            <a:r>
              <a:rPr lang="en-US" sz="1400" b="0" i="0" dirty="0" err="1">
                <a:solidFill>
                  <a:schemeClr val="tx2"/>
                </a:solidFill>
                <a:effectLst/>
              </a:rPr>
              <a:t>пакет</a:t>
            </a:r>
            <a:r>
              <a:rPr lang="en-US" sz="1400" b="0" i="0" dirty="0">
                <a:solidFill>
                  <a:schemeClr val="tx2"/>
                </a:solidFill>
                <a:effectLst/>
              </a:rPr>
              <a:t>' plan after April is lower than before April, but it's not very far from zero. P-value = 0.248: The P-value tells us the probability of observing the data assuming the null hypothesis is true. A common threshold for significance is p &lt; 0.05. Since 0.248 is greater than 0.05, we fail to reject the null hypothesis. This means there is not enough evidence to say there is a significant difference in expenditure for the '</a:t>
            </a:r>
            <a:r>
              <a:rPr lang="en-US" sz="1400" b="0" i="0" dirty="0" err="1">
                <a:solidFill>
                  <a:schemeClr val="tx2"/>
                </a:solidFill>
                <a:effectLst/>
              </a:rPr>
              <a:t>пакет</a:t>
            </a:r>
            <a:r>
              <a:rPr lang="en-US" sz="1400" b="0" i="0" dirty="0">
                <a:solidFill>
                  <a:schemeClr val="tx2"/>
                </a:solidFill>
                <a:effectLst/>
              </a:rPr>
              <a:t>' plan before and after April.</a:t>
            </a:r>
          </a:p>
          <a:p>
            <a:r>
              <a:rPr lang="en-US" sz="1400" b="1" i="0" dirty="0">
                <a:solidFill>
                  <a:schemeClr val="tx2"/>
                </a:solidFill>
                <a:effectLst/>
              </a:rPr>
              <a:t>T-test for other plans expenditure:</a:t>
            </a:r>
            <a:endParaRPr lang="en-US" sz="1400" b="0" i="0" dirty="0">
              <a:solidFill>
                <a:schemeClr val="tx2"/>
              </a:solidFill>
              <a:effectLst/>
            </a:endParaRPr>
          </a:p>
          <a:p>
            <a:pPr lvl="1"/>
            <a:r>
              <a:rPr lang="en-US" sz="1400" b="0" i="0" dirty="0">
                <a:solidFill>
                  <a:schemeClr val="tx2"/>
                </a:solidFill>
                <a:effectLst/>
              </a:rPr>
              <a:t>T-statistic = 28.233: A positive and high T-statistic indicates a significant difference between the two group means, with the mean expenditure for other plans after April being higher than before April. P-value ≈ 0: The P-value is practically zero, which is much less than 0.05, indicating that the difference in mean expenditure for other plans before and after April is highly significant statistically.</a:t>
            </a:r>
          </a:p>
          <a:p>
            <a:r>
              <a:rPr lang="en-US" sz="1400" b="1" i="0" dirty="0">
                <a:solidFill>
                  <a:schemeClr val="tx2"/>
                </a:solidFill>
                <a:effectLst/>
              </a:rPr>
              <a:t>In summary</a:t>
            </a:r>
            <a:r>
              <a:rPr lang="en-US" sz="1400" b="0" i="0" dirty="0">
                <a:solidFill>
                  <a:schemeClr val="tx2"/>
                </a:solidFill>
                <a:effectLst/>
              </a:rPr>
              <a:t>, the T-test suggests that for the '</a:t>
            </a:r>
            <a:r>
              <a:rPr lang="en-US" sz="1400" b="0" i="0" dirty="0" err="1">
                <a:solidFill>
                  <a:schemeClr val="tx2"/>
                </a:solidFill>
                <a:effectLst/>
              </a:rPr>
              <a:t>пакет</a:t>
            </a:r>
            <a:r>
              <a:rPr lang="en-US" sz="1400" b="0" i="0" dirty="0">
                <a:solidFill>
                  <a:schemeClr val="tx2"/>
                </a:solidFill>
                <a:effectLst/>
              </a:rPr>
              <a:t>' plan, there is no significant change in expenditure before and after April. However, for other plans, there is a significant change, with expenditures increasing after April.</a:t>
            </a:r>
          </a:p>
          <a:p>
            <a:endParaRPr lang="en-US" sz="1100" dirty="0">
              <a:solidFill>
                <a:schemeClr val="tx2"/>
              </a:solidFill>
            </a:endParaRPr>
          </a:p>
        </p:txBody>
      </p:sp>
    </p:spTree>
    <p:extLst>
      <p:ext uri="{BB962C8B-B14F-4D97-AF65-F5344CB8AC3E}">
        <p14:creationId xmlns:p14="http://schemas.microsoft.com/office/powerpoint/2010/main" val="3026812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D8291F3-468B-3590-991C-DF28223382C5}"/>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Conclusions</a:t>
            </a:r>
          </a:p>
        </p:txBody>
      </p:sp>
      <p:sp>
        <p:nvSpPr>
          <p:cNvPr id="3" name="Content Placeholder 2">
            <a:extLst>
              <a:ext uri="{FF2B5EF4-FFF2-40B4-BE49-F238E27FC236}">
                <a16:creationId xmlns:a16="http://schemas.microsoft.com/office/drawing/2014/main" id="{C1FC0F57-02F9-74C4-0A06-6FF6D5EB69A1}"/>
              </a:ext>
            </a:extLst>
          </p:cNvPr>
          <p:cNvSpPr>
            <a:spLocks noGrp="1"/>
          </p:cNvSpPr>
          <p:nvPr>
            <p:ph idx="1"/>
          </p:nvPr>
        </p:nvSpPr>
        <p:spPr>
          <a:xfrm>
            <a:off x="6172200" y="804672"/>
            <a:ext cx="5221224" cy="5230368"/>
          </a:xfrm>
        </p:spPr>
        <p:txBody>
          <a:bodyPr anchor="ctr">
            <a:normAutofit/>
          </a:bodyPr>
          <a:lstStyle/>
          <a:p>
            <a:pPr marL="0" indent="0">
              <a:buNone/>
            </a:pPr>
            <a:r>
              <a:rPr lang="en-US" sz="1800" b="0" i="0" dirty="0">
                <a:solidFill>
                  <a:schemeClr val="tx2"/>
                </a:solidFill>
                <a:effectLst/>
                <a:latin typeface="Söhne"/>
              </a:rPr>
              <a:t>Based on the data and T-test analysis, the introduction of the '</a:t>
            </a:r>
            <a:r>
              <a:rPr lang="en-US" sz="1800" b="0" i="0" dirty="0" err="1">
                <a:solidFill>
                  <a:schemeClr val="tx2"/>
                </a:solidFill>
                <a:effectLst/>
                <a:latin typeface="Söhne"/>
              </a:rPr>
              <a:t>пакет</a:t>
            </a:r>
            <a:r>
              <a:rPr lang="en-US" sz="1800" b="0" i="0" dirty="0">
                <a:solidFill>
                  <a:schemeClr val="tx2"/>
                </a:solidFill>
                <a:effectLst/>
                <a:latin typeface="Söhne"/>
              </a:rPr>
              <a:t>' plan seems to correlate with increased spending and internet usage for those on the plan, although the T-test does not show this as statistically significant. </a:t>
            </a:r>
          </a:p>
          <a:p>
            <a:pPr marL="0" indent="0">
              <a:buNone/>
            </a:pPr>
            <a:r>
              <a:rPr lang="en-US" sz="1800" b="0" i="0" dirty="0">
                <a:solidFill>
                  <a:schemeClr val="tx2"/>
                </a:solidFill>
                <a:effectLst/>
                <a:latin typeface="Söhne"/>
              </a:rPr>
              <a:t>In contrast, those not on the plan show reduced usage, suggesting some may have switched to the '</a:t>
            </a:r>
            <a:r>
              <a:rPr lang="en-US" sz="1800" b="0" i="0" dirty="0" err="1">
                <a:solidFill>
                  <a:schemeClr val="tx2"/>
                </a:solidFill>
                <a:effectLst/>
                <a:latin typeface="Söhne"/>
              </a:rPr>
              <a:t>пакет</a:t>
            </a:r>
            <a:r>
              <a:rPr lang="en-US" sz="1800" b="0" i="0" dirty="0">
                <a:solidFill>
                  <a:schemeClr val="tx2"/>
                </a:solidFill>
                <a:effectLst/>
                <a:latin typeface="Söhne"/>
              </a:rPr>
              <a:t>' plan or altered their usage behaviors. The '</a:t>
            </a:r>
            <a:r>
              <a:rPr lang="en-US" sz="1800" b="0" i="0" dirty="0" err="1">
                <a:solidFill>
                  <a:schemeClr val="tx2"/>
                </a:solidFill>
                <a:effectLst/>
                <a:latin typeface="Söhne"/>
              </a:rPr>
              <a:t>пакет</a:t>
            </a:r>
            <a:r>
              <a:rPr lang="en-US" sz="1800" b="0" i="0" dirty="0">
                <a:solidFill>
                  <a:schemeClr val="tx2"/>
                </a:solidFill>
                <a:effectLst/>
                <a:latin typeface="Söhne"/>
              </a:rPr>
              <a:t>' plan's launch could be seen as a successful strategy to boost engagement and revenue from active subscribers, while the shift in the other subscribers' behavior warrants further investigation to understand their decreased usage and spending.</a:t>
            </a:r>
            <a:endParaRPr lang="en-US" sz="1800" dirty="0">
              <a:solidFill>
                <a:schemeClr val="tx2"/>
              </a:solidFill>
            </a:endParaRPr>
          </a:p>
        </p:txBody>
      </p:sp>
    </p:spTree>
    <p:extLst>
      <p:ext uri="{BB962C8B-B14F-4D97-AF65-F5344CB8AC3E}">
        <p14:creationId xmlns:p14="http://schemas.microsoft.com/office/powerpoint/2010/main" val="4235015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827</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vt:lpstr>
      <vt:lpstr>Arial</vt:lpstr>
      <vt:lpstr>Calibri</vt:lpstr>
      <vt:lpstr>Calibri Light</vt:lpstr>
      <vt:lpstr>Söhne</vt:lpstr>
      <vt:lpstr>Office Theme</vt:lpstr>
      <vt:lpstr>Subscriber Behavior Analysis Post-Plan Introduction</vt:lpstr>
      <vt:lpstr>Introduction and Methodology</vt:lpstr>
      <vt:lpstr>Comparative analysis</vt:lpstr>
      <vt:lpstr>Trend Analysis: Package Plan</vt:lpstr>
      <vt:lpstr>Trend Analysis: Other Plan</vt:lpstr>
      <vt:lpstr>T- test analysis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Subscriber Behavior Analysis Post-Plan Introduction</dc:title>
  <dc:creator>Nurly Kuzdikbay</dc:creator>
  <cp:lastModifiedBy>Nurly Kuzdikbay</cp:lastModifiedBy>
  <cp:revision>1</cp:revision>
  <dcterms:created xsi:type="dcterms:W3CDTF">2023-12-20T01:18:12Z</dcterms:created>
  <dcterms:modified xsi:type="dcterms:W3CDTF">2023-12-20T01:50:07Z</dcterms:modified>
</cp:coreProperties>
</file>