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94" r:id="rId4"/>
    <p:sldId id="262" r:id="rId5"/>
    <p:sldId id="268" r:id="rId6"/>
    <p:sldId id="295" r:id="rId7"/>
    <p:sldId id="269" r:id="rId8"/>
    <p:sldId id="271" r:id="rId9"/>
    <p:sldId id="273" r:id="rId10"/>
    <p:sldId id="274" r:id="rId11"/>
    <p:sldId id="26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6" r:id="rId20"/>
    <p:sldId id="283" r:id="rId21"/>
    <p:sldId id="287" r:id="rId22"/>
    <p:sldId id="284" r:id="rId23"/>
    <p:sldId id="266" r:id="rId24"/>
    <p:sldId id="285" r:id="rId25"/>
    <p:sldId id="288" r:id="rId26"/>
    <p:sldId id="289" r:id="rId27"/>
    <p:sldId id="290" r:id="rId28"/>
    <p:sldId id="29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7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AF7D-1535-4F90-AE56-9A916966B1C0}" type="datetimeFigureOut">
              <a:rPr lang="en-US" smtClean="0"/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C18404F-289F-47E4-A776-E5F2135E1FC2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AF7D-1535-4F90-AE56-9A916966B1C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8404F-289F-47E4-A776-E5F2135E1FC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AF7D-1535-4F90-AE56-9A916966B1C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8404F-289F-47E4-A776-E5F2135E1FC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AF7D-1535-4F90-AE56-9A916966B1C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8404F-289F-47E4-A776-E5F2135E1FC2}" type="slidenum">
              <a:rPr lang="en-US" smtClean="0"/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AF7D-1535-4F90-AE56-9A916966B1C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C18404F-289F-47E4-A776-E5F2135E1FC2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AF7D-1535-4F90-AE56-9A916966B1C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8404F-289F-47E4-A776-E5F2135E1FC2}" type="slidenum">
              <a:rPr lang="en-US" smtClean="0"/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AF7D-1535-4F90-AE56-9A916966B1C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8404F-289F-47E4-A776-E5F2135E1FC2}" type="slidenum">
              <a:rPr lang="en-US" smtClean="0"/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AF7D-1535-4F90-AE56-9A916966B1C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8404F-289F-47E4-A776-E5F2135E1FC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AF7D-1535-4F90-AE56-9A916966B1C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8404F-289F-47E4-A776-E5F2135E1FC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AF7D-1535-4F90-AE56-9A916966B1C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8404F-289F-47E4-A776-E5F2135E1FC2}" type="slidenum">
              <a:rPr lang="en-US" smtClean="0"/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AF7D-1535-4F90-AE56-9A916966B1C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C18404F-289F-47E4-A776-E5F2135E1FC2}" type="slidenum">
              <a:rPr lang="en-US" smtClean="0"/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  <a:p>
            <a:pPr lvl="1" eaLnBrk="1" latinLnBrk="0" hangingPunct="1"/>
            <a:r>
              <a:rPr kumimoji="0" lang="en-US"/>
              <a:t>Second level</a:t>
            </a:r>
            <a:endParaRPr kumimoji="0" lang="en-US"/>
          </a:p>
          <a:p>
            <a:pPr lvl="2" eaLnBrk="1" latinLnBrk="0" hangingPunct="1"/>
            <a:r>
              <a:rPr kumimoji="0" lang="en-US"/>
              <a:t>Third level</a:t>
            </a:r>
            <a:endParaRPr kumimoji="0" lang="en-US"/>
          </a:p>
          <a:p>
            <a:pPr lvl="3" eaLnBrk="1" latinLnBrk="0" hangingPunct="1"/>
            <a:r>
              <a:rPr kumimoji="0" lang="en-US"/>
              <a:t>Fourth level</a:t>
            </a:r>
            <a:endParaRPr kumimoji="0" lang="en-US"/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CA7AF7D-1535-4F90-AE56-9A916966B1C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C18404F-289F-47E4-A776-E5F2135E1FC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z-Latn-AZ" b="1" dirty="0"/>
              <a:t>Axın şifrələmə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az-Latn-AZ" dirty="0"/>
              <a:t>0</a:t>
            </a:r>
            <a:r>
              <a:rPr lang="en-US" dirty="0"/>
              <a:t> </a:t>
            </a:r>
            <a:r>
              <a:rPr lang="en-US" dirty="0" err="1"/>
              <a:t>xor</a:t>
            </a:r>
            <a:r>
              <a:rPr lang="en-US" dirty="0"/>
              <a:t> 0 = 0</a:t>
            </a:r>
            <a:endParaRPr lang="en-US" dirty="0"/>
          </a:p>
          <a:p>
            <a:r>
              <a:rPr lang="en-US" dirty="0"/>
              <a:t>0 </a:t>
            </a:r>
            <a:r>
              <a:rPr lang="en-US" dirty="0" err="1"/>
              <a:t>xor</a:t>
            </a:r>
            <a:r>
              <a:rPr lang="en-US" dirty="0"/>
              <a:t> 1 = 1</a:t>
            </a:r>
            <a:endParaRPr lang="en-US" dirty="0"/>
          </a:p>
          <a:p>
            <a:r>
              <a:rPr lang="en-US" dirty="0"/>
              <a:t>1 </a:t>
            </a:r>
            <a:r>
              <a:rPr lang="en-US" dirty="0" err="1"/>
              <a:t>xor</a:t>
            </a:r>
            <a:r>
              <a:rPr lang="en-US" dirty="0"/>
              <a:t> 0 = 1</a:t>
            </a:r>
            <a:endParaRPr lang="en-US" dirty="0"/>
          </a:p>
          <a:p>
            <a:r>
              <a:rPr lang="en-US" dirty="0"/>
              <a:t>1 </a:t>
            </a:r>
            <a:r>
              <a:rPr lang="en-US" dirty="0" err="1"/>
              <a:t>xor</a:t>
            </a:r>
            <a:r>
              <a:rPr lang="en-US" dirty="0"/>
              <a:t> 1 = 0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35842" name="Picture 2" descr="Image result for xor example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286000" y="3505200"/>
            <a:ext cx="2857500" cy="19716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ASCII</a:t>
            </a:r>
            <a:r>
              <a:rPr lang="az-Latn-AZ" dirty="0"/>
              <a:t>-də </a:t>
            </a:r>
            <a:r>
              <a:rPr lang="en-US" dirty="0"/>
              <a:t>A </a:t>
            </a:r>
            <a:r>
              <a:rPr lang="az-Latn-AZ" dirty="0"/>
              <a:t>=</a:t>
            </a:r>
            <a:r>
              <a:rPr lang="en-US" dirty="0"/>
              <a:t>65</a:t>
            </a:r>
            <a:r>
              <a:rPr lang="en-US" baseline="-25000" dirty="0"/>
              <a:t>10 </a:t>
            </a:r>
            <a:r>
              <a:rPr lang="en-US" dirty="0"/>
              <a:t>= 1000001</a:t>
            </a:r>
            <a:r>
              <a:rPr lang="en-US" baseline="-25000" dirty="0"/>
              <a:t>2</a:t>
            </a:r>
            <a:endParaRPr lang="en-US" dirty="0"/>
          </a:p>
          <a:p>
            <a:r>
              <a:rPr lang="az-Latn-AZ" dirty="0"/>
              <a:t>Şifrələmə</a:t>
            </a:r>
            <a:r>
              <a:rPr lang="en-US" dirty="0"/>
              <a:t>:</a:t>
            </a:r>
            <a:endParaRPr lang="en-US" dirty="0"/>
          </a:p>
          <a:p>
            <a:r>
              <a:rPr lang="az-Latn-AZ" dirty="0"/>
              <a:t>Açar bitləri</a:t>
            </a:r>
            <a:r>
              <a:rPr lang="en-US" dirty="0"/>
              <a:t>= 0101100</a:t>
            </a:r>
            <a:endParaRPr lang="en-US" dirty="0"/>
          </a:p>
          <a:p>
            <a:r>
              <a:rPr lang="en-US" dirty="0"/>
              <a:t>1000001⨁0101100=1101101 = m</a:t>
            </a:r>
            <a:endParaRPr lang="en-US" dirty="0"/>
          </a:p>
          <a:p>
            <a:endParaRPr lang="en-US" dirty="0"/>
          </a:p>
          <a:p>
            <a:r>
              <a:rPr lang="az-Latn-AZ" dirty="0"/>
              <a:t>Deşifrələmə</a:t>
            </a:r>
            <a:r>
              <a:rPr lang="en-US" dirty="0"/>
              <a:t>:</a:t>
            </a:r>
            <a:endParaRPr lang="en-US" dirty="0"/>
          </a:p>
          <a:p>
            <a:r>
              <a:rPr lang="en-US" dirty="0"/>
              <a:t>1101101⨁0101100=1000001 = A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1447800"/>
            <a:ext cx="1447800" cy="1219200"/>
          </a:xfrm>
        </p:spPr>
        <p:txBody>
          <a:bodyPr>
            <a:normAutofit fontScale="90000"/>
          </a:bodyPr>
          <a:lstStyle/>
          <a:p>
            <a:r>
              <a:rPr lang="en-US" dirty="0"/>
              <a:t>ASCII table</a:t>
            </a:r>
            <a:endParaRPr lang="en-US" dirty="0"/>
          </a:p>
        </p:txBody>
      </p:sp>
      <p:pic>
        <p:nvPicPr>
          <p:cNvPr id="4098" name="Picture 2" descr="D:\Yegana_Qafqaz_lectures\crypto\better_ascii_table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209800" y="685800"/>
            <a:ext cx="6400800" cy="56551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axın</a:t>
            </a:r>
            <a:r>
              <a:rPr lang="en-US" dirty="0"/>
              <a:t> </a:t>
            </a:r>
            <a:r>
              <a:rPr lang="en-US" dirty="0" err="1"/>
              <a:t>şifrəsinin</a:t>
            </a:r>
            <a:r>
              <a:rPr lang="en-US" dirty="0"/>
              <a:t> </a:t>
            </a:r>
            <a:r>
              <a:rPr lang="en-US" dirty="0" err="1"/>
              <a:t>təhlükəsizliyi</a:t>
            </a:r>
            <a:r>
              <a:rPr lang="en-US" dirty="0"/>
              <a:t> </a:t>
            </a:r>
            <a:r>
              <a:rPr lang="en-US" dirty="0" err="1"/>
              <a:t>tamamilə</a:t>
            </a:r>
            <a:r>
              <a:rPr lang="en-US" dirty="0"/>
              <a:t> a</a:t>
            </a:r>
            <a:r>
              <a:rPr lang="az-Latn-AZ" dirty="0"/>
              <a:t>çar </a:t>
            </a:r>
            <a:r>
              <a:rPr lang="en-US" dirty="0" err="1"/>
              <a:t>axın</a:t>
            </a:r>
            <a:r>
              <a:rPr lang="az-Latn-AZ" dirty="0"/>
              <a:t>ın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asılıdır</a:t>
            </a:r>
            <a:r>
              <a:rPr lang="en-US" dirty="0"/>
              <a:t>.</a:t>
            </a:r>
            <a:endParaRPr lang="en-US" dirty="0"/>
          </a:p>
          <a:p>
            <a:r>
              <a:rPr lang="az-Latn-AZ" dirty="0"/>
              <a:t>Açar </a:t>
            </a:r>
            <a:r>
              <a:rPr lang="en-US" dirty="0" err="1"/>
              <a:t>axın</a:t>
            </a:r>
            <a:r>
              <a:rPr lang="en-US" dirty="0"/>
              <a:t> </a:t>
            </a:r>
            <a:r>
              <a:rPr lang="en-US" dirty="0" err="1"/>
              <a:t>bitlərinin</a:t>
            </a:r>
            <a:r>
              <a:rPr lang="en-US" dirty="0"/>
              <a:t> </a:t>
            </a:r>
            <a:r>
              <a:rPr lang="en-US" dirty="0" err="1"/>
              <a:t>əsas</a:t>
            </a:r>
            <a:r>
              <a:rPr lang="en-US" dirty="0"/>
              <a:t> </a:t>
            </a:r>
            <a:r>
              <a:rPr lang="en-US" dirty="0" err="1"/>
              <a:t>tələbi</a:t>
            </a:r>
            <a:r>
              <a:rPr lang="en-US" dirty="0"/>
              <a:t> </a:t>
            </a:r>
            <a:r>
              <a:rPr lang="az-Latn-AZ" dirty="0"/>
              <a:t>hücumçuya </a:t>
            </a:r>
            <a:r>
              <a:rPr lang="en-US" dirty="0" err="1"/>
              <a:t>təsadüfi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sıra</a:t>
            </a:r>
            <a:r>
              <a:rPr lang="en-US" dirty="0"/>
              <a:t> </a:t>
            </a:r>
            <a:r>
              <a:rPr lang="en-US" dirty="0" err="1"/>
              <a:t>kimi</a:t>
            </a:r>
            <a:r>
              <a:rPr lang="en-US" dirty="0"/>
              <a:t> </a:t>
            </a:r>
            <a:r>
              <a:rPr lang="en-US" dirty="0" err="1"/>
              <a:t>görünməsi</a:t>
            </a:r>
            <a:r>
              <a:rPr lang="az-Latn-AZ" dirty="0"/>
              <a:t>dir</a:t>
            </a:r>
            <a:r>
              <a:rPr lang="en-US" dirty="0"/>
              <a:t>. </a:t>
            </a:r>
            <a:r>
              <a:rPr lang="en-US" dirty="0" err="1"/>
              <a:t>Əks</a:t>
            </a:r>
            <a:r>
              <a:rPr lang="en-US" dirty="0"/>
              <a:t> </a:t>
            </a:r>
            <a:r>
              <a:rPr lang="en-US" dirty="0" err="1"/>
              <a:t>halda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az-Latn-AZ" dirty="0"/>
              <a:t>hücumçu</a:t>
            </a:r>
            <a:r>
              <a:rPr lang="en-US" dirty="0"/>
              <a:t> Oscar </a:t>
            </a:r>
            <a:r>
              <a:rPr lang="en-US" dirty="0" err="1"/>
              <a:t>bitləri</a:t>
            </a:r>
            <a:r>
              <a:rPr lang="en-US" dirty="0"/>
              <a:t> </a:t>
            </a:r>
            <a:r>
              <a:rPr lang="en-US" dirty="0" err="1"/>
              <a:t>təxmin</a:t>
            </a:r>
            <a:r>
              <a:rPr lang="en-US" dirty="0"/>
              <a:t> </a:t>
            </a:r>
            <a:r>
              <a:rPr lang="en-US" dirty="0" err="1"/>
              <a:t>edə</a:t>
            </a:r>
            <a:r>
              <a:rPr lang="en-US" dirty="0"/>
              <a:t> </a:t>
            </a:r>
            <a:r>
              <a:rPr lang="en-US" dirty="0" err="1"/>
              <a:t>bilər</a:t>
            </a:r>
            <a:r>
              <a:rPr lang="en-US" dirty="0"/>
              <a:t> </a:t>
            </a:r>
            <a:r>
              <a:rPr lang="en-US" dirty="0" err="1"/>
              <a:t>və</a:t>
            </a:r>
            <a:r>
              <a:rPr lang="en-US" dirty="0"/>
              <a:t> </a:t>
            </a:r>
            <a:r>
              <a:rPr lang="en-US" dirty="0" err="1"/>
              <a:t>özü</a:t>
            </a:r>
            <a:r>
              <a:rPr lang="en-US" dirty="0"/>
              <a:t> </a:t>
            </a:r>
            <a:r>
              <a:rPr lang="en-US" dirty="0" err="1"/>
              <a:t>də</a:t>
            </a:r>
            <a:r>
              <a:rPr lang="en-US" dirty="0"/>
              <a:t> </a:t>
            </a:r>
            <a:r>
              <a:rPr lang="en-US" dirty="0" err="1"/>
              <a:t>şifrələmə</a:t>
            </a:r>
            <a:r>
              <a:rPr lang="en-US" dirty="0"/>
              <a:t> </a:t>
            </a:r>
            <a:r>
              <a:rPr lang="en-US" dirty="0" err="1"/>
              <a:t>edə</a:t>
            </a:r>
            <a:r>
              <a:rPr lang="en-US" dirty="0"/>
              <a:t> </a:t>
            </a:r>
            <a:r>
              <a:rPr lang="en-US" dirty="0" err="1"/>
              <a:t>bilər.Buna</a:t>
            </a:r>
            <a:r>
              <a:rPr lang="en-US" dirty="0"/>
              <a:t> g</a:t>
            </a:r>
            <a:r>
              <a:rPr lang="az-Latn-AZ" dirty="0"/>
              <a:t>örə də açar axını təsadüfi ədəd generatorları ilə alınır.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z-Latn-AZ" dirty="0"/>
              <a:t>Təsadüfi ədəd generatorları(</a:t>
            </a:r>
            <a:r>
              <a:rPr lang="en-US" dirty="0"/>
              <a:t>random number generator (RNG)</a:t>
            </a:r>
            <a:r>
              <a:rPr lang="az-Latn-AZ" dirty="0"/>
              <a:t>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True Random Number Generators</a:t>
            </a:r>
            <a:r>
              <a:rPr lang="az-Latn-AZ" dirty="0"/>
              <a:t>-Həqiqi təsadüfi ədəd generatorları</a:t>
            </a:r>
            <a:endParaRPr lang="en-US" dirty="0"/>
          </a:p>
          <a:p>
            <a:r>
              <a:rPr lang="en-US" dirty="0"/>
              <a:t>Pseudorandom Number Generators</a:t>
            </a:r>
            <a:r>
              <a:rPr lang="az-Latn-AZ" dirty="0"/>
              <a:t>-Yalançı təsadüfi ədəd generatorları</a:t>
            </a:r>
            <a:endParaRPr lang="en-US" dirty="0"/>
          </a:p>
          <a:p>
            <a:r>
              <a:rPr lang="en-US" dirty="0"/>
              <a:t>Cryptographically Secure Pseudorandom Number Generators</a:t>
            </a:r>
            <a:r>
              <a:rPr lang="az-Latn-AZ" dirty="0"/>
              <a:t>-</a:t>
            </a:r>
            <a:r>
              <a:rPr lang="en-US" dirty="0"/>
              <a:t> </a:t>
            </a:r>
            <a:r>
              <a:rPr lang="en-US" dirty="0" err="1"/>
              <a:t>Kriptoqrafik</a:t>
            </a:r>
            <a:r>
              <a:rPr lang="en-US" dirty="0"/>
              <a:t> </a:t>
            </a:r>
            <a:r>
              <a:rPr lang="az-Latn-AZ" dirty="0"/>
              <a:t>Təhlükəsiz</a:t>
            </a:r>
            <a:r>
              <a:rPr lang="en-US" dirty="0"/>
              <a:t> </a:t>
            </a:r>
            <a:r>
              <a:rPr lang="az-Latn-AZ" dirty="0"/>
              <a:t>təsadüfi ədəd generatorları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Random Number Generator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TRNG</a:t>
            </a:r>
            <a:r>
              <a:rPr lang="az-Latn-AZ" dirty="0"/>
              <a:t>-də</a:t>
            </a:r>
            <a:r>
              <a:rPr lang="en-US" dirty="0"/>
              <a:t>, </a:t>
            </a:r>
            <a:r>
              <a:rPr lang="az-Latn-AZ" dirty="0"/>
              <a:t>çıxış yenidən hasil edilə bilməz</a:t>
            </a:r>
            <a:r>
              <a:rPr lang="en-US" dirty="0"/>
              <a:t>. </a:t>
            </a:r>
            <a:endParaRPr lang="en-US" dirty="0"/>
          </a:p>
          <a:p>
            <a:r>
              <a:rPr lang="az-Latn-AZ" dirty="0"/>
              <a:t>Məsələn, bir qəpik 100 dəfə atılır. 100 bitlik nəticə alınır.Əgər təkrar 100 dəfə atılsa ikinci dəfə eyni nəticənin alınması demək olar ki mümkün deyil.Bu ehtimal 1/</a:t>
            </a:r>
            <a:r>
              <a:rPr lang="en-US" dirty="0"/>
              <a:t>(</a:t>
            </a:r>
            <a:r>
              <a:rPr lang="az-Latn-AZ" dirty="0"/>
              <a:t>2</a:t>
            </a:r>
            <a:r>
              <a:rPr lang="en-US" dirty="0"/>
              <a:t>^100)</a:t>
            </a:r>
            <a:endParaRPr lang="en-US" dirty="0"/>
          </a:p>
          <a:p>
            <a:endParaRPr lang="en-US" dirty="0"/>
          </a:p>
          <a:p>
            <a:r>
              <a:rPr lang="en-US" dirty="0"/>
              <a:t> TRNG </a:t>
            </a:r>
            <a:r>
              <a:rPr lang="en-US" dirty="0" err="1"/>
              <a:t>hans</a:t>
            </a:r>
            <a:r>
              <a:rPr lang="az-Latn-AZ" dirty="0"/>
              <a:t>ısa fiziki proses əsasında hesablanır. 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Pseudorandom number generator (PRNG)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/>
              <a:t>PRNG</a:t>
            </a:r>
            <a:r>
              <a:rPr lang="az-Latn-AZ" dirty="0"/>
              <a:t>-lər  ilkin dəyər- seed əsasında generasiya olunur.</a:t>
            </a:r>
            <a:endParaRPr lang="en-US" dirty="0"/>
          </a:p>
          <a:p>
            <a:r>
              <a:rPr lang="en-US" baseline="30000" dirty="0"/>
              <a:t>S</a:t>
            </a:r>
            <a:r>
              <a:rPr lang="en-US" baseline="-25000" dirty="0"/>
              <a:t>0</a:t>
            </a:r>
            <a:r>
              <a:rPr lang="en-US" dirty="0"/>
              <a:t> = seed</a:t>
            </a:r>
            <a:endParaRPr lang="en-US" dirty="0"/>
          </a:p>
          <a:p>
            <a:r>
              <a:rPr lang="en-US" baseline="30000" dirty="0"/>
              <a:t>S</a:t>
            </a:r>
            <a:r>
              <a:rPr lang="en-US" baseline="-25000" dirty="0"/>
              <a:t>i+1 </a:t>
            </a:r>
            <a:r>
              <a:rPr lang="en-US" dirty="0"/>
              <a:t>= F(</a:t>
            </a:r>
            <a:r>
              <a:rPr lang="en-US" dirty="0" err="1"/>
              <a:t>s</a:t>
            </a:r>
            <a:r>
              <a:rPr lang="en-US" baseline="-25000" dirty="0" err="1"/>
              <a:t>i</a:t>
            </a:r>
            <a:r>
              <a:rPr lang="en-US" dirty="0"/>
              <a:t>)  </a:t>
            </a:r>
            <a:r>
              <a:rPr lang="en-US" dirty="0" err="1"/>
              <a:t>i</a:t>
            </a:r>
            <a:r>
              <a:rPr lang="en-US" dirty="0"/>
              <a:t>=0, 1</a:t>
            </a:r>
            <a:r>
              <a:rPr lang="az-Latn-AZ" dirty="0"/>
              <a:t>...</a:t>
            </a:r>
            <a:endParaRPr lang="en-US" dirty="0"/>
          </a:p>
          <a:p>
            <a:endParaRPr lang="en-US" dirty="0"/>
          </a:p>
          <a:p>
            <a:r>
              <a:rPr lang="az-Latn-AZ" dirty="0"/>
              <a:t>Ən məşhur nümunə xətti əlaqəli generatordu </a:t>
            </a:r>
            <a:r>
              <a:rPr lang="en-US" dirty="0"/>
              <a:t>:</a:t>
            </a:r>
            <a:endParaRPr lang="en-US" dirty="0"/>
          </a:p>
          <a:p>
            <a:r>
              <a:rPr lang="en-US" baseline="30000" dirty="0"/>
              <a:t>S</a:t>
            </a:r>
            <a:r>
              <a:rPr lang="en-US" baseline="-25000" dirty="0"/>
              <a:t>0</a:t>
            </a:r>
            <a:r>
              <a:rPr lang="en-US" dirty="0"/>
              <a:t> = seed</a:t>
            </a:r>
            <a:endParaRPr lang="en-US" dirty="0"/>
          </a:p>
          <a:p>
            <a:r>
              <a:rPr lang="en-US" baseline="30000" dirty="0"/>
              <a:t>S</a:t>
            </a:r>
            <a:r>
              <a:rPr lang="en-US" baseline="-25000" dirty="0"/>
              <a:t>i+1 </a:t>
            </a:r>
            <a:r>
              <a:rPr lang="en-US" dirty="0"/>
              <a:t>= a </a:t>
            </a:r>
            <a:r>
              <a:rPr lang="en-US" dirty="0" err="1"/>
              <a:t>s</a:t>
            </a:r>
            <a:r>
              <a:rPr lang="en-US" baseline="-25000" dirty="0" err="1"/>
              <a:t>i</a:t>
            </a:r>
            <a:r>
              <a:rPr lang="en-US" dirty="0" err="1"/>
              <a:t>+b</a:t>
            </a:r>
            <a:r>
              <a:rPr lang="en-US" dirty="0"/>
              <a:t> mod m,  </a:t>
            </a:r>
            <a:r>
              <a:rPr lang="en-US" dirty="0" err="1"/>
              <a:t>i</a:t>
            </a:r>
            <a:r>
              <a:rPr lang="en-US" dirty="0"/>
              <a:t>=0, 1</a:t>
            </a:r>
            <a:r>
              <a:rPr lang="az-Latn-AZ" dirty="0"/>
              <a:t>...  (a,b,m tam ədədlərdir)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295400"/>
          </a:xfrm>
        </p:spPr>
        <p:txBody>
          <a:bodyPr>
            <a:normAutofit fontScale="90000"/>
          </a:bodyPr>
          <a:lstStyle/>
          <a:p>
            <a:r>
              <a:rPr lang="en-US" dirty="0"/>
              <a:t>Cryptographically secure pseudorandom number generators (CSPRNG)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2209800"/>
            <a:ext cx="8229600" cy="3886200"/>
          </a:xfrm>
        </p:spPr>
        <p:txBody>
          <a:bodyPr/>
          <a:lstStyle/>
          <a:p>
            <a:r>
              <a:rPr lang="en-US" dirty="0"/>
              <a:t>CSPRNG</a:t>
            </a:r>
            <a:r>
              <a:rPr lang="az-Latn-AZ" dirty="0"/>
              <a:t> </a:t>
            </a:r>
            <a:r>
              <a:rPr lang="en-US" dirty="0"/>
              <a:t>PRNG</a:t>
            </a:r>
            <a:r>
              <a:rPr lang="az-Latn-AZ" dirty="0"/>
              <a:t>-nin xususi növüdür.</a:t>
            </a:r>
            <a:endParaRPr lang="en-US" dirty="0"/>
          </a:p>
          <a:p>
            <a:r>
              <a:rPr lang="en-US" dirty="0"/>
              <a:t> CSPRNG</a:t>
            </a:r>
            <a:r>
              <a:rPr lang="az-Latn-AZ" dirty="0"/>
              <a:t> təxmin edilə bilməzdir.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az-Latn-AZ" dirty="0"/>
              <a:t>Axın şifrləmə 1917-ci ildə Verman tərəfindən kəşf olundu.</a:t>
            </a:r>
            <a:endParaRPr lang="en-US" dirty="0"/>
          </a:p>
          <a:p>
            <a:r>
              <a:rPr lang="az-Latn-AZ" dirty="0"/>
              <a:t>Axın şifrələmə  və one-time-pad  bəzən Verman şifri də adlanır.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dirty="0"/>
              <a:t>Şərtsiz təhlükəsizlik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az-Latn-AZ" dirty="0"/>
              <a:t>Kriptosistem şərtsiz olaraq və ya informasiya-nəzəri cəhətdən təhlükəsizdirsə, sonsuz hesablama qaynaqları ilə </a:t>
            </a:r>
            <a:r>
              <a:rPr lang="en-US" dirty="0"/>
              <a:t>b</a:t>
            </a:r>
            <a:r>
              <a:rPr lang="az-Latn-AZ" dirty="0"/>
              <a:t>elə</a:t>
            </a:r>
            <a:r>
              <a:rPr lang="en-US" dirty="0"/>
              <a:t> </a:t>
            </a:r>
            <a:r>
              <a:rPr lang="az-Latn-AZ" dirty="0"/>
              <a:t>qırılmamalıdır</a:t>
            </a:r>
            <a:r>
              <a:rPr lang="en-US" dirty="0"/>
              <a:t>.</a:t>
            </a:r>
            <a:r>
              <a:rPr lang="az-Latn-AZ" dirty="0"/>
              <a:t>Yəni kompyuterlər nə qədər güclü olsa belə bu kripto sistemi qıra bilməzlər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upe, Magnifier, Loupe, Glass, Magnifyi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013" y="2590800"/>
            <a:ext cx="1400829" cy="141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613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Simmetrik</a:t>
            </a:r>
            <a:r>
              <a:rPr lang="en-US" altLang="en-US" dirty="0"/>
              <a:t> </a:t>
            </a:r>
            <a:r>
              <a:rPr lang="az-Latn-AZ" altLang="en-US" dirty="0"/>
              <a:t> şifrələmə</a:t>
            </a:r>
            <a:endParaRPr lang="en-US" altLang="en-US" dirty="0"/>
          </a:p>
        </p:txBody>
      </p:sp>
      <p:pic>
        <p:nvPicPr>
          <p:cNvPr id="176132" name="Picture 4" descr="j02920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15" y="2585268"/>
            <a:ext cx="1527175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133" name="Picture 5" descr="j019538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413" y="2585268"/>
            <a:ext cx="1418391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6134" name="Text Box 6"/>
          <p:cNvSpPr txBox="1">
            <a:spLocks noChangeArrowheads="1"/>
          </p:cNvSpPr>
          <p:nvPr/>
        </p:nvSpPr>
        <p:spPr bwMode="auto">
          <a:xfrm>
            <a:off x="333641" y="3047943"/>
            <a:ext cx="3481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800" dirty="0">
                <a:solidFill>
                  <a:schemeClr val="tx1"/>
                </a:solidFill>
              </a:rPr>
              <a:t>k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176135" name="Text Box 7"/>
          <p:cNvSpPr txBox="1">
            <a:spLocks noChangeArrowheads="1"/>
          </p:cNvSpPr>
          <p:nvPr/>
        </p:nvSpPr>
        <p:spPr bwMode="auto">
          <a:xfrm>
            <a:off x="7692211" y="3047943"/>
            <a:ext cx="3481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800" dirty="0">
                <a:solidFill>
                  <a:schemeClr val="tx1"/>
                </a:solidFill>
              </a:rPr>
              <a:t>k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176137" name="Text Box 9"/>
          <p:cNvSpPr txBox="1">
            <a:spLocks noChangeArrowheads="1"/>
          </p:cNvSpPr>
          <p:nvPr/>
        </p:nvSpPr>
        <p:spPr bwMode="auto">
          <a:xfrm>
            <a:off x="4084422" y="2717800"/>
            <a:ext cx="3575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>
                <a:solidFill>
                  <a:schemeClr val="tx1"/>
                </a:solidFill>
              </a:rPr>
              <a:t>c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00813" y="1905058"/>
            <a:ext cx="174086" cy="121914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0" y="1385457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Latn-AZ" sz="2400" dirty="0"/>
              <a:t>açar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57525" y="3962401"/>
            <a:ext cx="19062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</a:t>
            </a:r>
            <a:endParaRPr lang="en-US" sz="2800" dirty="0"/>
          </a:p>
          <a:p>
            <a:pPr algn="ctr"/>
            <a:r>
              <a:rPr lang="en-US" sz="2800" dirty="0"/>
              <a:t>c := </a:t>
            </a:r>
            <a:r>
              <a:rPr lang="en-US" sz="2800" dirty="0" err="1"/>
              <a:t>Enc</a:t>
            </a:r>
            <a:r>
              <a:rPr lang="en-US" sz="2800" baseline="-25000" dirty="0" err="1"/>
              <a:t>k</a:t>
            </a:r>
            <a:r>
              <a:rPr lang="en-US" sz="2800" dirty="0"/>
              <a:t>(m)</a:t>
            </a:r>
            <a:endParaRPr lang="en-US" sz="28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48613" y="4267200"/>
            <a:ext cx="1676400" cy="3048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19400" y="4419600"/>
            <a:ext cx="1560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Latn-AZ" sz="2400" dirty="0"/>
              <a:t>Açıq mətn</a:t>
            </a:r>
            <a:endParaRPr lang="en-US" sz="2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901013" y="5029200"/>
            <a:ext cx="1371600" cy="78525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107299" y="5365093"/>
            <a:ext cx="1781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Latn-AZ" sz="2400" dirty="0"/>
              <a:t>Deşifrələmə</a:t>
            </a:r>
            <a:endParaRPr lang="en-US" sz="2400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415613" y="2209800"/>
            <a:ext cx="811808" cy="6858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491813" y="1701801"/>
            <a:ext cx="2476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Latn-AZ" sz="2400" dirty="0"/>
              <a:t>Şıfrələnmiş mətn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6057361" y="4038600"/>
            <a:ext cx="1941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 := Dec</a:t>
            </a:r>
            <a:r>
              <a:rPr lang="en-US" sz="2800" baseline="-25000" dirty="0"/>
              <a:t>k</a:t>
            </a:r>
            <a:r>
              <a:rPr lang="en-US" sz="2800" dirty="0"/>
              <a:t>(c)</a:t>
            </a:r>
            <a:endParaRPr lang="en-US" sz="2800" dirty="0"/>
          </a:p>
        </p:txBody>
      </p:sp>
      <p:cxnSp>
        <p:nvCxnSpPr>
          <p:cNvPr id="34" name="Straight Arrow Connector 33"/>
          <p:cNvCxnSpPr>
            <a:stCxn id="33" idx="2"/>
          </p:cNvCxnSpPr>
          <p:nvPr/>
        </p:nvCxnSpPr>
        <p:spPr>
          <a:xfrm flipH="1">
            <a:off x="6218080" y="4561820"/>
            <a:ext cx="810060" cy="84838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643002" y="5927149"/>
            <a:ext cx="1441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Latn-AZ" sz="2400" dirty="0"/>
              <a:t>Şifrələmə</a:t>
            </a:r>
            <a:endParaRPr lang="en-US" sz="2400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7866297" y="2057459"/>
            <a:ext cx="283114" cy="106674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848598" y="1537855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Latn-AZ" sz="2400" dirty="0"/>
              <a:t>açar</a:t>
            </a:r>
            <a:endParaRPr 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dirty="0"/>
              <a:t>Mükəmməl təhlükəsizlik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az-Latn-AZ" dirty="0"/>
          </a:p>
          <a:p>
            <a:r>
              <a:rPr lang="en-US" dirty="0"/>
              <a:t>“</a:t>
            </a:r>
            <a:r>
              <a:rPr lang="az-Latn-AZ" dirty="0"/>
              <a:t>Hücumçunun açıq mətn haqqında əvvəlcədən  informasiyası varsa belə, gizli mətn açıq mətn haqqında heç bir informasiya verməməlidir</a:t>
            </a:r>
            <a:r>
              <a:rPr lang="en-US" dirty="0"/>
              <a:t>”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One-Time Pad (OTP)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az-Latn-AZ" dirty="0"/>
              <a:t>Axın şifrələməsidir.</a:t>
            </a:r>
            <a:endParaRPr lang="en-US" dirty="0"/>
          </a:p>
          <a:p>
            <a:r>
              <a:rPr lang="az-Latn-AZ" dirty="0"/>
              <a:t>Açar axını </a:t>
            </a:r>
            <a:r>
              <a:rPr lang="en-US" baseline="30000" dirty="0"/>
              <a:t>S</a:t>
            </a:r>
            <a:r>
              <a:rPr lang="en-US" baseline="-25000" dirty="0"/>
              <a:t>0 </a:t>
            </a:r>
            <a:r>
              <a:rPr lang="en-US" dirty="0"/>
              <a:t>,</a:t>
            </a:r>
            <a:r>
              <a:rPr lang="en-US" baseline="30000" dirty="0"/>
              <a:t> S</a:t>
            </a:r>
            <a:r>
              <a:rPr lang="en-US" baseline="-25000" dirty="0"/>
              <a:t>1 </a:t>
            </a:r>
            <a:r>
              <a:rPr lang="en-US" dirty="0"/>
              <a:t>, … </a:t>
            </a:r>
            <a:r>
              <a:rPr lang="az-Latn-AZ" dirty="0"/>
              <a:t>TRNG ilə generasiya olunur</a:t>
            </a:r>
            <a:endParaRPr lang="en-US" dirty="0"/>
          </a:p>
          <a:p>
            <a:r>
              <a:rPr lang="az-Latn-AZ" dirty="0"/>
              <a:t>Açar axını yalnız lazımı şəxslərə bəlli olur</a:t>
            </a:r>
            <a:endParaRPr lang="en-US" dirty="0"/>
          </a:p>
          <a:p>
            <a:r>
              <a:rPr lang="az-Latn-AZ" dirty="0"/>
              <a:t> Hər bir  </a:t>
            </a:r>
            <a:r>
              <a:rPr lang="en-US" baseline="30000" dirty="0"/>
              <a:t>S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az-Latn-AZ" dirty="0"/>
              <a:t> biti yalnız bir dəfə istifadə olunur</a:t>
            </a:r>
            <a:endParaRPr lang="az-Latn-AZ" dirty="0"/>
          </a:p>
          <a:p>
            <a:pPr>
              <a:buNone/>
            </a:pPr>
            <a:r>
              <a:rPr lang="es-ES" dirty="0"/>
              <a:t>y0 ≡ x0 +s0 </a:t>
            </a:r>
            <a:r>
              <a:rPr lang="es-ES" dirty="0" err="1"/>
              <a:t>mod</a:t>
            </a:r>
            <a:r>
              <a:rPr lang="es-ES" dirty="0"/>
              <a:t> 2</a:t>
            </a:r>
            <a:endParaRPr lang="az-Latn-AZ" dirty="0"/>
          </a:p>
          <a:p>
            <a:pPr>
              <a:buNone/>
            </a:pPr>
            <a:r>
              <a:rPr lang="es-ES" dirty="0"/>
              <a:t> y1 ≡ x1 +s1 </a:t>
            </a:r>
            <a:r>
              <a:rPr lang="es-ES" dirty="0" err="1"/>
              <a:t>mod</a:t>
            </a:r>
            <a:r>
              <a:rPr lang="es-ES" dirty="0"/>
              <a:t> 2</a:t>
            </a:r>
            <a:endParaRPr lang="en-US" dirty="0"/>
          </a:p>
          <a:p>
            <a:endParaRPr lang="en-US" dirty="0"/>
          </a:p>
          <a:p>
            <a:r>
              <a:rPr lang="az-Latn-AZ" dirty="0"/>
              <a:t>OTP şərtsiz təhlükəsizdir</a:t>
            </a:r>
            <a:endParaRPr lang="az-Latn-AZ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Time Pads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az-Latn-AZ" dirty="0"/>
              <a:t>Mükəmməl şifrələmə</a:t>
            </a:r>
            <a:endParaRPr lang="en-US" dirty="0"/>
          </a:p>
          <a:p>
            <a:r>
              <a:rPr lang="en-US" dirty="0"/>
              <a:t> </a:t>
            </a:r>
            <a:r>
              <a:rPr lang="az-Latn-AZ" dirty="0"/>
              <a:t>Açar mesaj uzunluğunda olur</a:t>
            </a:r>
            <a:r>
              <a:rPr lang="en-US" dirty="0"/>
              <a:t>.</a:t>
            </a:r>
            <a:endParaRPr lang="en-US" dirty="0"/>
          </a:p>
          <a:p>
            <a:r>
              <a:rPr lang="az-Latn-AZ" dirty="0"/>
              <a:t>Mesaj və açar XOR-lanır</a:t>
            </a:r>
            <a:r>
              <a:rPr lang="en-US" dirty="0"/>
              <a:t>.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One-Time Pad </a:t>
            </a:r>
            <a:r>
              <a:rPr lang="az-Latn-AZ" dirty="0"/>
              <a:t>məhdudiyyətləri</a:t>
            </a:r>
            <a:r>
              <a:rPr lang="en-US" dirty="0"/>
              <a:t>	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None/>
            </a:pPr>
            <a:endParaRPr lang="en-US" dirty="0"/>
          </a:p>
          <a:p>
            <a:pPr algn="just"/>
            <a:r>
              <a:rPr lang="az-Latn-AZ" dirty="0"/>
              <a:t>Açar axının təhlükəsiz paylaşımı</a:t>
            </a:r>
            <a:r>
              <a:rPr lang="en-US" dirty="0"/>
              <a:t>.</a:t>
            </a:r>
            <a:endParaRPr lang="en-US" dirty="0"/>
          </a:p>
          <a:p>
            <a:pPr algn="just"/>
            <a:r>
              <a:rPr lang="en-US" dirty="0"/>
              <a:t> </a:t>
            </a:r>
            <a:r>
              <a:rPr lang="az-Latn-AZ" dirty="0"/>
              <a:t>Açar axın bitləri təkrar istifadə oluna bilməz. Bu, OTP-nin əsas çatışmazlığıdır.</a:t>
            </a:r>
            <a:endParaRPr lang="az-Latn-AZ" dirty="0"/>
          </a:p>
          <a:p>
            <a:pPr algn="just"/>
            <a:r>
              <a:rPr lang="en-US" dirty="0" err="1"/>
              <a:t>Açar</a:t>
            </a:r>
            <a:r>
              <a:rPr lang="en-US" dirty="0"/>
              <a:t> </a:t>
            </a:r>
            <a:r>
              <a:rPr lang="en-US" dirty="0" err="1"/>
              <a:t>mesajın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az-Latn-AZ" dirty="0"/>
              <a:t>uzunluqda </a:t>
            </a:r>
            <a:r>
              <a:rPr lang="en-US" dirty="0" err="1"/>
              <a:t>olmalıdır</a:t>
            </a:r>
            <a:endParaRPr lang="en-US" dirty="0"/>
          </a:p>
          <a:p>
            <a:pPr algn="just"/>
            <a:r>
              <a:rPr lang="en-US" dirty="0" err="1"/>
              <a:t>Hər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az-Latn-AZ" dirty="0"/>
              <a:t>açar yalnız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mesajı</a:t>
            </a:r>
            <a:r>
              <a:rPr lang="en-US" dirty="0"/>
              <a:t> </a:t>
            </a:r>
            <a:r>
              <a:rPr lang="en-US" dirty="0" err="1"/>
              <a:t>şifrələmək</a:t>
            </a:r>
            <a:r>
              <a:rPr lang="en-US" dirty="0"/>
              <a:t> </a:t>
            </a:r>
            <a:r>
              <a:rPr lang="en-US" dirty="0" err="1"/>
              <a:t>üçün</a:t>
            </a:r>
            <a:r>
              <a:rPr lang="en-US" dirty="0"/>
              <a:t> </a:t>
            </a:r>
            <a:r>
              <a:rPr lang="en-US" dirty="0" err="1"/>
              <a:t>istifadə</a:t>
            </a:r>
            <a:r>
              <a:rPr lang="en-US" dirty="0"/>
              <a:t> </a:t>
            </a:r>
            <a:r>
              <a:rPr lang="en-US" dirty="0" err="1"/>
              <a:t>edildiyi</a:t>
            </a:r>
            <a:r>
              <a:rPr lang="en-US" dirty="0"/>
              <a:t> </a:t>
            </a:r>
            <a:r>
              <a:rPr lang="az-Latn-AZ" dirty="0"/>
              <a:t>müddətdə </a:t>
            </a:r>
            <a:r>
              <a:rPr lang="en-US" dirty="0" err="1"/>
              <a:t>təhlükəsizdir</a:t>
            </a:r>
            <a:endParaRPr lang="en-US" dirty="0"/>
          </a:p>
          <a:p>
            <a:pPr algn="just"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LFSR(linear feedback shift register)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Simple LFSR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LFSR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90600" y="2209800"/>
            <a:ext cx="7309684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LFSR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828800"/>
            <a:ext cx="3429000" cy="1255776"/>
          </a:xfrm>
        </p:spPr>
        <p:txBody>
          <a:bodyPr/>
          <a:lstStyle/>
          <a:p>
            <a:r>
              <a:rPr lang="en-US" dirty="0"/>
              <a:t>LFSR </a:t>
            </a:r>
            <a:r>
              <a:rPr lang="az-Latn-AZ" dirty="0"/>
              <a:t>nəticəsi</a:t>
            </a:r>
            <a:r>
              <a:rPr lang="en-US" dirty="0"/>
              <a:t>: </a:t>
            </a:r>
            <a:r>
              <a:rPr lang="en-US" dirty="0" err="1"/>
              <a:t>s</a:t>
            </a:r>
            <a:r>
              <a:rPr lang="en-US" sz="1400" dirty="0" err="1"/>
              <a:t>i</a:t>
            </a:r>
            <a:r>
              <a:rPr lang="en-US" sz="1400" dirty="0"/>
              <a:t>=</a:t>
            </a:r>
            <a:r>
              <a:rPr lang="en-US" dirty="0"/>
              <a:t>0010111</a:t>
            </a:r>
            <a:endParaRPr lang="en-US" dirty="0"/>
          </a:p>
          <a:p>
            <a:endParaRPr lang="en-US" sz="1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048001" y="1828800"/>
            <a:ext cx="6096000" cy="4253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LFSR	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az-Latn-AZ" dirty="0"/>
              <a:t>LFSR-də maksimum uzunluq 2</a:t>
            </a:r>
            <a:r>
              <a:rPr lang="en-US" dirty="0"/>
              <a:t>^</a:t>
            </a:r>
            <a:r>
              <a:rPr lang="az-Latn-AZ" dirty="0"/>
              <a:t>m-1 bərabərdir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Simmetrik</a:t>
            </a:r>
            <a:r>
              <a:rPr lang="en-US" dirty="0"/>
              <a:t> </a:t>
            </a:r>
            <a:r>
              <a:rPr lang="az-Latn-AZ" dirty="0"/>
              <a:t>Alqoritm</a:t>
            </a:r>
            <a:r>
              <a:rPr lang="en-US" dirty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az-Latn-AZ" dirty="0"/>
              <a:t>Axın Şifrələmə</a:t>
            </a:r>
            <a:endParaRPr lang="en-US" dirty="0"/>
          </a:p>
          <a:p>
            <a:r>
              <a:rPr lang="en-US" dirty="0"/>
              <a:t>Blok </a:t>
            </a:r>
            <a:r>
              <a:rPr lang="az-Latn-AZ" dirty="0"/>
              <a:t>Şifrələmə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14400" y="3124200"/>
            <a:ext cx="694372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dirty="0"/>
              <a:t>Axın şifrələmə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az-Latn-AZ" dirty="0"/>
              <a:t>Axın şifrələmə bitləri tək-tək şifrələyir.</a:t>
            </a:r>
            <a:endParaRPr lang="az-Latn-AZ" dirty="0"/>
          </a:p>
          <a:p>
            <a:pPr algn="just"/>
            <a:r>
              <a:rPr lang="az-Latn-AZ" dirty="0"/>
              <a:t>Açardan bir biti açıq mətndən  uyğun bitin üzərinə gəlir.</a:t>
            </a:r>
            <a:endParaRPr lang="az-Latn-AZ" dirty="0"/>
          </a:p>
          <a:p>
            <a:pPr algn="just"/>
            <a:r>
              <a:rPr lang="az-Latn-AZ" dirty="0"/>
              <a:t>Sinxron axın şifrələmədə açar axını yalnız açardan,asinxron axın şifrələmədə  isə açar axını həm də şifrə</a:t>
            </a:r>
            <a:r>
              <a:rPr lang="en-US" dirty="0"/>
              <a:t>l</a:t>
            </a:r>
            <a:r>
              <a:rPr lang="az-Latn-AZ" dirty="0"/>
              <a:t>ənmiş mətndən asılıdır.</a:t>
            </a:r>
            <a:endParaRPr lang="az-Latn-AZ" dirty="0"/>
          </a:p>
          <a:p>
            <a:pPr algn="just"/>
            <a:r>
              <a:rPr lang="az-Latn-AZ" dirty="0"/>
              <a:t>Daha çox istifadə olunan sinxron axın şifrələmədir.</a:t>
            </a:r>
            <a:endParaRPr lang="az-Latn-AZ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371600" y="3810000"/>
            <a:ext cx="6569325" cy="247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914400"/>
            <a:ext cx="5638800" cy="2657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209800" y="3429000"/>
            <a:ext cx="2224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Latn-AZ" dirty="0"/>
              <a:t>Sinxron axın şıfrələməsi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05000" y="6248400"/>
            <a:ext cx="320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z-Latn-AZ" dirty="0"/>
              <a:t>Asinxron axın şıfrələməsi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Blok </a:t>
            </a:r>
            <a:r>
              <a:rPr lang="az-Latn-AZ" dirty="0"/>
              <a:t>şifrələmə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az-Latn-AZ" dirty="0"/>
              <a:t>Blok şifrələmədə açıq mət</a:t>
            </a:r>
            <a:r>
              <a:rPr lang="en-GB" dirty="0"/>
              <a:t>n</a:t>
            </a:r>
            <a:r>
              <a:rPr lang="az-Latn-AZ" dirty="0"/>
              <a:t>inin bir blok biti eyni anda şifrələnir. Bir bloka daxil olan açıq mətn bitləri bir-birindən asılıdır.</a:t>
            </a:r>
            <a:endParaRPr lang="az-Latn-AZ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447800" y="2971800"/>
            <a:ext cx="6375900" cy="279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z-Latn-AZ" dirty="0"/>
              <a:t>Axın şifrələmədə Şifrələmə </a:t>
            </a:r>
            <a:r>
              <a:rPr lang="en-US" dirty="0"/>
              <a:t>and De</a:t>
            </a:r>
            <a:r>
              <a:rPr lang="az-Latn-AZ" dirty="0"/>
              <a:t>şifrələmə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az-Latn-AZ" dirty="0"/>
              <a:t>Şifrələmə </a:t>
            </a:r>
            <a:r>
              <a:rPr lang="en-US" dirty="0"/>
              <a:t>: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=</a:t>
            </a:r>
            <a:r>
              <a:rPr lang="en-US" dirty="0" err="1"/>
              <a:t>x</a:t>
            </a:r>
            <a:r>
              <a:rPr lang="en-US" baseline="-25000" dirty="0" err="1"/>
              <a:t>i</a:t>
            </a:r>
            <a:r>
              <a:rPr lang="en-US" dirty="0" err="1"/>
              <a:t>+s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mod 2</a:t>
            </a:r>
            <a:endParaRPr lang="en-US" dirty="0"/>
          </a:p>
          <a:p>
            <a:r>
              <a:rPr lang="en-US" dirty="0"/>
              <a:t>De</a:t>
            </a:r>
            <a:r>
              <a:rPr lang="az-Latn-AZ" dirty="0"/>
              <a:t>şifrələmə </a:t>
            </a:r>
            <a:r>
              <a:rPr lang="en-US" dirty="0"/>
              <a:t>: x</a:t>
            </a:r>
            <a:r>
              <a:rPr lang="en-US" baseline="-25000" dirty="0"/>
              <a:t>i</a:t>
            </a:r>
            <a:r>
              <a:rPr lang="en-US" dirty="0"/>
              <a:t>=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 err="1"/>
              <a:t>+s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mod 2</a:t>
            </a:r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85800" y="3505200"/>
            <a:ext cx="7584142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z-Latn-AZ" b="1" dirty="0"/>
              <a:t>Niyə eyni açar</a:t>
            </a:r>
            <a:r>
              <a:rPr lang="en-US" b="1" dirty="0"/>
              <a:t>?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5029200"/>
            <a:ext cx="8229600" cy="1066800"/>
          </a:xfrm>
        </p:spPr>
        <p:txBody>
          <a:bodyPr/>
          <a:lstStyle/>
          <a:p>
            <a:r>
              <a:rPr lang="en-US" dirty="0"/>
              <a:t>2s</a:t>
            </a:r>
            <a:r>
              <a:rPr lang="en-US" baseline="-25000" dirty="0"/>
              <a:t>i </a:t>
            </a:r>
            <a:r>
              <a:rPr lang="en-US" dirty="0"/>
              <a:t>mod 2</a:t>
            </a:r>
            <a:r>
              <a:rPr lang="az-Latn-AZ" dirty="0"/>
              <a:t> həmişə sıfırdır.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828800" y="1600200"/>
            <a:ext cx="4876800" cy="3245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z-Latn-AZ" dirty="0"/>
              <a:t>Niyə mod 2?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az-Latn-AZ" dirty="0"/>
              <a:t>Hər bit üçün mümkün iki dəyər var. 0 və 1.</a:t>
            </a:r>
            <a:endParaRPr lang="en-US" dirty="0"/>
          </a:p>
          <a:p>
            <a:r>
              <a:rPr lang="en-US" dirty="0"/>
              <a:t>Modulo 2</a:t>
            </a:r>
            <a:r>
              <a:rPr lang="az-Latn-AZ" dirty="0"/>
              <a:t>-də </a:t>
            </a:r>
            <a:r>
              <a:rPr lang="en-US" dirty="0"/>
              <a:t> </a:t>
            </a:r>
            <a:r>
              <a:rPr lang="az-Latn-AZ" dirty="0"/>
              <a:t>toplama </a:t>
            </a:r>
            <a:r>
              <a:rPr lang="en-US" dirty="0"/>
              <a:t>XOR </a:t>
            </a:r>
            <a:r>
              <a:rPr lang="az-Latn-AZ" dirty="0"/>
              <a:t>əməliyyatına bərabərdir.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3548</Words>
  <Application>WPS Presentation</Application>
  <PresentationFormat>On-screen Show (4:3)</PresentationFormat>
  <Paragraphs>168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Arial</vt:lpstr>
      <vt:lpstr>SimSun</vt:lpstr>
      <vt:lpstr>Wingdings</vt:lpstr>
      <vt:lpstr>Wingdings 2</vt:lpstr>
      <vt:lpstr>Perpetua</vt:lpstr>
      <vt:lpstr>Franklin Gothic Book</vt:lpstr>
      <vt:lpstr>Microsoft YaHei</vt:lpstr>
      <vt:lpstr>Arial Unicode MS</vt:lpstr>
      <vt:lpstr>Calibri</vt:lpstr>
      <vt:lpstr>Equity</vt:lpstr>
      <vt:lpstr>Axın şifrələmə</vt:lpstr>
      <vt:lpstr>Simmetrik  şifrələmə</vt:lpstr>
      <vt:lpstr>Simmetrik Alqoritm	</vt:lpstr>
      <vt:lpstr>Axın şifrələmə</vt:lpstr>
      <vt:lpstr>PowerPoint 演示文稿</vt:lpstr>
      <vt:lpstr>Blok şifrələmə</vt:lpstr>
      <vt:lpstr>Axın şifrələmədə Şifrələmə and Deşifrələmə</vt:lpstr>
      <vt:lpstr>Niyə eyni açar?</vt:lpstr>
      <vt:lpstr>Niyə mod 2?</vt:lpstr>
      <vt:lpstr>XOR	</vt:lpstr>
      <vt:lpstr>Example</vt:lpstr>
      <vt:lpstr>ASCII table</vt:lpstr>
      <vt:lpstr>PowerPoint 演示文稿</vt:lpstr>
      <vt:lpstr>Təsadüfi ədəd generatorları(random number generator (RNG))</vt:lpstr>
      <vt:lpstr>True Random Number Generator</vt:lpstr>
      <vt:lpstr>Pseudorandom number generator (PRNG)</vt:lpstr>
      <vt:lpstr>Cryptographically secure pseudorandom number generators (CSPRNG)</vt:lpstr>
      <vt:lpstr>PowerPoint 演示文稿</vt:lpstr>
      <vt:lpstr>Şərtsiz təhlükəsizlik</vt:lpstr>
      <vt:lpstr>Mükəmməl təhlükəsizlik</vt:lpstr>
      <vt:lpstr>One-Time Pad (OTP)</vt:lpstr>
      <vt:lpstr>One Time Pads	</vt:lpstr>
      <vt:lpstr>One-Time Pad məhdudiyyətləri	</vt:lpstr>
      <vt:lpstr>LFSR(linear feedback shift register)</vt:lpstr>
      <vt:lpstr>Simple LFSR</vt:lpstr>
      <vt:lpstr>LFSR</vt:lpstr>
      <vt:lpstr>LFSR	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Security</dc:title>
  <dc:creator>Yegane</dc:creator>
  <cp:lastModifiedBy>Emin</cp:lastModifiedBy>
  <cp:revision>115</cp:revision>
  <dcterms:created xsi:type="dcterms:W3CDTF">2015-01-25T21:18:00Z</dcterms:created>
  <dcterms:modified xsi:type="dcterms:W3CDTF">2020-02-04T13:05:03Z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1033-11.2.0.9144</vt:lpwstr>
  </property>
</Properties>
</file>