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4"/>
  </p:sldMasterIdLst>
  <p:notesMasterIdLst>
    <p:notesMasterId r:id="rId19"/>
  </p:notesMasterIdLst>
  <p:sldIdLst>
    <p:sldId id="256" r:id="rId5"/>
    <p:sldId id="258" r:id="rId6"/>
    <p:sldId id="305" r:id="rId7"/>
    <p:sldId id="307" r:id="rId8"/>
    <p:sldId id="308" r:id="rId9"/>
    <p:sldId id="309" r:id="rId10"/>
    <p:sldId id="321" r:id="rId11"/>
    <p:sldId id="310" r:id="rId12"/>
    <p:sldId id="317" r:id="rId13"/>
    <p:sldId id="311" r:id="rId14"/>
    <p:sldId id="318" r:id="rId15"/>
    <p:sldId id="319" r:id="rId16"/>
    <p:sldId id="316" r:id="rId17"/>
    <p:sldId id="314" r:id="rId18"/>
  </p:sldIdLst>
  <p:sldSz cx="9144000" cy="5143500" type="screen16x9"/>
  <p:notesSz cx="6858000" cy="1123950"/>
  <p:embeddedFontLst>
    <p:embeddedFont>
      <p:font typeface="Abel" panose="020B0604020202020204" charset="0"/>
      <p:regular r:id="rId20"/>
    </p:embeddedFont>
    <p:embeddedFont>
      <p:font typeface="Archivo" panose="020B0604020202020204" charset="0"/>
      <p:regular r:id="rId21"/>
      <p:bold r:id="rId22"/>
      <p:italic r:id="rId23"/>
      <p:boldItalic r:id="rId24"/>
    </p:embeddedFont>
    <p:embeddedFont>
      <p:font typeface="Avenir Next LT Pro Light" panose="020B0304020202020204" pitchFamily="34" charset="0"/>
      <p:regular r:id="rId25"/>
      <p:italic r:id="rId26"/>
    </p:embeddedFont>
    <p:embeddedFont>
      <p:font typeface="Inter" panose="020B0604020202020204" charset="0"/>
      <p:regular r:id="rId27"/>
      <p:bold r:id="rId28"/>
    </p:embeddedFont>
    <p:embeddedFont>
      <p:font typeface="Nunito Light" panose="020B0604020202020204" charset="0"/>
      <p:regular r:id="rId29"/>
      <p:italic r:id="rId30"/>
    </p:embeddedFont>
    <p:embeddedFont>
      <p:font typeface="Paytone One" panose="020B0604020202020204" charset="0"/>
      <p:regular r:id="rId31"/>
    </p:embeddedFont>
    <p:embeddedFont>
      <p:font typeface="Raleway SemiBold"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oriabarrera.rn" initials="gl" lastIdx="10" clrIdx="0">
    <p:extLst>
      <p:ext uri="{19B8F6BF-5375-455C-9EA6-DF929625EA0E}">
        <p15:presenceInfo xmlns:p15="http://schemas.microsoft.com/office/powerpoint/2012/main" userId="S::gloriabarrera.rn_gmail.com#ext#@devupconforg2.onmicrosoft.com::4c443dc1-0397-4cee-8c5f-a5c991644251" providerId="AD"/>
      </p:ext>
    </p:extLst>
  </p:cmAuthor>
  <p:cmAuthor id="2" name="Paulson, Kristin Marie" initials="PM" lastIdx="7" clrIdx="1">
    <p:extLst>
      <p:ext uri="{19B8F6BF-5375-455C-9EA6-DF929625EA0E}">
        <p15:presenceInfo xmlns:p15="http://schemas.microsoft.com/office/powerpoint/2012/main" userId="S::heinri16_msu.edu#ext#@devupconforg2.onmicrosoft.com::da255323-2f2d-4225-a750-e5c9d4601079" providerId="AD"/>
      </p:ext>
    </p:extLst>
  </p:cmAuthor>
  <p:cmAuthor id="3" name="Bohumil Brousek" initials="BB" lastIdx="1" clrIdx="2">
    <p:extLst>
      <p:ext uri="{19B8F6BF-5375-455C-9EA6-DF929625EA0E}">
        <p15:presenceInfo xmlns:p15="http://schemas.microsoft.com/office/powerpoint/2012/main" userId="S::brousek.b_gmail.com#ext#@devupconforg2.onmicrosoft.com::5117eee0-b6db-4a69-8b33-b7c611d3731b" providerId="AD"/>
      </p:ext>
    </p:extLst>
  </p:cmAuthor>
  <p:cmAuthor id="4" name="Munro-Kramer, Michelle" initials="MM" lastIdx="1" clrIdx="3">
    <p:extLst>
      <p:ext uri="{19B8F6BF-5375-455C-9EA6-DF929625EA0E}">
        <p15:presenceInfo xmlns:p15="http://schemas.microsoft.com/office/powerpoint/2012/main" userId="S::mlmunro_umich.edu#ext#@devupconforg2.onmicrosoft.com::9ee29112-7254-4c56-897a-f7e22a8330d8" providerId="AD"/>
      </p:ext>
    </p:extLst>
  </p:cmAuthor>
  <p:cmAuthor id="5" name="Cacchione, Pamela Z" initials="CZ" lastIdx="1" clrIdx="4">
    <p:extLst>
      <p:ext uri="{19B8F6BF-5375-455C-9EA6-DF929625EA0E}">
        <p15:presenceInfo xmlns:p15="http://schemas.microsoft.com/office/powerpoint/2012/main" userId="S::pamelaca_nursing.upenn.edu#ext#@devupconforg2.onmicrosoft.com::644e298e-8aca-47c6-a7cc-b351575812ae" providerId="AD"/>
      </p:ext>
    </p:extLst>
  </p:cmAuthor>
  <p:cmAuthor id="6" name="lindsey.lachner" initials="li" lastIdx="1" clrIdx="5">
    <p:extLst>
      <p:ext uri="{19B8F6BF-5375-455C-9EA6-DF929625EA0E}">
        <p15:presenceInfo xmlns:p15="http://schemas.microsoft.com/office/powerpoint/2012/main" userId="S::lindsey.lachner_gmail.com#ext#@devupconforg2.onmicrosoft.com::1860b2c6-d615-4061-9a04-f7fd10bcd9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BAB5"/>
    <a:srgbClr val="00B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36F57-CBEF-4378-A1D3-D59A35DCA170}" v="16" dt="2020-05-17T13:33:52.579"/>
    <p1510:client id="{016D36E5-03AB-4775-9C11-9461E09972E6}" v="1" dt="2020-05-17T14:12:03.933"/>
    <p1510:client id="{0BA44081-FEB3-4600-B757-EE92E48B66B9}" v="39" dt="2020-05-17T15:08:33.040"/>
    <p1510:client id="{17108609-4D24-449C-94D0-9CB8B40BFBEC}" v="210" dt="2020-05-17T13:54:23.883"/>
    <p1510:client id="{1F09FF39-1BE1-43A1-B300-C70BE2080691}" v="158" dt="2020-05-17T10:32:04.233"/>
    <p1510:client id="{22B4D549-C912-4345-AFF1-60171CB7CC07}" v="146" dt="2020-05-17T11:27:44.586"/>
    <p1510:client id="{2B3E67C3-B65C-473B-828D-6C953AA0DF9C}" v="181" dt="2020-05-17T15:32:57.836"/>
    <p1510:client id="{30488560-61C6-4AA3-B18C-431AFE7230D3}" v="150" dt="2020-05-17T12:22:39.613"/>
    <p1510:client id="{345A4174-B1C8-4940-9CF5-F3738545C923}" v="112" dt="2020-05-17T15:02:53.669"/>
    <p1510:client id="{3EE8DD6C-F9AF-4471-BEC3-60D88AF9DE50}" v="6" dt="2020-05-17T15:07:04.526"/>
    <p1510:client id="{3F892663-583F-4D97-88BF-4B4164D52F50}" v="148" dt="2020-05-17T15:16:41.637"/>
    <p1510:client id="{40E54CE4-CD7B-4A2B-91DF-400915C58908}" v="164" dt="2020-05-17T13:02:40.149"/>
    <p1510:client id="{4971A8CB-1163-4A2C-BF89-09312ACDA053}" v="1" dt="2020-05-17T15:38:03.445"/>
    <p1510:client id="{4CBB7AA6-24B6-4FCD-A7E0-DD436848E284}" v="1" dt="2020-05-17T13:47:45.523"/>
    <p1510:client id="{4D28FE67-31FA-4279-8CD9-A8FEF2EA6703}" v="2" dt="2020-05-17T15:10:13.594"/>
    <p1510:client id="{5654DC8A-2555-4F84-A532-244D787EC306}" v="10" dt="2020-05-17T14:48:58.948"/>
    <p1510:client id="{57CCFE75-C333-4277-B86E-02EA7A379180}" v="106" dt="2020-05-17T15:24:10.665"/>
    <p1510:client id="{57D1CC95-25BF-42E8-B00F-6CFEB62AE4FB}" v="225" dt="2020-05-17T14:56:04.771"/>
    <p1510:client id="{5985FB70-A621-4DE0-B559-712EA790981A}" v="109" dt="2020-05-17T10:47:21.495"/>
    <p1510:client id="{5EF60CB3-5916-4B23-B93D-BC2B5FFA2BA5}" v="71" dt="2020-05-17T15:20:59.751"/>
    <p1510:client id="{6370867B-5790-4A21-8436-65114B6C37CF}" v="21" dt="2020-05-17T15:14:13.498"/>
    <p1510:client id="{648D218C-6780-482D-824D-315B83B6BD96}" v="128" dt="2020-05-17T14:01:41.498"/>
    <p1510:client id="{6579B8E1-1E84-4DD6-8ECD-67E187BD642A}" v="148" dt="2020-05-17T15:21:46.929"/>
    <p1510:client id="{67B8B33E-B702-4F62-9344-64661FFD1427}" v="1" dt="2020-05-17T15:39:36.607"/>
    <p1510:client id="{6ADD8126-4130-48F6-BAEA-D474A021F8D3}" v="176" dt="2020-05-17T13:36:10.323"/>
    <p1510:client id="{712C4670-2B5C-4696-9E72-2F47C1D01655}" v="50" dt="2020-05-17T08:47:23.661"/>
    <p1510:client id="{753A9E8D-C28B-49E0-8450-6F6770BE2049}" v="10" dt="2020-05-17T11:02:05.288"/>
    <p1510:client id="{79A03606-F657-436B-BD4C-797F6F9C3103}" v="3" dt="2020-05-17T14:53:17.690"/>
    <p1510:client id="{7C3DAF6B-04D8-44D1-8A63-D9D15207BB68}" v="64" dt="2020-05-17T15:33:19.706"/>
    <p1510:client id="{7FB77327-8960-434E-AE1B-888A740685C5}" v="2" dt="2020-05-17T14:14:36.094"/>
    <p1510:client id="{81470184-9FA0-4D68-AEED-B05DBF700ECC}" v="91" dt="2020-05-17T13:38:37.017"/>
    <p1510:client id="{81E1E77A-F2CD-42BD-BEA1-33182B98DEFB}" v="3" dt="2020-05-17T15:29:44.833"/>
    <p1510:client id="{8BCE0352-7E4F-47E0-A1B3-77B5E9F08E98}" v="233" dt="2020-05-17T11:52:30.324"/>
    <p1510:client id="{8D8F3DD0-44BD-4966-91CC-7AD9870C94A3}" v="69" dt="2020-05-17T14:57:28.562"/>
    <p1510:client id="{9341FFED-9ACC-4D8A-98E6-7EC997FCDE4B}" v="5" dt="2020-05-17T15:36:05.388"/>
    <p1510:client id="{9ADD0ECD-45B3-438F-859A-473BB15DA2AB}" v="10" dt="2020-05-17T15:05:54.216"/>
    <p1510:client id="{A7B0434F-22B8-4B17-B7C2-7A0E59DD966B}" v="195" dt="2020-05-17T11:15:42.388"/>
    <p1510:client id="{A869D2FF-FDF4-4AED-A887-7A0EF89796B5}" v="2" dt="2020-05-17T14:57:52.334"/>
    <p1510:client id="{B129C908-DA34-40BF-AB8B-3C1879066558}" v="2" dt="2020-05-17T12:28:01.189"/>
    <p1510:client id="{B3265552-538C-4F31-B946-16823FFD7774}" v="5" dt="2020-05-17T15:40:54.618"/>
    <p1510:client id="{C1253F51-2BF8-433A-887F-43B1856B2F5D}" v="47" dt="2020-05-17T14:22:27.164"/>
    <p1510:client id="{C80FAA42-AAC8-4A5E-9450-71236984A2C7}" v="9" dt="2020-05-17T15:07:07.071"/>
    <p1510:client id="{C882F35D-6849-45B5-8210-E45B06ECC3B2}" v="1" dt="2020-05-17T12:59:55.970"/>
    <p1510:client id="{C8BB8AF9-12BA-4513-B2F3-14EF132A3C0E}" v="171" dt="2020-05-17T14:36:51.319"/>
    <p1510:client id="{CE4B973B-BAE4-4457-80D0-4F33F31B8458}" v="31" dt="2020-05-17T10:14:02.031"/>
    <p1510:client id="{D63E2D3F-4647-4433-A274-8C5A4E52BCB9}" v="134" dt="2020-05-17T11:01:27.823"/>
    <p1510:client id="{DC561B65-D5F2-4CAD-8706-8025208EA9FC}" v="22" dt="2020-05-17T15:00:11.853"/>
    <p1510:client id="{DF59B9B0-77E8-440F-9E99-FD254EA10DF1}" v="672" dt="2020-05-17T14:52:23.811"/>
    <p1510:client id="{E7523136-EEC8-4592-8562-27ECFE58D710}" v="61" dt="2020-05-17T13:13:18.416"/>
    <p1510:client id="{EC3249AA-8450-4A02-88E1-B0B632ED9372}" v="58" dt="2020-05-17T08:06:58.606"/>
    <p1510:client id="{F0B039F7-9F61-48A4-A3C1-2B6C03CC9E44}" v="15" dt="2020-05-17T15:18:20.681"/>
    <p1510:client id="{F1D85B6F-C0D7-41C2-A1F1-E39FDC471244}" v="16" dt="2020-05-17T15:44:57.710"/>
    <p1510:client id="{F3F991F5-921D-4697-B9F7-3FAB2D461EE2}" v="49" dt="2020-05-17T15:01:56.962"/>
    <p1510:client id="{F44DD4B1-A5F0-47D9-B7B4-42535DBB1237}" v="191" dt="2020-05-17T14:48:16.335"/>
    <p1510:client id="{FA2715E0-F08B-4E24-90A1-ED00BD7A6B08}" v="22" dt="2020-05-17T15:28:55.473"/>
  </p1510:revLst>
</p1510:revInfo>
</file>

<file path=ppt/tableStyles.xml><?xml version="1.0" encoding="utf-8"?>
<a:tblStyleLst xmlns:a="http://schemas.openxmlformats.org/drawingml/2006/main" def="{E76E5F2B-ABD2-4873-8396-1E6174CED89A}">
  <a:tblStyle styleId="{E76E5F2B-ABD2-4873-8396-1E6174CED8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84"/>
  </p:normalViewPr>
  <p:slideViewPr>
    <p:cSldViewPr snapToGrid="0">
      <p:cViewPr varScale="1">
        <p:scale>
          <a:sx n="140" d="100"/>
          <a:sy n="140" d="100"/>
        </p:scale>
        <p:origin x="7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hatbotsmagazine.com/chatbots-the-new-subscription-box-business-model-14a6ca8380e0"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ww.bls.gov/emp/graphics/2019/labor-force-share-by-age-group.htm" TargetMode="External"/><Relationship Id="rId4" Type="http://schemas.openxmlformats.org/officeDocument/2006/relationships/hyperlink" Target="https://postsecondary.gatesfoundation.org/what-were-learning/todays-college-student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tatnews.com/2020/03/18/u-s-official-says-data-show-severe-coronavirus-infections-among-millennials-not-just-older-america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researchandmarkets.com/reports/4843081/global-chatbots-in-healthcare-market-focus-on#pos-0" TargetMode="External"/><Relationship Id="rId7" Type="http://schemas.openxmlformats.org/officeDocument/2006/relationships/hyperlink" Target="https://www.businessinsider.com/80-of-businesses-want-chatbots-by-2020-2016-12?op=1"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chatbotsmagazine.com/chatbot-report-2019-global-trends-and-analysis-a487afec05b" TargetMode="External"/><Relationship Id="rId5" Type="http://schemas.openxmlformats.org/officeDocument/2006/relationships/hyperlink" Target="http://www.businessinsider.com/80-of-businesses-want-chatbots-by-2020-2016-12" TargetMode="External"/><Relationship Id="rId4" Type="http://schemas.openxmlformats.org/officeDocument/2006/relationships/hyperlink" Target="https://www.researchandmarkets.com/reports/4450213/global-chatbots-market-outlook-to-2022#rela4-4581847"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iercehealthcare.com/tech/alphabet-s-verily-rolls-out-covid-screening-tool-for-health-system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healthcareitnews.com/news/northwell-ucsf-unc-using-chatbot-and-related-tech-manage-covid-19-patient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iercehealthcare.com/tech/alphabet-s-verily-rolls-out-covid-screening-tool-for-health-system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healthcareitnews.com/news/northwell-ucsf-unc-using-chatbot-and-related-tech-manage-covid-19-patient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040f09d0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040f09d0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Emma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20de4b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20de4b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Chinmay-</a:t>
            </a:r>
          </a:p>
        </p:txBody>
      </p:sp>
    </p:spTree>
    <p:extLst>
      <p:ext uri="{BB962C8B-B14F-4D97-AF65-F5344CB8AC3E}">
        <p14:creationId xmlns:p14="http://schemas.microsoft.com/office/powerpoint/2010/main" val="2982889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adfe122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adfe12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Gloria</a:t>
            </a:r>
          </a:p>
          <a:p>
            <a:pPr marL="0" indent="0">
              <a:buNone/>
            </a:pPr>
            <a:r>
              <a:rPr lang="en-US"/>
              <a:t>Impact &amp; Innovation Info from Gloria &amp; </a:t>
            </a:r>
            <a:r>
              <a:rPr lang="en-US" err="1"/>
              <a:t>Saijel</a:t>
            </a:r>
            <a:r>
              <a:rPr lang="en-US"/>
              <a:t> Verma—</a:t>
            </a:r>
          </a:p>
          <a:p>
            <a:pPr marL="0" indent="0">
              <a:buNone/>
            </a:pPr>
            <a:r>
              <a:rPr lang="en-US"/>
              <a:t> 1. Empowering </a:t>
            </a:r>
            <a:r>
              <a:rPr lang="en-US" err="1"/>
              <a:t>ineractive</a:t>
            </a:r>
            <a:r>
              <a:rPr lang="en-US"/>
              <a:t> tool for health choices</a:t>
            </a:r>
          </a:p>
          <a:p>
            <a:pPr marL="0" indent="0">
              <a:buNone/>
            </a:pPr>
            <a:r>
              <a:rPr lang="en-US"/>
              <a:t>2. Direct impact based real time location based information </a:t>
            </a:r>
          </a:p>
          <a:p>
            <a:pPr marL="0" indent="0">
              <a:buNone/>
            </a:pPr>
            <a:endParaRPr lang="en-US"/>
          </a:p>
          <a:p>
            <a:pPr marL="0" indent="0">
              <a:buNone/>
            </a:pPr>
            <a:r>
              <a:rPr lang="en-US"/>
              <a:t>What is our product? The </a:t>
            </a:r>
            <a:r>
              <a:rPr lang="en-US" err="1"/>
              <a:t>Inteleform</a:t>
            </a:r>
            <a:r>
              <a:rPr lang="en-US"/>
              <a:t> </a:t>
            </a:r>
            <a:r>
              <a:rPr lang="en-US" err="1"/>
              <a:t>ChatBox</a:t>
            </a:r>
            <a:r>
              <a:rPr lang="en-US"/>
              <a:t> is an innovative, interactive tool built to help young adults engage with the COVID-19 pandemic on a more personal level for them to receive direct health education, feel empowered on making health choices, and share on to others. Rationale:  Most COVID-19 messaging is targeted at older adults, leaving a wide swath of our population relatively uninformed and disconnected from the issue. Until our entire population recognizes that this pandemic is theirs just as much as anyone else’s we cannot launch a united front against the virus, thereby continuing to put our population and livelihoods in jeopardy.   What is its impact? </a:t>
            </a:r>
            <a:r>
              <a:rPr lang="en-US" err="1"/>
              <a:t>Inteleform</a:t>
            </a:r>
            <a:r>
              <a:rPr lang="en-US"/>
              <a:t> operates with a three-pronged approach – engagement, education, and sharing on. The tool’s messaging is uniquely catered toward attracting 18-34 year </a:t>
            </a:r>
            <a:r>
              <a:rPr lang="en-US" err="1"/>
              <a:t>olds</a:t>
            </a:r>
            <a:r>
              <a:rPr lang="en-US"/>
              <a:t> through specifically-catered emotional rhetoric and accessibility on commonly-used social media platforms (</a:t>
            </a:r>
            <a:r>
              <a:rPr lang="en-US" err="1"/>
              <a:t>ie</a:t>
            </a:r>
            <a:r>
              <a:rPr lang="en-US"/>
              <a:t>. Instagram, Facebook, Tik Tok). Content on the chat bot will center around how millennials can help stop the spread of COVID-19 and protect their own families/communities. The end goal is to be persuasive enough that the chat bot and the information that it disseminates is shared in a viral fashion throughout the 18-34 year old population.   How is it innovative? A chat bot increases user engagement as it is significantly more interactive than a simple website design. The information disseminated is also more relevant given that it is tailored to the user’s age group and location.</a:t>
            </a:r>
          </a:p>
          <a:p>
            <a:pPr marL="0" indent="0">
              <a:buNone/>
            </a:pPr>
            <a:endParaRPr lang="en-US"/>
          </a:p>
          <a:p>
            <a:pPr marL="0" lvl="0" indent="0" algn="l">
              <a:spcBef>
                <a:spcPts val="0"/>
              </a:spcBef>
              <a:spcAft>
                <a:spcPts val="0"/>
              </a:spcAft>
              <a:buNone/>
            </a:pPr>
            <a:endParaRPr lang="en-US"/>
          </a:p>
        </p:txBody>
      </p:sp>
    </p:spTree>
    <p:extLst>
      <p:ext uri="{BB962C8B-B14F-4D97-AF65-F5344CB8AC3E}">
        <p14:creationId xmlns:p14="http://schemas.microsoft.com/office/powerpoint/2010/main" val="1320247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adfe122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adfe12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Kim- </a:t>
            </a:r>
          </a:p>
          <a:p>
            <a:pPr marL="0" indent="0">
              <a:buNone/>
            </a:pPr>
            <a:r>
              <a:rPr lang="en-US"/>
              <a:t>Talking Points – </a:t>
            </a:r>
          </a:p>
          <a:p>
            <a:pPr marL="0" indent="0">
              <a:buNone/>
            </a:pPr>
            <a:r>
              <a:rPr lang="en-US"/>
              <a:t>1. As mentioned before, Chatbots can be applied to virtually any site, app, or business. Some examples are</a:t>
            </a:r>
          </a:p>
          <a:p>
            <a:pPr marL="0" indent="0">
              <a:buNone/>
            </a:pPr>
            <a:r>
              <a:rPr lang="en-US"/>
              <a:t>a. academic settings that want students to get up to date information and access health services when needed</a:t>
            </a:r>
          </a:p>
          <a:p>
            <a:pPr marL="0" indent="0">
              <a:buNone/>
            </a:pPr>
            <a:r>
              <a:rPr lang="en-US"/>
              <a:t>b.  dating sites that want to offer a new feature to increase user </a:t>
            </a:r>
            <a:r>
              <a:rPr lang="en-US" err="1"/>
              <a:t>ingagement</a:t>
            </a:r>
            <a:r>
              <a:rPr lang="en-US"/>
              <a:t> and stand out from other dating apps as people start to </a:t>
            </a:r>
            <a:r>
              <a:rPr lang="en-US" err="1"/>
              <a:t>socalize</a:t>
            </a:r>
            <a:r>
              <a:rPr lang="en-US"/>
              <a:t> again. </a:t>
            </a:r>
          </a:p>
          <a:p>
            <a:pPr marL="0" indent="0">
              <a:buNone/>
            </a:pPr>
            <a:r>
              <a:rPr lang="en-US"/>
              <a:t>c. and for human resource departments of companies who have a large </a:t>
            </a:r>
            <a:r>
              <a:rPr lang="en-US" err="1"/>
              <a:t>anount</a:t>
            </a:r>
            <a:r>
              <a:rPr lang="en-US"/>
              <a:t> of 18-34 </a:t>
            </a:r>
            <a:r>
              <a:rPr lang="en-US" err="1"/>
              <a:t>yo</a:t>
            </a:r>
            <a:r>
              <a:rPr lang="en-US"/>
              <a:t> working there and want </a:t>
            </a:r>
            <a:r>
              <a:rPr lang="en-US" err="1"/>
              <a:t>ot</a:t>
            </a:r>
            <a:r>
              <a:rPr lang="en-US"/>
              <a:t> help keep their </a:t>
            </a:r>
            <a:r>
              <a:rPr lang="en-US" err="1"/>
              <a:t>employes</a:t>
            </a:r>
            <a:r>
              <a:rPr lang="en-US"/>
              <a:t> safe.</a:t>
            </a:r>
          </a:p>
          <a:p>
            <a:pPr marL="0" indent="0">
              <a:buNone/>
            </a:pPr>
            <a:endParaRPr lang="en-US"/>
          </a:p>
          <a:p>
            <a:pPr marL="0" indent="0">
              <a:buNone/>
            </a:pPr>
            <a:r>
              <a:rPr lang="en-US">
                <a:hlinkClick r:id="rId3"/>
              </a:rPr>
              <a:t>https://chatbotsmagazine.com/chatbots-the-new-subscription-box-business-model-14a6ca8380e0</a:t>
            </a:r>
            <a:endParaRPr lang="en-US"/>
          </a:p>
          <a:p>
            <a:pPr marL="0" indent="0">
              <a:buNone/>
            </a:pPr>
            <a:r>
              <a:rPr lang="en-US"/>
              <a:t>Customer Acquisition </a:t>
            </a:r>
          </a:p>
          <a:p>
            <a:pPr marL="0" indent="0">
              <a:buNone/>
            </a:pPr>
            <a:r>
              <a:rPr lang="en-US"/>
              <a:t>We will target subscriptions at colleges/universities where approximately 92% of students are ages 18-34 year </a:t>
            </a:r>
            <a:r>
              <a:rPr lang="en-US" err="1"/>
              <a:t>olds</a:t>
            </a:r>
            <a:r>
              <a:rPr lang="en-US"/>
              <a:t> (Bill &amp; Melinda Gates; </a:t>
            </a:r>
            <a:r>
              <a:rPr lang="en-US">
                <a:hlinkClick r:id="rId4"/>
              </a:rPr>
              <a:t>https://postsecondary.gatesfoundation.org/what-were-learning/todays-college-students/</a:t>
            </a:r>
            <a:r>
              <a:rPr lang="en-US"/>
              <a:t>) &amp; employers where 18-34 year </a:t>
            </a:r>
            <a:r>
              <a:rPr lang="en-US" err="1"/>
              <a:t>olds</a:t>
            </a:r>
            <a:r>
              <a:rPr lang="en-US"/>
              <a:t> make up approximately 36% of the workforce (US Bureau of Labor Statistics, 2018; </a:t>
            </a:r>
            <a:r>
              <a:rPr lang="en-US">
                <a:hlinkClick r:id="rId5"/>
              </a:rPr>
              <a:t>https://www.bls.gov/emp/graphics/2019/labor-force-share-by-age-group.htm</a:t>
            </a:r>
            <a:r>
              <a:rPr lang="en-US"/>
              <a:t>)</a:t>
            </a:r>
          </a:p>
          <a:p>
            <a:pPr marL="0" indent="0">
              <a:buNone/>
            </a:pPr>
            <a:endParaRPr lang="en-US"/>
          </a:p>
          <a:p>
            <a:pPr marL="0" indent="0">
              <a:buNone/>
            </a:pPr>
            <a:r>
              <a:rPr lang="en-US" b="1"/>
              <a:t>Market Analysis</a:t>
            </a:r>
            <a:endParaRPr lang="cs-CZ"/>
          </a:p>
          <a:p>
            <a:pPr marL="0" indent="0">
              <a:buNone/>
            </a:pPr>
            <a:r>
              <a:rPr lang="en-US" b="1"/>
              <a:t>Customer Acquisition</a:t>
            </a:r>
            <a:endParaRPr lang="en-US"/>
          </a:p>
          <a:p>
            <a:pPr marL="0" indent="0">
              <a:buNone/>
            </a:pPr>
            <a:r>
              <a:rPr lang="en-US" b="1"/>
              <a:t>What's already available on the market? </a:t>
            </a:r>
            <a:endParaRPr lang="en-US"/>
          </a:p>
          <a:p>
            <a:pPr marL="0" indent="0">
              <a:buNone/>
            </a:pPr>
            <a:r>
              <a:rPr lang="en-US" b="1"/>
              <a:t>- Marketing directly to colleges</a:t>
            </a:r>
            <a:endParaRPr lang="en-US"/>
          </a:p>
          <a:p>
            <a:pPr marL="0" indent="0">
              <a:buNone/>
            </a:pPr>
            <a:r>
              <a:rPr lang="en-US" b="1"/>
              <a:t>-What is the feeling of the app?</a:t>
            </a:r>
          </a:p>
          <a:p>
            <a:pPr marL="0" indent="0">
              <a:buNone/>
            </a:pPr>
            <a:r>
              <a:rPr lang="en-US" b="1"/>
              <a:t>-Subscription service</a:t>
            </a:r>
            <a:endParaRPr lang="en-US"/>
          </a:p>
          <a:p>
            <a:pPr marL="0" indent="0">
              <a:buNone/>
            </a:pPr>
            <a:r>
              <a:rPr lang="en-US" b="1"/>
              <a:t>-Target to colleges</a:t>
            </a:r>
            <a:endParaRPr lang="en-US"/>
          </a:p>
          <a:p>
            <a:pPr marL="0" indent="0">
              <a:buNone/>
            </a:pPr>
            <a:r>
              <a:rPr lang="en-US" b="1"/>
              <a:t>-Target to HR who need to keep staff safe</a:t>
            </a:r>
            <a:endParaRPr lang="en-US"/>
          </a:p>
          <a:p>
            <a:pPr marL="0" indent="0">
              <a:buNone/>
            </a:pPr>
            <a:r>
              <a:rPr lang="en-US" b="1"/>
              <a:t>-Target to military.</a:t>
            </a:r>
          </a:p>
          <a:p>
            <a:pPr marL="0" lvl="0" indent="0" algn="l">
              <a:spcBef>
                <a:spcPts val="0"/>
              </a:spcBef>
              <a:spcAft>
                <a:spcPts val="0"/>
              </a:spcAft>
              <a:buNone/>
            </a:pPr>
            <a:endParaRPr lang="en-US" b="1"/>
          </a:p>
          <a:p>
            <a:pPr marL="0" indent="0">
              <a:buNone/>
            </a:pPr>
            <a:endParaRPr lang="en-US" b="1"/>
          </a:p>
          <a:p>
            <a:pPr marL="171450" indent="-171450">
              <a:buFont typeface="Arial,Sans-Serif"/>
              <a:buChar char="•"/>
            </a:pPr>
            <a:r>
              <a:rPr lang="en-US"/>
              <a:t>Scalability is ensured with this product as chatbots can be applied to ANY web site, app, or  business that wants to prolong user engagement and reduce customer pain. </a:t>
            </a:r>
          </a:p>
          <a:p>
            <a:pPr marL="171450" indent="-171450">
              <a:buFont typeface="Arial,Sans-Serif"/>
              <a:buChar char="•"/>
            </a:pPr>
            <a:endParaRPr lang="en-US"/>
          </a:p>
          <a:p>
            <a:pPr marL="171450" indent="-171450">
              <a:buFont typeface="Arial,Sans-Serif"/>
              <a:buChar char="•"/>
            </a:pPr>
            <a:r>
              <a:rPr lang="en-US" err="1"/>
              <a:t>Inteleform</a:t>
            </a:r>
            <a:r>
              <a:rPr lang="en-US"/>
              <a:t> health bot adds value to any site because it give up to date health information for </a:t>
            </a:r>
            <a:r>
              <a:rPr lang="en-US" err="1"/>
              <a:t>covid</a:t>
            </a:r>
            <a:r>
              <a:rPr lang="en-US"/>
              <a:t> OR ANY OTHER DISEASE. </a:t>
            </a:r>
          </a:p>
          <a:p>
            <a:pPr marL="171450" indent="-171450">
              <a:buFont typeface="Arial,Sans-Serif"/>
              <a:buChar char="•"/>
            </a:pPr>
            <a:endParaRPr lang="en-US"/>
          </a:p>
          <a:p>
            <a:pPr marL="171450" indent="-171450">
              <a:buFont typeface="Arial,Sans-Serif"/>
              <a:buChar char="•"/>
            </a:pPr>
            <a:r>
              <a:rPr lang="en-US"/>
              <a:t>Novel uses to interact with 18-34 </a:t>
            </a:r>
            <a:r>
              <a:rPr lang="en-US" err="1"/>
              <a:t>yo</a:t>
            </a:r>
            <a:r>
              <a:rPr lang="en-US"/>
              <a:t> through dating apps can establish </a:t>
            </a:r>
            <a:r>
              <a:rPr lang="en-US" err="1"/>
              <a:t>Inteleform's</a:t>
            </a:r>
            <a:r>
              <a:rPr lang="en-US"/>
              <a:t> brand and create recognition and increase user engagement on sites. </a:t>
            </a:r>
          </a:p>
          <a:p>
            <a:pPr marL="0" indent="0">
              <a:buNone/>
            </a:pPr>
            <a:endParaRPr lang="en-US"/>
          </a:p>
        </p:txBody>
      </p:sp>
    </p:spTree>
    <p:extLst>
      <p:ext uri="{BB962C8B-B14F-4D97-AF65-F5344CB8AC3E}">
        <p14:creationId xmlns:p14="http://schemas.microsoft.com/office/powerpoint/2010/main" val="299924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6320de4b7d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6320de4b7d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15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07c3e161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07c3e161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In some settings there are clusters of people together that do not realize there is a pandemic </a:t>
            </a:r>
          </a:p>
          <a:p>
            <a:pPr>
              <a:buNone/>
            </a:pPr>
            <a:endParaRPr lang="en-US"/>
          </a:p>
          <a:p>
            <a:pPr>
              <a:buNone/>
            </a:pPr>
            <a:r>
              <a:rPr lang="en-US"/>
              <a:t>20-34 year </a:t>
            </a:r>
            <a:r>
              <a:rPr lang="en-US" err="1"/>
              <a:t>olds</a:t>
            </a:r>
            <a:r>
              <a:rPr lang="en-US"/>
              <a:t> are 20.5% of population and approximately 67 million people in US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Percentage of US Adults who use a Health App </a:t>
            </a:r>
          </a:p>
          <a:p>
            <a:pPr marL="0" indent="0">
              <a:buNone/>
            </a:pPr>
            <a:r>
              <a:rPr lang="en-US"/>
              <a:t>Women: 25% in the 18-34 age range</a:t>
            </a:r>
          </a:p>
          <a:p>
            <a:pPr marL="0" indent="0">
              <a:buNone/>
            </a:pPr>
            <a:r>
              <a:rPr lang="en-US"/>
              <a:t>Men: 25% in the 18-49 age range</a:t>
            </a:r>
          </a:p>
          <a:p>
            <a:pPr marL="0" indent="0">
              <a:buNone/>
            </a:pPr>
            <a:endParaRPr lang="en-US"/>
          </a:p>
          <a:p>
            <a:pPr marL="0" indent="0">
              <a:buNone/>
            </a:pPr>
            <a:r>
              <a:rPr lang="en-US"/>
              <a:t>Report from Europe (Brix) showed: </a:t>
            </a:r>
          </a:p>
          <a:p>
            <a:pPr marL="0" indent="0">
              <a:buNone/>
            </a:pPr>
            <a:r>
              <a:rPr lang="en-US"/>
              <a:t>-Reports coming out of France and Italy about some young people getting seriously ill and being admitted ICUs</a:t>
            </a:r>
          </a:p>
          <a:p>
            <a:pPr marL="0" indent="0">
              <a:buNone/>
            </a:pPr>
            <a:r>
              <a:rPr lang="en-US"/>
              <a:t>-With less precautions, may see more cases in this population </a:t>
            </a:r>
          </a:p>
          <a:p>
            <a:pPr marL="0" indent="0">
              <a:buNone/>
            </a:pPr>
            <a:r>
              <a:rPr lang="en-US"/>
              <a:t>-Millennials need to heed recommendations to physically distance themselves</a:t>
            </a:r>
          </a:p>
          <a:p>
            <a:pPr marL="0" indent="0">
              <a:buNone/>
            </a:pPr>
            <a:r>
              <a:rPr lang="en-US"/>
              <a:t>Health authorities argue that "younger people who think they won't be affected are hurting efforts to stop the spread and are putting others at risk </a:t>
            </a:r>
          </a:p>
          <a:p>
            <a:pPr marL="0" indent="0">
              <a:buNone/>
            </a:pPr>
            <a:r>
              <a:rPr lang="en-US"/>
              <a:t> </a:t>
            </a:r>
          </a:p>
          <a:p>
            <a:pPr marL="0" indent="0">
              <a:buNone/>
            </a:pPr>
            <a:r>
              <a:rPr lang="en-US">
                <a:hlinkClick r:id="rId3"/>
              </a:rPr>
              <a:t>https://www.statnews.com/2020/03/18/u-s-official-says-data-show-severe-coronavirus-infections-among-millennials-not-just-older-americans/</a:t>
            </a:r>
            <a:r>
              <a:rPr lang="en-US"/>
              <a:t> </a:t>
            </a:r>
          </a:p>
          <a:p>
            <a:pPr marL="0" indent="0">
              <a:buNone/>
            </a:pPr>
            <a:endParaRPr lang="en-US"/>
          </a:p>
          <a:p>
            <a:pPr marL="0" indent="0">
              <a:buNone/>
            </a:pPr>
            <a:r>
              <a:rPr lang="en-US" b="1"/>
              <a:t>COVID19 Disruption </a:t>
            </a:r>
            <a:endParaRPr lang="en-US"/>
          </a:p>
          <a:p>
            <a:pPr marL="0" indent="0">
              <a:buNone/>
            </a:pPr>
            <a:r>
              <a:rPr lang="en-US" b="1"/>
              <a:t>*Lack of real-time information targeted for "Millennials" (18-34 year old's)  </a:t>
            </a:r>
            <a:endParaRPr lang="en-US"/>
          </a:p>
          <a:p>
            <a:pPr marL="0" indent="0">
              <a:buNone/>
            </a:pPr>
            <a:endParaRPr lang="en-US"/>
          </a:p>
          <a:p>
            <a:pPr marL="0" indent="0">
              <a:buNone/>
            </a:pPr>
            <a:r>
              <a:rPr lang="en-US"/>
              <a:t>I THINK THIS IS COVERED LATER:</a:t>
            </a:r>
          </a:p>
          <a:p>
            <a:pPr marL="171450" indent="-171450">
              <a:spcAft>
                <a:spcPts val="200"/>
              </a:spcAft>
              <a:buFont typeface="Arial,Sans-Serif"/>
              <a:buChar char="•"/>
            </a:pPr>
            <a:r>
              <a:rPr lang="en-US" b="1"/>
              <a:t>Accurate, relevant, &amp; up-to-date information</a:t>
            </a:r>
            <a:endParaRPr lang="en-US"/>
          </a:p>
          <a:p>
            <a:pPr marL="342900" indent="-342900">
              <a:buFont typeface="Arial,Sans-Serif"/>
              <a:buChar char="•"/>
            </a:pPr>
            <a:r>
              <a:rPr lang="en-US" b="1"/>
              <a:t>Location mapping</a:t>
            </a:r>
            <a:endParaRPr lang="en-US"/>
          </a:p>
          <a:p>
            <a:pPr marL="342900" indent="-342900">
              <a:buFont typeface="Arial,Sans-Serif"/>
              <a:buChar char="•"/>
            </a:pPr>
            <a:r>
              <a:rPr lang="en-US" b="1"/>
              <a:t>Social media integration </a:t>
            </a:r>
            <a:endParaRPr lang="en-US"/>
          </a:p>
          <a:p>
            <a:pPr marL="342900" indent="-342900">
              <a:buFont typeface="Arial,Sans-Serif"/>
              <a:buChar char="•"/>
            </a:pPr>
            <a:endParaRPr lang="en-US"/>
          </a:p>
          <a:p>
            <a:pPr marL="0" indent="0">
              <a:buNone/>
            </a:pPr>
            <a:endParaRPr lang="en-US"/>
          </a:p>
          <a:p>
            <a:pPr marL="285750" indent="-285750">
              <a:buFont typeface="Arial,Sans-Serif"/>
              <a:buChar char="•"/>
            </a:pPr>
            <a:endParaRPr lang="en-US"/>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lang="en-US"/>
          </a:p>
        </p:txBody>
      </p:sp>
    </p:spTree>
    <p:extLst>
      <p:ext uri="{BB962C8B-B14F-4D97-AF65-F5344CB8AC3E}">
        <p14:creationId xmlns:p14="http://schemas.microsoft.com/office/powerpoint/2010/main" val="175765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Robin and Vanessa</a:t>
            </a:r>
          </a:p>
          <a:p>
            <a:pPr marL="171450" indent="-171450">
              <a:buFont typeface="Arial,Sans-Serif"/>
              <a:buChar char="•"/>
            </a:pPr>
            <a:r>
              <a:rPr lang="en-US"/>
              <a:t>Nearly 70 percent of millennials say social networking apps are among their most commonly used. (</a:t>
            </a:r>
            <a:r>
              <a:rPr lang="en-US" err="1"/>
              <a:t>MindSea</a:t>
            </a:r>
            <a:r>
              <a:rPr lang="en-US"/>
              <a:t>)</a:t>
            </a:r>
          </a:p>
          <a:p>
            <a:pPr marL="171450" indent="-171450">
              <a:buFont typeface="Arial,Sans-Serif"/>
              <a:buChar char="•"/>
            </a:pPr>
            <a:r>
              <a:rPr lang="en-US"/>
              <a:t>76 percent of millennials say their phone is useless without mobile apps &amp; 74 percent open an app when bored. (ComScore)</a:t>
            </a:r>
          </a:p>
          <a:p>
            <a:pPr marL="171450" indent="-171450">
              <a:buFont typeface="Arial,Sans-Serif"/>
              <a:buChar char="•"/>
            </a:pPr>
            <a:r>
              <a:rPr lang="en-US"/>
              <a:t>Millennials are more willing to pay for mobile apps, with 1/3 purchasing more than one per month. (ComScore)</a:t>
            </a:r>
          </a:p>
          <a:p>
            <a:pPr marL="171450" indent="-171450">
              <a:buFont typeface="Arial,Sans-Serif"/>
              <a:buChar char="•"/>
            </a:pPr>
            <a:r>
              <a:rPr lang="en-US"/>
              <a:t>Younger smartphone users spend the most time on mobile apps. (ComScore)</a:t>
            </a:r>
          </a:p>
          <a:p>
            <a:pPr marL="171450" indent="-171450">
              <a:buFont typeface="Arial,Sans-Serif"/>
              <a:buChar char="•"/>
            </a:pPr>
            <a:r>
              <a:rPr lang="en-US"/>
              <a:t>Millennials are three times more likely to be excited about new mobile apps and features than older users.</a:t>
            </a:r>
          </a:p>
          <a:p>
            <a:pPr marL="171450" indent="-171450">
              <a:buFont typeface="Arial,Sans-Serif"/>
              <a:buChar char="•"/>
            </a:pPr>
            <a:endParaRPr lang="en-US"/>
          </a:p>
          <a:p>
            <a:pPr marL="171450" indent="-171450">
              <a:buFont typeface="Arial,Sans-Serif"/>
              <a:buChar char="•"/>
            </a:pPr>
            <a:r>
              <a:rPr lang="en-US"/>
              <a:t>Logo/color matters: · (In 2017, 21 percent of millennials said they deleted a mobile app because they didn’t like the app logo. (ComScore) )</a:t>
            </a:r>
          </a:p>
          <a:p>
            <a:pPr marL="171450" indent="-171450">
              <a:buFont typeface="Arial,Sans-Serif"/>
              <a:buChar char="•"/>
            </a:pPr>
            <a:endParaRPr lang="en-US"/>
          </a:p>
          <a:p>
            <a:pPr marL="171450" indent="-171450">
              <a:buFont typeface="Arial,Sans-Serif"/>
              <a:buChar char="•"/>
            </a:pPr>
            <a:endParaRPr lang="en-US"/>
          </a:p>
          <a:p>
            <a:pPr marL="171450" indent="-171450">
              <a:buFont typeface="Arial,Sans-Serif"/>
              <a:buChar char="•"/>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31712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adfe122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adfe12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Kim -</a:t>
            </a:r>
          </a:p>
          <a:p>
            <a:pPr marL="0" indent="0">
              <a:buNone/>
            </a:pPr>
            <a:r>
              <a:rPr lang="en-US"/>
              <a:t>Talking points-</a:t>
            </a:r>
          </a:p>
          <a:p>
            <a:pPr marL="0" indent="0">
              <a:buNone/>
            </a:pPr>
            <a:endParaRPr lang="en-US"/>
          </a:p>
          <a:p>
            <a:pPr marL="0" indent="0">
              <a:buNone/>
            </a:pPr>
            <a:r>
              <a:rPr lang="en-US"/>
              <a:t>-Chatbots can be applied to virtually any vertical or business and the </a:t>
            </a:r>
            <a:r>
              <a:rPr lang="en-US" err="1"/>
              <a:t>Covid</a:t>
            </a:r>
            <a:r>
              <a:rPr lang="en-US"/>
              <a:t> 19 pandemic has driven an urgent need to streamline medical triage taking the load of nurses and other medical workers and getting up to date information out. </a:t>
            </a:r>
          </a:p>
          <a:p>
            <a:pPr marL="0" indent="0">
              <a:buNone/>
            </a:pPr>
            <a:endParaRPr lang="en-US"/>
          </a:p>
          <a:p>
            <a:pPr marL="0" indent="0">
              <a:lnSpc>
                <a:spcPct val="90000"/>
              </a:lnSpc>
              <a:spcBef>
                <a:spcPts val="1000"/>
              </a:spcBef>
              <a:buNone/>
            </a:pPr>
            <a:r>
              <a:rPr lang="en-US"/>
              <a:t>-The healthcare chatbots market is expected to reach $314.3 million by 2023 from USD 122.0 million by 2018, at a CAGR of 20.8% for those 5 years. The rising Internet connectivity and adoption of smart devices and the need for virtual assistance are factors driving the market. </a:t>
            </a:r>
          </a:p>
          <a:p>
            <a:pPr marL="0" indent="0">
              <a:lnSpc>
                <a:spcPct val="90000"/>
              </a:lnSpc>
              <a:spcBef>
                <a:spcPts val="1000"/>
              </a:spcBef>
              <a:buNone/>
            </a:pPr>
            <a:endParaRPr lang="en-US"/>
          </a:p>
          <a:p>
            <a:pPr marL="0" indent="0">
              <a:lnSpc>
                <a:spcPct val="90000"/>
              </a:lnSpc>
              <a:spcBef>
                <a:spcPts val="1000"/>
              </a:spcBef>
              <a:buNone/>
            </a:pPr>
            <a:r>
              <a:rPr lang="en-US"/>
              <a:t>In the health chat bot market, bots for medical triage is expected to hold the largest share of the market however, in terms of growth rate, patient engagement is likely to grow at the highest CAGR of 26.52% during the forecast period. </a:t>
            </a:r>
          </a:p>
          <a:p>
            <a:pPr marL="0" indent="0">
              <a:lnSpc>
                <a:spcPct val="90000"/>
              </a:lnSpc>
              <a:spcBef>
                <a:spcPts val="1000"/>
              </a:spcBef>
              <a:buNone/>
            </a:pPr>
            <a:endParaRPr lang="en-US"/>
          </a:p>
          <a:p>
            <a:pPr marL="0" indent="0">
              <a:lnSpc>
                <a:spcPct val="90000"/>
              </a:lnSpc>
              <a:spcBef>
                <a:spcPts val="1000"/>
              </a:spcBef>
              <a:buNone/>
            </a:pPr>
            <a:r>
              <a:rPr lang="en-US"/>
              <a:t>However, concerns regarding data privacy, lack of expertise for chatbot development, and lack of awareness pose a significant challenge to the market growth. "</a:t>
            </a:r>
          </a:p>
          <a:p>
            <a:pPr marL="0" indent="0">
              <a:lnSpc>
                <a:spcPct val="90000"/>
              </a:lnSpc>
              <a:spcBef>
                <a:spcPts val="1000"/>
              </a:spcBef>
              <a:buNone/>
            </a:pPr>
            <a:r>
              <a:rPr lang="en-US"/>
              <a:t>Source:</a:t>
            </a:r>
          </a:p>
          <a:p>
            <a:pPr marL="0" indent="0">
              <a:lnSpc>
                <a:spcPct val="90000"/>
              </a:lnSpc>
              <a:spcBef>
                <a:spcPts val="1000"/>
              </a:spcBef>
              <a:buNone/>
            </a:pPr>
            <a:r>
              <a:rPr lang="en-US"/>
              <a:t> Bullet 1: </a:t>
            </a:r>
            <a:r>
              <a:rPr lang="en-US">
                <a:hlinkClick r:id="rId3"/>
              </a:rPr>
              <a:t>https://www.researchandmarkets.com/reports/4843081/global-chatbots-in-healthcare-market-focus-on#pos-0</a:t>
            </a:r>
            <a:endParaRPr lang="en-US"/>
          </a:p>
          <a:p>
            <a:pPr marL="0" indent="0">
              <a:lnSpc>
                <a:spcPct val="90000"/>
              </a:lnSpc>
              <a:spcBef>
                <a:spcPts val="1000"/>
              </a:spcBef>
              <a:buNone/>
            </a:pPr>
            <a:r>
              <a:rPr lang="en-US">
                <a:hlinkClick r:id="rId4"/>
              </a:rPr>
              <a:t>https://www.researchandmarkets.com/reports/4450213/global-chatbots-market-outlook-to-2022#rela4-4581847</a:t>
            </a:r>
            <a:endParaRPr lang="en-US"/>
          </a:p>
          <a:p>
            <a:pPr marL="0" indent="0">
              <a:buNone/>
            </a:pPr>
            <a:endParaRPr lang="en-US"/>
          </a:p>
          <a:p>
            <a:pPr marL="0" indent="0">
              <a:buNone/>
            </a:pPr>
            <a:r>
              <a:rPr lang="en-US"/>
              <a:t>Bullet 2 (Michelle) :</a:t>
            </a:r>
          </a:p>
          <a:p>
            <a:pPr marL="0" indent="0">
              <a:buNone/>
            </a:pPr>
            <a:endParaRPr lang="en-US"/>
          </a:p>
          <a:p>
            <a:pPr marL="171450" indent="-171450">
              <a:lnSpc>
                <a:spcPct val="90000"/>
              </a:lnSpc>
              <a:spcBef>
                <a:spcPts val="1000"/>
              </a:spcBef>
              <a:buFont typeface="Arial,Sans-Serif"/>
              <a:buChar char="•"/>
            </a:pPr>
            <a:r>
              <a:rPr lang="en-US"/>
              <a:t>20-34 year </a:t>
            </a:r>
            <a:r>
              <a:rPr lang="en-US" err="1"/>
              <a:t>olds</a:t>
            </a:r>
            <a:r>
              <a:rPr lang="en-US"/>
              <a:t> are 20.5% of population and approximately 67 million people (2020 Census Data)</a:t>
            </a:r>
          </a:p>
          <a:p>
            <a:pPr marL="0" indent="0">
              <a:lnSpc>
                <a:spcPct val="90000"/>
              </a:lnSpc>
              <a:spcBef>
                <a:spcPts val="1000"/>
              </a:spcBef>
              <a:buNone/>
            </a:pPr>
            <a:r>
              <a:rPr lang="en-US">
                <a:hlinkClick r:id="rId5"/>
              </a:rPr>
              <a:t>Business Insider</a:t>
            </a:r>
            <a:r>
              <a:rPr lang="en-US"/>
              <a:t> experts predict that by 2020, 80% of enterprises will use chatbots. </a:t>
            </a:r>
          </a:p>
          <a:p>
            <a:pPr marL="0" indent="0">
              <a:lnSpc>
                <a:spcPct val="90000"/>
              </a:lnSpc>
              <a:spcBef>
                <a:spcPts val="1000"/>
              </a:spcBef>
              <a:buNone/>
            </a:pPr>
            <a:endParaRPr lang="en-US"/>
          </a:p>
          <a:p>
            <a:pPr marL="0" indent="0">
              <a:lnSpc>
                <a:spcPct val="90000"/>
              </a:lnSpc>
              <a:spcBef>
                <a:spcPts val="1000"/>
              </a:spcBef>
              <a:buNone/>
            </a:pPr>
            <a:r>
              <a:rPr lang="en-US"/>
              <a:t>Sources:</a:t>
            </a:r>
          </a:p>
          <a:p>
            <a:pPr marL="342900" indent="-342900">
              <a:buFont typeface="Arial,Sans-Serif"/>
              <a:buChar char="•"/>
            </a:pPr>
            <a:r>
              <a:rPr lang="en-US">
                <a:hlinkClick r:id="rId6"/>
              </a:rPr>
              <a:t>https://chatbotsmagazine.com/chatbot-report-2019-global-trends-and-analysis-a487afec05b</a:t>
            </a:r>
            <a:endParaRPr lang="en-US"/>
          </a:p>
          <a:p>
            <a:pPr marL="342900" indent="-342900">
              <a:buFont typeface="Arial,Sans-Serif"/>
              <a:buChar char="•"/>
            </a:pPr>
            <a:r>
              <a:rPr lang="en-US">
                <a:hlinkClick r:id="rId7"/>
              </a:rPr>
              <a:t>https://www.businessinsider.com/80-of-businesses-want-chatbots-by-2020-2016-12?op=1</a:t>
            </a:r>
            <a:r>
              <a:rPr lang="en-US" b="1"/>
              <a:t> </a:t>
            </a:r>
            <a:endParaRPr lang="en-US"/>
          </a:p>
          <a:p>
            <a:pPr marL="171450" indent="-171450">
              <a:lnSpc>
                <a:spcPct val="90000"/>
              </a:lnSpc>
              <a:spcBef>
                <a:spcPts val="1000"/>
              </a:spcBef>
              <a:buFont typeface="Arial,Sans-Serif"/>
              <a:buChar char="•"/>
            </a:pPr>
            <a:endParaRPr lang="en-US"/>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40605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Script Aspect (Nikkei):</a:t>
            </a:r>
          </a:p>
          <a:p>
            <a:pPr marL="0" indent="0">
              <a:buNone/>
            </a:pPr>
            <a:endParaRPr lang="en-US"/>
          </a:p>
          <a:p>
            <a:pPr marL="0" indent="0">
              <a:buNone/>
            </a:pPr>
            <a:r>
              <a:rPr lang="en-US"/>
              <a:t>All chatbots out there operate in the sense that it includes functionality to support information sharing, symptom tracking, and workforce management related to call-center burnout. However, current chatbots out in the market require the end-user to SEEK out information about that hospital facility – whether public or private. Even the CDC requires the end-user to explore the website before finding the symptom self-checker chatbot. </a:t>
            </a:r>
          </a:p>
          <a:p>
            <a:pPr marL="0" indent="0">
              <a:buNone/>
            </a:pPr>
            <a:endParaRPr lang="en-US"/>
          </a:p>
          <a:p>
            <a:pPr marL="0" indent="0">
              <a:buNone/>
            </a:pPr>
            <a:r>
              <a:rPr lang="en-US"/>
              <a:t>Realistically speaking and taking into consideration of the </a:t>
            </a:r>
            <a:r>
              <a:rPr lang="en-US" b="1"/>
              <a:t>“invincibility psychology” of this population (It doesn’t hit you until it affects someone you know.), they won't want to readily seek out this information from websites regardless of the credibility. To tackle this aspect, the plan is for our chatbot to be integrated into social media apps highly used by this target population which will empower adults to </a:t>
            </a:r>
            <a:endParaRPr lang="en-US"/>
          </a:p>
          <a:p>
            <a:pPr marL="0" indent="0">
              <a:buNone/>
            </a:pPr>
            <a:endParaRPr lang="en-US"/>
          </a:p>
          <a:p>
            <a:pPr marL="0" indent="0">
              <a:buNone/>
            </a:pPr>
            <a:r>
              <a:rPr lang="en-US" b="1"/>
              <a:t>Apps and health journals are great but target the population who are highly proactive in taking care of their health. But what about those who aren't as proactive or knowledgeable but still want a way to retrieve information about resources in their local area? </a:t>
            </a:r>
            <a:endParaRPr lang="en-US"/>
          </a:p>
          <a:p>
            <a:pPr marL="0" indent="0">
              <a:buNone/>
            </a:pPr>
            <a:endParaRPr lang="en-US"/>
          </a:p>
          <a:p>
            <a:pPr marL="0" indent="0">
              <a:buNone/>
            </a:pPr>
            <a:r>
              <a:rPr lang="en-US" b="1" u="sng"/>
              <a:t>Sources</a:t>
            </a:r>
            <a:endParaRPr lang="en-US"/>
          </a:p>
          <a:p>
            <a:pPr marL="0" indent="0">
              <a:buNone/>
            </a:pPr>
            <a:r>
              <a:rPr lang="en-US" b="1"/>
              <a:t>Addresses healthcare provider burnout on triage &amp; information dissemination</a:t>
            </a:r>
            <a:endParaRPr lang="en-US"/>
          </a:p>
          <a:p>
            <a:pPr marL="0" indent="0">
              <a:buNone/>
            </a:pPr>
            <a:r>
              <a:rPr lang="en-US">
                <a:hlinkClick r:id="rId3"/>
              </a:rPr>
              <a:t>https://www.fiercehealthcare.com/tech/alphabet-s-verily-rolls-out-covid-screening-tool-for-health-systems</a:t>
            </a:r>
            <a:endParaRPr lang="en-US"/>
          </a:p>
          <a:p>
            <a:pPr marL="0" indent="0">
              <a:buNone/>
            </a:pPr>
            <a:endParaRPr lang="en-US"/>
          </a:p>
          <a:p>
            <a:pPr marL="0" indent="0">
              <a:buNone/>
            </a:pPr>
            <a:r>
              <a:rPr lang="en-US"/>
              <a:t>Verily is focused on developing other healthcare tools, including expanding features and functionality to support more information sharing, symptom tracking, and workforce management, Lee and Washington wrote.</a:t>
            </a:r>
          </a:p>
          <a:p>
            <a:pPr marL="0" indent="0">
              <a:buNone/>
            </a:pPr>
            <a:r>
              <a:rPr lang="en-US"/>
              <a:t>The screening tool can take the form of a chat or voice bot and provides patients answers to their questions about symptoms or health risk factors. The chatbot also provides relevant information tailored to their responses, Verily said.</a:t>
            </a:r>
          </a:p>
          <a:p>
            <a:pPr marL="0" indent="0">
              <a:buNone/>
            </a:pPr>
            <a:r>
              <a:rPr lang="en-US" err="1"/>
              <a:t>Verily's</a:t>
            </a:r>
            <a:r>
              <a:rPr lang="en-US"/>
              <a:t> COVID-19 Pathfinder tool (Verily)</a:t>
            </a:r>
          </a:p>
          <a:p>
            <a:pPr marL="0" indent="0">
              <a:buNone/>
            </a:pPr>
            <a:r>
              <a:rPr lang="en-US"/>
              <a:t>There is currently an overwhelming demand for actionable, up-to-date information. that is creating a significant strain on resources as nurses and staff are managing a high volume of questions and concerns from patients.</a:t>
            </a:r>
          </a:p>
          <a:p>
            <a:pPr marL="0" indent="0">
              <a:buNone/>
            </a:pPr>
            <a:endParaRPr lang="en-US"/>
          </a:p>
          <a:p>
            <a:pPr marL="0" indent="0">
              <a:buNone/>
            </a:pPr>
            <a:endParaRPr lang="en-US"/>
          </a:p>
          <a:p>
            <a:pPr marL="0" indent="0">
              <a:buNone/>
            </a:pPr>
            <a:r>
              <a:rPr lang="en-US">
                <a:hlinkClick r:id="rId4"/>
              </a:rPr>
              <a:t>https://www.healthcareitnews.com/news/northwell-ucsf-unc-using-chatbot-and-related-tech-manage-covid-19-patients</a:t>
            </a:r>
            <a:endParaRPr lang="en-US"/>
          </a:p>
          <a:p>
            <a:pPr marL="0" indent="0">
              <a:buNone/>
            </a:pPr>
            <a:endParaRPr lang="en-US"/>
          </a:p>
          <a:p>
            <a:pPr marL="0" indent="0">
              <a:buNone/>
            </a:pPr>
            <a:r>
              <a:rPr lang="en-US" b="1"/>
              <a:t>MARKETPLACE</a:t>
            </a:r>
            <a:endParaRPr lang="en-US"/>
          </a:p>
          <a:p>
            <a:pPr marL="0" indent="0">
              <a:buNone/>
            </a:pPr>
            <a:r>
              <a:rPr lang="en-US"/>
              <a:t>Vendors that offer chatbot technology and services include Care Sherpa, Conversa Health, Element Blue, Kore.ai, Lifelink, LivePerson, </a:t>
            </a:r>
            <a:r>
              <a:rPr lang="en-US" err="1"/>
              <a:t>Orbita</a:t>
            </a:r>
            <a:r>
              <a:rPr lang="en-US"/>
              <a:t>, Phase2, Podium, </a:t>
            </a:r>
            <a:r>
              <a:rPr lang="en-US" err="1"/>
              <a:t>Sensely</a:t>
            </a:r>
            <a:r>
              <a:rPr lang="en-US"/>
              <a:t> and </a:t>
            </a:r>
            <a:r>
              <a:rPr lang="en-US" err="1"/>
              <a:t>SymphonyRM</a:t>
            </a:r>
            <a:r>
              <a:rPr lang="en-US"/>
              <a:t>.</a:t>
            </a:r>
          </a:p>
          <a:p>
            <a:pPr marL="0" indent="0">
              <a:buNone/>
            </a:pPr>
            <a:r>
              <a:rPr lang="en-US"/>
              <a:t>"Some of the major key players in the global chatbots in healthcare market include Babylon Health, </a:t>
            </a:r>
            <a:r>
              <a:rPr lang="en-US" err="1"/>
              <a:t>HealthJoy</a:t>
            </a:r>
            <a:r>
              <a:rPr lang="en-US"/>
              <a:t>, Pact Care BV, Health Tap, Gyant.com, Inc, </a:t>
            </a:r>
            <a:r>
              <a:rPr lang="en-US" err="1"/>
              <a:t>Infermedica</a:t>
            </a:r>
            <a:r>
              <a:rPr lang="en-US"/>
              <a:t>, </a:t>
            </a:r>
            <a:r>
              <a:rPr lang="en-US" err="1"/>
              <a:t>Sensely</a:t>
            </a:r>
            <a:r>
              <a:rPr lang="en-US"/>
              <a:t>, Your.MD, Lifelink Inc, Buoy Health, Inc, X2.ai, </a:t>
            </a:r>
            <a:r>
              <a:rPr lang="en-US" err="1"/>
              <a:t>Wysa</a:t>
            </a:r>
            <a:r>
              <a:rPr lang="en-US"/>
              <a:t>, Ltd, </a:t>
            </a:r>
            <a:r>
              <a:rPr lang="en-US" err="1"/>
              <a:t>Woebot</a:t>
            </a:r>
            <a:r>
              <a:rPr lang="en-US"/>
              <a:t> Labs, Inc, and Kik Interactive, Inc. "</a:t>
            </a:r>
          </a:p>
          <a:p>
            <a:pPr marL="0" indent="0">
              <a:buNone/>
            </a:pPr>
            <a:r>
              <a:rPr lang="en-US" b="1"/>
              <a:t>MEETING THE CHALLENGE</a:t>
            </a:r>
            <a:endParaRPr lang="en-US"/>
          </a:p>
          <a:p>
            <a:pPr marL="0" indent="0">
              <a:buNone/>
            </a:pPr>
            <a:r>
              <a:rPr lang="en-US"/>
              <a:t>Montefiore Health System added the COVID-19 assistant to its website HTML code using a JavaScript snippet that was provided by </a:t>
            </a:r>
            <a:r>
              <a:rPr lang="en-US" err="1"/>
              <a:t>Hyro</a:t>
            </a:r>
            <a:r>
              <a:rPr lang="en-US"/>
              <a:t>.</a:t>
            </a:r>
          </a:p>
          <a:p>
            <a:pPr marL="0" indent="0">
              <a:buNone/>
            </a:pPr>
            <a:r>
              <a:rPr lang="en-US"/>
              <a:t>“Our web team was readily able to deploy the technology,” Mammen said. “In one week’s time, we already had hundreds of unique daily users interacting with the conversational interface through both voice and text.”</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31515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b="1"/>
          </a:p>
          <a:p>
            <a:pPr marL="0" indent="0">
              <a:buNone/>
            </a:pPr>
            <a:endParaRPr lang="en-US"/>
          </a:p>
        </p:txBody>
      </p:sp>
    </p:spTree>
    <p:extLst>
      <p:ext uri="{BB962C8B-B14F-4D97-AF65-F5344CB8AC3E}">
        <p14:creationId xmlns:p14="http://schemas.microsoft.com/office/powerpoint/2010/main" val="148785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735b6d4036_7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735b6d4036_7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Script Aspect (Nikkei):</a:t>
            </a:r>
          </a:p>
          <a:p>
            <a:pPr marL="0" indent="0">
              <a:buNone/>
            </a:pPr>
            <a:endParaRPr lang="en-US"/>
          </a:p>
          <a:p>
            <a:pPr marL="0" indent="0">
              <a:buNone/>
            </a:pPr>
            <a:r>
              <a:rPr lang="en-US"/>
              <a:t>All chatbots out there operate in the sense that it includes functionality to support information sharing, symptom tracking, and workforce management related to call-center burnout. However, it requires the end-user to SEEK out information about that hospital facility – whether public or private. Even the CDC requires the end-user to explore the website before finding the symptom self-checker chatbot. </a:t>
            </a:r>
          </a:p>
          <a:p>
            <a:pPr marL="0" indent="0">
              <a:buNone/>
            </a:pPr>
            <a:endParaRPr lang="en-US"/>
          </a:p>
          <a:p>
            <a:pPr marL="0" indent="0">
              <a:buNone/>
            </a:pPr>
            <a:r>
              <a:rPr lang="en-US"/>
              <a:t>Realistically speaking and taking into consideration of the </a:t>
            </a:r>
            <a:r>
              <a:rPr lang="en-US" b="1"/>
              <a:t>“invincibility psychology” of this population (It doesn’t hit you until it affects someone you know.), they won't want to readily seek out this information from websites regardless of the credibility. To tackle this aspect, the plan is for our chatbot to be integrated into social media apps highly used by this target population which will empower young adults </a:t>
            </a:r>
            <a:endParaRPr lang="en-US"/>
          </a:p>
          <a:p>
            <a:pPr marL="0" indent="0">
              <a:buNone/>
            </a:pPr>
            <a:endParaRPr lang="en-US"/>
          </a:p>
          <a:p>
            <a:pPr marL="0" indent="0">
              <a:buNone/>
            </a:pPr>
            <a:endParaRPr lang="en-US"/>
          </a:p>
          <a:p>
            <a:pPr marL="0" indent="0">
              <a:buNone/>
            </a:pPr>
            <a:r>
              <a:rPr lang="en-US" b="1" u="sng"/>
              <a:t>Sources</a:t>
            </a:r>
            <a:endParaRPr lang="en-US"/>
          </a:p>
          <a:p>
            <a:pPr marL="0" indent="0">
              <a:buNone/>
            </a:pPr>
            <a:r>
              <a:rPr lang="en-US" b="1"/>
              <a:t>Addresses healthcare provider burnout on triage &amp; information dissemination</a:t>
            </a:r>
            <a:endParaRPr lang="en-US"/>
          </a:p>
          <a:p>
            <a:pPr marL="0" indent="0">
              <a:buNone/>
            </a:pPr>
            <a:r>
              <a:rPr lang="en-US">
                <a:hlinkClick r:id="rId3"/>
              </a:rPr>
              <a:t>https://www.fiercehealthcare.com/tech/alphabet-s-verily-rolls-out-covid-screening-tool-for-health-systems</a:t>
            </a:r>
            <a:endParaRPr lang="en-US"/>
          </a:p>
          <a:p>
            <a:pPr marL="0" indent="0">
              <a:buNone/>
            </a:pPr>
            <a:endParaRPr lang="en-US"/>
          </a:p>
          <a:p>
            <a:pPr marL="0" indent="0">
              <a:buNone/>
            </a:pPr>
            <a:r>
              <a:rPr lang="en-US"/>
              <a:t>Verily is focused on developing other healthcare tools, including expanding features and functionality to support more information sharing, symptom tracking, and workforce management, Lee and Washington wrote.</a:t>
            </a:r>
          </a:p>
          <a:p>
            <a:pPr marL="0" indent="0">
              <a:buNone/>
            </a:pPr>
            <a:r>
              <a:rPr lang="en-US"/>
              <a:t>The screening tool can take the form of a chat or voice bot and provides patients answers to their questions about symptoms or health risk factors. The chatbot also provides relevant information tailored to their responses, Verily said.</a:t>
            </a:r>
          </a:p>
          <a:p>
            <a:pPr marL="0" indent="0">
              <a:buNone/>
            </a:pPr>
            <a:r>
              <a:rPr lang="en-US" err="1"/>
              <a:t>Verily's</a:t>
            </a:r>
            <a:r>
              <a:rPr lang="en-US"/>
              <a:t> COVID-19 Pathfinder tool (Verily)</a:t>
            </a:r>
          </a:p>
          <a:p>
            <a:pPr marL="0" indent="0">
              <a:buNone/>
            </a:pPr>
            <a:r>
              <a:rPr lang="en-US"/>
              <a:t>There is currently an overwhelming demand for actionable, up-to-date information. that is creating a significant strain on resources as nurses and staff are managing a high volume of questions and concerns from patients.</a:t>
            </a:r>
          </a:p>
          <a:p>
            <a:pPr marL="0" indent="0">
              <a:buNone/>
            </a:pPr>
            <a:endParaRPr lang="en-US"/>
          </a:p>
          <a:p>
            <a:pPr marL="0" indent="0">
              <a:buNone/>
            </a:pPr>
            <a:endParaRPr lang="en-US"/>
          </a:p>
          <a:p>
            <a:pPr marL="0" indent="0">
              <a:buNone/>
            </a:pPr>
            <a:r>
              <a:rPr lang="en-US">
                <a:hlinkClick r:id="rId4"/>
              </a:rPr>
              <a:t>https://www.healthcareitnews.com/news/northwell-ucsf-unc-using-chatbot-and-related-tech-manage-covid-19-patients</a:t>
            </a:r>
            <a:endParaRPr lang="en-US"/>
          </a:p>
          <a:p>
            <a:pPr marL="0" indent="0">
              <a:buNone/>
            </a:pPr>
            <a:endParaRPr lang="en-US"/>
          </a:p>
          <a:p>
            <a:pPr marL="0" indent="0">
              <a:buNone/>
            </a:pPr>
            <a:r>
              <a:rPr lang="en-US" b="1"/>
              <a:t>MARKETPLACE</a:t>
            </a:r>
            <a:endParaRPr lang="en-US"/>
          </a:p>
          <a:p>
            <a:pPr marL="0" indent="0">
              <a:buNone/>
            </a:pPr>
            <a:r>
              <a:rPr lang="en-US"/>
              <a:t>Vendors that offer chatbot technology and services include Care Sherpa, Conversa Health, Element Blue, Kore.ai, Lifelink, LivePerson, </a:t>
            </a:r>
            <a:r>
              <a:rPr lang="en-US" err="1"/>
              <a:t>Orbita</a:t>
            </a:r>
            <a:r>
              <a:rPr lang="en-US"/>
              <a:t>, Phase2, Podium, </a:t>
            </a:r>
            <a:r>
              <a:rPr lang="en-US" err="1"/>
              <a:t>Sensely</a:t>
            </a:r>
            <a:r>
              <a:rPr lang="en-US"/>
              <a:t> and </a:t>
            </a:r>
            <a:r>
              <a:rPr lang="en-US" err="1"/>
              <a:t>SymphonyRM</a:t>
            </a:r>
            <a:r>
              <a:rPr lang="en-US"/>
              <a:t>.</a:t>
            </a:r>
          </a:p>
          <a:p>
            <a:pPr marL="0" indent="0">
              <a:buNone/>
            </a:pPr>
            <a:r>
              <a:rPr lang="en-US" b="1"/>
              <a:t>MEETING THE CHALLENGE</a:t>
            </a:r>
            <a:endParaRPr lang="en-US"/>
          </a:p>
          <a:p>
            <a:pPr marL="0" indent="0">
              <a:buNone/>
            </a:pPr>
            <a:r>
              <a:rPr lang="en-US"/>
              <a:t>Montefiore Health System added the COVID-19 assistant to its website HTML code using a JavaScript snippet that was provided by </a:t>
            </a:r>
            <a:r>
              <a:rPr lang="en-US" err="1"/>
              <a:t>Hyro</a:t>
            </a:r>
            <a:r>
              <a:rPr lang="en-US"/>
              <a:t>.</a:t>
            </a:r>
          </a:p>
          <a:p>
            <a:pPr marL="0" indent="0">
              <a:buNone/>
            </a:pPr>
            <a:r>
              <a:rPr lang="en-US"/>
              <a:t>“Our web team was readily able to deploy the technology,” Mammen said. “In one week’s time, we already had hundreds of unique daily users interacting with the conversational interface through both voice and text.”</a:t>
            </a:r>
          </a:p>
          <a:p>
            <a:pPr marL="0" indent="0">
              <a:buNone/>
            </a:pPr>
            <a:endParaRPr lang="en-US"/>
          </a:p>
          <a:p>
            <a:pPr marL="0" indent="0">
              <a:buNone/>
            </a:pPr>
            <a:r>
              <a:rPr lang="en-US"/>
              <a:t>No chatbot geared for this target population </a:t>
            </a:r>
          </a:p>
          <a:p>
            <a:pPr marL="0" indent="0">
              <a:buNone/>
            </a:pPr>
            <a:r>
              <a:rPr lang="en-US"/>
              <a:t>As social media changes, back-end should accommodate to this. </a:t>
            </a:r>
          </a:p>
          <a:p>
            <a:pPr marL="0" indent="0">
              <a:buNone/>
            </a:pPr>
            <a:r>
              <a:rPr lang="en-US"/>
              <a:t>Actual Size </a:t>
            </a:r>
          </a:p>
          <a:p>
            <a:pPr marL="0" indent="0">
              <a:buNone/>
            </a:pPr>
            <a:endParaRPr lang="en-US"/>
          </a:p>
          <a:p>
            <a:pPr marL="0" indent="0">
              <a:buNone/>
            </a:pPr>
            <a:r>
              <a:rPr lang="en-US"/>
              <a:t>Minimal Viable </a:t>
            </a:r>
            <a:r>
              <a:rPr lang="en-US" err="1"/>
              <a:t>Prodcuts</a:t>
            </a:r>
            <a:r>
              <a:rPr lang="en-US"/>
              <a:t> – MVP </a:t>
            </a:r>
          </a:p>
          <a:p>
            <a:pPr marL="0" indent="0">
              <a:buNone/>
            </a:pPr>
            <a:r>
              <a:rPr lang="en-US"/>
              <a:t>CDC – Manual Process; Ours – </a:t>
            </a:r>
            <a:r>
              <a:rPr lang="en-US" err="1"/>
              <a:t>autopopulation</a:t>
            </a:r>
            <a:r>
              <a:rPr lang="en-US"/>
              <a:t> </a:t>
            </a:r>
          </a:p>
          <a:p>
            <a:pPr marL="0" indent="0">
              <a:buNone/>
            </a:pPr>
            <a:r>
              <a:rPr lang="en-US"/>
              <a:t>American Academy of Pediatrics -- </a:t>
            </a:r>
          </a:p>
          <a:p>
            <a:pPr marL="0" indent="0">
              <a:buNone/>
            </a:pPr>
            <a:endParaRPr lang="en-US"/>
          </a:p>
          <a:p>
            <a:pPr marL="0" indent="0">
              <a:buNone/>
            </a:pPr>
            <a:r>
              <a:rPr lang="en-US"/>
              <a:t>Why are we different: </a:t>
            </a:r>
          </a:p>
          <a:p>
            <a:pPr marL="342900" indent="-342900">
              <a:lnSpc>
                <a:spcPct val="150000"/>
              </a:lnSpc>
              <a:buFont typeface="Arial,Sans-Serif"/>
              <a:buChar char="•"/>
            </a:pPr>
            <a:r>
              <a:rPr lang="en-US" b="1"/>
              <a:t>Social-media Integration – What's App, Facebook, etc.</a:t>
            </a:r>
            <a:endParaRPr lang="en-US"/>
          </a:p>
          <a:p>
            <a:pPr marL="800100" lvl="1" indent="-342900">
              <a:lnSpc>
                <a:spcPct val="150000"/>
              </a:lnSpc>
              <a:buFont typeface="Arial,Sans-Serif"/>
              <a:buChar char="•"/>
            </a:pPr>
            <a:r>
              <a:rPr lang="en-US" b="1"/>
              <a:t>Dating Apps: Bumble, Tinder, </a:t>
            </a:r>
            <a:endParaRPr lang="en-US"/>
          </a:p>
          <a:p>
            <a:pPr marL="800100" lvl="1" indent="-342900">
              <a:lnSpc>
                <a:spcPct val="150000"/>
              </a:lnSpc>
              <a:buFont typeface="Arial,Sans-Serif"/>
              <a:buChar char="•"/>
            </a:pPr>
            <a:endParaRPr lang="en-US"/>
          </a:p>
          <a:p>
            <a:pPr marL="342900" indent="-342900">
              <a:lnSpc>
                <a:spcPct val="150000"/>
              </a:lnSpc>
              <a:buFont typeface="Arial,Sans-Serif"/>
              <a:buChar char="•"/>
            </a:pPr>
            <a:r>
              <a:rPr lang="en-US" b="1"/>
              <a:t>Addresses healthcare provider burnout on triage &amp; information dissemination</a:t>
            </a:r>
            <a:endParaRPr lang="en-US"/>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31658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20de4b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20de4b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Emma</a:t>
            </a:r>
          </a:p>
        </p:txBody>
      </p:sp>
    </p:spTree>
    <p:extLst>
      <p:ext uri="{BB962C8B-B14F-4D97-AF65-F5344CB8AC3E}">
        <p14:creationId xmlns:p14="http://schemas.microsoft.com/office/powerpoint/2010/main" val="390887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73825" y="0"/>
            <a:ext cx="6270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rot="946">
            <a:off x="4178400" y="1241700"/>
            <a:ext cx="4360200" cy="17589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aytone One"/>
              <a:buNone/>
              <a:defRPr sz="5200" b="1"/>
            </a:lvl1pPr>
            <a:lvl2pPr lvl="1">
              <a:spcBef>
                <a:spcPts val="0"/>
              </a:spcBef>
              <a:spcAft>
                <a:spcPts val="0"/>
              </a:spcAft>
              <a:buSzPts val="9600"/>
              <a:buFont typeface="Paytone One"/>
              <a:buNone/>
              <a:defRPr sz="9600">
                <a:latin typeface="Paytone One"/>
                <a:ea typeface="Paytone One"/>
                <a:cs typeface="Paytone One"/>
                <a:sym typeface="Paytone One"/>
              </a:defRPr>
            </a:lvl2pPr>
            <a:lvl3pPr lvl="2">
              <a:spcBef>
                <a:spcPts val="0"/>
              </a:spcBef>
              <a:spcAft>
                <a:spcPts val="0"/>
              </a:spcAft>
              <a:buSzPts val="9600"/>
              <a:buFont typeface="Paytone One"/>
              <a:buNone/>
              <a:defRPr sz="9600">
                <a:latin typeface="Paytone One"/>
                <a:ea typeface="Paytone One"/>
                <a:cs typeface="Paytone One"/>
                <a:sym typeface="Paytone One"/>
              </a:defRPr>
            </a:lvl3pPr>
            <a:lvl4pPr lvl="3">
              <a:spcBef>
                <a:spcPts val="0"/>
              </a:spcBef>
              <a:spcAft>
                <a:spcPts val="0"/>
              </a:spcAft>
              <a:buSzPts val="9600"/>
              <a:buFont typeface="Paytone One"/>
              <a:buNone/>
              <a:defRPr sz="9600">
                <a:latin typeface="Paytone One"/>
                <a:ea typeface="Paytone One"/>
                <a:cs typeface="Paytone One"/>
                <a:sym typeface="Paytone One"/>
              </a:defRPr>
            </a:lvl4pPr>
            <a:lvl5pPr lvl="4">
              <a:spcBef>
                <a:spcPts val="0"/>
              </a:spcBef>
              <a:spcAft>
                <a:spcPts val="0"/>
              </a:spcAft>
              <a:buSzPts val="9600"/>
              <a:buFont typeface="Paytone One"/>
              <a:buNone/>
              <a:defRPr sz="9600">
                <a:latin typeface="Paytone One"/>
                <a:ea typeface="Paytone One"/>
                <a:cs typeface="Paytone One"/>
                <a:sym typeface="Paytone One"/>
              </a:defRPr>
            </a:lvl5pPr>
            <a:lvl6pPr lvl="5">
              <a:spcBef>
                <a:spcPts val="0"/>
              </a:spcBef>
              <a:spcAft>
                <a:spcPts val="0"/>
              </a:spcAft>
              <a:buSzPts val="9600"/>
              <a:buFont typeface="Paytone One"/>
              <a:buNone/>
              <a:defRPr sz="9600">
                <a:latin typeface="Paytone One"/>
                <a:ea typeface="Paytone One"/>
                <a:cs typeface="Paytone One"/>
                <a:sym typeface="Paytone One"/>
              </a:defRPr>
            </a:lvl6pPr>
            <a:lvl7pPr lvl="6">
              <a:spcBef>
                <a:spcPts val="0"/>
              </a:spcBef>
              <a:spcAft>
                <a:spcPts val="0"/>
              </a:spcAft>
              <a:buSzPts val="9600"/>
              <a:buFont typeface="Paytone One"/>
              <a:buNone/>
              <a:defRPr sz="9600">
                <a:latin typeface="Paytone One"/>
                <a:ea typeface="Paytone One"/>
                <a:cs typeface="Paytone One"/>
                <a:sym typeface="Paytone One"/>
              </a:defRPr>
            </a:lvl7pPr>
            <a:lvl8pPr lvl="7">
              <a:spcBef>
                <a:spcPts val="0"/>
              </a:spcBef>
              <a:spcAft>
                <a:spcPts val="0"/>
              </a:spcAft>
              <a:buSzPts val="9600"/>
              <a:buFont typeface="Paytone One"/>
              <a:buNone/>
              <a:defRPr sz="9600">
                <a:latin typeface="Paytone One"/>
                <a:ea typeface="Paytone One"/>
                <a:cs typeface="Paytone One"/>
                <a:sym typeface="Paytone One"/>
              </a:defRPr>
            </a:lvl8pPr>
            <a:lvl9pPr lvl="8">
              <a:spcBef>
                <a:spcPts val="0"/>
              </a:spcBef>
              <a:spcAft>
                <a:spcPts val="0"/>
              </a:spcAft>
              <a:buSzPts val="9600"/>
              <a:buFont typeface="Paytone One"/>
              <a:buNone/>
              <a:defRPr sz="9600">
                <a:latin typeface="Paytone One"/>
                <a:ea typeface="Paytone One"/>
                <a:cs typeface="Paytone One"/>
                <a:sym typeface="Paytone One"/>
              </a:defRPr>
            </a:lvl9pPr>
          </a:lstStyle>
          <a:p>
            <a:endParaRPr/>
          </a:p>
        </p:txBody>
      </p:sp>
      <p:sp>
        <p:nvSpPr>
          <p:cNvPr id="11" name="Google Shape;11;p2"/>
          <p:cNvSpPr txBox="1">
            <a:spLocks noGrp="1"/>
          </p:cNvSpPr>
          <p:nvPr>
            <p:ph type="subTitle" idx="1"/>
          </p:nvPr>
        </p:nvSpPr>
        <p:spPr>
          <a:xfrm rot="1327">
            <a:off x="4216500" y="3544600"/>
            <a:ext cx="3109200" cy="63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Archivo"/>
              <a:buNone/>
              <a:defRPr/>
            </a:lvl1pPr>
            <a:lvl2pPr lvl="1">
              <a:lnSpc>
                <a:spcPct val="100000"/>
              </a:lnSpc>
              <a:spcBef>
                <a:spcPts val="0"/>
              </a:spcBef>
              <a:spcAft>
                <a:spcPts val="0"/>
              </a:spcAft>
              <a:buSzPts val="2800"/>
              <a:buFont typeface="Archivo"/>
              <a:buNone/>
              <a:defRPr sz="2800">
                <a:latin typeface="Archivo"/>
                <a:ea typeface="Archivo"/>
                <a:cs typeface="Archivo"/>
                <a:sym typeface="Archivo"/>
              </a:defRPr>
            </a:lvl2pPr>
            <a:lvl3pPr lvl="2">
              <a:lnSpc>
                <a:spcPct val="100000"/>
              </a:lnSpc>
              <a:spcBef>
                <a:spcPts val="0"/>
              </a:spcBef>
              <a:spcAft>
                <a:spcPts val="0"/>
              </a:spcAft>
              <a:buSzPts val="2800"/>
              <a:buFont typeface="Archivo"/>
              <a:buNone/>
              <a:defRPr sz="2800">
                <a:latin typeface="Archivo"/>
                <a:ea typeface="Archivo"/>
                <a:cs typeface="Archivo"/>
                <a:sym typeface="Archivo"/>
              </a:defRPr>
            </a:lvl3pPr>
            <a:lvl4pPr lvl="3">
              <a:lnSpc>
                <a:spcPct val="100000"/>
              </a:lnSpc>
              <a:spcBef>
                <a:spcPts val="0"/>
              </a:spcBef>
              <a:spcAft>
                <a:spcPts val="0"/>
              </a:spcAft>
              <a:buSzPts val="2800"/>
              <a:buFont typeface="Archivo"/>
              <a:buNone/>
              <a:defRPr sz="2800">
                <a:latin typeface="Archivo"/>
                <a:ea typeface="Archivo"/>
                <a:cs typeface="Archivo"/>
                <a:sym typeface="Archivo"/>
              </a:defRPr>
            </a:lvl4pPr>
            <a:lvl5pPr lvl="4">
              <a:lnSpc>
                <a:spcPct val="100000"/>
              </a:lnSpc>
              <a:spcBef>
                <a:spcPts val="0"/>
              </a:spcBef>
              <a:spcAft>
                <a:spcPts val="0"/>
              </a:spcAft>
              <a:buSzPts val="2800"/>
              <a:buFont typeface="Archivo"/>
              <a:buNone/>
              <a:defRPr sz="2800">
                <a:latin typeface="Archivo"/>
                <a:ea typeface="Archivo"/>
                <a:cs typeface="Archivo"/>
                <a:sym typeface="Archivo"/>
              </a:defRPr>
            </a:lvl5pPr>
            <a:lvl6pPr lvl="5">
              <a:lnSpc>
                <a:spcPct val="100000"/>
              </a:lnSpc>
              <a:spcBef>
                <a:spcPts val="0"/>
              </a:spcBef>
              <a:spcAft>
                <a:spcPts val="0"/>
              </a:spcAft>
              <a:buSzPts val="2800"/>
              <a:buFont typeface="Archivo"/>
              <a:buNone/>
              <a:defRPr sz="2800">
                <a:latin typeface="Archivo"/>
                <a:ea typeface="Archivo"/>
                <a:cs typeface="Archivo"/>
                <a:sym typeface="Archivo"/>
              </a:defRPr>
            </a:lvl6pPr>
            <a:lvl7pPr lvl="6">
              <a:lnSpc>
                <a:spcPct val="100000"/>
              </a:lnSpc>
              <a:spcBef>
                <a:spcPts val="0"/>
              </a:spcBef>
              <a:spcAft>
                <a:spcPts val="0"/>
              </a:spcAft>
              <a:buSzPts val="2800"/>
              <a:buFont typeface="Archivo"/>
              <a:buNone/>
              <a:defRPr sz="2800">
                <a:latin typeface="Archivo"/>
                <a:ea typeface="Archivo"/>
                <a:cs typeface="Archivo"/>
                <a:sym typeface="Archivo"/>
              </a:defRPr>
            </a:lvl7pPr>
            <a:lvl8pPr lvl="7">
              <a:lnSpc>
                <a:spcPct val="100000"/>
              </a:lnSpc>
              <a:spcBef>
                <a:spcPts val="0"/>
              </a:spcBef>
              <a:spcAft>
                <a:spcPts val="0"/>
              </a:spcAft>
              <a:buSzPts val="2800"/>
              <a:buFont typeface="Archivo"/>
              <a:buNone/>
              <a:defRPr sz="2800">
                <a:latin typeface="Archivo"/>
                <a:ea typeface="Archivo"/>
                <a:cs typeface="Archivo"/>
                <a:sym typeface="Archivo"/>
              </a:defRPr>
            </a:lvl8pPr>
            <a:lvl9pPr lvl="8">
              <a:lnSpc>
                <a:spcPct val="100000"/>
              </a:lnSpc>
              <a:spcBef>
                <a:spcPts val="0"/>
              </a:spcBef>
              <a:spcAft>
                <a:spcPts val="0"/>
              </a:spcAft>
              <a:buSzPts val="2800"/>
              <a:buFont typeface="Archivo"/>
              <a:buNone/>
              <a:defRPr sz="2800">
                <a:latin typeface="Archivo"/>
                <a:ea typeface="Archivo"/>
                <a:cs typeface="Archivo"/>
                <a:sym typeface="Archiv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and text">
  <p:cSld name="SECTION_HEADER_1">
    <p:spTree>
      <p:nvGrpSpPr>
        <p:cNvPr id="1" name="Shape 181"/>
        <p:cNvGrpSpPr/>
        <p:nvPr/>
      </p:nvGrpSpPr>
      <p:grpSpPr>
        <a:xfrm>
          <a:off x="0" y="0"/>
          <a:ext cx="0" cy="0"/>
          <a:chOff x="0" y="0"/>
          <a:chExt cx="0" cy="0"/>
        </a:xfrm>
      </p:grpSpPr>
      <p:sp>
        <p:nvSpPr>
          <p:cNvPr id="182" name="Google Shape;182;p26"/>
          <p:cNvSpPr/>
          <p:nvPr/>
        </p:nvSpPr>
        <p:spPr>
          <a:xfrm>
            <a:off x="4906050" y="844950"/>
            <a:ext cx="4258800" cy="34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txBox="1">
            <a:spLocks noGrp="1"/>
          </p:cNvSpPr>
          <p:nvPr>
            <p:ph type="title"/>
          </p:nvPr>
        </p:nvSpPr>
        <p:spPr>
          <a:xfrm>
            <a:off x="3928725" y="1384213"/>
            <a:ext cx="4610100" cy="1330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80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4" name="Google Shape;184;p26"/>
          <p:cNvSpPr txBox="1">
            <a:spLocks noGrp="1"/>
          </p:cNvSpPr>
          <p:nvPr>
            <p:ph type="subTitle" idx="1"/>
          </p:nvPr>
        </p:nvSpPr>
        <p:spPr>
          <a:xfrm flipH="1">
            <a:off x="5202225" y="2610300"/>
            <a:ext cx="3336600" cy="106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85"/>
        <p:cNvGrpSpPr/>
        <p:nvPr/>
      </p:nvGrpSpPr>
      <p:grpSpPr>
        <a:xfrm>
          <a:off x="0" y="0"/>
          <a:ext cx="0" cy="0"/>
          <a:chOff x="0" y="0"/>
          <a:chExt cx="0" cy="0"/>
        </a:xfrm>
      </p:grpSpPr>
      <p:sp>
        <p:nvSpPr>
          <p:cNvPr id="186" name="Google Shape;186;p27"/>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6_1">
    <p:spTree>
      <p:nvGrpSpPr>
        <p:cNvPr id="1" name="Shape 188"/>
        <p:cNvGrpSpPr/>
        <p:nvPr/>
      </p:nvGrpSpPr>
      <p:grpSpPr>
        <a:xfrm>
          <a:off x="0" y="0"/>
          <a:ext cx="0" cy="0"/>
          <a:chOff x="0" y="0"/>
          <a:chExt cx="0" cy="0"/>
        </a:xfrm>
      </p:grpSpPr>
      <p:sp>
        <p:nvSpPr>
          <p:cNvPr id="189" name="Google Shape;189;p28"/>
          <p:cNvSpPr/>
          <p:nvPr/>
        </p:nvSpPr>
        <p:spPr>
          <a:xfrm>
            <a:off x="0" y="0"/>
            <a:ext cx="69246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6_2">
    <p:spTree>
      <p:nvGrpSpPr>
        <p:cNvPr id="1" name="Shape 191"/>
        <p:cNvGrpSpPr/>
        <p:nvPr/>
      </p:nvGrpSpPr>
      <p:grpSpPr>
        <a:xfrm>
          <a:off x="0" y="0"/>
          <a:ext cx="0" cy="0"/>
          <a:chOff x="0" y="0"/>
          <a:chExt cx="0" cy="0"/>
        </a:xfrm>
      </p:grpSpPr>
      <p:sp>
        <p:nvSpPr>
          <p:cNvPr id="192" name="Google Shape;192;p29"/>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787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1988775" y="1622325"/>
            <a:ext cx="5166300" cy="27885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Font typeface="Raleway SemiBold"/>
              <a:buChar char="●"/>
              <a:defRPr sz="1600"/>
            </a:lvl1pPr>
            <a:lvl2pPr marL="914400" lvl="1" indent="-330200">
              <a:spcBef>
                <a:spcPts val="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20" name="Google Shape;20;p4"/>
          <p:cNvSpPr txBox="1">
            <a:spLocks noGrp="1"/>
          </p:cNvSpPr>
          <p:nvPr>
            <p:ph type="title"/>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21" name="Google Shape;21;p4"/>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4"/>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23" name="Google Shape;23;p4"/>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26;p5"/>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27" name="Google Shape;27;p5"/>
          <p:cNvSpPr txBox="1">
            <a:spLocks noGrp="1"/>
          </p:cNvSpPr>
          <p:nvPr>
            <p:ph type="ctrTitle"/>
          </p:nvPr>
        </p:nvSpPr>
        <p:spPr>
          <a:xfrm flipH="1">
            <a:off x="4431730" y="3188475"/>
            <a:ext cx="22041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8" name="Google Shape;28;p5"/>
          <p:cNvSpPr txBox="1">
            <a:spLocks noGrp="1"/>
          </p:cNvSpPr>
          <p:nvPr>
            <p:ph type="subTitle" idx="1"/>
          </p:nvPr>
        </p:nvSpPr>
        <p:spPr>
          <a:xfrm flipH="1">
            <a:off x="4431713" y="3644474"/>
            <a:ext cx="3353100" cy="6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9" name="Google Shape;29;p5"/>
          <p:cNvSpPr txBox="1">
            <a:spLocks noGrp="1"/>
          </p:cNvSpPr>
          <p:nvPr>
            <p:ph type="ctrTitle" idx="2"/>
          </p:nvPr>
        </p:nvSpPr>
        <p:spPr>
          <a:xfrm flipH="1">
            <a:off x="4431827" y="1875775"/>
            <a:ext cx="22041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0" name="Google Shape;30;p5"/>
          <p:cNvSpPr txBox="1">
            <a:spLocks noGrp="1"/>
          </p:cNvSpPr>
          <p:nvPr>
            <p:ph type="subTitle" idx="3"/>
          </p:nvPr>
        </p:nvSpPr>
        <p:spPr>
          <a:xfrm flipH="1">
            <a:off x="4431763" y="2331774"/>
            <a:ext cx="3353100" cy="6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1" name="Google Shape;31;p5"/>
          <p:cNvSpPr txBox="1">
            <a:spLocks noGrp="1"/>
          </p:cNvSpPr>
          <p:nvPr>
            <p:ph type="title" idx="4"/>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32" name="Google Shape;32;p5"/>
          <p:cNvSpPr txBox="1">
            <a:spLocks noGrp="1"/>
          </p:cNvSpPr>
          <p:nvPr>
            <p:ph type="subTitle" idx="5"/>
          </p:nvPr>
        </p:nvSpPr>
        <p:spPr>
          <a:xfrm flipH="1">
            <a:off x="591875" y="2578975"/>
            <a:ext cx="1817700" cy="87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33" name="Google Shape;33;p5"/>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6010300" y="2131575"/>
            <a:ext cx="2505900" cy="1431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title"/>
          </p:nvPr>
        </p:nvSpPr>
        <p:spPr>
          <a:xfrm>
            <a:off x="5427350" y="356124"/>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6000"/>
            </a:lvl1pPr>
            <a:lvl2pPr lvl="1" algn="r" rtl="0">
              <a:spcBef>
                <a:spcPts val="0"/>
              </a:spcBef>
              <a:spcAft>
                <a:spcPts val="0"/>
              </a:spcAft>
              <a:buNone/>
              <a:defRPr sz="6000"/>
            </a:lvl2pPr>
            <a:lvl3pPr lvl="2" algn="r" rtl="0">
              <a:spcBef>
                <a:spcPts val="0"/>
              </a:spcBef>
              <a:spcAft>
                <a:spcPts val="0"/>
              </a:spcAft>
              <a:buNone/>
              <a:defRPr sz="6000"/>
            </a:lvl3pPr>
            <a:lvl4pPr lvl="3" algn="r" rtl="0">
              <a:spcBef>
                <a:spcPts val="0"/>
              </a:spcBef>
              <a:spcAft>
                <a:spcPts val="0"/>
              </a:spcAft>
              <a:buNone/>
              <a:defRPr sz="6000"/>
            </a:lvl4pPr>
            <a:lvl5pPr lvl="4" algn="r" rtl="0">
              <a:spcBef>
                <a:spcPts val="0"/>
              </a:spcBef>
              <a:spcAft>
                <a:spcPts val="0"/>
              </a:spcAft>
              <a:buNone/>
              <a:defRPr sz="6000"/>
            </a:lvl5pPr>
            <a:lvl6pPr lvl="5" algn="r" rtl="0">
              <a:spcBef>
                <a:spcPts val="0"/>
              </a:spcBef>
              <a:spcAft>
                <a:spcPts val="0"/>
              </a:spcAft>
              <a:buNone/>
              <a:defRPr sz="6000"/>
            </a:lvl6pPr>
            <a:lvl7pPr lvl="6" algn="r" rtl="0">
              <a:spcBef>
                <a:spcPts val="0"/>
              </a:spcBef>
              <a:spcAft>
                <a:spcPts val="0"/>
              </a:spcAft>
              <a:buNone/>
              <a:defRPr sz="6000"/>
            </a:lvl7pPr>
            <a:lvl8pPr lvl="7" algn="r" rtl="0">
              <a:spcBef>
                <a:spcPts val="0"/>
              </a:spcBef>
              <a:spcAft>
                <a:spcPts val="0"/>
              </a:spcAft>
              <a:buNone/>
              <a:defRPr sz="6000"/>
            </a:lvl8pPr>
            <a:lvl9pPr lvl="8" algn="r" rtl="0">
              <a:spcBef>
                <a:spcPts val="0"/>
              </a:spcBef>
              <a:spcAft>
                <a:spcPts val="0"/>
              </a:spcAft>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picture">
  <p:cSld name="CUSTOM_12">
    <p:spTree>
      <p:nvGrpSpPr>
        <p:cNvPr id="1" name="Shape 57"/>
        <p:cNvGrpSpPr/>
        <p:nvPr/>
      </p:nvGrpSpPr>
      <p:grpSpPr>
        <a:xfrm>
          <a:off x="0" y="0"/>
          <a:ext cx="0" cy="0"/>
          <a:chOff x="0" y="0"/>
          <a:chExt cx="0" cy="0"/>
        </a:xfrm>
      </p:grpSpPr>
      <p:sp>
        <p:nvSpPr>
          <p:cNvPr id="58" name="Google Shape;58;p11"/>
          <p:cNvSpPr/>
          <p:nvPr/>
        </p:nvSpPr>
        <p:spPr>
          <a:xfrm>
            <a:off x="0" y="844950"/>
            <a:ext cx="2762400" cy="34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p:nvPr>
        </p:nvSpPr>
        <p:spPr>
          <a:xfrm>
            <a:off x="630775" y="1664500"/>
            <a:ext cx="2131500" cy="1814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60" name="Google Shape;60;p11"/>
          <p:cNvSpPr txBox="1">
            <a:spLocks noGrp="1"/>
          </p:cNvSpPr>
          <p:nvPr>
            <p:ph type="sldNum" idx="12"/>
          </p:nvPr>
        </p:nvSpPr>
        <p:spPr>
          <a:xfrm>
            <a:off x="680209" y="420990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64"/>
        <p:cNvGrpSpPr/>
        <p:nvPr/>
      </p:nvGrpSpPr>
      <p:grpSpPr>
        <a:xfrm>
          <a:off x="0" y="0"/>
          <a:ext cx="0" cy="0"/>
          <a:chOff x="0" y="0"/>
          <a:chExt cx="0" cy="0"/>
        </a:xfrm>
      </p:grpSpPr>
      <p:sp>
        <p:nvSpPr>
          <p:cNvPr id="65" name="Google Shape;65;p13"/>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 name="Google Shape;66;p13"/>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67" name="Google Shape;67;p13"/>
          <p:cNvSpPr txBox="1">
            <a:spLocks noGrp="1"/>
          </p:cNvSpPr>
          <p:nvPr>
            <p:ph type="title" hasCustomPrompt="1"/>
          </p:nvPr>
        </p:nvSpPr>
        <p:spPr>
          <a:xfrm flipH="1">
            <a:off x="3753239" y="3825726"/>
            <a:ext cx="120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3"/>
          <p:cNvSpPr txBox="1">
            <a:spLocks noGrp="1"/>
          </p:cNvSpPr>
          <p:nvPr>
            <p:ph type="subTitle" idx="1"/>
          </p:nvPr>
        </p:nvSpPr>
        <p:spPr>
          <a:xfrm flipH="1">
            <a:off x="5152400" y="1537350"/>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 name="Google Shape;69;p13"/>
          <p:cNvSpPr txBox="1">
            <a:spLocks noGrp="1"/>
          </p:cNvSpPr>
          <p:nvPr>
            <p:ph type="subTitle" idx="2"/>
          </p:nvPr>
        </p:nvSpPr>
        <p:spPr>
          <a:xfrm>
            <a:off x="5152400" y="3940801"/>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 name="Google Shape;70;p13"/>
          <p:cNvSpPr txBox="1">
            <a:spLocks noGrp="1"/>
          </p:cNvSpPr>
          <p:nvPr>
            <p:ph type="subTitle" idx="3"/>
          </p:nvPr>
        </p:nvSpPr>
        <p:spPr>
          <a:xfrm flipH="1">
            <a:off x="5152400" y="2732654"/>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1" name="Google Shape;71;p13"/>
          <p:cNvSpPr txBox="1">
            <a:spLocks noGrp="1"/>
          </p:cNvSpPr>
          <p:nvPr>
            <p:ph type="subTitle" idx="4"/>
          </p:nvPr>
        </p:nvSpPr>
        <p:spPr>
          <a:xfrm flipH="1">
            <a:off x="5152400" y="954825"/>
            <a:ext cx="26340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Paytone One"/>
              <a:buNone/>
              <a:defRPr sz="2400">
                <a:latin typeface="Unica One"/>
                <a:ea typeface="Unica One"/>
                <a:cs typeface="Unica One"/>
                <a:sym typeface="Unica One"/>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a:endParaRPr/>
          </a:p>
        </p:txBody>
      </p:sp>
      <p:sp>
        <p:nvSpPr>
          <p:cNvPr id="72" name="Google Shape;72;p13"/>
          <p:cNvSpPr txBox="1">
            <a:spLocks noGrp="1"/>
          </p:cNvSpPr>
          <p:nvPr>
            <p:ph type="subTitle" idx="5"/>
          </p:nvPr>
        </p:nvSpPr>
        <p:spPr>
          <a:xfrm>
            <a:off x="5152400" y="3339226"/>
            <a:ext cx="24099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Paytone One"/>
              <a:buNone/>
              <a:defRPr sz="2400">
                <a:latin typeface="Unica One"/>
                <a:ea typeface="Unica One"/>
                <a:cs typeface="Unica One"/>
                <a:sym typeface="Unica One"/>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a:endParaRPr/>
          </a:p>
        </p:txBody>
      </p:sp>
      <p:sp>
        <p:nvSpPr>
          <p:cNvPr id="73" name="Google Shape;73;p13"/>
          <p:cNvSpPr txBox="1">
            <a:spLocks noGrp="1"/>
          </p:cNvSpPr>
          <p:nvPr>
            <p:ph type="subTitle" idx="6"/>
          </p:nvPr>
        </p:nvSpPr>
        <p:spPr>
          <a:xfrm flipH="1">
            <a:off x="5152400" y="2245829"/>
            <a:ext cx="2680800" cy="65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Paytone One"/>
              <a:buNone/>
              <a:defRPr sz="2400">
                <a:latin typeface="Unica One"/>
                <a:ea typeface="Unica One"/>
                <a:cs typeface="Unica One"/>
                <a:sym typeface="Unica One"/>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a:endParaRPr/>
          </a:p>
        </p:txBody>
      </p:sp>
      <p:sp>
        <p:nvSpPr>
          <p:cNvPr id="74" name="Google Shape;74;p13"/>
          <p:cNvSpPr txBox="1">
            <a:spLocks noGrp="1"/>
          </p:cNvSpPr>
          <p:nvPr>
            <p:ph type="title" idx="7" hasCustomPrompt="1"/>
          </p:nvPr>
        </p:nvSpPr>
        <p:spPr>
          <a:xfrm>
            <a:off x="3696239" y="2598675"/>
            <a:ext cx="1323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3600"/>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a:spLocks noGrp="1"/>
          </p:cNvSpPr>
          <p:nvPr>
            <p:ph type="title" idx="8" hasCustomPrompt="1"/>
          </p:nvPr>
        </p:nvSpPr>
        <p:spPr>
          <a:xfrm>
            <a:off x="3696239" y="1371631"/>
            <a:ext cx="1323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3600"/>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3"/>
          <p:cNvSpPr txBox="1">
            <a:spLocks noGrp="1"/>
          </p:cNvSpPr>
          <p:nvPr>
            <p:ph type="title" idx="9"/>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77" name="Google Shape;77;p13"/>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flipH="1">
            <a:off x="1041287" y="2622582"/>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0" name="Google Shape;80;p14"/>
          <p:cNvSpPr txBox="1">
            <a:spLocks noGrp="1"/>
          </p:cNvSpPr>
          <p:nvPr>
            <p:ph type="subTitle" idx="1"/>
          </p:nvPr>
        </p:nvSpPr>
        <p:spPr>
          <a:xfrm flipH="1">
            <a:off x="805649" y="3200375"/>
            <a:ext cx="20319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1" name="Google Shape;81;p14"/>
          <p:cNvSpPr txBox="1">
            <a:spLocks noGrp="1"/>
          </p:cNvSpPr>
          <p:nvPr>
            <p:ph type="ctrTitle" idx="2"/>
          </p:nvPr>
        </p:nvSpPr>
        <p:spPr>
          <a:xfrm flipH="1">
            <a:off x="3626702" y="2622582"/>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4"/>
          <p:cNvSpPr txBox="1">
            <a:spLocks noGrp="1"/>
          </p:cNvSpPr>
          <p:nvPr>
            <p:ph type="subTitle" idx="3"/>
          </p:nvPr>
        </p:nvSpPr>
        <p:spPr>
          <a:xfrm flipH="1">
            <a:off x="3195425" y="3200375"/>
            <a:ext cx="24234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3" name="Google Shape;83;p14"/>
          <p:cNvSpPr txBox="1">
            <a:spLocks noGrp="1"/>
          </p:cNvSpPr>
          <p:nvPr>
            <p:ph type="ctrTitle" idx="4"/>
          </p:nvPr>
        </p:nvSpPr>
        <p:spPr>
          <a:xfrm flipH="1">
            <a:off x="6197840" y="2622582"/>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4"/>
          <p:cNvSpPr txBox="1">
            <a:spLocks noGrp="1"/>
          </p:cNvSpPr>
          <p:nvPr>
            <p:ph type="subTitle" idx="5"/>
          </p:nvPr>
        </p:nvSpPr>
        <p:spPr>
          <a:xfrm flipH="1">
            <a:off x="5976440" y="3200375"/>
            <a:ext cx="20034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5" name="Google Shape;85;p14"/>
          <p:cNvSpPr txBox="1">
            <a:spLocks noGrp="1"/>
          </p:cNvSpPr>
          <p:nvPr>
            <p:ph type="title" idx="6"/>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86" name="Google Shape;86;p14"/>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87;p14"/>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88" name="Google Shape;88;p14"/>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
  <p:cSld name="CUSTOM_2">
    <p:spTree>
      <p:nvGrpSpPr>
        <p:cNvPr id="1" name="Shape 98"/>
        <p:cNvGrpSpPr/>
        <p:nvPr/>
      </p:nvGrpSpPr>
      <p:grpSpPr>
        <a:xfrm>
          <a:off x="0" y="0"/>
          <a:ext cx="0" cy="0"/>
          <a:chOff x="0" y="0"/>
          <a:chExt cx="0" cy="0"/>
        </a:xfrm>
      </p:grpSpPr>
      <p:sp>
        <p:nvSpPr>
          <p:cNvPr id="99" name="Google Shape;99;p16"/>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6"/>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101" name="Google Shape;101;p16"/>
          <p:cNvSpPr txBox="1">
            <a:spLocks noGrp="1"/>
          </p:cNvSpPr>
          <p:nvPr>
            <p:ph type="ctrTitle"/>
          </p:nvPr>
        </p:nvSpPr>
        <p:spPr>
          <a:xfrm flipH="1">
            <a:off x="1742877" y="1446225"/>
            <a:ext cx="2032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6"/>
          <p:cNvSpPr txBox="1">
            <a:spLocks noGrp="1"/>
          </p:cNvSpPr>
          <p:nvPr>
            <p:ph type="subTitle" idx="1"/>
          </p:nvPr>
        </p:nvSpPr>
        <p:spPr>
          <a:xfrm flipH="1">
            <a:off x="1742918" y="1868512"/>
            <a:ext cx="23769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3" name="Google Shape;103;p16"/>
          <p:cNvSpPr txBox="1">
            <a:spLocks noGrp="1"/>
          </p:cNvSpPr>
          <p:nvPr>
            <p:ph type="ctrTitle" idx="2"/>
          </p:nvPr>
        </p:nvSpPr>
        <p:spPr>
          <a:xfrm flipH="1">
            <a:off x="5378648" y="1446225"/>
            <a:ext cx="2077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 name="Google Shape;104;p16"/>
          <p:cNvSpPr txBox="1">
            <a:spLocks noGrp="1"/>
          </p:cNvSpPr>
          <p:nvPr>
            <p:ph type="subTitle" idx="3"/>
          </p:nvPr>
        </p:nvSpPr>
        <p:spPr>
          <a:xfrm flipH="1">
            <a:off x="5378599" y="1870850"/>
            <a:ext cx="24993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5" name="Google Shape;105;p16"/>
          <p:cNvSpPr txBox="1">
            <a:spLocks noGrp="1"/>
          </p:cNvSpPr>
          <p:nvPr>
            <p:ph type="ctrTitle" idx="4"/>
          </p:nvPr>
        </p:nvSpPr>
        <p:spPr>
          <a:xfrm flipH="1">
            <a:off x="1742975" y="3180575"/>
            <a:ext cx="226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6"/>
          <p:cNvSpPr txBox="1">
            <a:spLocks noGrp="1"/>
          </p:cNvSpPr>
          <p:nvPr>
            <p:ph type="subTitle" idx="5"/>
          </p:nvPr>
        </p:nvSpPr>
        <p:spPr>
          <a:xfrm flipH="1">
            <a:off x="1730066" y="3603468"/>
            <a:ext cx="22623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7" name="Google Shape;107;p16"/>
          <p:cNvSpPr txBox="1">
            <a:spLocks noGrp="1"/>
          </p:cNvSpPr>
          <p:nvPr>
            <p:ph type="ctrTitle" idx="6"/>
          </p:nvPr>
        </p:nvSpPr>
        <p:spPr>
          <a:xfrm flipH="1">
            <a:off x="5378522" y="3180575"/>
            <a:ext cx="2499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6"/>
          <p:cNvSpPr txBox="1">
            <a:spLocks noGrp="1"/>
          </p:cNvSpPr>
          <p:nvPr>
            <p:ph type="subTitle" idx="7"/>
          </p:nvPr>
        </p:nvSpPr>
        <p:spPr>
          <a:xfrm flipH="1">
            <a:off x="5365671" y="3603468"/>
            <a:ext cx="24255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9" name="Google Shape;109;p16"/>
          <p:cNvSpPr txBox="1">
            <a:spLocks noGrp="1"/>
          </p:cNvSpPr>
          <p:nvPr>
            <p:ph type="title" idx="8"/>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vl1pPr>
            <a:lvl2pPr lvl="1" rtl="0">
              <a:spcBef>
                <a:spcPts val="0"/>
              </a:spcBef>
              <a:spcAft>
                <a:spcPts val="0"/>
              </a:spcAft>
              <a:buNone/>
              <a:defRPr sz="3000" b="1"/>
            </a:lvl2pPr>
            <a:lvl3pPr lvl="2" rtl="0">
              <a:spcBef>
                <a:spcPts val="0"/>
              </a:spcBef>
              <a:spcAft>
                <a:spcPts val="0"/>
              </a:spcAft>
              <a:buNone/>
              <a:defRPr sz="3000" b="1"/>
            </a:lvl3pPr>
            <a:lvl4pPr lvl="3" rtl="0">
              <a:spcBef>
                <a:spcPts val="0"/>
              </a:spcBef>
              <a:spcAft>
                <a:spcPts val="0"/>
              </a:spcAft>
              <a:buNone/>
              <a:defRPr sz="3000" b="1"/>
            </a:lvl4pPr>
            <a:lvl5pPr lvl="4" rtl="0">
              <a:spcBef>
                <a:spcPts val="0"/>
              </a:spcBef>
              <a:spcAft>
                <a:spcPts val="0"/>
              </a:spcAft>
              <a:buNone/>
              <a:defRPr sz="3000" b="1"/>
            </a:lvl5pPr>
            <a:lvl6pPr lvl="5" rtl="0">
              <a:spcBef>
                <a:spcPts val="0"/>
              </a:spcBef>
              <a:spcAft>
                <a:spcPts val="0"/>
              </a:spcAft>
              <a:buNone/>
              <a:defRPr sz="3000" b="1"/>
            </a:lvl6pPr>
            <a:lvl7pPr lvl="6" rtl="0">
              <a:spcBef>
                <a:spcPts val="0"/>
              </a:spcBef>
              <a:spcAft>
                <a:spcPts val="0"/>
              </a:spcAft>
              <a:buNone/>
              <a:defRPr sz="3000" b="1"/>
            </a:lvl7pPr>
            <a:lvl8pPr lvl="7" rtl="0">
              <a:spcBef>
                <a:spcPts val="0"/>
              </a:spcBef>
              <a:spcAft>
                <a:spcPts val="0"/>
              </a:spcAft>
              <a:buNone/>
              <a:defRPr sz="3000" b="1"/>
            </a:lvl8pPr>
            <a:lvl9pPr lvl="8" rtl="0">
              <a:spcBef>
                <a:spcPts val="0"/>
              </a:spcBef>
              <a:spcAft>
                <a:spcPts val="0"/>
              </a:spcAft>
              <a:buNone/>
              <a:defRPr sz="3000" b="1"/>
            </a:lvl9pPr>
          </a:lstStyle>
          <a:p>
            <a:endParaRPr/>
          </a:p>
        </p:txBody>
      </p:sp>
      <p:sp>
        <p:nvSpPr>
          <p:cNvPr id="110" name="Google Shape;110;p16"/>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chnology design 2">
  <p:cSld name="CUSTOM_10_1">
    <p:spTree>
      <p:nvGrpSpPr>
        <p:cNvPr id="1" name="Shape 156"/>
        <p:cNvGrpSpPr/>
        <p:nvPr/>
      </p:nvGrpSpPr>
      <p:grpSpPr>
        <a:xfrm>
          <a:off x="0" y="0"/>
          <a:ext cx="0" cy="0"/>
          <a:chOff x="0" y="0"/>
          <a:chExt cx="0" cy="0"/>
        </a:xfrm>
      </p:grpSpPr>
      <p:sp>
        <p:nvSpPr>
          <p:cNvPr id="157" name="Google Shape;157;p22"/>
          <p:cNvSpPr txBox="1">
            <a:spLocks noGrp="1"/>
          </p:cNvSpPr>
          <p:nvPr>
            <p:ph type="subTitle" idx="1"/>
          </p:nvPr>
        </p:nvSpPr>
        <p:spPr>
          <a:xfrm flipH="1">
            <a:off x="4908050" y="2292387"/>
            <a:ext cx="2735100" cy="11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158" name="Google Shape;158;p22"/>
          <p:cNvSpPr txBox="1">
            <a:spLocks noGrp="1"/>
          </p:cNvSpPr>
          <p:nvPr>
            <p:ph type="title"/>
          </p:nvPr>
        </p:nvSpPr>
        <p:spPr>
          <a:xfrm>
            <a:off x="591875" y="339650"/>
            <a:ext cx="3123600" cy="67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159" name="Google Shape;159;p22"/>
          <p:cNvSpPr/>
          <p:nvPr/>
        </p:nvSpPr>
        <p:spPr>
          <a:xfrm>
            <a:off x="8475950" y="0"/>
            <a:ext cx="668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0" name="Google Shape;160;p22"/>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161" name="Google Shape;161;p22"/>
          <p:cNvSpPr txBox="1">
            <a:spLocks noGrp="1"/>
          </p:cNvSpPr>
          <p:nvPr>
            <p:ph type="sldNum" idx="12"/>
          </p:nvPr>
        </p:nvSpPr>
        <p:spPr>
          <a:xfrm>
            <a:off x="8628200" y="440475"/>
            <a:ext cx="363600" cy="393600"/>
          </a:xfrm>
          <a:prstGeom prst="rect">
            <a:avLst/>
          </a:prstGeom>
          <a:noFill/>
          <a:ln>
            <a:noFill/>
          </a:ln>
        </p:spPr>
        <p:txBody>
          <a:bodyPr spcFirstLastPara="1" wrap="square" lIns="91425" tIns="91425" rIns="91425" bIns="91425" anchor="ctr" anchorCtr="0">
            <a:noAutofit/>
          </a:bodyPr>
          <a:lstStyle>
            <a:lvl1pPr lvl="0" rtl="0">
              <a:buNone/>
              <a:defRPr sz="1800" b="1"/>
            </a:lvl1pPr>
            <a:lvl2pPr lvl="1" rtl="0">
              <a:buNone/>
              <a:defRPr sz="1800" b="1"/>
            </a:lvl2pPr>
            <a:lvl3pPr lvl="2" rtl="0">
              <a:buNone/>
              <a:defRPr sz="1800" b="1"/>
            </a:lvl3pPr>
            <a:lvl4pPr lvl="3" rtl="0">
              <a:buNone/>
              <a:defRPr sz="1800" b="1"/>
            </a:lvl4pPr>
            <a:lvl5pPr lvl="4" rtl="0">
              <a:buNone/>
              <a:defRPr sz="1800" b="1"/>
            </a:lvl5pPr>
            <a:lvl6pPr lvl="5" rtl="0">
              <a:buNone/>
              <a:defRPr sz="1800" b="1"/>
            </a:lvl6pPr>
            <a:lvl7pPr lvl="6" rtl="0">
              <a:buNone/>
              <a:defRPr sz="1800" b="1"/>
            </a:lvl7pPr>
            <a:lvl8pPr lvl="7" rtl="0">
              <a:buNone/>
              <a:defRPr sz="1800" b="1"/>
            </a:lvl8pPr>
            <a:lvl9pPr lvl="8" rtl="0">
              <a:buNone/>
              <a:defRPr sz="1800" b="1"/>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Abel"/>
              <a:buNone/>
              <a:defRPr sz="2400">
                <a:solidFill>
                  <a:schemeClr val="dk1"/>
                </a:solidFill>
                <a:latin typeface="Abel"/>
                <a:ea typeface="Abel"/>
                <a:cs typeface="Abel"/>
                <a:sym typeface="Abel"/>
              </a:defRPr>
            </a:lvl1pPr>
            <a:lvl2pPr lvl="1">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2pPr>
            <a:lvl3pPr lvl="2">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3pPr>
            <a:lvl4pPr lvl="3">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4pPr>
            <a:lvl5pPr lvl="4">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5pPr>
            <a:lvl6pPr lvl="5">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6pPr>
            <a:lvl7pPr lvl="6">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7pPr>
            <a:lvl8pPr lvl="7">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8pPr>
            <a:lvl9pPr lvl="8">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marL="914400" lvl="1"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15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7" r:id="rId5"/>
    <p:sldLayoutId id="2147483659" r:id="rId6"/>
    <p:sldLayoutId id="2147483660" r:id="rId7"/>
    <p:sldLayoutId id="2147483662" r:id="rId8"/>
    <p:sldLayoutId id="2147483668" r:id="rId9"/>
    <p:sldLayoutId id="2147483672" r:id="rId10"/>
    <p:sldLayoutId id="2147483673" r:id="rId11"/>
    <p:sldLayoutId id="2147483674" r:id="rId12"/>
    <p:sldLayoutId id="2147483675" r:id="rId13"/>
    <p:sldLayoutId id="2147483676" r:id="rId14"/>
    <p:sldLayoutId id="214748368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gif"/><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33"/>
          <p:cNvSpPr txBox="1">
            <a:spLocks noGrp="1"/>
          </p:cNvSpPr>
          <p:nvPr>
            <p:ph type="subTitle" idx="1"/>
          </p:nvPr>
        </p:nvSpPr>
        <p:spPr>
          <a:xfrm rot="1327">
            <a:off x="129895" y="3540448"/>
            <a:ext cx="2755174" cy="1176173"/>
          </a:xfrm>
          <a:prstGeom prst="rect">
            <a:avLst/>
          </a:prstGeom>
        </p:spPr>
        <p:txBody>
          <a:bodyPr spcFirstLastPara="1" wrap="square" lIns="91425" tIns="91425" rIns="91425" bIns="91425" anchor="t" anchorCtr="0">
            <a:noAutofit/>
          </a:bodyPr>
          <a:lstStyle/>
          <a:p>
            <a:pPr marL="0" lvl="0" indent="0"/>
            <a:r>
              <a:rPr lang="en-US">
                <a:solidFill>
                  <a:schemeClr val="tx1"/>
                </a:solidFill>
                <a:latin typeface="Avenir Next LT Pro Light"/>
              </a:rPr>
              <a:t>May 16, 2020 </a:t>
            </a:r>
          </a:p>
          <a:p>
            <a:pPr marL="0" lvl="0" indent="0"/>
            <a:r>
              <a:rPr lang="en-US">
                <a:solidFill>
                  <a:schemeClr val="tx1"/>
                </a:solidFill>
                <a:latin typeface="Avenir Next LT Pro Light"/>
              </a:rPr>
              <a:t>#NURSEHACK4HEALTH</a:t>
            </a:r>
            <a:endParaRPr>
              <a:solidFill>
                <a:schemeClr val="tx1"/>
              </a:solidFill>
              <a:latin typeface="Avenir Next LT Pro Light"/>
            </a:endParaRPr>
          </a:p>
        </p:txBody>
      </p:sp>
      <p:cxnSp>
        <p:nvCxnSpPr>
          <p:cNvPr id="204" name="Google Shape;204;p33"/>
          <p:cNvCxnSpPr/>
          <p:nvPr/>
        </p:nvCxnSpPr>
        <p:spPr>
          <a:xfrm>
            <a:off x="131171" y="3424205"/>
            <a:ext cx="2626172" cy="10115"/>
          </a:xfrm>
          <a:prstGeom prst="straightConnector1">
            <a:avLst/>
          </a:prstGeom>
          <a:noFill/>
          <a:ln w="19050" cap="flat" cmpd="sng">
            <a:solidFill>
              <a:schemeClr val="dk1"/>
            </a:solidFill>
            <a:prstDash val="solid"/>
            <a:round/>
            <a:headEnd type="none" w="med" len="med"/>
            <a:tailEnd type="none" w="med" len="med"/>
          </a:ln>
        </p:spPr>
      </p:cxnSp>
      <p:pic>
        <p:nvPicPr>
          <p:cNvPr id="2" name="Picture 2" descr="A picture containing clock, light&#10;&#10;Description generated with very high confidence">
            <a:extLst>
              <a:ext uri="{FF2B5EF4-FFF2-40B4-BE49-F238E27FC236}">
                <a16:creationId xmlns:a16="http://schemas.microsoft.com/office/drawing/2014/main" id="{31E294FC-8F01-4B02-944B-7ED255892DC2}"/>
              </a:ext>
            </a:extLst>
          </p:cNvPr>
          <p:cNvPicPr>
            <a:picLocks noChangeAspect="1"/>
          </p:cNvPicPr>
          <p:nvPr/>
        </p:nvPicPr>
        <p:blipFill>
          <a:blip r:embed="rId3"/>
          <a:stretch>
            <a:fillRect/>
          </a:stretch>
        </p:blipFill>
        <p:spPr>
          <a:xfrm>
            <a:off x="279983" y="1867309"/>
            <a:ext cx="2327506" cy="868728"/>
          </a:xfrm>
          <a:prstGeom prst="rect">
            <a:avLst/>
          </a:prstGeom>
        </p:spPr>
      </p:pic>
      <p:pic>
        <p:nvPicPr>
          <p:cNvPr id="7" name="Picture 4" descr="A person smiling for the camera&#10;&#10;Description generated with very high confidence">
            <a:extLst>
              <a:ext uri="{FF2B5EF4-FFF2-40B4-BE49-F238E27FC236}">
                <a16:creationId xmlns:a16="http://schemas.microsoft.com/office/drawing/2014/main" id="{D6C236A7-05A8-4A5B-85AB-85FE6CD17B2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474"/>
          <a:stretch/>
        </p:blipFill>
        <p:spPr>
          <a:xfrm>
            <a:off x="3414131" y="263874"/>
            <a:ext cx="918209" cy="1075245"/>
          </a:xfrm>
          <a:prstGeom prst="rect">
            <a:avLst/>
          </a:prstGeom>
          <a:noFill/>
          <a:ln>
            <a:noFill/>
          </a:ln>
        </p:spPr>
      </p:pic>
      <p:sp>
        <p:nvSpPr>
          <p:cNvPr id="8" name="TextBox 7">
            <a:extLst>
              <a:ext uri="{FF2B5EF4-FFF2-40B4-BE49-F238E27FC236}">
                <a16:creationId xmlns:a16="http://schemas.microsoft.com/office/drawing/2014/main" id="{58E3EA33-5BED-4681-9A8E-0159CC3A9832}"/>
              </a:ext>
            </a:extLst>
          </p:cNvPr>
          <p:cNvSpPr txBox="1"/>
          <p:nvPr/>
        </p:nvSpPr>
        <p:spPr>
          <a:xfrm>
            <a:off x="3241600" y="1407092"/>
            <a:ext cx="1268135"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600">
                <a:solidFill>
                  <a:schemeClr val="tx1"/>
                </a:solidFill>
              </a:rPr>
              <a:t>Vanessa Battista, RN, MS, CPNP-PC, CHPPN</a:t>
            </a:r>
          </a:p>
          <a:p>
            <a:pPr algn="ctr"/>
            <a:r>
              <a:rPr lang="en-US" sz="600">
                <a:solidFill>
                  <a:schemeClr val="tx1"/>
                </a:solidFill>
                <a:cs typeface="Calibri"/>
              </a:rPr>
              <a:t>Pediatric Nurse Practitioner </a:t>
            </a:r>
          </a:p>
        </p:txBody>
      </p:sp>
      <p:pic>
        <p:nvPicPr>
          <p:cNvPr id="3" name="Picture 2" descr="A person looking at the camera&#10;&#10;Description generated with very high confidence">
            <a:extLst>
              <a:ext uri="{FF2B5EF4-FFF2-40B4-BE49-F238E27FC236}">
                <a16:creationId xmlns:a16="http://schemas.microsoft.com/office/drawing/2014/main" id="{DCAD9296-5C11-423C-83EE-E425AF8FD99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1429"/>
          <a:stretch/>
        </p:blipFill>
        <p:spPr>
          <a:xfrm>
            <a:off x="6673187" y="3501379"/>
            <a:ext cx="899982" cy="1129633"/>
          </a:xfrm>
          <a:prstGeom prst="rect">
            <a:avLst/>
          </a:prstGeom>
        </p:spPr>
      </p:pic>
      <p:sp>
        <p:nvSpPr>
          <p:cNvPr id="4" name="TextBox 2">
            <a:extLst>
              <a:ext uri="{FF2B5EF4-FFF2-40B4-BE49-F238E27FC236}">
                <a16:creationId xmlns:a16="http://schemas.microsoft.com/office/drawing/2014/main" id="{3338C655-2532-4049-A743-3580CCA311AE}"/>
              </a:ext>
            </a:extLst>
          </p:cNvPr>
          <p:cNvSpPr txBox="1"/>
          <p:nvPr/>
        </p:nvSpPr>
        <p:spPr>
          <a:xfrm>
            <a:off x="6659956" y="4645431"/>
            <a:ext cx="1026105"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cs typeface="Calibri"/>
              </a:rPr>
              <a:t>Kim </a:t>
            </a:r>
            <a:r>
              <a:rPr lang="en-US" sz="600" err="1">
                <a:cs typeface="Calibri"/>
              </a:rPr>
              <a:t>LeBiavant</a:t>
            </a:r>
            <a:r>
              <a:rPr lang="en-US" sz="600">
                <a:cs typeface="Calibri"/>
              </a:rPr>
              <a:t>, RN, MSN, ANP, Product Dev</a:t>
            </a:r>
          </a:p>
        </p:txBody>
      </p:sp>
      <p:pic>
        <p:nvPicPr>
          <p:cNvPr id="5" name="Picture 5" descr="A picture containing person, indoor, woman, holding&#10;&#10;Description generated with very high confidence">
            <a:extLst>
              <a:ext uri="{FF2B5EF4-FFF2-40B4-BE49-F238E27FC236}">
                <a16:creationId xmlns:a16="http://schemas.microsoft.com/office/drawing/2014/main" id="{AB1DB202-FE87-4A6F-9558-D44CDAD1B1A8}"/>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496964" y="250472"/>
            <a:ext cx="903644" cy="1103228"/>
          </a:xfrm>
          <a:prstGeom prst="rect">
            <a:avLst/>
          </a:prstGeom>
        </p:spPr>
      </p:pic>
      <p:sp>
        <p:nvSpPr>
          <p:cNvPr id="10" name="TextBox 2">
            <a:extLst>
              <a:ext uri="{FF2B5EF4-FFF2-40B4-BE49-F238E27FC236}">
                <a16:creationId xmlns:a16="http://schemas.microsoft.com/office/drawing/2014/main" id="{5A013BAC-2E69-41DC-A336-50F177B4F9E8}"/>
              </a:ext>
            </a:extLst>
          </p:cNvPr>
          <p:cNvSpPr txBox="1"/>
          <p:nvPr/>
        </p:nvSpPr>
        <p:spPr>
          <a:xfrm>
            <a:off x="4272197" y="1407092"/>
            <a:ext cx="131742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cs typeface="Calibri"/>
              </a:rPr>
              <a:t>Dominique Flores, RN</a:t>
            </a:r>
          </a:p>
          <a:p>
            <a:pPr algn="ctr"/>
            <a:r>
              <a:rPr lang="en-US" sz="600">
                <a:cs typeface="Calibri"/>
              </a:rPr>
              <a:t>Pediatrics </a:t>
            </a:r>
          </a:p>
        </p:txBody>
      </p:sp>
      <p:pic>
        <p:nvPicPr>
          <p:cNvPr id="6" name="Picture 13" descr="A person posing for the camera&#10;&#10;Description generated with very high confidence">
            <a:extLst>
              <a:ext uri="{FF2B5EF4-FFF2-40B4-BE49-F238E27FC236}">
                <a16:creationId xmlns:a16="http://schemas.microsoft.com/office/drawing/2014/main" id="{F0987B96-AA7B-468B-8D1A-85EE2822D084}"/>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r="-2205"/>
          <a:stretch/>
        </p:blipFill>
        <p:spPr>
          <a:xfrm>
            <a:off x="3414131" y="3514669"/>
            <a:ext cx="921572" cy="1107140"/>
          </a:xfrm>
          <a:prstGeom prst="rect">
            <a:avLst/>
          </a:prstGeom>
        </p:spPr>
      </p:pic>
      <p:sp>
        <p:nvSpPr>
          <p:cNvPr id="9" name="TextBox 2">
            <a:extLst>
              <a:ext uri="{FF2B5EF4-FFF2-40B4-BE49-F238E27FC236}">
                <a16:creationId xmlns:a16="http://schemas.microsoft.com/office/drawing/2014/main" id="{F6801BCC-5709-43A7-8481-57803A593AC4}"/>
              </a:ext>
            </a:extLst>
          </p:cNvPr>
          <p:cNvSpPr txBox="1"/>
          <p:nvPr/>
        </p:nvSpPr>
        <p:spPr>
          <a:xfrm>
            <a:off x="3376849" y="4629727"/>
            <a:ext cx="1013622" cy="3847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cs typeface="Calibri"/>
              </a:rPr>
              <a:t>Gloria E. Barrera, MSN, RN, PEL-CSN</a:t>
            </a:r>
          </a:p>
          <a:p>
            <a:pPr algn="ctr"/>
            <a:r>
              <a:rPr lang="en-US" sz="700">
                <a:cs typeface="Calibri"/>
              </a:rPr>
              <a:t>Public Health Nurse </a:t>
            </a:r>
          </a:p>
        </p:txBody>
      </p:sp>
      <p:pic>
        <p:nvPicPr>
          <p:cNvPr id="12" name="Picture 7" descr="A person smiling for the camera&#10;&#10;Description generated with very high confidence">
            <a:extLst>
              <a:ext uri="{FF2B5EF4-FFF2-40B4-BE49-F238E27FC236}">
                <a16:creationId xmlns:a16="http://schemas.microsoft.com/office/drawing/2014/main" id="{086F65DF-06AA-4DF0-B48C-5FF3D961DBDB}"/>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t="-177" r="-595"/>
          <a:stretch/>
        </p:blipFill>
        <p:spPr>
          <a:xfrm>
            <a:off x="5561507" y="250959"/>
            <a:ext cx="856352" cy="1101089"/>
          </a:xfrm>
          <a:prstGeom prst="rect">
            <a:avLst/>
          </a:prstGeom>
        </p:spPr>
      </p:pic>
      <p:sp>
        <p:nvSpPr>
          <p:cNvPr id="18" name="TextBox 2">
            <a:extLst>
              <a:ext uri="{FF2B5EF4-FFF2-40B4-BE49-F238E27FC236}">
                <a16:creationId xmlns:a16="http://schemas.microsoft.com/office/drawing/2014/main" id="{29E87E17-40AE-4768-A196-59F79F0B591D}"/>
              </a:ext>
            </a:extLst>
          </p:cNvPr>
          <p:cNvSpPr txBox="1"/>
          <p:nvPr/>
        </p:nvSpPr>
        <p:spPr>
          <a:xfrm>
            <a:off x="5514096" y="1407092"/>
            <a:ext cx="101362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Olivia Lemberger MSN, RN, CHSE</a:t>
            </a:r>
          </a:p>
          <a:p>
            <a:pPr algn="ctr"/>
            <a:r>
              <a:rPr lang="en-US" sz="600">
                <a:ea typeface="+mn-lt"/>
                <a:cs typeface="+mn-lt"/>
              </a:rPr>
              <a:t>Clinical Nurse Educator</a:t>
            </a:r>
          </a:p>
          <a:p>
            <a:pPr algn="ctr"/>
            <a:endParaRPr lang="en-US" sz="600">
              <a:cs typeface="Calibri"/>
            </a:endParaRPr>
          </a:p>
        </p:txBody>
      </p:sp>
      <p:pic>
        <p:nvPicPr>
          <p:cNvPr id="16" name="Obrázek 9" descr="Obsah obrázku osoba, oblečení, žena, držení&#10;&#10;Popis vygenerovaný s velmi vysokou mírou spolehlivosti">
            <a:extLst>
              <a:ext uri="{FF2B5EF4-FFF2-40B4-BE49-F238E27FC236}">
                <a16:creationId xmlns:a16="http://schemas.microsoft.com/office/drawing/2014/main" id="{D3E395EA-BB77-4A06-929D-514BE918E41D}"/>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t="-1" b="-308"/>
          <a:stretch/>
        </p:blipFill>
        <p:spPr>
          <a:xfrm>
            <a:off x="4496964" y="3514669"/>
            <a:ext cx="864170" cy="1105521"/>
          </a:xfrm>
          <a:prstGeom prst="rect">
            <a:avLst/>
          </a:prstGeom>
        </p:spPr>
      </p:pic>
      <p:sp>
        <p:nvSpPr>
          <p:cNvPr id="23" name="TextBox 2">
            <a:extLst>
              <a:ext uri="{FF2B5EF4-FFF2-40B4-BE49-F238E27FC236}">
                <a16:creationId xmlns:a16="http://schemas.microsoft.com/office/drawing/2014/main" id="{B2F4DDB9-B4E4-428B-8844-8FC3B79B2209}"/>
              </a:ext>
            </a:extLst>
          </p:cNvPr>
          <p:cNvSpPr txBox="1"/>
          <p:nvPr/>
        </p:nvSpPr>
        <p:spPr>
          <a:xfrm>
            <a:off x="4523005" y="4631983"/>
            <a:ext cx="852563" cy="18466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Sigal Shafran</a:t>
            </a:r>
          </a:p>
        </p:txBody>
      </p:sp>
      <p:pic>
        <p:nvPicPr>
          <p:cNvPr id="20" name="Obrázek 11" descr="Obsah obrázku muž, osoba, vázanka, nošení&#10;&#10;Popis vygenerovaný s velmi vysokou mírou spolehlivosti">
            <a:extLst>
              <a:ext uri="{FF2B5EF4-FFF2-40B4-BE49-F238E27FC236}">
                <a16:creationId xmlns:a16="http://schemas.microsoft.com/office/drawing/2014/main" id="{A9D6BCBE-E2D2-4337-804F-AE7DB4496290}"/>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t="-388" r="-526"/>
          <a:stretch/>
        </p:blipFill>
        <p:spPr>
          <a:xfrm>
            <a:off x="4496964" y="1861306"/>
            <a:ext cx="869424" cy="1108867"/>
          </a:xfrm>
          <a:prstGeom prst="rect">
            <a:avLst/>
          </a:prstGeom>
        </p:spPr>
      </p:pic>
      <p:sp>
        <p:nvSpPr>
          <p:cNvPr id="30" name="TextBox 2">
            <a:extLst>
              <a:ext uri="{FF2B5EF4-FFF2-40B4-BE49-F238E27FC236}">
                <a16:creationId xmlns:a16="http://schemas.microsoft.com/office/drawing/2014/main" id="{33393ADA-67EB-4919-983C-BABE4A53794F}"/>
              </a:ext>
            </a:extLst>
          </p:cNvPr>
          <p:cNvSpPr txBox="1"/>
          <p:nvPr/>
        </p:nvSpPr>
        <p:spPr>
          <a:xfrm>
            <a:off x="4300629" y="3022998"/>
            <a:ext cx="125879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err="1">
                <a:ea typeface="+mn-lt"/>
                <a:cs typeface="+mn-lt"/>
              </a:rPr>
              <a:t>Bohumil</a:t>
            </a:r>
            <a:r>
              <a:rPr lang="en-US" sz="600">
                <a:ea typeface="+mn-lt"/>
                <a:cs typeface="+mn-lt"/>
              </a:rPr>
              <a:t> </a:t>
            </a:r>
            <a:r>
              <a:rPr lang="en-US" sz="600" err="1">
                <a:ea typeface="+mn-lt"/>
                <a:cs typeface="+mn-lt"/>
              </a:rPr>
              <a:t>Borusek</a:t>
            </a:r>
            <a:r>
              <a:rPr lang="en-US" sz="600">
                <a:ea typeface="+mn-lt"/>
                <a:cs typeface="+mn-lt"/>
              </a:rPr>
              <a:t>, MSc, MBA</a:t>
            </a:r>
          </a:p>
          <a:p>
            <a:pPr algn="ctr"/>
            <a:r>
              <a:rPr lang="en-US" sz="600">
                <a:ea typeface="+mn-lt"/>
                <a:cs typeface="+mn-lt"/>
              </a:rPr>
              <a:t>Business Unit Manager, </a:t>
            </a:r>
          </a:p>
          <a:p>
            <a:pPr algn="ctr"/>
            <a:r>
              <a:rPr lang="en-US" sz="600">
                <a:ea typeface="+mn-lt"/>
                <a:cs typeface="+mn-lt"/>
              </a:rPr>
              <a:t>Johnson &amp; Johnson</a:t>
            </a:r>
          </a:p>
        </p:txBody>
      </p:sp>
      <p:pic>
        <p:nvPicPr>
          <p:cNvPr id="27" name="Picture 5" descr="A person smiling for the camera&#10;&#10;Description generated with very high confidence">
            <a:extLst>
              <a:ext uri="{FF2B5EF4-FFF2-40B4-BE49-F238E27FC236}">
                <a16:creationId xmlns:a16="http://schemas.microsoft.com/office/drawing/2014/main" id="{FA852527-CC20-40D6-B75F-4A8EEBB836C3}"/>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l="-170" b="-620"/>
          <a:stretch/>
        </p:blipFill>
        <p:spPr>
          <a:xfrm>
            <a:off x="5561507" y="1861305"/>
            <a:ext cx="899498" cy="1138870"/>
          </a:xfrm>
          <a:prstGeom prst="rect">
            <a:avLst/>
          </a:prstGeom>
        </p:spPr>
      </p:pic>
      <p:sp>
        <p:nvSpPr>
          <p:cNvPr id="35" name="TextBox 2">
            <a:extLst>
              <a:ext uri="{FF2B5EF4-FFF2-40B4-BE49-F238E27FC236}">
                <a16:creationId xmlns:a16="http://schemas.microsoft.com/office/drawing/2014/main" id="{0EBB5EC6-6B09-480F-8C14-721DCDF2A751}"/>
              </a:ext>
            </a:extLst>
          </p:cNvPr>
          <p:cNvSpPr txBox="1"/>
          <p:nvPr/>
        </p:nvSpPr>
        <p:spPr>
          <a:xfrm>
            <a:off x="5356957" y="3037885"/>
            <a:ext cx="1328811" cy="5539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Kristin Paulson, BSN, RN, Emergency Room Nurse, CNS Graduate Nursing Student, Michigan State University</a:t>
            </a:r>
          </a:p>
          <a:p>
            <a:pPr algn="ctr"/>
            <a:endParaRPr lang="en-US" sz="600">
              <a:ea typeface="+mn-lt"/>
              <a:cs typeface="+mn-lt"/>
            </a:endParaRPr>
          </a:p>
        </p:txBody>
      </p:sp>
      <p:pic>
        <p:nvPicPr>
          <p:cNvPr id="32" name="Picture 14" descr="A person smiling for the camera&#10;&#10;Description generated with very high confidence">
            <a:extLst>
              <a:ext uri="{FF2B5EF4-FFF2-40B4-BE49-F238E27FC236}">
                <a16:creationId xmlns:a16="http://schemas.microsoft.com/office/drawing/2014/main" id="{0357B02C-1D10-4FCD-B4CD-7F5790F92174}"/>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561507" y="3514669"/>
            <a:ext cx="864684" cy="1112970"/>
          </a:xfrm>
          <a:prstGeom prst="rect">
            <a:avLst/>
          </a:prstGeom>
        </p:spPr>
      </p:pic>
      <p:sp>
        <p:nvSpPr>
          <p:cNvPr id="40" name="TextBox 2">
            <a:extLst>
              <a:ext uri="{FF2B5EF4-FFF2-40B4-BE49-F238E27FC236}">
                <a16:creationId xmlns:a16="http://schemas.microsoft.com/office/drawing/2014/main" id="{12EC3DDD-518E-45CD-9068-19E2B2526C10}"/>
              </a:ext>
            </a:extLst>
          </p:cNvPr>
          <p:cNvSpPr txBox="1"/>
          <p:nvPr/>
        </p:nvSpPr>
        <p:spPr>
          <a:xfrm>
            <a:off x="5506244" y="4603869"/>
            <a:ext cx="101362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Michelle Munro-Kramer, PhD, CNM, FNP-BC</a:t>
            </a:r>
          </a:p>
          <a:p>
            <a:pPr algn="ctr"/>
            <a:r>
              <a:rPr lang="en-US" sz="600">
                <a:ea typeface="+mn-lt"/>
                <a:cs typeface="+mn-lt"/>
              </a:rPr>
              <a:t>Assistant Professor</a:t>
            </a:r>
          </a:p>
          <a:p>
            <a:pPr algn="ctr"/>
            <a:r>
              <a:rPr lang="en-US" sz="600">
                <a:ea typeface="+mn-lt"/>
                <a:cs typeface="+mn-lt"/>
              </a:rPr>
              <a:t>University of Michigan, School of Nursing</a:t>
            </a:r>
          </a:p>
          <a:p>
            <a:pPr algn="ctr"/>
            <a:endParaRPr lang="en-US" sz="600">
              <a:ea typeface="+mn-lt"/>
              <a:cs typeface="+mn-lt"/>
            </a:endParaRPr>
          </a:p>
        </p:txBody>
      </p:sp>
      <p:pic>
        <p:nvPicPr>
          <p:cNvPr id="11" name="Picture 12" descr="A person wearing glasses posing for the camera&#10;&#10;Description generated with very high confidence">
            <a:extLst>
              <a:ext uri="{FF2B5EF4-FFF2-40B4-BE49-F238E27FC236}">
                <a16:creationId xmlns:a16="http://schemas.microsoft.com/office/drawing/2014/main" id="{0D7F670D-4DF9-4A62-B04F-069C10115B51}"/>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3415319" y="1861306"/>
            <a:ext cx="877534" cy="1104530"/>
          </a:xfrm>
          <a:prstGeom prst="rect">
            <a:avLst/>
          </a:prstGeom>
        </p:spPr>
      </p:pic>
      <p:sp>
        <p:nvSpPr>
          <p:cNvPr id="41" name="TextBox 2">
            <a:extLst>
              <a:ext uri="{FF2B5EF4-FFF2-40B4-BE49-F238E27FC236}">
                <a16:creationId xmlns:a16="http://schemas.microsoft.com/office/drawing/2014/main" id="{987532B5-34CC-4B15-BBEE-AD99B5BBA00E}"/>
              </a:ext>
            </a:extLst>
          </p:cNvPr>
          <p:cNvSpPr txBox="1"/>
          <p:nvPr/>
        </p:nvSpPr>
        <p:spPr>
          <a:xfrm>
            <a:off x="3286554" y="3016353"/>
            <a:ext cx="113223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Robin Torpey</a:t>
            </a:r>
          </a:p>
          <a:p>
            <a:pPr algn="ctr"/>
            <a:r>
              <a:rPr lang="en-US" sz="600">
                <a:ea typeface="+mn-lt"/>
                <a:cs typeface="+mn-lt"/>
              </a:rPr>
              <a:t>DNP, BS, RN-BC</a:t>
            </a:r>
          </a:p>
          <a:p>
            <a:pPr algn="ctr"/>
            <a:r>
              <a:rPr lang="en-US" sz="600">
                <a:ea typeface="+mn-lt"/>
                <a:cs typeface="+mn-lt"/>
              </a:rPr>
              <a:t>Sr. Analyst</a:t>
            </a:r>
          </a:p>
        </p:txBody>
      </p:sp>
      <p:pic>
        <p:nvPicPr>
          <p:cNvPr id="14" name="Picture 14" descr="A person standing in front of a brick building&#10;&#10;Description generated with very high confidence">
            <a:extLst>
              <a:ext uri="{FF2B5EF4-FFF2-40B4-BE49-F238E27FC236}">
                <a16:creationId xmlns:a16="http://schemas.microsoft.com/office/drawing/2014/main" id="{50C6E3D2-179D-41FC-AD1A-575814B961BD}"/>
              </a:ext>
            </a:extLst>
          </p:cNvPr>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6676908" y="1867951"/>
            <a:ext cx="901793" cy="1115606"/>
          </a:xfrm>
          <a:prstGeom prst="rect">
            <a:avLst/>
          </a:prstGeom>
        </p:spPr>
      </p:pic>
      <p:sp>
        <p:nvSpPr>
          <p:cNvPr id="28" name="TextBox 2">
            <a:extLst>
              <a:ext uri="{FF2B5EF4-FFF2-40B4-BE49-F238E27FC236}">
                <a16:creationId xmlns:a16="http://schemas.microsoft.com/office/drawing/2014/main" id="{D3619FCF-48ED-433B-B488-C8CA95FE4E1E}"/>
              </a:ext>
            </a:extLst>
          </p:cNvPr>
          <p:cNvSpPr txBox="1"/>
          <p:nvPr/>
        </p:nvSpPr>
        <p:spPr>
          <a:xfrm>
            <a:off x="6625050" y="3056225"/>
            <a:ext cx="100422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Emmalyn Ramos, UX Designer</a:t>
            </a:r>
            <a:endParaRPr lang="en-US"/>
          </a:p>
        </p:txBody>
      </p:sp>
      <p:pic>
        <p:nvPicPr>
          <p:cNvPr id="13" name="Picture 14" descr="A person wearing glasses posing for the camera&#10;&#10;Description generated with very high confidence">
            <a:extLst>
              <a:ext uri="{FF2B5EF4-FFF2-40B4-BE49-F238E27FC236}">
                <a16:creationId xmlns:a16="http://schemas.microsoft.com/office/drawing/2014/main" id="{18A22051-36CB-49D9-B9ED-2E8D51D07986}"/>
              </a:ext>
            </a:extLst>
          </p:cNvPr>
          <p:cNvPicPr>
            <a:picLocks noChangeAspect="1"/>
          </p:cNvPicPr>
          <p:nvPr/>
        </p:nvPicPr>
        <p:blipFill rotWithShape="1">
          <a:blip r:embed="rId15" cstate="screen">
            <a:extLst>
              <a:ext uri="{28A0092B-C50C-407E-A947-70E740481C1C}">
                <a14:useLocalDpi xmlns:a14="http://schemas.microsoft.com/office/drawing/2010/main"/>
              </a:ext>
            </a:extLst>
          </a:blip>
          <a:srcRect l="11847" t="1749" r="11498" b="838"/>
          <a:stretch/>
        </p:blipFill>
        <p:spPr>
          <a:xfrm>
            <a:off x="7804346" y="1865265"/>
            <a:ext cx="862200" cy="1098141"/>
          </a:xfrm>
          <a:prstGeom prst="rect">
            <a:avLst/>
          </a:prstGeom>
        </p:spPr>
      </p:pic>
      <p:pic>
        <p:nvPicPr>
          <p:cNvPr id="15" name="Picture 16" descr="A person smiling for the camera&#10;&#10;Description generated with very high confidence">
            <a:extLst>
              <a:ext uri="{FF2B5EF4-FFF2-40B4-BE49-F238E27FC236}">
                <a16:creationId xmlns:a16="http://schemas.microsoft.com/office/drawing/2014/main" id="{311148DF-B6D2-4B31-B604-A6C78928B5BD}"/>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l="-16374" r="16959" b="595"/>
          <a:stretch/>
        </p:blipFill>
        <p:spPr>
          <a:xfrm>
            <a:off x="6455340" y="237017"/>
            <a:ext cx="1127509" cy="1107573"/>
          </a:xfrm>
          <a:prstGeom prst="rect">
            <a:avLst/>
          </a:prstGeom>
        </p:spPr>
      </p:pic>
      <p:sp>
        <p:nvSpPr>
          <p:cNvPr id="29" name="TextBox 2">
            <a:extLst>
              <a:ext uri="{FF2B5EF4-FFF2-40B4-BE49-F238E27FC236}">
                <a16:creationId xmlns:a16="http://schemas.microsoft.com/office/drawing/2014/main" id="{2B5A258E-C8E7-4530-A17C-DD1D7C36FAE0}"/>
              </a:ext>
            </a:extLst>
          </p:cNvPr>
          <p:cNvSpPr txBox="1"/>
          <p:nvPr/>
        </p:nvSpPr>
        <p:spPr>
          <a:xfrm>
            <a:off x="6623868" y="1407091"/>
            <a:ext cx="101362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Lindsey Lachner, MSN, RN, Team Lead</a:t>
            </a:r>
            <a:endParaRPr lang="en-US"/>
          </a:p>
        </p:txBody>
      </p:sp>
      <p:sp>
        <p:nvSpPr>
          <p:cNvPr id="31" name="TextBox 2">
            <a:extLst>
              <a:ext uri="{FF2B5EF4-FFF2-40B4-BE49-F238E27FC236}">
                <a16:creationId xmlns:a16="http://schemas.microsoft.com/office/drawing/2014/main" id="{D8C47778-EA8F-4297-91C2-9C504584C86C}"/>
              </a:ext>
            </a:extLst>
          </p:cNvPr>
          <p:cNvSpPr txBox="1"/>
          <p:nvPr/>
        </p:nvSpPr>
        <p:spPr>
          <a:xfrm>
            <a:off x="7746932" y="3041846"/>
            <a:ext cx="101362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a:ea typeface="+mn-lt"/>
                <a:cs typeface="+mn-lt"/>
              </a:rPr>
              <a:t>Chinmay, Kelkar, Software Engineer</a:t>
            </a:r>
            <a:endParaRPr lang="en-US" sz="60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p41"/>
          <p:cNvSpPr txBox="1">
            <a:spLocks noGrp="1"/>
          </p:cNvSpPr>
          <p:nvPr>
            <p:ph type="sldNum" idx="12"/>
          </p:nvPr>
        </p:nvSpPr>
        <p:spPr>
          <a:xfrm>
            <a:off x="8552126" y="450100"/>
            <a:ext cx="439674"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a:t>
            </a:r>
            <a:endParaRPr/>
          </a:p>
        </p:txBody>
      </p:sp>
      <p:sp>
        <p:nvSpPr>
          <p:cNvPr id="299" name="Google Shape;299;p41"/>
          <p:cNvSpPr txBox="1">
            <a:spLocks noGrp="1"/>
          </p:cNvSpPr>
          <p:nvPr>
            <p:ph type="ctrTitle" idx="2"/>
          </p:nvPr>
        </p:nvSpPr>
        <p:spPr>
          <a:xfrm flipH="1">
            <a:off x="1483557" y="1824119"/>
            <a:ext cx="2077500" cy="577800"/>
          </a:xfrm>
          <a:prstGeom prst="rect">
            <a:avLst/>
          </a:prstGeom>
        </p:spPr>
        <p:txBody>
          <a:bodyPr spcFirstLastPara="1" wrap="square" lIns="91425" tIns="91425" rIns="91425" bIns="91425" anchor="b" anchorCtr="0">
            <a:noAutofit/>
          </a:bodyPr>
          <a:lstStyle/>
          <a:p>
            <a:r>
              <a:rPr lang="en-US" b="1"/>
              <a:t>Azure </a:t>
            </a:r>
            <a:r>
              <a:rPr lang="en-US" b="1" err="1"/>
              <a:t>Botservices</a:t>
            </a:r>
            <a:endParaRPr lang="en-US" b="1"/>
          </a:p>
        </p:txBody>
      </p:sp>
      <p:sp>
        <p:nvSpPr>
          <p:cNvPr id="303" name="Google Shape;303;p41"/>
          <p:cNvSpPr txBox="1">
            <a:spLocks noGrp="1"/>
          </p:cNvSpPr>
          <p:nvPr>
            <p:ph type="ctrTitle" idx="6"/>
          </p:nvPr>
        </p:nvSpPr>
        <p:spPr>
          <a:xfrm flipH="1">
            <a:off x="1479987" y="3390769"/>
            <a:ext cx="2499300" cy="804059"/>
          </a:xfrm>
          <a:prstGeom prst="rect">
            <a:avLst/>
          </a:prstGeom>
        </p:spPr>
        <p:txBody>
          <a:bodyPr spcFirstLastPara="1" wrap="square" lIns="91425" tIns="91425" rIns="91425" bIns="91425" anchor="b" anchorCtr="0">
            <a:noAutofit/>
          </a:bodyPr>
          <a:lstStyle/>
          <a:p>
            <a:pPr lvl="0"/>
            <a:r>
              <a:rPr lang="en-US" b="1"/>
              <a:t>Mobile App &amp; Bot Integration </a:t>
            </a:r>
          </a:p>
        </p:txBody>
      </p:sp>
      <p:sp>
        <p:nvSpPr>
          <p:cNvPr id="305" name="Google Shape;305;p41"/>
          <p:cNvSpPr/>
          <p:nvPr/>
        </p:nvSpPr>
        <p:spPr>
          <a:xfrm>
            <a:off x="735999" y="2665024"/>
            <a:ext cx="577800" cy="57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729557" y="1821116"/>
            <a:ext cx="577800" cy="57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729186" y="3503902"/>
            <a:ext cx="577800" cy="57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1"/>
          <p:cNvGrpSpPr/>
          <p:nvPr/>
        </p:nvGrpSpPr>
        <p:grpSpPr>
          <a:xfrm>
            <a:off x="841280" y="2831674"/>
            <a:ext cx="367255" cy="244486"/>
            <a:chOff x="4629306" y="3409193"/>
            <a:chExt cx="367255" cy="244486"/>
          </a:xfrm>
        </p:grpSpPr>
        <p:sp>
          <p:nvSpPr>
            <p:cNvPr id="315" name="Google Shape;315;p41"/>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1"/>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1"/>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41"/>
          <p:cNvGrpSpPr/>
          <p:nvPr/>
        </p:nvGrpSpPr>
        <p:grpSpPr>
          <a:xfrm>
            <a:off x="838481" y="3628896"/>
            <a:ext cx="359213" cy="327807"/>
            <a:chOff x="1958520" y="2302574"/>
            <a:chExt cx="359213" cy="327807"/>
          </a:xfrm>
        </p:grpSpPr>
        <p:sp>
          <p:nvSpPr>
            <p:cNvPr id="326" name="Google Shape;326;p41"/>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41"/>
          <p:cNvGrpSpPr/>
          <p:nvPr/>
        </p:nvGrpSpPr>
        <p:grpSpPr>
          <a:xfrm>
            <a:off x="837292" y="1927892"/>
            <a:ext cx="362321" cy="364231"/>
            <a:chOff x="6069423" y="2891892"/>
            <a:chExt cx="362321" cy="364231"/>
          </a:xfrm>
        </p:grpSpPr>
        <p:sp>
          <p:nvSpPr>
            <p:cNvPr id="330" name="Google Shape;330;p41"/>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1"/>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41AA33EA-ADC6-034C-9996-D0D4A2742471}"/>
              </a:ext>
            </a:extLst>
          </p:cNvPr>
          <p:cNvSpPr>
            <a:spLocks noGrp="1"/>
          </p:cNvSpPr>
          <p:nvPr>
            <p:ph type="title" idx="8"/>
          </p:nvPr>
        </p:nvSpPr>
        <p:spPr>
          <a:xfrm>
            <a:off x="591874" y="339650"/>
            <a:ext cx="4825921" cy="674700"/>
          </a:xfrm>
        </p:spPr>
        <p:txBody>
          <a:bodyPr/>
          <a:lstStyle/>
          <a:p>
            <a:r>
              <a:rPr lang="en-US" err="1">
                <a:latin typeface="Inter"/>
              </a:rPr>
              <a:t>Inteleform</a:t>
            </a:r>
            <a:r>
              <a:rPr lang="en-US">
                <a:latin typeface="Inter"/>
              </a:rPr>
              <a:t> Architecture</a:t>
            </a:r>
          </a:p>
        </p:txBody>
      </p:sp>
      <p:sp>
        <p:nvSpPr>
          <p:cNvPr id="5" name="Title 4">
            <a:extLst>
              <a:ext uri="{FF2B5EF4-FFF2-40B4-BE49-F238E27FC236}">
                <a16:creationId xmlns:a16="http://schemas.microsoft.com/office/drawing/2014/main" id="{B7590D76-A441-9447-B0C6-D9A669EFE713}"/>
              </a:ext>
            </a:extLst>
          </p:cNvPr>
          <p:cNvSpPr>
            <a:spLocks noGrp="1"/>
          </p:cNvSpPr>
          <p:nvPr>
            <p:ph type="ctrTitle" idx="4"/>
          </p:nvPr>
        </p:nvSpPr>
        <p:spPr>
          <a:xfrm flipH="1">
            <a:off x="1483557" y="2551695"/>
            <a:ext cx="2262300" cy="804060"/>
          </a:xfrm>
        </p:spPr>
        <p:txBody>
          <a:bodyPr/>
          <a:lstStyle/>
          <a:p>
            <a:r>
              <a:rPr lang="en-US" b="1"/>
              <a:t>Channel creation to social media </a:t>
            </a:r>
          </a:p>
        </p:txBody>
      </p:sp>
      <p:pic>
        <p:nvPicPr>
          <p:cNvPr id="58" name="Picture 4" descr="A screenshot of a cell phone&#10;&#10;Description generated with very high confidence">
            <a:extLst>
              <a:ext uri="{FF2B5EF4-FFF2-40B4-BE49-F238E27FC236}">
                <a16:creationId xmlns:a16="http://schemas.microsoft.com/office/drawing/2014/main" id="{E7E6286E-514A-7345-A875-1F287583687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32209" y="1823720"/>
            <a:ext cx="4447840" cy="2047872"/>
          </a:xfrm>
          <a:prstGeom prst="rect">
            <a:avLst/>
          </a:prstGeom>
        </p:spPr>
      </p:pic>
      <p:sp>
        <p:nvSpPr>
          <p:cNvPr id="59" name="Google Shape;342;p42">
            <a:extLst>
              <a:ext uri="{FF2B5EF4-FFF2-40B4-BE49-F238E27FC236}">
                <a16:creationId xmlns:a16="http://schemas.microsoft.com/office/drawing/2014/main" id="{4CEBD2F2-A379-8741-A7CF-719A090B2BB1}"/>
              </a:ext>
            </a:extLst>
          </p:cNvPr>
          <p:cNvSpPr txBox="1">
            <a:spLocks noGrp="1"/>
          </p:cNvSpPr>
          <p:nvPr>
            <p:ph type="subTitle" idx="1"/>
          </p:nvPr>
        </p:nvSpPr>
        <p:spPr>
          <a:xfrm flipH="1">
            <a:off x="729186" y="1142626"/>
            <a:ext cx="4568553" cy="339032"/>
          </a:xfrm>
          <a:prstGeom prst="rect">
            <a:avLst/>
          </a:prstGeom>
        </p:spPr>
        <p:txBody>
          <a:bodyPr spcFirstLastPara="1" wrap="square" lIns="91425" tIns="91425" rIns="91425" bIns="91425" anchor="t" anchorCtr="0">
            <a:noAutofit/>
          </a:bodyPr>
          <a:lstStyle/>
          <a:p>
            <a:pPr marL="0" lvl="0" indent="0"/>
            <a:r>
              <a:rPr lang="en-US"/>
              <a:t>"Simple, factual, easy to navigate" </a:t>
            </a:r>
          </a:p>
        </p:txBody>
      </p:sp>
      <p:pic>
        <p:nvPicPr>
          <p:cNvPr id="34" name="Picture 2" descr="A picture containing clock, light&#10;&#10;Description generated with very high confidence">
            <a:extLst>
              <a:ext uri="{FF2B5EF4-FFF2-40B4-BE49-F238E27FC236}">
                <a16:creationId xmlns:a16="http://schemas.microsoft.com/office/drawing/2014/main" id="{CB74D9B1-6041-B044-9C15-7ED531B96F0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spTree>
    <p:extLst>
      <p:ext uri="{BB962C8B-B14F-4D97-AF65-F5344CB8AC3E}">
        <p14:creationId xmlns:p14="http://schemas.microsoft.com/office/powerpoint/2010/main" val="193373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2"/>
          <p:cNvSpPr txBox="1">
            <a:spLocks noGrp="1"/>
          </p:cNvSpPr>
          <p:nvPr>
            <p:ph type="title" idx="6"/>
          </p:nvPr>
        </p:nvSpPr>
        <p:spPr>
          <a:xfrm>
            <a:off x="271148" y="299925"/>
            <a:ext cx="6254942" cy="674700"/>
          </a:xfrm>
          <a:prstGeom prst="rect">
            <a:avLst/>
          </a:prstGeom>
        </p:spPr>
        <p:txBody>
          <a:bodyPr spcFirstLastPara="1" wrap="square" lIns="91425" tIns="91425" rIns="91425" bIns="91425" anchor="t" anchorCtr="0">
            <a:noAutofit/>
          </a:bodyPr>
          <a:lstStyle/>
          <a:p>
            <a:r>
              <a:rPr lang="en-US" b="1">
                <a:latin typeface="Inter"/>
              </a:rPr>
              <a:t>Impact and Innovation</a:t>
            </a:r>
          </a:p>
        </p:txBody>
      </p:sp>
      <p:sp>
        <p:nvSpPr>
          <p:cNvPr id="342" name="Google Shape;342;p42"/>
          <p:cNvSpPr txBox="1">
            <a:spLocks noGrp="1"/>
          </p:cNvSpPr>
          <p:nvPr>
            <p:ph type="subTitle" idx="1"/>
          </p:nvPr>
        </p:nvSpPr>
        <p:spPr>
          <a:xfrm flipH="1">
            <a:off x="340269" y="2153384"/>
            <a:ext cx="2250915" cy="1020696"/>
          </a:xfrm>
          <a:prstGeom prst="rect">
            <a:avLst/>
          </a:prstGeom>
        </p:spPr>
        <p:txBody>
          <a:bodyPr spcFirstLastPara="1" wrap="square" lIns="91425" tIns="91425" rIns="91425" bIns="91425" anchor="t" anchorCtr="0">
            <a:noAutofit/>
          </a:bodyPr>
          <a:lstStyle/>
          <a:p>
            <a:pPr marL="0" indent="0" algn="l"/>
            <a:r>
              <a:rPr lang="en-US"/>
              <a:t>Interactive tool to make healthy choices </a:t>
            </a:r>
          </a:p>
        </p:txBody>
      </p:sp>
      <p:sp>
        <p:nvSpPr>
          <p:cNvPr id="344" name="Google Shape;344;p42"/>
          <p:cNvSpPr txBox="1">
            <a:spLocks noGrp="1"/>
          </p:cNvSpPr>
          <p:nvPr>
            <p:ph type="subTitle" idx="3"/>
          </p:nvPr>
        </p:nvSpPr>
        <p:spPr>
          <a:xfrm flipH="1">
            <a:off x="3013008" y="2153384"/>
            <a:ext cx="2423400" cy="875400"/>
          </a:xfrm>
          <a:prstGeom prst="rect">
            <a:avLst/>
          </a:prstGeom>
        </p:spPr>
        <p:txBody>
          <a:bodyPr spcFirstLastPara="1" wrap="square" lIns="91425" tIns="91425" rIns="91425" bIns="91425" anchor="t" anchorCtr="0">
            <a:noAutofit/>
          </a:bodyPr>
          <a:lstStyle/>
          <a:p>
            <a:pPr marL="0" indent="0" algn="l"/>
            <a:r>
              <a:rPr lang="en-US"/>
              <a:t>Real time location-based information </a:t>
            </a:r>
          </a:p>
        </p:txBody>
      </p:sp>
      <p:sp>
        <p:nvSpPr>
          <p:cNvPr id="346" name="Google Shape;346;p42"/>
          <p:cNvSpPr txBox="1">
            <a:spLocks noGrp="1"/>
          </p:cNvSpPr>
          <p:nvPr>
            <p:ph type="subTitle" idx="5"/>
          </p:nvPr>
        </p:nvSpPr>
        <p:spPr>
          <a:xfrm flipH="1">
            <a:off x="5592929" y="2153384"/>
            <a:ext cx="2423400" cy="875400"/>
          </a:xfrm>
          <a:prstGeom prst="rect">
            <a:avLst/>
          </a:prstGeom>
        </p:spPr>
        <p:txBody>
          <a:bodyPr spcFirstLastPara="1" wrap="square" lIns="91425" tIns="91425" rIns="91425" bIns="91425" anchor="t" anchorCtr="0">
            <a:noAutofit/>
          </a:bodyPr>
          <a:lstStyle/>
          <a:p>
            <a:pPr marL="0" indent="0" algn="l"/>
            <a:r>
              <a:rPr lang="en-US"/>
              <a:t>Social media connectivity </a:t>
            </a:r>
          </a:p>
          <a:p>
            <a:pPr marL="0" indent="0" algn="l"/>
            <a:endParaRPr lang="en-US"/>
          </a:p>
        </p:txBody>
      </p:sp>
      <p:sp>
        <p:nvSpPr>
          <p:cNvPr id="347" name="Google Shape;347;p42"/>
          <p:cNvSpPr txBox="1">
            <a:spLocks noGrp="1"/>
          </p:cNvSpPr>
          <p:nvPr>
            <p:ph type="ctrTitle"/>
          </p:nvPr>
        </p:nvSpPr>
        <p:spPr>
          <a:xfrm flipH="1">
            <a:off x="337987" y="132254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01</a:t>
            </a:r>
            <a:endParaRPr sz="3000" b="1"/>
          </a:p>
        </p:txBody>
      </p:sp>
      <p:sp>
        <p:nvSpPr>
          <p:cNvPr id="348" name="Google Shape;348;p42"/>
          <p:cNvSpPr txBox="1">
            <a:spLocks noGrp="1"/>
          </p:cNvSpPr>
          <p:nvPr>
            <p:ph type="ctrTitle" idx="2"/>
          </p:nvPr>
        </p:nvSpPr>
        <p:spPr>
          <a:xfrm flipH="1">
            <a:off x="2995368" y="132254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02</a:t>
            </a:r>
            <a:endParaRPr sz="3000" b="1"/>
          </a:p>
        </p:txBody>
      </p:sp>
      <p:sp>
        <p:nvSpPr>
          <p:cNvPr id="349" name="Google Shape;349;p42"/>
          <p:cNvSpPr txBox="1">
            <a:spLocks noGrp="1"/>
          </p:cNvSpPr>
          <p:nvPr>
            <p:ph type="ctrTitle" idx="4"/>
          </p:nvPr>
        </p:nvSpPr>
        <p:spPr>
          <a:xfrm flipH="1">
            <a:off x="5592929" y="132254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03</a:t>
            </a:r>
            <a:endParaRPr sz="3000" b="1"/>
          </a:p>
        </p:txBody>
      </p:sp>
      <p:sp>
        <p:nvSpPr>
          <p:cNvPr id="350" name="Google Shape;350;p42"/>
          <p:cNvSpPr/>
          <p:nvPr/>
        </p:nvSpPr>
        <p:spPr>
          <a:xfrm flipH="1">
            <a:off x="420937" y="1956515"/>
            <a:ext cx="1028700" cy="6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p:nvPr/>
        </p:nvSpPr>
        <p:spPr>
          <a:xfrm flipH="1">
            <a:off x="3078318" y="1956515"/>
            <a:ext cx="10287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2"/>
          <p:cNvSpPr/>
          <p:nvPr/>
        </p:nvSpPr>
        <p:spPr>
          <a:xfrm flipH="1">
            <a:off x="5675879" y="1956515"/>
            <a:ext cx="1028700" cy="64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2"/>
          <p:cNvSpPr txBox="1">
            <a:spLocks noGrp="1"/>
          </p:cNvSpPr>
          <p:nvPr>
            <p:ph type="sldNum" idx="12"/>
          </p:nvPr>
        </p:nvSpPr>
        <p:spPr>
          <a:xfrm>
            <a:off x="8476000" y="440475"/>
            <a:ext cx="668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11</a:t>
            </a:r>
            <a:endParaRPr/>
          </a:p>
        </p:txBody>
      </p:sp>
      <p:pic>
        <p:nvPicPr>
          <p:cNvPr id="13" name="Picture 2" descr="A picture containing clock, light&#10;&#10;Description generated with very high confidence">
            <a:extLst>
              <a:ext uri="{FF2B5EF4-FFF2-40B4-BE49-F238E27FC236}">
                <a16:creationId xmlns:a16="http://schemas.microsoft.com/office/drawing/2014/main" id="{A2F5700F-56B4-2448-A836-E3F86C716CA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spTree>
    <p:extLst>
      <p:ext uri="{BB962C8B-B14F-4D97-AF65-F5344CB8AC3E}">
        <p14:creationId xmlns:p14="http://schemas.microsoft.com/office/powerpoint/2010/main" val="109491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2"/>
          <p:cNvSpPr txBox="1">
            <a:spLocks noGrp="1"/>
          </p:cNvSpPr>
          <p:nvPr>
            <p:ph type="title" idx="6"/>
          </p:nvPr>
        </p:nvSpPr>
        <p:spPr>
          <a:xfrm>
            <a:off x="271148" y="299925"/>
            <a:ext cx="7807259" cy="551134"/>
          </a:xfrm>
          <a:prstGeom prst="rect">
            <a:avLst/>
          </a:prstGeom>
        </p:spPr>
        <p:txBody>
          <a:bodyPr spcFirstLastPara="1" wrap="square" lIns="91425" tIns="91425" rIns="91425" bIns="91425" anchor="t" anchorCtr="0">
            <a:noAutofit/>
          </a:bodyPr>
          <a:lstStyle/>
          <a:p>
            <a:r>
              <a:rPr lang="en-US" b="1">
                <a:latin typeface="Inter"/>
              </a:rPr>
              <a:t>Go to Market Strategy</a:t>
            </a:r>
          </a:p>
        </p:txBody>
      </p:sp>
      <p:sp>
        <p:nvSpPr>
          <p:cNvPr id="353" name="Google Shape;353;p42"/>
          <p:cNvSpPr txBox="1">
            <a:spLocks noGrp="1"/>
          </p:cNvSpPr>
          <p:nvPr>
            <p:ph type="sldNum" idx="12"/>
          </p:nvPr>
        </p:nvSpPr>
        <p:spPr>
          <a:xfrm>
            <a:off x="8476000" y="440475"/>
            <a:ext cx="668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12</a:t>
            </a:r>
            <a:endParaRPr/>
          </a:p>
        </p:txBody>
      </p:sp>
      <p:pic>
        <p:nvPicPr>
          <p:cNvPr id="13" name="Picture 2" descr="A picture containing clock, light&#10;&#10;Description generated with very high confidence">
            <a:extLst>
              <a:ext uri="{FF2B5EF4-FFF2-40B4-BE49-F238E27FC236}">
                <a16:creationId xmlns:a16="http://schemas.microsoft.com/office/drawing/2014/main" id="{A2F5700F-56B4-2448-A836-E3F86C716CA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sp>
        <p:nvSpPr>
          <p:cNvPr id="17" name="Google Shape;468;p48">
            <a:extLst>
              <a:ext uri="{FF2B5EF4-FFF2-40B4-BE49-F238E27FC236}">
                <a16:creationId xmlns:a16="http://schemas.microsoft.com/office/drawing/2014/main" id="{F36DEFBC-9107-45BD-B711-0EFB5913CED0}"/>
              </a:ext>
            </a:extLst>
          </p:cNvPr>
          <p:cNvSpPr/>
          <p:nvPr/>
        </p:nvSpPr>
        <p:spPr>
          <a:xfrm>
            <a:off x="0" y="1630910"/>
            <a:ext cx="4084417" cy="26587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9;p48">
            <a:extLst>
              <a:ext uri="{FF2B5EF4-FFF2-40B4-BE49-F238E27FC236}">
                <a16:creationId xmlns:a16="http://schemas.microsoft.com/office/drawing/2014/main" id="{781CA5DC-0DAF-42CD-8365-68567F91974C}"/>
              </a:ext>
            </a:extLst>
          </p:cNvPr>
          <p:cNvSpPr txBox="1">
            <a:spLocks/>
          </p:cNvSpPr>
          <p:nvPr/>
        </p:nvSpPr>
        <p:spPr>
          <a:xfrm>
            <a:off x="56408" y="1765829"/>
            <a:ext cx="3937781" cy="23061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14300" indent="0" algn="l"/>
            <a:r>
              <a:rPr lang="en-US" b="1"/>
              <a:t>B2B Subscription Service</a:t>
            </a:r>
            <a:endParaRPr lang="en-US"/>
          </a:p>
          <a:p>
            <a:pPr marL="114300" indent="0" algn="l"/>
            <a:endParaRPr lang="en-US" sz="1200" b="1"/>
          </a:p>
          <a:p>
            <a:pPr algn="l">
              <a:buFont typeface="Arial"/>
              <a:buChar char="•"/>
            </a:pPr>
            <a:r>
              <a:rPr lang="en-US"/>
              <a:t>Scalability</a:t>
            </a:r>
          </a:p>
          <a:p>
            <a:pPr algn="l">
              <a:buFont typeface="Arial"/>
              <a:buChar char="•"/>
            </a:pPr>
            <a:endParaRPr lang="en-US"/>
          </a:p>
          <a:p>
            <a:pPr algn="l">
              <a:buFont typeface="Arial"/>
              <a:buChar char="•"/>
            </a:pPr>
            <a:r>
              <a:rPr lang="en-US"/>
              <a:t>Up-to-date health information </a:t>
            </a:r>
          </a:p>
          <a:p>
            <a:pPr algn="l">
              <a:buFont typeface="Arial"/>
              <a:buChar char="•"/>
            </a:pPr>
            <a:endParaRPr lang="en-US"/>
          </a:p>
          <a:p>
            <a:pPr algn="l">
              <a:buFont typeface="Arial"/>
              <a:buChar char="•"/>
            </a:pPr>
            <a:r>
              <a:rPr lang="en-US"/>
              <a:t>Brand recognition and user engagement</a:t>
            </a:r>
          </a:p>
        </p:txBody>
      </p:sp>
      <p:pic>
        <p:nvPicPr>
          <p:cNvPr id="19" name="Picture 19" descr="A screenshot of a cell phone&#10;&#10;Description generated with very high confidence">
            <a:extLst>
              <a:ext uri="{FF2B5EF4-FFF2-40B4-BE49-F238E27FC236}">
                <a16:creationId xmlns:a16="http://schemas.microsoft.com/office/drawing/2014/main" id="{E80D3AD0-6C7B-40DD-B47E-D356A44A2BA9}"/>
              </a:ext>
            </a:extLst>
          </p:cNvPr>
          <p:cNvPicPr>
            <a:picLocks noChangeAspect="1"/>
          </p:cNvPicPr>
          <p:nvPr/>
        </p:nvPicPr>
        <p:blipFill>
          <a:blip r:embed="rId4"/>
          <a:stretch>
            <a:fillRect/>
          </a:stretch>
        </p:blipFill>
        <p:spPr>
          <a:xfrm>
            <a:off x="4178159" y="1625772"/>
            <a:ext cx="4280070" cy="2669207"/>
          </a:xfrm>
          <a:prstGeom prst="rect">
            <a:avLst/>
          </a:prstGeom>
        </p:spPr>
      </p:pic>
    </p:spTree>
    <p:extLst>
      <p:ext uri="{BB962C8B-B14F-4D97-AF65-F5344CB8AC3E}">
        <p14:creationId xmlns:p14="http://schemas.microsoft.com/office/powerpoint/2010/main" val="101280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0"/>
          <p:cNvSpPr/>
          <p:nvPr/>
        </p:nvSpPr>
        <p:spPr>
          <a:xfrm>
            <a:off x="304512" y="1128748"/>
            <a:ext cx="3123600" cy="3840829"/>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0"/>
          <p:cNvSpPr txBox="1">
            <a:spLocks noGrp="1"/>
          </p:cNvSpPr>
          <p:nvPr>
            <p:ph type="subTitle" idx="1"/>
          </p:nvPr>
        </p:nvSpPr>
        <p:spPr>
          <a:xfrm flipH="1">
            <a:off x="497344" y="1570001"/>
            <a:ext cx="2989402" cy="3840832"/>
          </a:xfrm>
          <a:prstGeom prst="rect">
            <a:avLst/>
          </a:prstGeom>
        </p:spPr>
        <p:txBody>
          <a:bodyPr spcFirstLastPara="1" wrap="square" lIns="91425" tIns="91425" rIns="91425" bIns="91425" anchor="t" anchorCtr="0">
            <a:noAutofit/>
          </a:bodyPr>
          <a:lstStyle/>
          <a:p>
            <a:pPr marL="0" lvl="0" indent="0"/>
            <a:r>
              <a:rPr lang="en-US" dirty="0">
                <a:latin typeface="Arial"/>
              </a:rPr>
              <a:t>Chinmay Kelkar, MS</a:t>
            </a:r>
          </a:p>
          <a:p>
            <a:pPr marL="0" lvl="0" indent="0"/>
            <a:endParaRPr lang="en-US" dirty="0">
              <a:latin typeface="Arial"/>
            </a:endParaRPr>
          </a:p>
          <a:p>
            <a:pPr marL="0" lvl="0" indent="0"/>
            <a:r>
              <a:rPr lang="en-US" dirty="0">
                <a:latin typeface="Arial"/>
              </a:rPr>
              <a:t>Robin </a:t>
            </a:r>
            <a:r>
              <a:rPr lang="en-US" dirty="0" err="1">
                <a:latin typeface="Arial"/>
              </a:rPr>
              <a:t>Torpey</a:t>
            </a:r>
            <a:r>
              <a:rPr lang="en-US" dirty="0">
                <a:latin typeface="Arial"/>
              </a:rPr>
              <a:t> DNP, BS, RN-BC</a:t>
            </a:r>
            <a:endParaRPr lang="en-US" dirty="0"/>
          </a:p>
        </p:txBody>
      </p:sp>
      <p:sp>
        <p:nvSpPr>
          <p:cNvPr id="699" name="Google Shape;699;p60"/>
          <p:cNvSpPr txBox="1">
            <a:spLocks noGrp="1"/>
          </p:cNvSpPr>
          <p:nvPr>
            <p:ph type="title"/>
          </p:nvPr>
        </p:nvSpPr>
        <p:spPr>
          <a:xfrm>
            <a:off x="128835" y="322964"/>
            <a:ext cx="7231115" cy="687214"/>
          </a:xfrm>
          <a:prstGeom prst="rect">
            <a:avLst/>
          </a:prstGeom>
        </p:spPr>
        <p:txBody>
          <a:bodyPr spcFirstLastPara="1" wrap="square" lIns="91425" tIns="91425" rIns="91425" bIns="91425" anchor="t" anchorCtr="0">
            <a:noAutofit/>
          </a:bodyPr>
          <a:lstStyle/>
          <a:p>
            <a:r>
              <a:rPr lang="en-US" b="1">
                <a:latin typeface="Inter"/>
              </a:rPr>
              <a:t>Team 3 Leadership and Contributors</a:t>
            </a:r>
            <a:br>
              <a:rPr lang="en-US" b="1"/>
            </a:br>
            <a:endParaRPr lang="en-US" b="1"/>
          </a:p>
        </p:txBody>
      </p:sp>
      <p:sp>
        <p:nvSpPr>
          <p:cNvPr id="705" name="Google Shape;705;p60"/>
          <p:cNvSpPr/>
          <p:nvPr/>
        </p:nvSpPr>
        <p:spPr>
          <a:xfrm>
            <a:off x="8475950" y="0"/>
            <a:ext cx="668100" cy="51435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6" name="Google Shape;706;p60"/>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15" name="Google Shape;528;p52">
            <a:extLst>
              <a:ext uri="{FF2B5EF4-FFF2-40B4-BE49-F238E27FC236}">
                <a16:creationId xmlns:a16="http://schemas.microsoft.com/office/drawing/2014/main" id="{4BB78C0A-B82D-D74C-A74C-2C228EF79467}"/>
              </a:ext>
            </a:extLst>
          </p:cNvPr>
          <p:cNvSpPr txBox="1">
            <a:spLocks/>
          </p:cNvSpPr>
          <p:nvPr/>
        </p:nvSpPr>
        <p:spPr>
          <a:xfrm flipH="1">
            <a:off x="486894" y="1160602"/>
            <a:ext cx="1817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bel"/>
              <a:buNone/>
              <a:defRPr sz="2400" b="0"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9pPr>
          </a:lstStyle>
          <a:p>
            <a:r>
              <a:rPr lang="en-US" sz="2000" b="1"/>
              <a:t>Technical Leads</a:t>
            </a:r>
          </a:p>
        </p:txBody>
      </p:sp>
      <p:sp>
        <p:nvSpPr>
          <p:cNvPr id="16" name="Google Shape;528;p52">
            <a:extLst>
              <a:ext uri="{FF2B5EF4-FFF2-40B4-BE49-F238E27FC236}">
                <a16:creationId xmlns:a16="http://schemas.microsoft.com/office/drawing/2014/main" id="{A6CCC78C-9863-CE4D-B977-E210862436AA}"/>
              </a:ext>
            </a:extLst>
          </p:cNvPr>
          <p:cNvSpPr txBox="1">
            <a:spLocks/>
          </p:cNvSpPr>
          <p:nvPr/>
        </p:nvSpPr>
        <p:spPr>
          <a:xfrm flipH="1">
            <a:off x="486894" y="2882513"/>
            <a:ext cx="1817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bel"/>
              <a:buNone/>
              <a:defRPr sz="2400" b="0"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9pPr>
          </a:lstStyle>
          <a:p>
            <a:r>
              <a:rPr lang="en-US" sz="2000" b="1"/>
              <a:t>Design Lead</a:t>
            </a:r>
          </a:p>
        </p:txBody>
      </p:sp>
      <p:sp>
        <p:nvSpPr>
          <p:cNvPr id="18" name="Google Shape;528;p52">
            <a:extLst>
              <a:ext uri="{FF2B5EF4-FFF2-40B4-BE49-F238E27FC236}">
                <a16:creationId xmlns:a16="http://schemas.microsoft.com/office/drawing/2014/main" id="{7911DBC9-D8EE-6B44-8031-906AAD92CEC8}"/>
              </a:ext>
            </a:extLst>
          </p:cNvPr>
          <p:cNvSpPr txBox="1">
            <a:spLocks/>
          </p:cNvSpPr>
          <p:nvPr/>
        </p:nvSpPr>
        <p:spPr>
          <a:xfrm flipH="1">
            <a:off x="476444" y="3933631"/>
            <a:ext cx="1817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bel"/>
              <a:buNone/>
              <a:defRPr sz="2400" b="0"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9pPr>
          </a:lstStyle>
          <a:p>
            <a:r>
              <a:rPr lang="en-US" sz="2000" b="1"/>
              <a:t>Team Lead</a:t>
            </a:r>
          </a:p>
        </p:txBody>
      </p:sp>
      <p:sp>
        <p:nvSpPr>
          <p:cNvPr id="3" name="Rectangle 2">
            <a:extLst>
              <a:ext uri="{FF2B5EF4-FFF2-40B4-BE49-F238E27FC236}">
                <a16:creationId xmlns:a16="http://schemas.microsoft.com/office/drawing/2014/main" id="{9BFF2D7C-B6FA-8240-89C8-578F8305A1A4}"/>
              </a:ext>
            </a:extLst>
          </p:cNvPr>
          <p:cNvSpPr/>
          <p:nvPr/>
        </p:nvSpPr>
        <p:spPr>
          <a:xfrm>
            <a:off x="486894" y="3335415"/>
            <a:ext cx="4572000" cy="307777"/>
          </a:xfrm>
          <a:prstGeom prst="rect">
            <a:avLst/>
          </a:prstGeom>
        </p:spPr>
        <p:txBody>
          <a:bodyPr anchor="t">
            <a:spAutoFit/>
          </a:bodyPr>
          <a:lstStyle/>
          <a:p>
            <a:pPr marL="0" lvl="0" indent="0"/>
            <a:r>
              <a:rPr lang="en-US" dirty="0"/>
              <a:t>Emmalyn Ramos, UX Designer</a:t>
            </a:r>
            <a:endParaRPr lang="en-US" dirty="0">
              <a:solidFill>
                <a:schemeClr val="bg1"/>
              </a:solidFill>
            </a:endParaRPr>
          </a:p>
        </p:txBody>
      </p:sp>
      <p:sp>
        <p:nvSpPr>
          <p:cNvPr id="4" name="Rectangle 3">
            <a:extLst>
              <a:ext uri="{FF2B5EF4-FFF2-40B4-BE49-F238E27FC236}">
                <a16:creationId xmlns:a16="http://schemas.microsoft.com/office/drawing/2014/main" id="{922D8912-5780-6E4C-A4A6-87F4C25B42C7}"/>
              </a:ext>
            </a:extLst>
          </p:cNvPr>
          <p:cNvSpPr/>
          <p:nvPr/>
        </p:nvSpPr>
        <p:spPr>
          <a:xfrm>
            <a:off x="486894" y="4374887"/>
            <a:ext cx="4572000" cy="307777"/>
          </a:xfrm>
          <a:prstGeom prst="rect">
            <a:avLst/>
          </a:prstGeom>
        </p:spPr>
        <p:txBody>
          <a:bodyPr anchor="t">
            <a:spAutoFit/>
          </a:bodyPr>
          <a:lstStyle/>
          <a:p>
            <a:pPr marL="0" lvl="0" indent="0"/>
            <a:r>
              <a:rPr lang="en-US" dirty="0">
                <a:solidFill>
                  <a:schemeClr val="tx1"/>
                </a:solidFill>
              </a:rPr>
              <a:t>Lindsey </a:t>
            </a:r>
            <a:r>
              <a:rPr lang="en-US" dirty="0" err="1">
                <a:solidFill>
                  <a:schemeClr val="tx1"/>
                </a:solidFill>
              </a:rPr>
              <a:t>Lachner</a:t>
            </a:r>
            <a:r>
              <a:rPr lang="en-US" dirty="0">
                <a:solidFill>
                  <a:schemeClr val="tx1"/>
                </a:solidFill>
              </a:rPr>
              <a:t>, MSN, RN  </a:t>
            </a:r>
          </a:p>
        </p:txBody>
      </p:sp>
      <p:sp>
        <p:nvSpPr>
          <p:cNvPr id="21" name="Google Shape;697;p60">
            <a:extLst>
              <a:ext uri="{FF2B5EF4-FFF2-40B4-BE49-F238E27FC236}">
                <a16:creationId xmlns:a16="http://schemas.microsoft.com/office/drawing/2014/main" id="{DE2C43F0-7B90-6C41-AD71-4B8C6D54B98A}"/>
              </a:ext>
            </a:extLst>
          </p:cNvPr>
          <p:cNvSpPr/>
          <p:nvPr/>
        </p:nvSpPr>
        <p:spPr>
          <a:xfrm>
            <a:off x="3545380" y="1147732"/>
            <a:ext cx="5264620" cy="3840829"/>
          </a:xfrm>
          <a:prstGeom prst="rect">
            <a:avLst/>
          </a:prstGeom>
          <a:solidFill>
            <a:schemeClr val="accent3"/>
          </a:solidFill>
          <a:ln>
            <a:noFill/>
          </a:ln>
        </p:spPr>
        <p:txBody>
          <a:bodyPr spcFirstLastPara="1" wrap="square" lIns="91425" tIns="91425" rIns="91425" bIns="91425" anchor="ctr" anchorCtr="0">
            <a:noAutofit/>
          </a:bodyPr>
          <a:lstStyle/>
          <a:p>
            <a:pPr lvl="0"/>
            <a:endParaRPr lang="en-US"/>
          </a:p>
        </p:txBody>
      </p:sp>
      <p:sp>
        <p:nvSpPr>
          <p:cNvPr id="23" name="Google Shape;528;p52">
            <a:extLst>
              <a:ext uri="{FF2B5EF4-FFF2-40B4-BE49-F238E27FC236}">
                <a16:creationId xmlns:a16="http://schemas.microsoft.com/office/drawing/2014/main" id="{8C6BD26B-24F8-3640-BAAF-164EA068A622}"/>
              </a:ext>
            </a:extLst>
          </p:cNvPr>
          <p:cNvSpPr txBox="1">
            <a:spLocks/>
          </p:cNvSpPr>
          <p:nvPr/>
        </p:nvSpPr>
        <p:spPr>
          <a:xfrm flipH="1">
            <a:off x="3762162" y="1154899"/>
            <a:ext cx="1817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bel"/>
              <a:buNone/>
              <a:defRPr sz="2400" b="0" i="0" u="none" strike="noStrike" cap="none">
                <a:solidFill>
                  <a:schemeClr val="dk1"/>
                </a:solidFill>
                <a:latin typeface="Abel"/>
                <a:ea typeface="Abel"/>
                <a:cs typeface="Abel"/>
                <a:sym typeface="Abel"/>
              </a:defRPr>
            </a:lvl1pPr>
            <a:lvl2pPr marR="0" lvl="1"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2400"/>
              <a:buFont typeface="Unica One"/>
              <a:buNone/>
              <a:defRPr sz="2400" b="0" i="0" u="none" strike="noStrike" cap="none">
                <a:solidFill>
                  <a:schemeClr val="dk1"/>
                </a:solidFill>
                <a:latin typeface="Unica One"/>
                <a:ea typeface="Unica One"/>
                <a:cs typeface="Unica One"/>
                <a:sym typeface="Unica One"/>
              </a:defRPr>
            </a:lvl9pPr>
          </a:lstStyle>
          <a:p>
            <a:r>
              <a:rPr lang="en-US" sz="2000" b="1"/>
              <a:t>Strategists</a:t>
            </a:r>
          </a:p>
        </p:txBody>
      </p:sp>
      <p:sp>
        <p:nvSpPr>
          <p:cNvPr id="6" name="Rectangle 5">
            <a:extLst>
              <a:ext uri="{FF2B5EF4-FFF2-40B4-BE49-F238E27FC236}">
                <a16:creationId xmlns:a16="http://schemas.microsoft.com/office/drawing/2014/main" id="{C4BB2EF5-BA43-D149-9632-5F28B619F2C9}"/>
              </a:ext>
            </a:extLst>
          </p:cNvPr>
          <p:cNvSpPr/>
          <p:nvPr/>
        </p:nvSpPr>
        <p:spPr>
          <a:xfrm>
            <a:off x="3762162" y="1665873"/>
            <a:ext cx="5252041" cy="2828147"/>
          </a:xfrm>
          <a:prstGeom prst="rect">
            <a:avLst/>
          </a:prstGeom>
        </p:spPr>
        <p:txBody>
          <a:bodyPr wrap="square" anchor="t">
            <a:spAutoFit/>
          </a:bodyPr>
          <a:lstStyle/>
          <a:p>
            <a:pPr>
              <a:lnSpc>
                <a:spcPct val="150000"/>
              </a:lnSpc>
            </a:pPr>
            <a:r>
              <a:rPr lang="en-US" sz="1200" dirty="0">
                <a:solidFill>
                  <a:schemeClr val="tx1"/>
                </a:solidFill>
              </a:rPr>
              <a:t>Gloria E. Barrera, MSN, RN, PEL-CSN </a:t>
            </a:r>
            <a:endParaRPr lang="en-US" dirty="0">
              <a:solidFill>
                <a:schemeClr val="tx1"/>
              </a:solidFill>
            </a:endParaRPr>
          </a:p>
          <a:p>
            <a:pPr>
              <a:lnSpc>
                <a:spcPct val="150000"/>
              </a:lnSpc>
            </a:pPr>
            <a:r>
              <a:rPr lang="en-US" sz="1200" dirty="0">
                <a:solidFill>
                  <a:schemeClr val="tx1"/>
                </a:solidFill>
              </a:rPr>
              <a:t>Vanessa Battista, RN, DNP</a:t>
            </a:r>
          </a:p>
          <a:p>
            <a:pPr>
              <a:lnSpc>
                <a:spcPct val="150000"/>
              </a:lnSpc>
            </a:pPr>
            <a:r>
              <a:rPr lang="en-US" sz="1200" dirty="0">
                <a:solidFill>
                  <a:schemeClr val="tx1"/>
                </a:solidFill>
              </a:rPr>
              <a:t>Kim Le </a:t>
            </a:r>
            <a:r>
              <a:rPr lang="en-US" sz="1200" dirty="0" err="1">
                <a:solidFill>
                  <a:schemeClr val="tx1"/>
                </a:solidFill>
              </a:rPr>
              <a:t>Biavant</a:t>
            </a:r>
            <a:r>
              <a:rPr lang="en-US" sz="1200" dirty="0">
                <a:solidFill>
                  <a:schemeClr val="tx1"/>
                </a:solidFill>
              </a:rPr>
              <a:t>, RN, MSN, ANP-BC </a:t>
            </a:r>
            <a:endParaRPr lang="en-US" dirty="0">
              <a:solidFill>
                <a:schemeClr val="tx1"/>
              </a:solidFill>
            </a:endParaRPr>
          </a:p>
          <a:p>
            <a:pPr>
              <a:lnSpc>
                <a:spcPct val="150000"/>
              </a:lnSpc>
            </a:pPr>
            <a:r>
              <a:rPr lang="en-US" sz="1200" dirty="0" err="1">
                <a:solidFill>
                  <a:schemeClr val="tx1"/>
                </a:solidFill>
              </a:rPr>
              <a:t>Bohumil</a:t>
            </a:r>
            <a:r>
              <a:rPr lang="en-US" sz="1200" dirty="0">
                <a:solidFill>
                  <a:schemeClr val="tx1"/>
                </a:solidFill>
              </a:rPr>
              <a:t> </a:t>
            </a:r>
            <a:r>
              <a:rPr lang="en-US" sz="1200" dirty="0" err="1">
                <a:solidFill>
                  <a:schemeClr val="tx1"/>
                </a:solidFill>
              </a:rPr>
              <a:t>Brousek</a:t>
            </a:r>
            <a:r>
              <a:rPr lang="en-US" sz="1200" dirty="0">
                <a:solidFill>
                  <a:schemeClr val="tx1"/>
                </a:solidFill>
              </a:rPr>
              <a:t>, MBA</a:t>
            </a:r>
          </a:p>
          <a:p>
            <a:pPr>
              <a:lnSpc>
                <a:spcPct val="150000"/>
              </a:lnSpc>
            </a:pPr>
            <a:r>
              <a:rPr lang="en-US" sz="1200" dirty="0">
                <a:solidFill>
                  <a:schemeClr val="tx1"/>
                </a:solidFill>
              </a:rPr>
              <a:t>Dominique Flores, BSN, RN</a:t>
            </a:r>
            <a:endParaRPr lang="en-US" dirty="0">
              <a:solidFill>
                <a:schemeClr val="tx1"/>
              </a:solidFill>
            </a:endParaRPr>
          </a:p>
          <a:p>
            <a:pPr>
              <a:lnSpc>
                <a:spcPct val="150000"/>
              </a:lnSpc>
            </a:pPr>
            <a:r>
              <a:rPr lang="en-US" sz="1200" dirty="0">
                <a:solidFill>
                  <a:schemeClr val="tx1"/>
                </a:solidFill>
              </a:rPr>
              <a:t>Olivia Lemberger, MSN, RN</a:t>
            </a:r>
          </a:p>
          <a:p>
            <a:pPr>
              <a:lnSpc>
                <a:spcPct val="150000"/>
              </a:lnSpc>
            </a:pPr>
            <a:r>
              <a:rPr lang="en-US" sz="1200" dirty="0">
                <a:solidFill>
                  <a:schemeClr val="tx1"/>
                </a:solidFill>
              </a:rPr>
              <a:t>Michelle Munro-Kramer, PhD, CNM, FNP-BC</a:t>
            </a:r>
            <a:endParaRPr lang="en-US" dirty="0">
              <a:solidFill>
                <a:schemeClr val="tx1"/>
              </a:solidFill>
            </a:endParaRPr>
          </a:p>
          <a:p>
            <a:pPr lvl="0">
              <a:lnSpc>
                <a:spcPct val="150000"/>
              </a:lnSpc>
            </a:pPr>
            <a:r>
              <a:rPr lang="en-US" sz="1200" dirty="0">
                <a:solidFill>
                  <a:schemeClr val="tx1"/>
                </a:solidFill>
              </a:rPr>
              <a:t>Kristin Paulson, BSN, RN</a:t>
            </a:r>
            <a:endParaRPr lang="en-US" dirty="0">
              <a:solidFill>
                <a:schemeClr val="tx1"/>
              </a:solidFill>
            </a:endParaRPr>
          </a:p>
          <a:p>
            <a:pPr lvl="0">
              <a:lnSpc>
                <a:spcPct val="150000"/>
              </a:lnSpc>
            </a:pPr>
            <a:r>
              <a:rPr lang="en-US" sz="1200" dirty="0" err="1">
                <a:solidFill>
                  <a:schemeClr val="tx1"/>
                </a:solidFill>
              </a:rPr>
              <a:t>Saijel</a:t>
            </a:r>
            <a:r>
              <a:rPr lang="en-US" sz="1200" dirty="0">
                <a:solidFill>
                  <a:schemeClr val="tx1"/>
                </a:solidFill>
              </a:rPr>
              <a:t> Verma (CS Student)</a:t>
            </a:r>
          </a:p>
          <a:p>
            <a:pPr lvl="0">
              <a:lnSpc>
                <a:spcPct val="150000"/>
              </a:lnSpc>
            </a:pPr>
            <a:r>
              <a:rPr lang="en-US" sz="1200" dirty="0">
                <a:solidFill>
                  <a:schemeClr val="tx1"/>
                </a:solidFill>
              </a:rPr>
              <a:t>Christina Tuttle (CS Student)</a:t>
            </a:r>
          </a:p>
        </p:txBody>
      </p:sp>
      <p:pic>
        <p:nvPicPr>
          <p:cNvPr id="19" name="Picture 2" descr="A picture containing clock, light&#10;&#10;Description generated with very high confidence">
            <a:extLst>
              <a:ext uri="{FF2B5EF4-FFF2-40B4-BE49-F238E27FC236}">
                <a16:creationId xmlns:a16="http://schemas.microsoft.com/office/drawing/2014/main" id="{B3C27A7E-F4E4-A54F-AC84-A641D468C7E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09501" y="321967"/>
            <a:ext cx="1257300" cy="470241"/>
          </a:xfrm>
          <a:prstGeom prst="rect">
            <a:avLst/>
          </a:prstGeom>
        </p:spPr>
      </p:pic>
    </p:spTree>
    <p:extLst>
      <p:ext uri="{BB962C8B-B14F-4D97-AF65-F5344CB8AC3E}">
        <p14:creationId xmlns:p14="http://schemas.microsoft.com/office/powerpoint/2010/main" val="330597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FAD4-9DAA-4F0C-BE94-7277D2786858}"/>
              </a:ext>
            </a:extLst>
          </p:cNvPr>
          <p:cNvSpPr>
            <a:spLocks noGrp="1"/>
          </p:cNvSpPr>
          <p:nvPr>
            <p:ph type="ctrTitle"/>
          </p:nvPr>
        </p:nvSpPr>
        <p:spPr>
          <a:xfrm rot="946">
            <a:off x="655553" y="1232075"/>
            <a:ext cx="4360200" cy="1758900"/>
          </a:xfrm>
        </p:spPr>
        <p:txBody>
          <a:bodyPr/>
          <a:lstStyle/>
          <a:p>
            <a:r>
              <a:rPr lang="en-US">
                <a:cs typeface="Calibri Light"/>
              </a:rPr>
              <a:t>Q&amp;A</a:t>
            </a:r>
            <a:endParaRPr lang="en-US"/>
          </a:p>
        </p:txBody>
      </p:sp>
      <p:pic>
        <p:nvPicPr>
          <p:cNvPr id="5" name="Picture 2" descr="A picture containing clock, light&#10;&#10;Description generated with very high confidence">
            <a:extLst>
              <a:ext uri="{FF2B5EF4-FFF2-40B4-BE49-F238E27FC236}">
                <a16:creationId xmlns:a16="http://schemas.microsoft.com/office/drawing/2014/main" id="{A83EE1B9-0C03-F948-AC15-D73CB05C963A}"/>
              </a:ext>
            </a:extLst>
          </p:cNvPr>
          <p:cNvPicPr>
            <a:picLocks noChangeAspect="1"/>
          </p:cNvPicPr>
          <p:nvPr/>
        </p:nvPicPr>
        <p:blipFill>
          <a:blip r:embed="rId2"/>
          <a:stretch>
            <a:fillRect/>
          </a:stretch>
        </p:blipFill>
        <p:spPr>
          <a:xfrm>
            <a:off x="230097" y="2994711"/>
            <a:ext cx="2235047" cy="835174"/>
          </a:xfrm>
          <a:prstGeom prst="rect">
            <a:avLst/>
          </a:prstGeom>
        </p:spPr>
      </p:pic>
    </p:spTree>
    <p:extLst>
      <p:ext uri="{BB962C8B-B14F-4D97-AF65-F5344CB8AC3E}">
        <p14:creationId xmlns:p14="http://schemas.microsoft.com/office/powerpoint/2010/main" val="175793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5" name="Picture 4" descr="A group of people posing for the camera&#10;&#10;Description generated with very high confidence">
            <a:extLst>
              <a:ext uri="{FF2B5EF4-FFF2-40B4-BE49-F238E27FC236}">
                <a16:creationId xmlns:a16="http://schemas.microsoft.com/office/drawing/2014/main" id="{869BE64F-68B8-E842-A425-CC467E1859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
          <a:stretch/>
        </p:blipFill>
        <p:spPr>
          <a:xfrm>
            <a:off x="168128" y="1093694"/>
            <a:ext cx="4403872" cy="2956111"/>
          </a:xfrm>
          <a:prstGeom prst="rect">
            <a:avLst/>
          </a:prstGeom>
          <a:noFill/>
          <a:ln>
            <a:noFill/>
          </a:ln>
          <a:effectLst/>
        </p:spPr>
      </p:pic>
      <p:sp>
        <p:nvSpPr>
          <p:cNvPr id="217" name="Google Shape;217;p35"/>
          <p:cNvSpPr txBox="1">
            <a:spLocks noGrp="1"/>
          </p:cNvSpPr>
          <p:nvPr>
            <p:ph type="subTitle" idx="1"/>
          </p:nvPr>
        </p:nvSpPr>
        <p:spPr>
          <a:xfrm flipH="1">
            <a:off x="5202225" y="2610300"/>
            <a:ext cx="3336600" cy="1065300"/>
          </a:xfrm>
          <a:prstGeom prst="rect">
            <a:avLst/>
          </a:prstGeom>
        </p:spPr>
        <p:txBody>
          <a:bodyPr spcFirstLastPara="1" wrap="square" lIns="91425" tIns="91425" rIns="91425" bIns="91425" anchor="t" anchorCtr="0">
            <a:noAutofit/>
          </a:bodyPr>
          <a:lstStyle/>
          <a:p>
            <a:pPr marL="89535" indent="0"/>
            <a:r>
              <a:rPr lang="en-US" b="1">
                <a:solidFill>
                  <a:schemeClr val="bg1">
                    <a:lumMod val="50000"/>
                  </a:schemeClr>
                </a:solidFill>
                <a:latin typeface="Avenir Next LT Pro Light"/>
              </a:rPr>
              <a:t>18-34 year old's can change the world by making informed decisions</a:t>
            </a:r>
            <a:r>
              <a:rPr lang="en-US">
                <a:solidFill>
                  <a:schemeClr val="bg1"/>
                </a:solidFill>
                <a:latin typeface="Avenir Next LT Pro Light"/>
              </a:rPr>
              <a:t> </a:t>
            </a:r>
            <a:br>
              <a:rPr lang="en-US">
                <a:latin typeface="Avenir Next LT Pro Light"/>
              </a:rPr>
            </a:br>
            <a:endParaRPr lang="en-US">
              <a:solidFill>
                <a:schemeClr val="bg1"/>
              </a:solidFill>
              <a:latin typeface="Avenir Next LT Pro Light"/>
            </a:endParaRPr>
          </a:p>
          <a:p>
            <a:pPr marL="89535" lvl="0" indent="0"/>
            <a:r>
              <a:rPr lang="en-US">
                <a:solidFill>
                  <a:schemeClr val="bg1">
                    <a:lumMod val="50000"/>
                  </a:schemeClr>
                </a:solidFill>
                <a:latin typeface="Avenir Next LT Pro Light"/>
              </a:rPr>
              <a:t>#</a:t>
            </a:r>
            <a:r>
              <a:rPr lang="en-US">
                <a:solidFill>
                  <a:schemeClr val="bg1">
                    <a:lumMod val="50000"/>
                  </a:schemeClr>
                </a:solidFill>
                <a:latin typeface="Avenir Next LT Pro Light"/>
                <a:ea typeface="+mj-lt"/>
                <a:cs typeface="+mj-lt"/>
              </a:rPr>
              <a:t>ChatBotSavesLives</a:t>
            </a:r>
            <a:endParaRPr lang="en-US">
              <a:solidFill>
                <a:schemeClr val="bg1">
                  <a:lumMod val="50000"/>
                </a:schemeClr>
              </a:solidFill>
              <a:latin typeface="Avenir Next LT Pro Light"/>
            </a:endParaRPr>
          </a:p>
        </p:txBody>
      </p:sp>
      <p:sp>
        <p:nvSpPr>
          <p:cNvPr id="218" name="Google Shape;218;p35"/>
          <p:cNvSpPr txBox="1">
            <a:spLocks noGrp="1"/>
          </p:cNvSpPr>
          <p:nvPr>
            <p:ph type="title"/>
          </p:nvPr>
        </p:nvSpPr>
        <p:spPr>
          <a:xfrm>
            <a:off x="3928725" y="1384213"/>
            <a:ext cx="4610100" cy="133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0ABAB5"/>
                </a:solidFill>
              </a:rPr>
              <a:t>C</a:t>
            </a:r>
            <a:r>
              <a:rPr lang="en" sz="7200">
                <a:solidFill>
                  <a:srgbClr val="0ABAB5"/>
                </a:solidFill>
              </a:rPr>
              <a:t>hallenge</a:t>
            </a:r>
            <a:endParaRPr lang="en">
              <a:solidFill>
                <a:srgbClr val="0ABAB5"/>
              </a:solidFill>
            </a:endParaRPr>
          </a:p>
        </p:txBody>
      </p:sp>
      <p:cxnSp>
        <p:nvCxnSpPr>
          <p:cNvPr id="219" name="Google Shape;219;p35"/>
          <p:cNvCxnSpPr/>
          <p:nvPr/>
        </p:nvCxnSpPr>
        <p:spPr>
          <a:xfrm>
            <a:off x="5831725" y="1395225"/>
            <a:ext cx="2592300" cy="0"/>
          </a:xfrm>
          <a:prstGeom prst="straightConnector1">
            <a:avLst/>
          </a:prstGeom>
          <a:noFill/>
          <a:ln w="19050" cap="flat" cmpd="sng">
            <a:solidFill>
              <a:schemeClr val="bg1"/>
            </a:solidFill>
            <a:prstDash val="solid"/>
            <a:round/>
            <a:headEnd type="none" w="med" len="med"/>
            <a:tailEnd type="none" w="med" len="med"/>
          </a:ln>
        </p:spPr>
      </p:cxnSp>
      <p:pic>
        <p:nvPicPr>
          <p:cNvPr id="6" name="Picture 2" descr="A picture containing clock, light&#10;&#10;Description generated with very high confidence">
            <a:extLst>
              <a:ext uri="{FF2B5EF4-FFF2-40B4-BE49-F238E27FC236}">
                <a16:creationId xmlns:a16="http://schemas.microsoft.com/office/drawing/2014/main" id="{0EF4AED0-C193-754C-B412-372F9A7707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8" name="Google Shape;228;p36"/>
          <p:cNvSpPr txBox="1">
            <a:spLocks noGrp="1"/>
          </p:cNvSpPr>
          <p:nvPr>
            <p:ph type="title" idx="9"/>
          </p:nvPr>
        </p:nvSpPr>
        <p:spPr>
          <a:xfrm>
            <a:off x="636993" y="259439"/>
            <a:ext cx="6542572" cy="674700"/>
          </a:xfrm>
          <a:prstGeom prst="rect">
            <a:avLst/>
          </a:prstGeom>
        </p:spPr>
        <p:txBody>
          <a:bodyPr spcFirstLastPara="1" wrap="square" lIns="91425" tIns="91425" rIns="91425" bIns="91425" anchor="t" anchorCtr="0">
            <a:noAutofit/>
          </a:bodyPr>
          <a:lstStyle/>
          <a:p>
            <a:r>
              <a:rPr lang="en-US">
                <a:latin typeface="Inter"/>
              </a:rPr>
              <a:t>Educate, Empower &amp; Share On</a:t>
            </a:r>
          </a:p>
        </p:txBody>
      </p:sp>
      <p:sp>
        <p:nvSpPr>
          <p:cNvPr id="229" name="Google Shape;229;p36"/>
          <p:cNvSpPr txBox="1">
            <a:spLocks noGrp="1"/>
          </p:cNvSpPr>
          <p:nvPr>
            <p:ph type="subTitle" idx="1"/>
          </p:nvPr>
        </p:nvSpPr>
        <p:spPr>
          <a:xfrm flipH="1">
            <a:off x="635836" y="1791736"/>
            <a:ext cx="3785191" cy="745800"/>
          </a:xfrm>
          <a:prstGeom prst="rect">
            <a:avLst/>
          </a:prstGeom>
        </p:spPr>
        <p:txBody>
          <a:bodyPr spcFirstLastPara="1" wrap="square" lIns="91425" tIns="91425" rIns="91425" bIns="91425" anchor="t" anchorCtr="0">
            <a:noAutofit/>
          </a:bodyPr>
          <a:lstStyle/>
          <a:p>
            <a:pPr marL="0" indent="0"/>
            <a:endParaRPr lang="en-US"/>
          </a:p>
          <a:p>
            <a:pPr marL="285750" indent="-285750">
              <a:buFont typeface="Arial,Sans-Serif" panose="020B0604020202020204" pitchFamily="34" charset="0"/>
              <a:buChar char="•"/>
            </a:pPr>
            <a:r>
              <a:rPr lang="en-US"/>
              <a:t>Less precautions = more cases </a:t>
            </a:r>
          </a:p>
          <a:p>
            <a:pPr marL="285750" indent="-285750">
              <a:buFont typeface="Arial,Sans-Serif" panose="020B0604020202020204" pitchFamily="34" charset="0"/>
              <a:buChar char="•"/>
            </a:pPr>
            <a:endParaRPr lang="en-US"/>
          </a:p>
          <a:p>
            <a:pPr marL="285750" indent="-285750">
              <a:buFont typeface="Arial,Sans-Serif" panose="020B0604020202020204" pitchFamily="34" charset="0"/>
              <a:buChar char="•"/>
            </a:pPr>
            <a:r>
              <a:rPr lang="en-US"/>
              <a:t>Understand guidelines</a:t>
            </a:r>
          </a:p>
          <a:p>
            <a:pPr marL="285750" indent="-285750">
              <a:buFont typeface="Arial,Sans-Serif" panose="020B0604020202020204" pitchFamily="34" charset="0"/>
              <a:buChar char="•"/>
            </a:pPr>
            <a:endParaRPr lang="en-US"/>
          </a:p>
          <a:p>
            <a:pPr marL="285750" indent="-285750">
              <a:buFont typeface="Arial,Sans-Serif" panose="020B0604020202020204" pitchFamily="34" charset="0"/>
              <a:buChar char="•"/>
            </a:pPr>
            <a:r>
              <a:rPr lang="en-US"/>
              <a:t>Efforts to stop the spread</a:t>
            </a:r>
          </a:p>
          <a:p>
            <a:pPr marL="285750" indent="-285750">
              <a:buFont typeface="Arial,Sans-Serif" panose="020B0604020202020204" pitchFamily="34" charset="0"/>
              <a:buChar char="•"/>
            </a:pPr>
            <a:endParaRPr lang="en-US"/>
          </a:p>
          <a:p>
            <a:pPr marL="0" indent="0"/>
            <a:endParaRPr lang="en-US"/>
          </a:p>
          <a:p>
            <a:pPr marL="285750" indent="-285750">
              <a:buFont typeface="Arial" panose="020B0604020202020204" pitchFamily="34" charset="0"/>
              <a:buChar char="•"/>
            </a:pPr>
            <a:endParaRPr lang="en-US"/>
          </a:p>
          <a:p>
            <a:pPr marL="285750" lvl="0" indent="-285750">
              <a:buFont typeface="Arial" panose="020B0604020202020204" pitchFamily="34" charset="0"/>
              <a:buChar char="•"/>
            </a:pPr>
            <a:endParaRPr lang="en-US"/>
          </a:p>
          <a:p>
            <a:pPr marL="0" indent="0"/>
            <a:endParaRPr lang="en-US"/>
          </a:p>
        </p:txBody>
      </p:sp>
      <p:sp>
        <p:nvSpPr>
          <p:cNvPr id="238" name="Google Shape;238;p36"/>
          <p:cNvSpPr txBox="1">
            <a:spLocks noGrp="1"/>
          </p:cNvSpPr>
          <p:nvPr>
            <p:ph type="sldNum" idx="12"/>
          </p:nvPr>
        </p:nvSpPr>
        <p:spPr>
          <a:xfrm>
            <a:off x="8628200" y="440475"/>
            <a:ext cx="36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bel"/>
                <a:ea typeface="Abel"/>
                <a:cs typeface="Abel"/>
              </a:rPr>
              <a:t>3</a:t>
            </a:r>
          </a:p>
        </p:txBody>
      </p:sp>
      <p:sp>
        <p:nvSpPr>
          <p:cNvPr id="2" name="TextBox 1">
            <a:extLst>
              <a:ext uri="{FF2B5EF4-FFF2-40B4-BE49-F238E27FC236}">
                <a16:creationId xmlns:a16="http://schemas.microsoft.com/office/drawing/2014/main" id="{B07CB413-7712-9744-96A4-79585392F4D9}"/>
              </a:ext>
            </a:extLst>
          </p:cNvPr>
          <p:cNvSpPr txBox="1"/>
          <p:nvPr/>
        </p:nvSpPr>
        <p:spPr>
          <a:xfrm>
            <a:off x="3253563" y="1307805"/>
            <a:ext cx="184731" cy="307777"/>
          </a:xfrm>
          <a:prstGeom prst="rect">
            <a:avLst/>
          </a:prstGeom>
          <a:noFill/>
        </p:spPr>
        <p:txBody>
          <a:bodyPr wrap="none" rtlCol="0">
            <a:spAutoFit/>
          </a:bodyPr>
          <a:lstStyle/>
          <a:p>
            <a:endParaRPr lang="en-US"/>
          </a:p>
        </p:txBody>
      </p:sp>
      <p:pic>
        <p:nvPicPr>
          <p:cNvPr id="10" name="Picture 2" descr="A picture containing clock, light&#10;&#10;Description generated with very high confidence">
            <a:extLst>
              <a:ext uri="{FF2B5EF4-FFF2-40B4-BE49-F238E27FC236}">
                <a16:creationId xmlns:a16="http://schemas.microsoft.com/office/drawing/2014/main" id="{D07AD0F6-2492-DD49-B838-8B9046BE4F7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8128" y="4475102"/>
            <a:ext cx="1257300" cy="470241"/>
          </a:xfrm>
          <a:prstGeom prst="rect">
            <a:avLst/>
          </a:prstGeom>
        </p:spPr>
      </p:pic>
      <p:pic>
        <p:nvPicPr>
          <p:cNvPr id="3" name="Picture 3" descr="A group of people standing on a beach&#10;&#10;Description generated with very high confidence">
            <a:extLst>
              <a:ext uri="{FF2B5EF4-FFF2-40B4-BE49-F238E27FC236}">
                <a16:creationId xmlns:a16="http://schemas.microsoft.com/office/drawing/2014/main" id="{F87D26DC-29CE-493C-9EAE-506815BBFFFC}"/>
              </a:ext>
            </a:extLst>
          </p:cNvPr>
          <p:cNvPicPr>
            <a:picLocks noChangeAspect="1"/>
          </p:cNvPicPr>
          <p:nvPr/>
        </p:nvPicPr>
        <p:blipFill>
          <a:blip r:embed="rId4"/>
          <a:stretch>
            <a:fillRect/>
          </a:stretch>
        </p:blipFill>
        <p:spPr>
          <a:xfrm>
            <a:off x="4201723" y="1342627"/>
            <a:ext cx="3823854" cy="2870587"/>
          </a:xfrm>
          <a:prstGeom prst="rect">
            <a:avLst/>
          </a:prstGeom>
        </p:spPr>
      </p:pic>
    </p:spTree>
    <p:extLst>
      <p:ext uri="{BB962C8B-B14F-4D97-AF65-F5344CB8AC3E}">
        <p14:creationId xmlns:p14="http://schemas.microsoft.com/office/powerpoint/2010/main" val="325413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31" name="Google Shape;231;p36"/>
          <p:cNvSpPr txBox="1">
            <a:spLocks noGrp="1"/>
          </p:cNvSpPr>
          <p:nvPr>
            <p:ph type="subTitle" idx="3"/>
          </p:nvPr>
        </p:nvSpPr>
        <p:spPr>
          <a:xfrm flipH="1">
            <a:off x="713031" y="2780089"/>
            <a:ext cx="3706789" cy="735774"/>
          </a:xfrm>
          <a:prstGeom prst="rect">
            <a:avLst/>
          </a:prstGeom>
        </p:spPr>
        <p:txBody>
          <a:bodyPr spcFirstLastPara="1" wrap="square" lIns="91425" tIns="91425" rIns="91425" bIns="91425" anchor="t" anchorCtr="0">
            <a:noAutofit/>
          </a:bodyPr>
          <a:lstStyle/>
          <a:p>
            <a:pPr marL="0" indent="0"/>
            <a:r>
              <a:rPr lang="en-US"/>
              <a:t>3x more excited</a:t>
            </a:r>
            <a:r>
              <a:rPr lang="en-US" b="1"/>
              <a:t> </a:t>
            </a:r>
            <a:r>
              <a:rPr lang="en-US"/>
              <a:t>about new </a:t>
            </a:r>
          </a:p>
          <a:p>
            <a:pPr marL="0" indent="0"/>
            <a:r>
              <a:rPr lang="en-US"/>
              <a:t>apps/features</a:t>
            </a:r>
            <a:r>
              <a:rPr lang="en-US" b="1"/>
              <a:t> </a:t>
            </a:r>
            <a:endParaRPr lang="en-US"/>
          </a:p>
        </p:txBody>
      </p:sp>
      <p:sp>
        <p:nvSpPr>
          <p:cNvPr id="238" name="Google Shape;238;p36"/>
          <p:cNvSpPr txBox="1">
            <a:spLocks noGrp="1"/>
          </p:cNvSpPr>
          <p:nvPr>
            <p:ph type="sldNum" idx="12"/>
          </p:nvPr>
        </p:nvSpPr>
        <p:spPr>
          <a:xfrm>
            <a:off x="8628200" y="440475"/>
            <a:ext cx="36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bel"/>
                <a:ea typeface="Abel"/>
                <a:cs typeface="Abel"/>
              </a:rPr>
              <a:t>4</a:t>
            </a:r>
          </a:p>
        </p:txBody>
      </p:sp>
      <p:sp>
        <p:nvSpPr>
          <p:cNvPr id="2" name="TextBox 1">
            <a:extLst>
              <a:ext uri="{FF2B5EF4-FFF2-40B4-BE49-F238E27FC236}">
                <a16:creationId xmlns:a16="http://schemas.microsoft.com/office/drawing/2014/main" id="{B07CB413-7712-9744-96A4-79585392F4D9}"/>
              </a:ext>
            </a:extLst>
          </p:cNvPr>
          <p:cNvSpPr txBox="1"/>
          <p:nvPr/>
        </p:nvSpPr>
        <p:spPr>
          <a:xfrm>
            <a:off x="3253563" y="1307805"/>
            <a:ext cx="184731" cy="307777"/>
          </a:xfrm>
          <a:prstGeom prst="rect">
            <a:avLst/>
          </a:prstGeom>
          <a:noFill/>
        </p:spPr>
        <p:txBody>
          <a:bodyPr wrap="none" rtlCol="0">
            <a:spAutoFit/>
          </a:bodyPr>
          <a:lstStyle/>
          <a:p>
            <a:endParaRPr lang="en-US"/>
          </a:p>
        </p:txBody>
      </p:sp>
      <p:sp>
        <p:nvSpPr>
          <p:cNvPr id="18" name="Google Shape;225;p36">
            <a:extLst>
              <a:ext uri="{FF2B5EF4-FFF2-40B4-BE49-F238E27FC236}">
                <a16:creationId xmlns:a16="http://schemas.microsoft.com/office/drawing/2014/main" id="{71DB1C01-0469-D247-92FE-60ACF3B669B9}"/>
              </a:ext>
            </a:extLst>
          </p:cNvPr>
          <p:cNvSpPr/>
          <p:nvPr/>
        </p:nvSpPr>
        <p:spPr>
          <a:xfrm>
            <a:off x="213991" y="1207538"/>
            <a:ext cx="499340" cy="49916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6;p36">
            <a:extLst>
              <a:ext uri="{FF2B5EF4-FFF2-40B4-BE49-F238E27FC236}">
                <a16:creationId xmlns:a16="http://schemas.microsoft.com/office/drawing/2014/main" id="{1E30216B-A72A-7740-B9D8-8FBDB3263A48}"/>
              </a:ext>
            </a:extLst>
          </p:cNvPr>
          <p:cNvSpPr/>
          <p:nvPr/>
        </p:nvSpPr>
        <p:spPr>
          <a:xfrm>
            <a:off x="214571" y="1983704"/>
            <a:ext cx="499163" cy="49916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7;p36">
            <a:extLst>
              <a:ext uri="{FF2B5EF4-FFF2-40B4-BE49-F238E27FC236}">
                <a16:creationId xmlns:a16="http://schemas.microsoft.com/office/drawing/2014/main" id="{A658A2CF-2C1B-064B-8085-9ED87644CF47}"/>
              </a:ext>
            </a:extLst>
          </p:cNvPr>
          <p:cNvSpPr/>
          <p:nvPr/>
        </p:nvSpPr>
        <p:spPr>
          <a:xfrm>
            <a:off x="211481" y="2811349"/>
            <a:ext cx="499163" cy="4991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lang="en-US" b="1">
              <a:solidFill>
                <a:srgbClr val="040404"/>
              </a:solidFill>
              <a:latin typeface="Abel"/>
            </a:endParaRPr>
          </a:p>
        </p:txBody>
      </p:sp>
      <p:sp>
        <p:nvSpPr>
          <p:cNvPr id="21" name="Google Shape;235;p36">
            <a:extLst>
              <a:ext uri="{FF2B5EF4-FFF2-40B4-BE49-F238E27FC236}">
                <a16:creationId xmlns:a16="http://schemas.microsoft.com/office/drawing/2014/main" id="{420BA534-A590-BB40-9BB9-3F356066543D}"/>
              </a:ext>
            </a:extLst>
          </p:cNvPr>
          <p:cNvSpPr txBox="1">
            <a:spLocks/>
          </p:cNvSpPr>
          <p:nvPr/>
        </p:nvSpPr>
        <p:spPr>
          <a:xfrm>
            <a:off x="69513" y="2063067"/>
            <a:ext cx="779854" cy="3404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500"/>
              <a:buFont typeface="Abel"/>
              <a:buNone/>
              <a:defRPr sz="3600" b="0"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9pPr>
          </a:lstStyle>
          <a:p>
            <a:r>
              <a:rPr lang="en" sz="1800" b="1"/>
              <a:t>02</a:t>
            </a:r>
          </a:p>
        </p:txBody>
      </p:sp>
      <p:sp>
        <p:nvSpPr>
          <p:cNvPr id="23" name="Google Shape;237;p36">
            <a:extLst>
              <a:ext uri="{FF2B5EF4-FFF2-40B4-BE49-F238E27FC236}">
                <a16:creationId xmlns:a16="http://schemas.microsoft.com/office/drawing/2014/main" id="{83A6D1DE-AE7F-0F4F-BAB0-F2200FD0EC60}"/>
              </a:ext>
            </a:extLst>
          </p:cNvPr>
          <p:cNvSpPr txBox="1">
            <a:spLocks/>
          </p:cNvSpPr>
          <p:nvPr/>
        </p:nvSpPr>
        <p:spPr>
          <a:xfrm>
            <a:off x="148921" y="1292950"/>
            <a:ext cx="629479" cy="3405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500"/>
              <a:buFont typeface="Abel"/>
              <a:buNone/>
              <a:defRPr sz="3600" b="0"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9pPr>
          </a:lstStyle>
          <a:p>
            <a:r>
              <a:rPr lang="en" sz="1800" b="1"/>
              <a:t>01</a:t>
            </a:r>
          </a:p>
        </p:txBody>
      </p:sp>
      <p:sp>
        <p:nvSpPr>
          <p:cNvPr id="24" name="Google Shape;229;p36">
            <a:extLst>
              <a:ext uri="{FF2B5EF4-FFF2-40B4-BE49-F238E27FC236}">
                <a16:creationId xmlns:a16="http://schemas.microsoft.com/office/drawing/2014/main" id="{E10E223F-234F-094B-853E-2B51F945E569}"/>
              </a:ext>
            </a:extLst>
          </p:cNvPr>
          <p:cNvSpPr txBox="1">
            <a:spLocks/>
          </p:cNvSpPr>
          <p:nvPr/>
        </p:nvSpPr>
        <p:spPr>
          <a:xfrm flipH="1">
            <a:off x="713537" y="1288611"/>
            <a:ext cx="3098034" cy="575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0" indent="0"/>
            <a:r>
              <a:rPr lang="en-US"/>
              <a:t>70% use social networking apps </a:t>
            </a:r>
          </a:p>
        </p:txBody>
      </p:sp>
      <p:sp>
        <p:nvSpPr>
          <p:cNvPr id="25" name="Google Shape;230;p36">
            <a:extLst>
              <a:ext uri="{FF2B5EF4-FFF2-40B4-BE49-F238E27FC236}">
                <a16:creationId xmlns:a16="http://schemas.microsoft.com/office/drawing/2014/main" id="{2D810108-E9E6-4546-A6F8-6DB010562D9C}"/>
              </a:ext>
            </a:extLst>
          </p:cNvPr>
          <p:cNvSpPr txBox="1">
            <a:spLocks/>
          </p:cNvSpPr>
          <p:nvPr/>
        </p:nvSpPr>
        <p:spPr>
          <a:xfrm>
            <a:off x="727303" y="2060456"/>
            <a:ext cx="2790899" cy="49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0" indent="0"/>
            <a:r>
              <a:rPr lang="en-US">
                <a:solidFill>
                  <a:srgbClr val="040404"/>
                </a:solidFill>
                <a:latin typeface="Inter"/>
              </a:rPr>
              <a:t>74% open an app when</a:t>
            </a:r>
            <a:r>
              <a:rPr lang="en-US">
                <a:solidFill>
                  <a:srgbClr val="040404"/>
                </a:solidFill>
              </a:rPr>
              <a:t> </a:t>
            </a:r>
            <a:r>
              <a:rPr lang="en-US">
                <a:solidFill>
                  <a:srgbClr val="040404"/>
                </a:solidFill>
                <a:latin typeface="Inter"/>
              </a:rPr>
              <a:t>bored </a:t>
            </a:r>
            <a:endParaRPr lang="en-US"/>
          </a:p>
        </p:txBody>
      </p:sp>
      <p:sp>
        <p:nvSpPr>
          <p:cNvPr id="16" name="Title 15">
            <a:extLst>
              <a:ext uri="{FF2B5EF4-FFF2-40B4-BE49-F238E27FC236}">
                <a16:creationId xmlns:a16="http://schemas.microsoft.com/office/drawing/2014/main" id="{6D367A98-D1F7-784C-A7D8-BF816F0684F7}"/>
              </a:ext>
            </a:extLst>
          </p:cNvPr>
          <p:cNvSpPr>
            <a:spLocks noGrp="1"/>
          </p:cNvSpPr>
          <p:nvPr>
            <p:ph type="title" idx="9"/>
          </p:nvPr>
        </p:nvSpPr>
        <p:spPr>
          <a:xfrm>
            <a:off x="215888" y="309571"/>
            <a:ext cx="5342307" cy="674700"/>
          </a:xfrm>
        </p:spPr>
        <p:txBody>
          <a:bodyPr/>
          <a:lstStyle/>
          <a:p>
            <a:r>
              <a:rPr lang="en-US">
                <a:latin typeface="Inter"/>
              </a:rPr>
              <a:t>Target Population Data</a:t>
            </a:r>
          </a:p>
        </p:txBody>
      </p:sp>
      <p:pic>
        <p:nvPicPr>
          <p:cNvPr id="28" name="Picture 2" descr="A picture containing clock, light&#10;&#10;Description generated with very high confidence">
            <a:extLst>
              <a:ext uri="{FF2B5EF4-FFF2-40B4-BE49-F238E27FC236}">
                <a16:creationId xmlns:a16="http://schemas.microsoft.com/office/drawing/2014/main" id="{5BCB553C-96E3-8E4E-A094-E2FB7B32451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19012" y="309804"/>
            <a:ext cx="1257300" cy="470241"/>
          </a:xfrm>
          <a:prstGeom prst="rect">
            <a:avLst/>
          </a:prstGeom>
        </p:spPr>
      </p:pic>
      <p:pic>
        <p:nvPicPr>
          <p:cNvPr id="3" name="Picture 3" descr="A screenshot of a cell phone&#10;&#10;Description generated with high confidence">
            <a:extLst>
              <a:ext uri="{FF2B5EF4-FFF2-40B4-BE49-F238E27FC236}">
                <a16:creationId xmlns:a16="http://schemas.microsoft.com/office/drawing/2014/main" id="{9275D0D0-20BE-4201-8DFA-A1D474317C13}"/>
              </a:ext>
            </a:extLst>
          </p:cNvPr>
          <p:cNvPicPr>
            <a:picLocks noChangeAspect="1"/>
          </p:cNvPicPr>
          <p:nvPr/>
        </p:nvPicPr>
        <p:blipFill>
          <a:blip r:embed="rId4"/>
          <a:stretch>
            <a:fillRect/>
          </a:stretch>
        </p:blipFill>
        <p:spPr>
          <a:xfrm>
            <a:off x="3699011" y="2557273"/>
            <a:ext cx="4576313" cy="2033233"/>
          </a:xfrm>
          <a:prstGeom prst="rect">
            <a:avLst/>
          </a:prstGeom>
        </p:spPr>
      </p:pic>
      <p:sp>
        <p:nvSpPr>
          <p:cNvPr id="4" name="TextBox 3">
            <a:extLst>
              <a:ext uri="{FF2B5EF4-FFF2-40B4-BE49-F238E27FC236}">
                <a16:creationId xmlns:a16="http://schemas.microsoft.com/office/drawing/2014/main" id="{6DF8A049-9369-496C-AEE2-7B118E7F2A4B}"/>
              </a:ext>
            </a:extLst>
          </p:cNvPr>
          <p:cNvSpPr txBox="1"/>
          <p:nvPr/>
        </p:nvSpPr>
        <p:spPr>
          <a:xfrm>
            <a:off x="5065294" y="4699334"/>
            <a:ext cx="335981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Inter"/>
              </a:rPr>
              <a:t>Adapted from: https://mindsea.com/app-stats/</a:t>
            </a:r>
            <a:endParaRPr lang="en-US" sz="900"/>
          </a:p>
        </p:txBody>
      </p:sp>
      <p:sp>
        <p:nvSpPr>
          <p:cNvPr id="17" name="Google Shape;235;p36">
            <a:extLst>
              <a:ext uri="{FF2B5EF4-FFF2-40B4-BE49-F238E27FC236}">
                <a16:creationId xmlns:a16="http://schemas.microsoft.com/office/drawing/2014/main" id="{A036C3F5-7E58-45C2-B13A-060407CDE319}"/>
              </a:ext>
            </a:extLst>
          </p:cNvPr>
          <p:cNvSpPr txBox="1">
            <a:spLocks/>
          </p:cNvSpPr>
          <p:nvPr/>
        </p:nvSpPr>
        <p:spPr>
          <a:xfrm>
            <a:off x="69512" y="2890238"/>
            <a:ext cx="779854" cy="3404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500"/>
              <a:buFont typeface="Abel"/>
              <a:buNone/>
              <a:defRPr sz="3600" b="0" i="0" u="none" strike="noStrike" cap="none">
                <a:solidFill>
                  <a:schemeClr val="dk1"/>
                </a:solidFill>
                <a:latin typeface="Abel"/>
                <a:ea typeface="Abel"/>
                <a:cs typeface="Abel"/>
                <a:sym typeface="Abel"/>
              </a:defRPr>
            </a:lvl1pPr>
            <a:lvl2pPr marR="0" lvl="1"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1"/>
              </a:buClr>
              <a:buSzPts val="5500"/>
              <a:buFont typeface="Fira Sans Extra Condensed Medium"/>
              <a:buNone/>
              <a:defRPr sz="5500" b="0" i="0" u="none" strike="noStrike" cap="none">
                <a:solidFill>
                  <a:schemeClr val="accent1"/>
                </a:solidFill>
                <a:latin typeface="Fira Sans Extra Condensed Medium"/>
                <a:ea typeface="Fira Sans Extra Condensed Medium"/>
                <a:cs typeface="Fira Sans Extra Condensed Medium"/>
                <a:sym typeface="Fira Sans Extra Condensed Medium"/>
              </a:defRPr>
            </a:lvl9pPr>
          </a:lstStyle>
          <a:p>
            <a:r>
              <a:rPr lang="en" sz="1800" b="1"/>
              <a:t>03</a:t>
            </a:r>
          </a:p>
        </p:txBody>
      </p:sp>
    </p:spTree>
    <p:extLst>
      <p:ext uri="{BB962C8B-B14F-4D97-AF65-F5344CB8AC3E}">
        <p14:creationId xmlns:p14="http://schemas.microsoft.com/office/powerpoint/2010/main" val="350094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2"/>
          <p:cNvSpPr txBox="1">
            <a:spLocks noGrp="1"/>
          </p:cNvSpPr>
          <p:nvPr>
            <p:ph type="title" idx="6"/>
          </p:nvPr>
        </p:nvSpPr>
        <p:spPr>
          <a:xfrm>
            <a:off x="271148" y="299925"/>
            <a:ext cx="8149915" cy="674700"/>
          </a:xfrm>
          <a:prstGeom prst="rect">
            <a:avLst/>
          </a:prstGeom>
        </p:spPr>
        <p:txBody>
          <a:bodyPr spcFirstLastPara="1" wrap="square" lIns="91425" tIns="91425" rIns="91425" bIns="91425" anchor="t" anchorCtr="0">
            <a:noAutofit/>
          </a:bodyPr>
          <a:lstStyle/>
          <a:p>
            <a:r>
              <a:rPr lang="en-US" b="1">
                <a:latin typeface="Inter"/>
              </a:rPr>
              <a:t>B2B - Market Size Chat Bot Subscriptions</a:t>
            </a:r>
            <a:r>
              <a:rPr lang="en-US" sz="2400" b="1">
                <a:latin typeface="Inter"/>
              </a:rPr>
              <a:t>​</a:t>
            </a:r>
          </a:p>
        </p:txBody>
      </p:sp>
      <p:sp>
        <p:nvSpPr>
          <p:cNvPr id="342" name="Google Shape;342;p42"/>
          <p:cNvSpPr txBox="1">
            <a:spLocks noGrp="1"/>
          </p:cNvSpPr>
          <p:nvPr>
            <p:ph type="subTitle" idx="1"/>
          </p:nvPr>
        </p:nvSpPr>
        <p:spPr>
          <a:xfrm flipH="1">
            <a:off x="349955" y="1792901"/>
            <a:ext cx="2212170" cy="875400"/>
          </a:xfrm>
          <a:prstGeom prst="rect">
            <a:avLst/>
          </a:prstGeom>
        </p:spPr>
        <p:txBody>
          <a:bodyPr spcFirstLastPara="1" wrap="square" lIns="91425" tIns="91425" rIns="91425" bIns="91425" anchor="t" anchorCtr="0">
            <a:noAutofit/>
          </a:bodyPr>
          <a:lstStyle/>
          <a:p>
            <a:pPr marL="0" indent="0" algn="l"/>
            <a:r>
              <a:rPr lang="en-US"/>
              <a:t>$2.6 billion  9.4 billion by 2024</a:t>
            </a:r>
          </a:p>
          <a:p>
            <a:pPr marL="0" indent="0" algn="l"/>
            <a:endParaRPr lang="en-US"/>
          </a:p>
          <a:p>
            <a:pPr marL="0" indent="0" algn="l"/>
            <a:r>
              <a:rPr lang="en-US"/>
              <a:t>2019 </a:t>
            </a:r>
          </a:p>
          <a:p>
            <a:pPr marL="0" indent="0" algn="l"/>
            <a:r>
              <a:rPr lang="en-US"/>
              <a:t>29.7% CAGR </a:t>
            </a:r>
          </a:p>
        </p:txBody>
      </p:sp>
      <p:sp>
        <p:nvSpPr>
          <p:cNvPr id="344" name="Google Shape;344;p42"/>
          <p:cNvSpPr txBox="1">
            <a:spLocks noGrp="1"/>
          </p:cNvSpPr>
          <p:nvPr>
            <p:ph type="subTitle" idx="3"/>
          </p:nvPr>
        </p:nvSpPr>
        <p:spPr>
          <a:xfrm flipH="1">
            <a:off x="3013008" y="1732696"/>
            <a:ext cx="2423400" cy="875400"/>
          </a:xfrm>
          <a:prstGeom prst="rect">
            <a:avLst/>
          </a:prstGeom>
        </p:spPr>
        <p:txBody>
          <a:bodyPr spcFirstLastPara="1" wrap="square" lIns="91425" tIns="91425" rIns="91425" bIns="91425" anchor="t" anchorCtr="0">
            <a:noAutofit/>
          </a:bodyPr>
          <a:lstStyle/>
          <a:p>
            <a:pPr marL="0" lvl="0" indent="0" algn="l"/>
            <a:endParaRPr lang="en-US"/>
          </a:p>
          <a:p>
            <a:pPr marL="0" lvl="0" indent="0" algn="l"/>
            <a:endParaRPr lang="en-US"/>
          </a:p>
        </p:txBody>
      </p:sp>
      <p:sp>
        <p:nvSpPr>
          <p:cNvPr id="347" name="Google Shape;347;p42"/>
          <p:cNvSpPr txBox="1">
            <a:spLocks noGrp="1"/>
          </p:cNvSpPr>
          <p:nvPr>
            <p:ph type="ctrTitle"/>
          </p:nvPr>
        </p:nvSpPr>
        <p:spPr>
          <a:xfrm flipH="1">
            <a:off x="353862" y="117008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01</a:t>
            </a:r>
            <a:endParaRPr sz="3000" b="1"/>
          </a:p>
        </p:txBody>
      </p:sp>
      <p:sp>
        <p:nvSpPr>
          <p:cNvPr id="348" name="Google Shape;348;p42"/>
          <p:cNvSpPr txBox="1">
            <a:spLocks noGrp="1"/>
          </p:cNvSpPr>
          <p:nvPr>
            <p:ph type="ctrTitle" idx="2"/>
          </p:nvPr>
        </p:nvSpPr>
        <p:spPr>
          <a:xfrm flipH="1">
            <a:off x="3011243" y="1163792"/>
            <a:ext cx="59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1"/>
              <a:t>02</a:t>
            </a:r>
            <a:endParaRPr sz="3000" b="1"/>
          </a:p>
        </p:txBody>
      </p:sp>
      <p:sp>
        <p:nvSpPr>
          <p:cNvPr id="350" name="Google Shape;350;p42"/>
          <p:cNvSpPr/>
          <p:nvPr/>
        </p:nvSpPr>
        <p:spPr>
          <a:xfrm flipH="1">
            <a:off x="436812" y="1611309"/>
            <a:ext cx="1028700" cy="6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p:nvPr/>
        </p:nvSpPr>
        <p:spPr>
          <a:xfrm flipH="1">
            <a:off x="3078318" y="1575515"/>
            <a:ext cx="10287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2"/>
          <p:cNvSpPr txBox="1">
            <a:spLocks noGrp="1"/>
          </p:cNvSpPr>
          <p:nvPr>
            <p:ph type="sldNum" idx="12"/>
          </p:nvPr>
        </p:nvSpPr>
        <p:spPr>
          <a:xfrm>
            <a:off x="8476000" y="440475"/>
            <a:ext cx="668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p>
        </p:txBody>
      </p:sp>
      <p:pic>
        <p:nvPicPr>
          <p:cNvPr id="13" name="Picture 2" descr="A picture containing clock, light&#10;&#10;Description generated with very high confidence">
            <a:extLst>
              <a:ext uri="{FF2B5EF4-FFF2-40B4-BE49-F238E27FC236}">
                <a16:creationId xmlns:a16="http://schemas.microsoft.com/office/drawing/2014/main" id="{A2F5700F-56B4-2448-A836-E3F86C716CA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97565" y="4514790"/>
            <a:ext cx="1257300" cy="470241"/>
          </a:xfrm>
          <a:prstGeom prst="rect">
            <a:avLst/>
          </a:prstGeom>
        </p:spPr>
      </p:pic>
      <p:pic>
        <p:nvPicPr>
          <p:cNvPr id="3" name="Picture 3" descr="A picture containing drawing&#10;&#10;Description generated with very high confidence">
            <a:extLst>
              <a:ext uri="{FF2B5EF4-FFF2-40B4-BE49-F238E27FC236}">
                <a16:creationId xmlns:a16="http://schemas.microsoft.com/office/drawing/2014/main" id="{2682245C-DC16-43BE-8457-F1333F74CEA4}"/>
              </a:ext>
            </a:extLst>
          </p:cNvPr>
          <p:cNvPicPr>
            <a:picLocks noChangeAspect="1"/>
          </p:cNvPicPr>
          <p:nvPr/>
        </p:nvPicPr>
        <p:blipFill>
          <a:blip r:embed="rId4"/>
          <a:stretch>
            <a:fillRect/>
          </a:stretch>
        </p:blipFill>
        <p:spPr>
          <a:xfrm>
            <a:off x="3610155" y="1671690"/>
            <a:ext cx="3357832" cy="2091262"/>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D19017B0-2F2D-43E1-8F77-80C02ACC170C}"/>
              </a:ext>
            </a:extLst>
          </p:cNvPr>
          <p:cNvPicPr>
            <a:picLocks noChangeAspect="1"/>
          </p:cNvPicPr>
          <p:nvPr/>
        </p:nvPicPr>
        <p:blipFill>
          <a:blip r:embed="rId5"/>
          <a:stretch>
            <a:fillRect/>
          </a:stretch>
        </p:blipFill>
        <p:spPr>
          <a:xfrm>
            <a:off x="181155" y="1161057"/>
            <a:ext cx="8048445" cy="2605726"/>
          </a:xfrm>
          <a:prstGeom prst="rect">
            <a:avLst/>
          </a:prstGeom>
        </p:spPr>
      </p:pic>
    </p:spTree>
    <p:extLst>
      <p:ext uri="{BB962C8B-B14F-4D97-AF65-F5344CB8AC3E}">
        <p14:creationId xmlns:p14="http://schemas.microsoft.com/office/powerpoint/2010/main" val="20203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Google Shape;264;p38"/>
          <p:cNvSpPr txBox="1">
            <a:spLocks noGrp="1"/>
          </p:cNvSpPr>
          <p:nvPr>
            <p:ph type="title" idx="4"/>
          </p:nvPr>
        </p:nvSpPr>
        <p:spPr>
          <a:xfrm>
            <a:off x="281059" y="339650"/>
            <a:ext cx="3123600" cy="674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latin typeface="Inter"/>
              </a:rPr>
              <a:t>Competition</a:t>
            </a:r>
            <a:endParaRPr lang="en-US">
              <a:latin typeface="Inter"/>
            </a:endParaRPr>
          </a:p>
        </p:txBody>
      </p:sp>
      <p:sp>
        <p:nvSpPr>
          <p:cNvPr id="272" name="Google Shape;272;p38"/>
          <p:cNvSpPr txBox="1">
            <a:spLocks noGrp="1"/>
          </p:cNvSpPr>
          <p:nvPr>
            <p:ph type="sldNum" idx="12"/>
          </p:nvPr>
        </p:nvSpPr>
        <p:spPr>
          <a:xfrm>
            <a:off x="8628200" y="440475"/>
            <a:ext cx="36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p>
        </p:txBody>
      </p:sp>
      <p:pic>
        <p:nvPicPr>
          <p:cNvPr id="39" name="Picture 38" descr="A screenshot of a cell phone&#10;&#10;Description generated with very high confidence">
            <a:extLst>
              <a:ext uri="{FF2B5EF4-FFF2-40B4-BE49-F238E27FC236}">
                <a16:creationId xmlns:a16="http://schemas.microsoft.com/office/drawing/2014/main" id="{F54A1A73-2016-4547-BBFF-30224AF4800A}"/>
              </a:ext>
            </a:extLst>
          </p:cNvPr>
          <p:cNvPicPr>
            <a:picLocks noChangeAspect="1"/>
          </p:cNvPicPr>
          <p:nvPr/>
        </p:nvPicPr>
        <p:blipFill>
          <a:blip r:embed="rId3"/>
          <a:stretch>
            <a:fillRect/>
          </a:stretch>
        </p:blipFill>
        <p:spPr>
          <a:xfrm>
            <a:off x="238986" y="1599283"/>
            <a:ext cx="1463505" cy="3144487"/>
          </a:xfrm>
          <a:prstGeom prst="rect">
            <a:avLst/>
          </a:prstGeom>
        </p:spPr>
      </p:pic>
      <p:pic>
        <p:nvPicPr>
          <p:cNvPr id="40" name="Picture 2" descr="A screenshot of a cell phone&#10;&#10;Description generated with very high confidence">
            <a:extLst>
              <a:ext uri="{FF2B5EF4-FFF2-40B4-BE49-F238E27FC236}">
                <a16:creationId xmlns:a16="http://schemas.microsoft.com/office/drawing/2014/main" id="{5C5C1C9C-89AB-204C-AA1B-A0A4942A229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258"/>
          <a:stretch/>
        </p:blipFill>
        <p:spPr>
          <a:xfrm>
            <a:off x="1891815" y="1948407"/>
            <a:ext cx="2820370" cy="2607117"/>
          </a:xfrm>
          <a:prstGeom prst="rect">
            <a:avLst/>
          </a:prstGeom>
        </p:spPr>
      </p:pic>
      <p:pic>
        <p:nvPicPr>
          <p:cNvPr id="41" name="Picture 17" descr="A screenshot of a cell phone&#10;&#10;Description generated with very high confidence">
            <a:extLst>
              <a:ext uri="{FF2B5EF4-FFF2-40B4-BE49-F238E27FC236}">
                <a16:creationId xmlns:a16="http://schemas.microsoft.com/office/drawing/2014/main" id="{AF94A91B-7E6D-5F41-9FEE-99D6088C067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754605" y="1948407"/>
            <a:ext cx="2287046" cy="2354461"/>
          </a:xfrm>
          <a:prstGeom prst="rect">
            <a:avLst/>
          </a:prstGeom>
        </p:spPr>
      </p:pic>
      <p:pic>
        <p:nvPicPr>
          <p:cNvPr id="42" name="Picture 13" descr="A close up of a sign&#10;&#10;Description generated with high confidence">
            <a:extLst>
              <a:ext uri="{FF2B5EF4-FFF2-40B4-BE49-F238E27FC236}">
                <a16:creationId xmlns:a16="http://schemas.microsoft.com/office/drawing/2014/main" id="{8BECD95A-D5C5-6F40-AD77-22634D785DB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20299" y="2129194"/>
            <a:ext cx="809602" cy="318825"/>
          </a:xfrm>
          <a:prstGeom prst="rect">
            <a:avLst/>
          </a:prstGeom>
        </p:spPr>
      </p:pic>
      <p:pic>
        <p:nvPicPr>
          <p:cNvPr id="43" name="Picture 12" descr="A close up of a logo&#10;&#10;Description generated with very high confidence">
            <a:extLst>
              <a:ext uri="{FF2B5EF4-FFF2-40B4-BE49-F238E27FC236}">
                <a16:creationId xmlns:a16="http://schemas.microsoft.com/office/drawing/2014/main" id="{5F3C0FF3-EBC4-A24E-99AF-72B716F3DCE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20811" y="2675575"/>
            <a:ext cx="608579" cy="621600"/>
          </a:xfrm>
          <a:prstGeom prst="rect">
            <a:avLst/>
          </a:prstGeom>
        </p:spPr>
      </p:pic>
      <p:pic>
        <p:nvPicPr>
          <p:cNvPr id="44" name="Picture 3" descr="A picture containing food&#10;&#10;Description generated with very high confidence">
            <a:extLst>
              <a:ext uri="{FF2B5EF4-FFF2-40B4-BE49-F238E27FC236}">
                <a16:creationId xmlns:a16="http://schemas.microsoft.com/office/drawing/2014/main" id="{84D8D2B6-75B1-8949-873C-B513CF1583D9}"/>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r="-4071"/>
          <a:stretch/>
        </p:blipFill>
        <p:spPr>
          <a:xfrm>
            <a:off x="7252185" y="3537167"/>
            <a:ext cx="1145833" cy="379066"/>
          </a:xfrm>
          <a:prstGeom prst="rect">
            <a:avLst/>
          </a:prstGeom>
        </p:spPr>
      </p:pic>
      <p:pic>
        <p:nvPicPr>
          <p:cNvPr id="13" name="Picture 2" descr="A picture containing clock, light&#10;&#10;Description generated with very high confidence">
            <a:extLst>
              <a:ext uri="{FF2B5EF4-FFF2-40B4-BE49-F238E27FC236}">
                <a16:creationId xmlns:a16="http://schemas.microsoft.com/office/drawing/2014/main" id="{346EF323-88F9-5C42-B4D9-9D92AF8C346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19012" y="309804"/>
            <a:ext cx="1257300" cy="470241"/>
          </a:xfrm>
          <a:prstGeom prst="rect">
            <a:avLst/>
          </a:prstGeom>
        </p:spPr>
      </p:pic>
    </p:spTree>
    <p:extLst>
      <p:ext uri="{BB962C8B-B14F-4D97-AF65-F5344CB8AC3E}">
        <p14:creationId xmlns:p14="http://schemas.microsoft.com/office/powerpoint/2010/main" val="390522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72" name="Google Shape;272;p38"/>
          <p:cNvSpPr txBox="1">
            <a:spLocks noGrp="1"/>
          </p:cNvSpPr>
          <p:nvPr>
            <p:ph type="sldNum" idx="12"/>
          </p:nvPr>
        </p:nvSpPr>
        <p:spPr>
          <a:xfrm>
            <a:off x="8628200" y="440475"/>
            <a:ext cx="36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a:t>
            </a:r>
          </a:p>
        </p:txBody>
      </p:sp>
      <p:graphicFrame>
        <p:nvGraphicFramePr>
          <p:cNvPr id="4" name="Tabulka 6">
            <a:extLst>
              <a:ext uri="{FF2B5EF4-FFF2-40B4-BE49-F238E27FC236}">
                <a16:creationId xmlns:a16="http://schemas.microsoft.com/office/drawing/2014/main" id="{C1756D1A-58A5-4BC1-A4E5-9EA566DA2E3D}"/>
              </a:ext>
            </a:extLst>
          </p:cNvPr>
          <p:cNvGraphicFramePr>
            <a:graphicFrameLocks noGrp="1"/>
          </p:cNvGraphicFramePr>
          <p:nvPr>
            <p:extLst>
              <p:ext uri="{D42A27DB-BD31-4B8C-83A1-F6EECF244321}">
                <p14:modId xmlns:p14="http://schemas.microsoft.com/office/powerpoint/2010/main" val="2663460343"/>
              </p:ext>
            </p:extLst>
          </p:nvPr>
        </p:nvGraphicFramePr>
        <p:xfrm>
          <a:off x="425128" y="1464472"/>
          <a:ext cx="7644042" cy="2773680"/>
        </p:xfrm>
        <a:graphic>
          <a:graphicData uri="http://schemas.openxmlformats.org/drawingml/2006/table">
            <a:tbl>
              <a:tblPr firstRow="1" bandRow="1">
                <a:tableStyleId>{E76E5F2B-ABD2-4873-8396-1E6174CED89A}</a:tableStyleId>
              </a:tblPr>
              <a:tblGrid>
                <a:gridCol w="1092006">
                  <a:extLst>
                    <a:ext uri="{9D8B030D-6E8A-4147-A177-3AD203B41FA5}">
                      <a16:colId xmlns:a16="http://schemas.microsoft.com/office/drawing/2014/main" val="1016888371"/>
                    </a:ext>
                  </a:extLst>
                </a:gridCol>
                <a:gridCol w="1092006">
                  <a:extLst>
                    <a:ext uri="{9D8B030D-6E8A-4147-A177-3AD203B41FA5}">
                      <a16:colId xmlns:a16="http://schemas.microsoft.com/office/drawing/2014/main" val="3431777994"/>
                    </a:ext>
                  </a:extLst>
                </a:gridCol>
                <a:gridCol w="1092006">
                  <a:extLst>
                    <a:ext uri="{9D8B030D-6E8A-4147-A177-3AD203B41FA5}">
                      <a16:colId xmlns:a16="http://schemas.microsoft.com/office/drawing/2014/main" val="3136690680"/>
                    </a:ext>
                  </a:extLst>
                </a:gridCol>
                <a:gridCol w="1092006">
                  <a:extLst>
                    <a:ext uri="{9D8B030D-6E8A-4147-A177-3AD203B41FA5}">
                      <a16:colId xmlns:a16="http://schemas.microsoft.com/office/drawing/2014/main" val="2542716889"/>
                    </a:ext>
                  </a:extLst>
                </a:gridCol>
                <a:gridCol w="1092006">
                  <a:extLst>
                    <a:ext uri="{9D8B030D-6E8A-4147-A177-3AD203B41FA5}">
                      <a16:colId xmlns:a16="http://schemas.microsoft.com/office/drawing/2014/main" val="2049942054"/>
                    </a:ext>
                  </a:extLst>
                </a:gridCol>
                <a:gridCol w="1092006">
                  <a:extLst>
                    <a:ext uri="{9D8B030D-6E8A-4147-A177-3AD203B41FA5}">
                      <a16:colId xmlns:a16="http://schemas.microsoft.com/office/drawing/2014/main" val="3642239073"/>
                    </a:ext>
                  </a:extLst>
                </a:gridCol>
                <a:gridCol w="1092006">
                  <a:extLst>
                    <a:ext uri="{9D8B030D-6E8A-4147-A177-3AD203B41FA5}">
                      <a16:colId xmlns:a16="http://schemas.microsoft.com/office/drawing/2014/main" val="3888047381"/>
                    </a:ext>
                  </a:extLst>
                </a:gridCol>
              </a:tblGrid>
              <a:tr h="313183">
                <a:tc>
                  <a:txBody>
                    <a:bodyPr/>
                    <a:lstStyle/>
                    <a:p>
                      <a:pPr lvl="0" algn="ctr">
                        <a:lnSpc>
                          <a:spcPct val="100000"/>
                        </a:lnSpc>
                        <a:spcBef>
                          <a:spcPts val="0"/>
                        </a:spcBef>
                        <a:spcAft>
                          <a:spcPts val="0"/>
                        </a:spcAft>
                        <a:buNone/>
                      </a:pPr>
                      <a:r>
                        <a:rPr lang="cs-CZ" sz="1100" b="1" i="0" u="none" strike="noStrike" noProof="0">
                          <a:latin typeface="Arial"/>
                        </a:rPr>
                        <a:t>Chatbot</a:t>
                      </a:r>
                      <a:endParaRPr lang="cs-CZ" sz="1100"/>
                    </a:p>
                  </a:txBody>
                  <a:tcPr anchor="ctr">
                    <a:solidFill>
                      <a:schemeClr val="accent5">
                        <a:lumMod val="60000"/>
                        <a:lumOff val="40000"/>
                      </a:schemeClr>
                    </a:solidFill>
                  </a:tcPr>
                </a:tc>
                <a:tc>
                  <a:txBody>
                    <a:bodyPr/>
                    <a:lstStyle/>
                    <a:p>
                      <a:pPr lvl="0" algn="ctr">
                        <a:buNone/>
                      </a:pPr>
                      <a:r>
                        <a:rPr lang="cs-CZ" sz="1100" b="1" i="0" u="none" strike="noStrike" noProof="0">
                          <a:latin typeface="Arial"/>
                        </a:rPr>
                        <a:t>Design</a:t>
                      </a:r>
                      <a:endParaRPr lang="cs-CZ" sz="1100"/>
                    </a:p>
                  </a:txBody>
                  <a:tcPr anchor="ctr">
                    <a:solidFill>
                      <a:schemeClr val="accent5">
                        <a:lumMod val="60000"/>
                        <a:lumOff val="40000"/>
                      </a:schemeClr>
                    </a:solidFill>
                  </a:tcPr>
                </a:tc>
                <a:tc>
                  <a:txBody>
                    <a:bodyPr/>
                    <a:lstStyle/>
                    <a:p>
                      <a:pPr lvl="0" algn="ctr">
                        <a:buNone/>
                      </a:pPr>
                      <a:r>
                        <a:rPr lang="cs-CZ" sz="1100" b="1" i="0" u="none" strike="noStrike" noProof="0" err="1">
                          <a:latin typeface="Arial"/>
                        </a:rPr>
                        <a:t>Usability</a:t>
                      </a:r>
                      <a:endParaRPr lang="cs-CZ" sz="1100"/>
                    </a:p>
                  </a:txBody>
                  <a:tcPr anchor="ctr">
                    <a:solidFill>
                      <a:schemeClr val="accent5">
                        <a:lumMod val="60000"/>
                        <a:lumOff val="40000"/>
                      </a:schemeClr>
                    </a:solidFill>
                  </a:tcPr>
                </a:tc>
                <a:tc>
                  <a:txBody>
                    <a:bodyPr/>
                    <a:lstStyle/>
                    <a:p>
                      <a:pPr lvl="0" algn="ctr">
                        <a:lnSpc>
                          <a:spcPct val="100000"/>
                        </a:lnSpc>
                        <a:spcBef>
                          <a:spcPts val="0"/>
                        </a:spcBef>
                        <a:spcAft>
                          <a:spcPts val="0"/>
                        </a:spcAft>
                        <a:buNone/>
                      </a:pPr>
                      <a:r>
                        <a:rPr lang="cs-CZ" sz="1100" b="1" i="0" u="none" strike="noStrike" noProof="0" err="1">
                          <a:latin typeface="Arial"/>
                        </a:rPr>
                        <a:t>Diagnostic</a:t>
                      </a:r>
                      <a:r>
                        <a:rPr lang="cs-CZ" sz="1100" b="1" i="0" u="none" strike="noStrike" noProof="0">
                          <a:latin typeface="Arial"/>
                        </a:rPr>
                        <a:t> </a:t>
                      </a:r>
                      <a:r>
                        <a:rPr lang="cs-CZ" sz="1100" b="1" i="0" u="none" strike="noStrike" noProof="0" err="1">
                          <a:latin typeface="Arial"/>
                        </a:rPr>
                        <a:t>process</a:t>
                      </a:r>
                      <a:endParaRPr lang="cs-CZ" sz="1100" err="1"/>
                    </a:p>
                  </a:txBody>
                  <a:tcPr anchor="ctr">
                    <a:solidFill>
                      <a:schemeClr val="accent5">
                        <a:lumMod val="60000"/>
                        <a:lumOff val="40000"/>
                      </a:schemeClr>
                    </a:solidFill>
                  </a:tcPr>
                </a:tc>
                <a:tc>
                  <a:txBody>
                    <a:bodyPr/>
                    <a:lstStyle/>
                    <a:p>
                      <a:pPr lvl="0" algn="ctr">
                        <a:lnSpc>
                          <a:spcPct val="100000"/>
                        </a:lnSpc>
                        <a:spcBef>
                          <a:spcPts val="0"/>
                        </a:spcBef>
                        <a:spcAft>
                          <a:spcPts val="0"/>
                        </a:spcAft>
                        <a:buNone/>
                      </a:pPr>
                      <a:r>
                        <a:rPr lang="cs-CZ" sz="1100" b="1" i="0" u="none" strike="noStrike" noProof="0" err="1">
                          <a:latin typeface="Arial"/>
                        </a:rPr>
                        <a:t>Credibility</a:t>
                      </a:r>
                      <a:r>
                        <a:rPr lang="cs-CZ" sz="1100" b="1" i="0" u="none" strike="noStrike" noProof="0">
                          <a:latin typeface="Arial"/>
                        </a:rPr>
                        <a:t> </a:t>
                      </a:r>
                      <a:r>
                        <a:rPr lang="cs-CZ" sz="1100" b="1" i="0" u="none" strike="noStrike" noProof="0" err="1">
                          <a:latin typeface="Arial"/>
                        </a:rPr>
                        <a:t>Accuracy</a:t>
                      </a:r>
                      <a:endParaRPr lang="cs-CZ" sz="1100" err="1"/>
                    </a:p>
                  </a:txBody>
                  <a:tcPr anchor="ctr">
                    <a:solidFill>
                      <a:schemeClr val="accent5">
                        <a:lumMod val="60000"/>
                        <a:lumOff val="40000"/>
                      </a:schemeClr>
                    </a:solidFill>
                  </a:tcPr>
                </a:tc>
                <a:tc>
                  <a:txBody>
                    <a:bodyPr/>
                    <a:lstStyle/>
                    <a:p>
                      <a:pPr lvl="0" algn="ctr">
                        <a:lnSpc>
                          <a:spcPct val="100000"/>
                        </a:lnSpc>
                        <a:spcBef>
                          <a:spcPts val="0"/>
                        </a:spcBef>
                        <a:spcAft>
                          <a:spcPts val="0"/>
                        </a:spcAft>
                        <a:buNone/>
                      </a:pPr>
                      <a:r>
                        <a:rPr lang="cs-CZ" sz="1100" b="1" i="0" u="none" strike="noStrike" noProof="0" err="1">
                          <a:latin typeface="Arial"/>
                        </a:rPr>
                        <a:t>Price</a:t>
                      </a:r>
                      <a:endParaRPr lang="cs-CZ" sz="1100" err="1"/>
                    </a:p>
                  </a:txBody>
                  <a:tcPr anchor="ctr">
                    <a:solidFill>
                      <a:schemeClr val="accent5">
                        <a:lumMod val="60000"/>
                        <a:lumOff val="40000"/>
                      </a:schemeClr>
                    </a:solidFill>
                  </a:tcPr>
                </a:tc>
                <a:tc>
                  <a:txBody>
                    <a:bodyPr/>
                    <a:lstStyle/>
                    <a:p>
                      <a:pPr lvl="0" algn="ctr">
                        <a:buNone/>
                      </a:pPr>
                      <a:r>
                        <a:rPr lang="cs-CZ" sz="1100" b="1" i="0" u="none" strike="noStrike" noProof="0" err="1">
                          <a:latin typeface="Arial"/>
                        </a:rPr>
                        <a:t>Extras</a:t>
                      </a:r>
                      <a:endParaRPr lang="cs-CZ" sz="1100"/>
                    </a:p>
                  </a:txBody>
                  <a:tcPr anchor="ctr">
                    <a:solidFill>
                      <a:schemeClr val="accent5">
                        <a:lumMod val="60000"/>
                        <a:lumOff val="40000"/>
                      </a:schemeClr>
                    </a:solidFill>
                  </a:tcPr>
                </a:tc>
                <a:extLst>
                  <a:ext uri="{0D108BD9-81ED-4DB2-BD59-A6C34878D82A}">
                    <a16:rowId xmlns:a16="http://schemas.microsoft.com/office/drawing/2014/main" val="3995866929"/>
                  </a:ext>
                </a:extLst>
              </a:tr>
              <a:tr h="175822">
                <a:tc>
                  <a:txBody>
                    <a:bodyPr/>
                    <a:lstStyle/>
                    <a:p>
                      <a:pPr lvl="0" algn="l">
                        <a:lnSpc>
                          <a:spcPct val="100000"/>
                        </a:lnSpc>
                        <a:spcBef>
                          <a:spcPts val="0"/>
                        </a:spcBef>
                        <a:spcAft>
                          <a:spcPts val="0"/>
                        </a:spcAft>
                        <a:buNone/>
                      </a:pPr>
                      <a:r>
                        <a:rPr lang="cs-CZ" sz="1000" b="1" i="0" u="none" strike="noStrike" noProof="0">
                          <a:latin typeface="Arial"/>
                        </a:rPr>
                        <a:t>INTELEFORM</a:t>
                      </a:r>
                      <a:endParaRPr lang="cs-CZ"/>
                    </a:p>
                  </a:txBody>
                  <a:tcPr/>
                </a:tc>
                <a:tc>
                  <a:txBody>
                    <a:bodyPr/>
                    <a:lstStyle/>
                    <a:p>
                      <a:pPr lvl="0" algn="ctr">
                        <a:buNone/>
                      </a:pPr>
                      <a:r>
                        <a:rPr lang="cs-CZ" sz="1800" b="1" i="0" u="none" strike="noStrike" noProof="0">
                          <a:solidFill>
                            <a:srgbClr val="00B050"/>
                          </a:solidFill>
                        </a:rPr>
                        <a:t>+++++</a:t>
                      </a:r>
                      <a:endParaRPr lang="cs-CZ"/>
                    </a:p>
                  </a:txBody>
                  <a:tcPr anchor="ctr"/>
                </a:tc>
                <a:tc>
                  <a:txBody>
                    <a:bodyPr/>
                    <a:lstStyle/>
                    <a:p>
                      <a:pPr lvl="0" algn="ctr">
                        <a:buNone/>
                      </a:pPr>
                      <a:r>
                        <a:rPr lang="cs-CZ" sz="1800" b="1" i="0" u="none" strike="noStrike" noProof="0">
                          <a:solidFill>
                            <a:srgbClr val="00B050"/>
                          </a:solidFill>
                          <a:latin typeface="Arial"/>
                        </a:rPr>
                        <a:t>+++++</a:t>
                      </a:r>
                      <a:endParaRPr lang="cs-CZ"/>
                    </a:p>
                  </a:txBody>
                  <a:tcPr anchor="ctr"/>
                </a:tc>
                <a:tc>
                  <a:txBody>
                    <a:bodyPr/>
                    <a:lstStyle/>
                    <a:p>
                      <a:pPr lvl="0" algn="ctr">
                        <a:buNone/>
                      </a:pPr>
                      <a:r>
                        <a:rPr lang="cs-CZ" sz="1800" b="1" i="0" u="none" strike="noStrike" noProof="0">
                          <a:solidFill>
                            <a:srgbClr val="00B050"/>
                          </a:solidFill>
                          <a:latin typeface="Arial"/>
                        </a:rPr>
                        <a:t>+++++</a:t>
                      </a:r>
                      <a:endParaRPr lang="cs-CZ"/>
                    </a:p>
                  </a:txBody>
                  <a:tcPr anchor="ctr"/>
                </a:tc>
                <a:tc>
                  <a:txBody>
                    <a:bodyPr/>
                    <a:lstStyle/>
                    <a:p>
                      <a:pPr lvl="0" algn="ctr">
                        <a:buNone/>
                      </a:pPr>
                      <a:r>
                        <a:rPr lang="cs-CZ" sz="1800" b="1" i="0" u="none" strike="noStrike" noProof="0">
                          <a:solidFill>
                            <a:srgbClr val="00B050"/>
                          </a:solidFill>
                        </a:rPr>
                        <a:t>+++++</a:t>
                      </a:r>
                      <a:endParaRPr lang="cs-CZ"/>
                    </a:p>
                  </a:txBody>
                  <a:tcPr anchor="ctr"/>
                </a:tc>
                <a:tc>
                  <a:txBody>
                    <a:bodyPr/>
                    <a:lstStyle/>
                    <a:p>
                      <a:pPr lvl="0" algn="ctr">
                        <a:buNone/>
                      </a:pPr>
                      <a:r>
                        <a:rPr lang="cs-CZ" sz="900"/>
                        <a:t>free</a:t>
                      </a:r>
                      <a:endParaRPr lang="cs-CZ"/>
                    </a:p>
                  </a:txBody>
                  <a:tcPr anchor="ctr"/>
                </a:tc>
                <a:tc>
                  <a:txBody>
                    <a:bodyPr/>
                    <a:lstStyle/>
                    <a:p>
                      <a:pPr lvl="0" algn="ctr">
                        <a:buNone/>
                      </a:pPr>
                      <a:r>
                        <a:rPr lang="cs-CZ" sz="1800" b="1" i="0" u="none" strike="noStrike" noProof="0">
                          <a:solidFill>
                            <a:srgbClr val="00B050"/>
                          </a:solidFill>
                        </a:rPr>
                        <a:t>+++++</a:t>
                      </a:r>
                      <a:endParaRPr lang="cs-CZ"/>
                    </a:p>
                  </a:txBody>
                  <a:tcPr anchor="ctr"/>
                </a:tc>
                <a:extLst>
                  <a:ext uri="{0D108BD9-81ED-4DB2-BD59-A6C34878D82A}">
                    <a16:rowId xmlns:a16="http://schemas.microsoft.com/office/drawing/2014/main" val="1426655094"/>
                  </a:ext>
                </a:extLst>
              </a:tr>
              <a:tr h="175822">
                <a:tc>
                  <a:txBody>
                    <a:bodyPr/>
                    <a:lstStyle/>
                    <a:p>
                      <a:pPr lvl="0" algn="l">
                        <a:lnSpc>
                          <a:spcPct val="100000"/>
                        </a:lnSpc>
                        <a:spcBef>
                          <a:spcPts val="0"/>
                        </a:spcBef>
                        <a:spcAft>
                          <a:spcPts val="0"/>
                        </a:spcAft>
                        <a:buNone/>
                      </a:pPr>
                      <a:r>
                        <a:rPr lang="cs-CZ" sz="1000" b="1" i="0" u="none" strike="noStrike" noProof="0">
                          <a:latin typeface="Arial"/>
                        </a:rPr>
                        <a:t>Mayo </a:t>
                      </a:r>
                      <a:r>
                        <a:rPr lang="cs-CZ" sz="1000" b="1" i="0" u="none" strike="noStrike" noProof="0" err="1">
                          <a:latin typeface="Arial"/>
                        </a:rPr>
                        <a:t>Clinic</a:t>
                      </a:r>
                    </a:p>
                    <a:p>
                      <a:pPr lvl="0" algn="l">
                        <a:lnSpc>
                          <a:spcPct val="100000"/>
                        </a:lnSpc>
                        <a:spcBef>
                          <a:spcPts val="0"/>
                        </a:spcBef>
                        <a:spcAft>
                          <a:spcPts val="0"/>
                        </a:spcAft>
                        <a:buNone/>
                      </a:pPr>
                      <a:endParaRPr lang="cs-CZ" sz="1000" b="1" i="0" u="none" strike="noStrike" noProof="0">
                        <a:latin typeface="Arial"/>
                      </a:endParaRPr>
                    </a:p>
                  </a:txBody>
                  <a:tcPr/>
                </a:tc>
                <a:tc>
                  <a:txBody>
                    <a:bodyPr/>
                    <a:lstStyle/>
                    <a:p>
                      <a:pPr algn="ctr"/>
                      <a:r>
                        <a:rPr lang="cs-CZ" sz="1800" b="1">
                          <a:solidFill>
                            <a:srgbClr val="00B050"/>
                          </a:solidFill>
                        </a:rPr>
                        <a:t>+</a:t>
                      </a:r>
                      <a:r>
                        <a:rPr lang="cs-CZ" sz="1800" b="1">
                          <a:solidFill>
                            <a:srgbClr val="FF0000"/>
                          </a:solidFill>
                        </a:rPr>
                        <a:t>----</a:t>
                      </a:r>
                    </a:p>
                  </a:txBody>
                  <a:tcPr anchor="ctr"/>
                </a:tc>
                <a:tc>
                  <a:txBody>
                    <a:bodyPr/>
                    <a:lstStyle/>
                    <a:p>
                      <a:pPr algn="ctr"/>
                      <a:r>
                        <a:rPr lang="cs-CZ" sz="1800" b="1">
                          <a:solidFill>
                            <a:srgbClr val="00B050"/>
                          </a:solidFill>
                        </a:rPr>
                        <a:t>+++++</a:t>
                      </a:r>
                    </a:p>
                  </a:txBody>
                  <a:tcPr anchor="ctr"/>
                </a:tc>
                <a:tc>
                  <a:txBody>
                    <a:bodyPr/>
                    <a:lstStyle/>
                    <a:p>
                      <a:pPr algn="ctr"/>
                      <a:r>
                        <a:rPr lang="cs-CZ" sz="1800" b="1">
                          <a:solidFill>
                            <a:srgbClr val="00B050"/>
                          </a:solidFill>
                        </a:rPr>
                        <a:t>++++</a:t>
                      </a:r>
                      <a:r>
                        <a:rPr lang="cs-CZ" sz="1800" b="1">
                          <a:solidFill>
                            <a:srgbClr val="FF0000"/>
                          </a:solidFill>
                        </a:rPr>
                        <a:t>-</a:t>
                      </a:r>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rPr>
                        <a:t>-</a:t>
                      </a:r>
                      <a:r>
                        <a:rPr lang="cs-CZ" sz="1800" b="1" i="0" u="none" strike="noStrike" noProof="0">
                          <a:solidFill>
                            <a:srgbClr val="FF0000"/>
                          </a:solidFill>
                          <a:latin typeface="Arial"/>
                        </a:rPr>
                        <a:t>--</a:t>
                      </a:r>
                      <a:endParaRPr lang="cs-CZ" sz="1800"/>
                    </a:p>
                  </a:txBody>
                  <a:tcPr anchor="ctr"/>
                </a:tc>
                <a:tc>
                  <a:txBody>
                    <a:bodyPr/>
                    <a:lstStyle/>
                    <a:p>
                      <a:pPr algn="ctr"/>
                      <a:r>
                        <a:rPr lang="cs-CZ" sz="900"/>
                        <a:t>free</a:t>
                      </a:r>
                    </a:p>
                  </a:txBody>
                  <a:tcPr anchor="ctr"/>
                </a:tc>
                <a:tc>
                  <a:txBody>
                    <a:bodyPr/>
                    <a:lstStyle/>
                    <a:p>
                      <a:pPr lvl="0" algn="ctr">
                        <a:buNone/>
                      </a:pPr>
                      <a:r>
                        <a:rPr lang="cs-CZ" sz="1800" b="1" i="0" u="none" strike="noStrike" noProof="0">
                          <a:solidFill>
                            <a:srgbClr val="00B050"/>
                          </a:solidFill>
                        </a:rPr>
                        <a:t>+</a:t>
                      </a:r>
                      <a:r>
                        <a:rPr lang="cs-CZ" sz="1800" b="1" i="0" u="none" strike="noStrike" noProof="0">
                          <a:solidFill>
                            <a:srgbClr val="FF0000"/>
                          </a:solidFill>
                        </a:rPr>
                        <a:t>----</a:t>
                      </a:r>
                      <a:endParaRPr lang="cs-CZ" sz="1800"/>
                    </a:p>
                  </a:txBody>
                  <a:tcPr anchor="ctr"/>
                </a:tc>
                <a:extLst>
                  <a:ext uri="{0D108BD9-81ED-4DB2-BD59-A6C34878D82A}">
                    <a16:rowId xmlns:a16="http://schemas.microsoft.com/office/drawing/2014/main" val="1889150536"/>
                  </a:ext>
                </a:extLst>
              </a:tr>
              <a:tr h="170328">
                <a:tc>
                  <a:txBody>
                    <a:bodyPr/>
                    <a:lstStyle/>
                    <a:p>
                      <a:pPr lvl="0">
                        <a:buNone/>
                      </a:pPr>
                      <a:r>
                        <a:rPr lang="cs-CZ" sz="1000" b="1" i="0" u="none" strike="noStrike" noProof="0">
                          <a:latin typeface="Arial"/>
                        </a:rPr>
                        <a:t>WEBMD</a:t>
                      </a:r>
                    </a:p>
                    <a:p>
                      <a:pPr lvl="0">
                        <a:buNone/>
                      </a:pPr>
                      <a:endParaRPr lang="cs-CZ" sz="1000" b="1" i="0" u="none" strike="noStrike" noProof="0">
                        <a:latin typeface="Arial"/>
                      </a:endParaRPr>
                    </a:p>
                  </a:txBody>
                  <a:tcPr/>
                </a:tc>
                <a:tc>
                  <a:txBody>
                    <a:bodyPr/>
                    <a:lstStyle/>
                    <a:p>
                      <a:pPr lvl="0" algn="ctr">
                        <a:buNone/>
                      </a:pPr>
                      <a:r>
                        <a:rPr lang="cs-CZ" sz="1800" b="1">
                          <a:solidFill>
                            <a:srgbClr val="00B050"/>
                          </a:solidFill>
                        </a:rPr>
                        <a:t>+++</a:t>
                      </a:r>
                      <a:r>
                        <a:rPr lang="cs-CZ" sz="1800" b="1">
                          <a:solidFill>
                            <a:srgbClr val="FF0000"/>
                          </a:solidFill>
                        </a:rPr>
                        <a:t>--</a:t>
                      </a:r>
                    </a:p>
                  </a:txBody>
                  <a:tcPr anchor="ctr"/>
                </a:tc>
                <a:tc>
                  <a:txBody>
                    <a:bodyPr/>
                    <a:lstStyle/>
                    <a:p>
                      <a:pPr lvl="0" algn="ctr">
                        <a:buNone/>
                      </a:pPr>
                      <a:r>
                        <a:rPr lang="cs-CZ" sz="1800" b="1">
                          <a:solidFill>
                            <a:srgbClr val="00B050"/>
                          </a:solidFil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rPr>
                        <a:t>-</a:t>
                      </a:r>
                      <a:r>
                        <a:rPr lang="cs-CZ" sz="1800" b="1" i="0" u="none" strike="noStrike" noProof="0">
                          <a:solidFill>
                            <a:srgbClr val="FF0000"/>
                          </a:solidFill>
                          <a:latin typeface="Arial"/>
                        </a:rPr>
                        <a:t>--</a:t>
                      </a:r>
                      <a:endParaRPr lang="cs-CZ" sz="1800"/>
                    </a:p>
                  </a:txBody>
                  <a:tcPr anchor="ctr"/>
                </a:tc>
                <a:tc>
                  <a:txBody>
                    <a:bodyPr/>
                    <a:lstStyle/>
                    <a:p>
                      <a:pPr lvl="0" algn="ctr">
                        <a:buNone/>
                      </a:pPr>
                      <a:r>
                        <a:rPr lang="cs-CZ" sz="900"/>
                        <a:t>free</a:t>
                      </a:r>
                    </a:p>
                  </a:txBody>
                  <a:tcPr anchor="ctr"/>
                </a:tc>
                <a:tc>
                  <a:txBody>
                    <a:bodyPr/>
                    <a:lstStyle/>
                    <a:p>
                      <a:pPr lvl="0" algn="ctr">
                        <a:buNone/>
                      </a:pPr>
                      <a:r>
                        <a:rPr lang="cs-CZ" sz="1800" b="1" i="0" u="none" strike="noStrike" noProof="0">
                          <a:solidFill>
                            <a:srgbClr val="00B050"/>
                          </a:solidFill>
                        </a:rPr>
                        <a:t>+++</a:t>
                      </a:r>
                      <a:r>
                        <a:rPr lang="cs-CZ" sz="1800" b="1" i="0" u="none" strike="noStrike" noProof="0">
                          <a:solidFill>
                            <a:srgbClr val="FF0000"/>
                          </a:solidFill>
                        </a:rPr>
                        <a:t>--</a:t>
                      </a:r>
                      <a:endParaRPr lang="cs-CZ"/>
                    </a:p>
                  </a:txBody>
                  <a:tcPr anchor="ctr"/>
                </a:tc>
                <a:extLst>
                  <a:ext uri="{0D108BD9-81ED-4DB2-BD59-A6C34878D82A}">
                    <a16:rowId xmlns:a16="http://schemas.microsoft.com/office/drawing/2014/main" val="3725622236"/>
                  </a:ext>
                </a:extLst>
              </a:tr>
              <a:tr h="214283">
                <a:tc>
                  <a:txBody>
                    <a:bodyPr/>
                    <a:lstStyle/>
                    <a:p>
                      <a:pPr lvl="0">
                        <a:buNone/>
                      </a:pPr>
                      <a:r>
                        <a:rPr lang="cs-CZ" sz="1000" b="1" i="0" u="none" strike="noStrike" noProof="0">
                          <a:latin typeface="Arial"/>
                        </a:rPr>
                        <a:t>SYMPTOMATE</a:t>
                      </a:r>
                    </a:p>
                    <a:p>
                      <a:pPr lvl="0">
                        <a:buNone/>
                      </a:pPr>
                      <a:endParaRPr lang="cs-CZ" sz="1000" b="1" i="0" u="none" strike="noStrike" noProof="0">
                        <a:latin typeface="Arial"/>
                      </a:endParaRPr>
                    </a:p>
                  </a:txBody>
                  <a:tcP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a:solidFill>
                            <a:srgbClr val="00B050"/>
                          </a:solidFil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a:solidFill>
                            <a:srgbClr val="00B050"/>
                          </a:solidFill>
                        </a:rPr>
                        <a:t>++++</a:t>
                      </a:r>
                      <a:r>
                        <a:rPr lang="cs-CZ" sz="1800" b="1">
                          <a:solidFill>
                            <a:srgbClr val="FF0000"/>
                          </a:solidFil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rPr>
                        <a:t>-</a:t>
                      </a:r>
                      <a:r>
                        <a:rPr lang="cs-CZ" sz="1800" b="1" i="0" u="none" strike="noStrike" noProof="0">
                          <a:solidFill>
                            <a:srgbClr val="FF0000"/>
                          </a:solidFill>
                          <a:latin typeface="Arial"/>
                        </a:rPr>
                        <a:t>--</a:t>
                      </a:r>
                      <a:endParaRPr lang="cs-CZ" sz="1800"/>
                    </a:p>
                  </a:txBody>
                  <a:tcPr anchor="ctr"/>
                </a:tc>
                <a:tc>
                  <a:txBody>
                    <a:bodyPr/>
                    <a:lstStyle/>
                    <a:p>
                      <a:pPr lvl="0" algn="ctr">
                        <a:buNone/>
                      </a:pPr>
                      <a:r>
                        <a:rPr lang="cs-CZ" sz="900"/>
                        <a:t>free</a:t>
                      </a:r>
                      <a:endParaRPr lang="cs-CZ"/>
                    </a:p>
                  </a:txBody>
                  <a:tcPr anchor="ctr"/>
                </a:tc>
                <a:tc>
                  <a:txBody>
                    <a:bodyPr/>
                    <a:lstStyle/>
                    <a:p>
                      <a:pPr lvl="0" algn="ctr">
                        <a:buNone/>
                      </a:pPr>
                      <a:r>
                        <a:rPr lang="cs-CZ" sz="1800" b="1" i="0" u="none" strike="noStrike" noProof="0">
                          <a:solidFill>
                            <a:srgbClr val="00B050"/>
                          </a:solidFill>
                        </a:rPr>
                        <a:t>+++</a:t>
                      </a:r>
                      <a:r>
                        <a:rPr lang="cs-CZ" sz="1800" b="1" i="0" u="none" strike="noStrike" noProof="0">
                          <a:solidFill>
                            <a:srgbClr val="FF0000"/>
                          </a:solidFill>
                        </a:rPr>
                        <a:t>--</a:t>
                      </a:r>
                      <a:endParaRPr lang="cs-CZ"/>
                    </a:p>
                  </a:txBody>
                  <a:tcPr anchor="ctr"/>
                </a:tc>
                <a:extLst>
                  <a:ext uri="{0D108BD9-81ED-4DB2-BD59-A6C34878D82A}">
                    <a16:rowId xmlns:a16="http://schemas.microsoft.com/office/drawing/2014/main" val="1026520496"/>
                  </a:ext>
                </a:extLst>
              </a:tr>
              <a:tr h="170328">
                <a:tc>
                  <a:txBody>
                    <a:bodyPr/>
                    <a:lstStyle/>
                    <a:p>
                      <a:pPr lvl="0" algn="l">
                        <a:lnSpc>
                          <a:spcPct val="100000"/>
                        </a:lnSpc>
                        <a:spcBef>
                          <a:spcPts val="0"/>
                        </a:spcBef>
                        <a:spcAft>
                          <a:spcPts val="0"/>
                        </a:spcAft>
                        <a:buNone/>
                      </a:pPr>
                      <a:r>
                        <a:rPr lang="cs-CZ" sz="1000" b="1" i="0" u="none" strike="noStrike" noProof="0">
                          <a:latin typeface="Arial"/>
                        </a:rPr>
                        <a:t>ADA</a:t>
                      </a:r>
                    </a:p>
                    <a:p>
                      <a:pPr lvl="0" algn="l">
                        <a:lnSpc>
                          <a:spcPct val="100000"/>
                        </a:lnSpc>
                        <a:spcBef>
                          <a:spcPts val="0"/>
                        </a:spcBef>
                        <a:spcAft>
                          <a:spcPts val="0"/>
                        </a:spcAft>
                        <a:buNone/>
                      </a:pPr>
                      <a:endParaRPr lang="cs-CZ" sz="1000" b="1" i="0" u="none" strike="noStrike" noProof="0">
                        <a:latin typeface="Arial"/>
                      </a:endParaRPr>
                    </a:p>
                  </a:txBody>
                  <a:tcPr/>
                </a:tc>
                <a:tc>
                  <a:txBody>
                    <a:bodyPr/>
                    <a:lstStyle/>
                    <a:p>
                      <a:pPr lvl="0" algn="ctr">
                        <a:buNone/>
                      </a:pPr>
                      <a:r>
                        <a:rPr lang="cs-CZ" sz="1800" b="1" i="0" u="none" strike="noStrike" noProof="0">
                          <a:solidFill>
                            <a:srgbClr val="00B050"/>
                          </a:solidFill>
                          <a:latin typeface="Arial"/>
                        </a:rPr>
                        <a:t>+++++</a:t>
                      </a:r>
                      <a:endParaRPr lang="cs-CZ"/>
                    </a:p>
                  </a:txBody>
                  <a:tcPr anchor="ctr"/>
                </a:tc>
                <a:tc>
                  <a:txBody>
                    <a:bodyPr/>
                    <a:lstStyle/>
                    <a:p>
                      <a:pPr lvl="0" algn="ctr">
                        <a:buNone/>
                      </a:pPr>
                      <a:r>
                        <a:rPr lang="cs-CZ" sz="1800" b="1">
                          <a:solidFill>
                            <a:srgbClr val="00B050"/>
                          </a:solidFill>
                        </a:rPr>
                        <a:t>+++++</a:t>
                      </a:r>
                      <a:endParaRPr lang="cs-CZ"/>
                    </a:p>
                  </a:txBody>
                  <a:tcPr anchor="ctr"/>
                </a:tc>
                <a:tc>
                  <a:txBody>
                    <a:bodyPr/>
                    <a:lstStyle/>
                    <a:p>
                      <a:pPr lvl="0" algn="ctr">
                        <a:buNone/>
                      </a:pPr>
                      <a:r>
                        <a:rPr lang="cs-CZ" sz="1800" b="1">
                          <a:solidFill>
                            <a:srgbClr val="00B050"/>
                          </a:solidFill>
                        </a:rPr>
                        <a:t>+++</a:t>
                      </a:r>
                      <a:r>
                        <a:rPr lang="cs-CZ" sz="1800" b="1" i="0" u="none" strike="noStrike" noProof="0">
                          <a:solidFill>
                            <a:srgbClr val="FF0000"/>
                          </a:solidFill>
                          <a:latin typeface="Arial"/>
                        </a:rPr>
                        <a:t>-</a:t>
                      </a:r>
                      <a:r>
                        <a:rPr lang="cs-CZ" sz="1800" b="1">
                          <a:solidFill>
                            <a:srgbClr val="FF0000"/>
                          </a:solidFil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sz="1800"/>
                    </a:p>
                  </a:txBody>
                  <a:tcPr anchor="ctr"/>
                </a:tc>
                <a:tc>
                  <a:txBody>
                    <a:bodyPr/>
                    <a:lstStyle/>
                    <a:p>
                      <a:pPr lvl="0" algn="ctr">
                        <a:buNone/>
                      </a:pPr>
                      <a:r>
                        <a:rPr lang="cs-CZ" sz="900"/>
                        <a:t>free</a:t>
                      </a:r>
                      <a:endParaRPr lang="cs-CZ"/>
                    </a:p>
                  </a:txBody>
                  <a:tcPr anchor="ctr"/>
                </a:tc>
                <a:tc>
                  <a:txBody>
                    <a:bodyPr/>
                    <a:lstStyle/>
                    <a:p>
                      <a:pPr lvl="0" algn="ctr">
                        <a:buNone/>
                      </a:pPr>
                      <a:r>
                        <a:rPr lang="cs-CZ" sz="1800" b="1" i="0" u="none" strike="noStrike" noProof="0">
                          <a:solidFill>
                            <a:srgbClr val="00B050"/>
                          </a:solidFill>
                        </a:rPr>
                        <a:t>+++</a:t>
                      </a:r>
                      <a:r>
                        <a:rPr lang="cs-CZ" sz="1800" b="1" i="0" u="none" strike="noStrike" noProof="0">
                          <a:solidFill>
                            <a:srgbClr val="FF0000"/>
                          </a:solidFill>
                        </a:rPr>
                        <a:t>--</a:t>
                      </a:r>
                      <a:endParaRPr lang="cs-CZ"/>
                    </a:p>
                  </a:txBody>
                  <a:tcPr anchor="ctr"/>
                </a:tc>
                <a:extLst>
                  <a:ext uri="{0D108BD9-81ED-4DB2-BD59-A6C34878D82A}">
                    <a16:rowId xmlns:a16="http://schemas.microsoft.com/office/drawing/2014/main" val="4181898071"/>
                  </a:ext>
                </a:extLst>
              </a:tr>
              <a:tr h="175822">
                <a:tc>
                  <a:txBody>
                    <a:bodyPr/>
                    <a:lstStyle/>
                    <a:p>
                      <a:pPr lvl="0" algn="l">
                        <a:lnSpc>
                          <a:spcPct val="100000"/>
                        </a:lnSpc>
                        <a:spcBef>
                          <a:spcPts val="0"/>
                        </a:spcBef>
                        <a:spcAft>
                          <a:spcPts val="0"/>
                        </a:spcAft>
                        <a:buNone/>
                      </a:pPr>
                      <a:r>
                        <a:rPr lang="cs-CZ" sz="1000" b="1" i="0" u="none" strike="noStrike" noProof="0">
                          <a:latin typeface="Arial"/>
                        </a:rPr>
                        <a:t>YOUR.MD</a:t>
                      </a:r>
                    </a:p>
                    <a:p>
                      <a:pPr lvl="0" algn="l">
                        <a:lnSpc>
                          <a:spcPct val="100000"/>
                        </a:lnSpc>
                        <a:spcBef>
                          <a:spcPts val="0"/>
                        </a:spcBef>
                        <a:spcAft>
                          <a:spcPts val="0"/>
                        </a:spcAft>
                        <a:buNone/>
                      </a:pPr>
                      <a:endParaRPr lang="cs-CZ" sz="1000" b="1" i="0" u="none" strike="noStrike" noProof="0">
                        <a:latin typeface="Arial"/>
                      </a:endParaRPr>
                    </a:p>
                  </a:txBody>
                  <a:tcP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a:p>
                  </a:txBody>
                  <a:tcPr anchor="ctr"/>
                </a:tc>
                <a:tc>
                  <a:txBody>
                    <a:bodyPr/>
                    <a:lstStyle/>
                    <a:p>
                      <a:pPr lvl="0" algn="ctr">
                        <a:buNone/>
                      </a:pPr>
                      <a:r>
                        <a:rPr lang="cs-CZ" sz="1800" b="1">
                          <a:solidFill>
                            <a:srgbClr val="00B050"/>
                          </a:solidFill>
                        </a:rPr>
                        <a:t>+++++</a:t>
                      </a:r>
                      <a:endParaRPr lang="cs-CZ"/>
                    </a:p>
                  </a:txBody>
                  <a:tcPr anchor="ctr"/>
                </a:tc>
                <a:tc>
                  <a:txBody>
                    <a:bodyPr/>
                    <a:lstStyle/>
                    <a:p>
                      <a:pPr lvl="0" algn="ctr">
                        <a:buNone/>
                      </a:pPr>
                      <a:r>
                        <a:rPr lang="cs-CZ" sz="1800" b="1">
                          <a:solidFill>
                            <a:srgbClr val="00B050"/>
                          </a:solidFill>
                        </a:rPr>
                        <a:t>++++</a:t>
                      </a:r>
                      <a:r>
                        <a:rPr lang="cs-CZ" sz="1800" b="1">
                          <a:solidFill>
                            <a:srgbClr val="FF0000"/>
                          </a:solidFill>
                        </a:rPr>
                        <a:t>-</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sz="1800"/>
                    </a:p>
                  </a:txBody>
                  <a:tcPr anchor="ctr"/>
                </a:tc>
                <a:tc>
                  <a:txBody>
                    <a:bodyPr/>
                    <a:lstStyle/>
                    <a:p>
                      <a:pPr lvl="0" algn="ctr">
                        <a:buNone/>
                      </a:pPr>
                      <a:r>
                        <a:rPr lang="cs-CZ" sz="900"/>
                        <a:t>free</a:t>
                      </a:r>
                      <a:endParaRPr lang="cs-CZ"/>
                    </a:p>
                  </a:txBody>
                  <a:tcPr anchor="ctr"/>
                </a:tc>
                <a:tc>
                  <a:txBody>
                    <a:bodyPr/>
                    <a:lstStyle/>
                    <a:p>
                      <a:pPr lvl="0" algn="ctr">
                        <a:buNone/>
                      </a:pPr>
                      <a:r>
                        <a:rPr lang="cs-CZ" sz="1800" b="1" i="0" u="none" strike="noStrike" noProof="0">
                          <a:solidFill>
                            <a:srgbClr val="00B050"/>
                          </a:solidFill>
                          <a:latin typeface="Arial"/>
                        </a:rPr>
                        <a:t>++++</a:t>
                      </a:r>
                      <a:r>
                        <a:rPr lang="cs-CZ" sz="1800" b="1" i="0" u="none" strike="noStrike" noProof="0">
                          <a:solidFill>
                            <a:srgbClr val="FF0000"/>
                          </a:solidFill>
                          <a:latin typeface="Arial"/>
                        </a:rPr>
                        <a:t>-</a:t>
                      </a:r>
                      <a:endParaRPr lang="cs-CZ"/>
                    </a:p>
                  </a:txBody>
                  <a:tcPr/>
                </a:tc>
                <a:extLst>
                  <a:ext uri="{0D108BD9-81ED-4DB2-BD59-A6C34878D82A}">
                    <a16:rowId xmlns:a16="http://schemas.microsoft.com/office/drawing/2014/main" val="1650441052"/>
                  </a:ext>
                </a:extLst>
              </a:tr>
            </a:tbl>
          </a:graphicData>
        </a:graphic>
      </p:graphicFrame>
      <p:sp>
        <p:nvSpPr>
          <p:cNvPr id="5" name="TextovéPole 4">
            <a:extLst>
              <a:ext uri="{FF2B5EF4-FFF2-40B4-BE49-F238E27FC236}">
                <a16:creationId xmlns:a16="http://schemas.microsoft.com/office/drawing/2014/main" id="{6B2A2EA3-7A71-4C10-ABE7-9721BA92810A}"/>
              </a:ext>
            </a:extLst>
          </p:cNvPr>
          <p:cNvSpPr txBox="1"/>
          <p:nvPr/>
        </p:nvSpPr>
        <p:spPr>
          <a:xfrm>
            <a:off x="2535073" y="4927693"/>
            <a:ext cx="60869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Source: </a:t>
            </a:r>
            <a:r>
              <a:rPr lang="en-US" sz="800" err="1"/>
              <a:t>Medicalfuturist</a:t>
            </a:r>
            <a:r>
              <a:rPr lang="en-US" sz="800"/>
              <a:t>, https://cdn.medicalfuturist.com/wp-content/uploads/2019/04/The-Big-Symptom-Checker-Review_upd.png</a:t>
            </a:r>
            <a:endParaRPr lang="cs-CZ" sz="1200"/>
          </a:p>
        </p:txBody>
      </p:sp>
      <p:sp>
        <p:nvSpPr>
          <p:cNvPr id="7" name="Nadpis 6">
            <a:extLst>
              <a:ext uri="{FF2B5EF4-FFF2-40B4-BE49-F238E27FC236}">
                <a16:creationId xmlns:a16="http://schemas.microsoft.com/office/drawing/2014/main" id="{922D156A-0477-4CBA-882C-8233354E422B}"/>
              </a:ext>
            </a:extLst>
          </p:cNvPr>
          <p:cNvSpPr>
            <a:spLocks noGrp="1"/>
          </p:cNvSpPr>
          <p:nvPr>
            <p:ph type="title" idx="4"/>
          </p:nvPr>
        </p:nvSpPr>
        <p:spPr>
          <a:xfrm>
            <a:off x="591875" y="339650"/>
            <a:ext cx="4386017" cy="674700"/>
          </a:xfrm>
        </p:spPr>
        <p:txBody>
          <a:bodyPr/>
          <a:lstStyle/>
          <a:p>
            <a:r>
              <a:rPr lang="cs-CZ" err="1">
                <a:latin typeface="Inter"/>
              </a:rPr>
              <a:t>Competitive</a:t>
            </a:r>
            <a:r>
              <a:rPr lang="cs-CZ">
                <a:latin typeface="Inter"/>
              </a:rPr>
              <a:t> </a:t>
            </a:r>
            <a:r>
              <a:rPr lang="cs-CZ" err="1">
                <a:latin typeface="Inter"/>
              </a:rPr>
              <a:t>Analysis</a:t>
            </a:r>
            <a:endParaRPr lang="cs-CZ">
              <a:latin typeface="Inter"/>
            </a:endParaRPr>
          </a:p>
        </p:txBody>
      </p:sp>
    </p:spTree>
    <p:extLst>
      <p:ext uri="{BB962C8B-B14F-4D97-AF65-F5344CB8AC3E}">
        <p14:creationId xmlns:p14="http://schemas.microsoft.com/office/powerpoint/2010/main" val="403862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8"/>
          <p:cNvSpPr txBox="1">
            <a:spLocks noGrp="1"/>
          </p:cNvSpPr>
          <p:nvPr>
            <p:ph type="title"/>
          </p:nvPr>
        </p:nvSpPr>
        <p:spPr>
          <a:xfrm>
            <a:off x="591875" y="339650"/>
            <a:ext cx="4272000" cy="6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Inter"/>
              </a:rPr>
              <a:t>Why Are We Unique?</a:t>
            </a:r>
          </a:p>
        </p:txBody>
      </p:sp>
      <p:sp>
        <p:nvSpPr>
          <p:cNvPr id="468" name="Google Shape;468;p48"/>
          <p:cNvSpPr/>
          <p:nvPr/>
        </p:nvSpPr>
        <p:spPr>
          <a:xfrm>
            <a:off x="0" y="1383775"/>
            <a:ext cx="7258558" cy="321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8"/>
          <p:cNvSpPr txBox="1">
            <a:spLocks noGrp="1"/>
          </p:cNvSpPr>
          <p:nvPr>
            <p:ph type="body" idx="1"/>
          </p:nvPr>
        </p:nvSpPr>
        <p:spPr>
          <a:xfrm>
            <a:off x="145407" y="1909651"/>
            <a:ext cx="6972195" cy="2575722"/>
          </a:xfrm>
          <a:prstGeom prst="rect">
            <a:avLst/>
          </a:prstGeom>
        </p:spPr>
        <p:txBody>
          <a:bodyPr spcFirstLastPara="1" wrap="square" lIns="91425" tIns="91425" rIns="91425" bIns="91425" anchor="ctr" anchorCtr="0">
            <a:noAutofit/>
          </a:bodyPr>
          <a:lstStyle/>
          <a:p>
            <a:r>
              <a:rPr lang="en-US" sz="1300"/>
              <a:t>Only health bot targeted to 18-34 year old's </a:t>
            </a:r>
          </a:p>
          <a:p>
            <a:pPr>
              <a:spcBef>
                <a:spcPts val="1000"/>
              </a:spcBef>
            </a:pPr>
            <a:r>
              <a:rPr lang="en-US" sz="1300">
                <a:solidFill>
                  <a:schemeClr val="tx1"/>
                </a:solidFill>
              </a:rPr>
              <a:t>Service Bot </a:t>
            </a:r>
          </a:p>
          <a:p>
            <a:pPr lvl="1">
              <a:lnSpc>
                <a:spcPct val="114999"/>
              </a:lnSpc>
              <a:spcBef>
                <a:spcPts val="1000"/>
              </a:spcBef>
            </a:pPr>
            <a:r>
              <a:rPr lang="en-US" sz="1300"/>
              <a:t>Increases user engagement on platform/site</a:t>
            </a:r>
          </a:p>
          <a:p>
            <a:pPr>
              <a:spcBef>
                <a:spcPts val="1000"/>
              </a:spcBef>
            </a:pPr>
            <a:r>
              <a:rPr lang="en-US" sz="1300">
                <a:solidFill>
                  <a:schemeClr val="tx1"/>
                </a:solidFill>
              </a:rPr>
              <a:t>Versatile</a:t>
            </a:r>
            <a:r>
              <a:rPr lang="en-US" sz="1300"/>
              <a:t> </a:t>
            </a:r>
          </a:p>
          <a:p>
            <a:pPr lvl="1">
              <a:lnSpc>
                <a:spcPct val="114999"/>
              </a:lnSpc>
              <a:spcBef>
                <a:spcPts val="1000"/>
              </a:spcBef>
            </a:pPr>
            <a:r>
              <a:rPr lang="en-US" sz="1300" u="sng"/>
              <a:t>Anywhere</a:t>
            </a:r>
            <a:r>
              <a:rPr lang="en-US" sz="1300"/>
              <a:t>: academic settings, military, HR in large companies </a:t>
            </a:r>
          </a:p>
          <a:p>
            <a:pPr lvl="1">
              <a:lnSpc>
                <a:spcPct val="100000"/>
              </a:lnSpc>
              <a:spcBef>
                <a:spcPts val="1000"/>
              </a:spcBef>
            </a:pPr>
            <a:r>
              <a:rPr lang="en-US" sz="1300" u="sng"/>
              <a:t>Top Apps</a:t>
            </a:r>
            <a:r>
              <a:rPr lang="en-US" sz="1300"/>
              <a:t>: YouTube, Facebook, Instagram</a:t>
            </a:r>
          </a:p>
          <a:p>
            <a:pPr lvl="1">
              <a:lnSpc>
                <a:spcPct val="100000"/>
              </a:lnSpc>
              <a:spcBef>
                <a:spcPts val="1000"/>
              </a:spcBef>
            </a:pPr>
            <a:r>
              <a:rPr lang="en-US" sz="1300" u="sng"/>
              <a:t>Dating Apps</a:t>
            </a:r>
            <a:r>
              <a:rPr lang="en-US" sz="1300"/>
              <a:t>: Bumble, Tinder</a:t>
            </a:r>
          </a:p>
          <a:p>
            <a:pPr lvl="0">
              <a:spcBef>
                <a:spcPts val="1000"/>
              </a:spcBef>
            </a:pPr>
            <a:endParaRPr lang="en-US" sz="1300"/>
          </a:p>
        </p:txBody>
      </p:sp>
      <p:cxnSp>
        <p:nvCxnSpPr>
          <p:cNvPr id="471" name="Google Shape;471;p48"/>
          <p:cNvCxnSpPr/>
          <p:nvPr/>
        </p:nvCxnSpPr>
        <p:spPr>
          <a:xfrm>
            <a:off x="0" y="954825"/>
            <a:ext cx="9154500" cy="0"/>
          </a:xfrm>
          <a:prstGeom prst="straightConnector1">
            <a:avLst/>
          </a:prstGeom>
          <a:noFill/>
          <a:ln w="19050" cap="flat" cmpd="sng">
            <a:solidFill>
              <a:schemeClr val="dk1"/>
            </a:solidFill>
            <a:prstDash val="solid"/>
            <a:round/>
            <a:headEnd type="none" w="med" len="med"/>
            <a:tailEnd type="none" w="med" len="med"/>
          </a:ln>
        </p:spPr>
      </p:cxnSp>
      <p:sp>
        <p:nvSpPr>
          <p:cNvPr id="472" name="Google Shape;472;p48"/>
          <p:cNvSpPr txBox="1">
            <a:spLocks noGrp="1"/>
          </p:cNvSpPr>
          <p:nvPr>
            <p:ph type="sldNum" idx="12"/>
          </p:nvPr>
        </p:nvSpPr>
        <p:spPr>
          <a:xfrm>
            <a:off x="8476000" y="440475"/>
            <a:ext cx="668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a:t>
            </a:r>
          </a:p>
        </p:txBody>
      </p:sp>
      <p:pic>
        <p:nvPicPr>
          <p:cNvPr id="10" name="Picture 2" descr="A picture containing clock, light&#10;&#10;Description generated with very high confidence">
            <a:extLst>
              <a:ext uri="{FF2B5EF4-FFF2-40B4-BE49-F238E27FC236}">
                <a16:creationId xmlns:a16="http://schemas.microsoft.com/office/drawing/2014/main" id="{32896614-5260-4741-A714-8358536C746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19012" y="309804"/>
            <a:ext cx="1257300" cy="470241"/>
          </a:xfrm>
          <a:prstGeom prst="rect">
            <a:avLst/>
          </a:prstGeom>
        </p:spPr>
      </p:pic>
    </p:spTree>
    <p:extLst>
      <p:ext uri="{BB962C8B-B14F-4D97-AF65-F5344CB8AC3E}">
        <p14:creationId xmlns:p14="http://schemas.microsoft.com/office/powerpoint/2010/main" val="349220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p41"/>
          <p:cNvSpPr txBox="1">
            <a:spLocks noGrp="1"/>
          </p:cNvSpPr>
          <p:nvPr>
            <p:ph type="sldNum" idx="12"/>
          </p:nvPr>
        </p:nvSpPr>
        <p:spPr>
          <a:xfrm>
            <a:off x="8552126" y="450100"/>
            <a:ext cx="439674"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a:t>
            </a:r>
          </a:p>
        </p:txBody>
      </p:sp>
      <p:sp>
        <p:nvSpPr>
          <p:cNvPr id="3" name="Title 2">
            <a:extLst>
              <a:ext uri="{FF2B5EF4-FFF2-40B4-BE49-F238E27FC236}">
                <a16:creationId xmlns:a16="http://schemas.microsoft.com/office/drawing/2014/main" id="{41AA33EA-ADC6-034C-9996-D0D4A2742471}"/>
              </a:ext>
            </a:extLst>
          </p:cNvPr>
          <p:cNvSpPr>
            <a:spLocks noGrp="1"/>
          </p:cNvSpPr>
          <p:nvPr>
            <p:ph type="title" idx="8"/>
          </p:nvPr>
        </p:nvSpPr>
        <p:spPr>
          <a:xfrm>
            <a:off x="591874" y="339650"/>
            <a:ext cx="6957698" cy="674700"/>
          </a:xfrm>
        </p:spPr>
        <p:txBody>
          <a:bodyPr/>
          <a:lstStyle/>
          <a:p>
            <a:r>
              <a:rPr lang="en-US" err="1">
                <a:latin typeface="Inter"/>
              </a:rPr>
              <a:t>Inteleform</a:t>
            </a:r>
            <a:r>
              <a:rPr lang="en-US">
                <a:latin typeface="Inter"/>
              </a:rPr>
              <a:t> User Interface Mockups</a:t>
            </a:r>
          </a:p>
        </p:txBody>
      </p:sp>
      <p:pic>
        <p:nvPicPr>
          <p:cNvPr id="2" name="Picture 3" descr="A picture containing mirror&#10;&#10;Description generated with very high confidence">
            <a:extLst>
              <a:ext uri="{FF2B5EF4-FFF2-40B4-BE49-F238E27FC236}">
                <a16:creationId xmlns:a16="http://schemas.microsoft.com/office/drawing/2014/main" id="{32893A68-FF06-4839-9384-9E5E73AED0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47456" y="1135452"/>
            <a:ext cx="1823300" cy="3667305"/>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0D4F3F77-0FDE-4D2D-AA19-61A9E1092E6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15297" y="1136726"/>
            <a:ext cx="1823299" cy="3656522"/>
          </a:xfrm>
          <a:prstGeom prst="rect">
            <a:avLst/>
          </a:prstGeom>
        </p:spPr>
      </p:pic>
      <p:pic>
        <p:nvPicPr>
          <p:cNvPr id="5" name="Picture 5" descr="A close up of a screen&#10;&#10;Description generated with high confidence">
            <a:extLst>
              <a:ext uri="{FF2B5EF4-FFF2-40B4-BE49-F238E27FC236}">
                <a16:creationId xmlns:a16="http://schemas.microsoft.com/office/drawing/2014/main" id="{CDC7CDCF-FA56-4506-B06C-B7E1D6EB238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7112" y="5587711"/>
            <a:ext cx="1819275" cy="3657600"/>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29DD4CED-8E6E-4A14-BCAA-17C1A8E0B8B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89959" y="5590309"/>
            <a:ext cx="1819275" cy="3657600"/>
          </a:xfrm>
          <a:prstGeom prst="rect">
            <a:avLst/>
          </a:prstGeom>
        </p:spPr>
      </p:pic>
      <p:pic>
        <p:nvPicPr>
          <p:cNvPr id="7" name="Picture 7" descr="A close up of a logo&#10;&#10;Description generated with very high confidence">
            <a:extLst>
              <a:ext uri="{FF2B5EF4-FFF2-40B4-BE49-F238E27FC236}">
                <a16:creationId xmlns:a16="http://schemas.microsoft.com/office/drawing/2014/main" id="{507FBC6A-23BF-4E60-BBD6-94D7FCC864D3}"/>
              </a:ext>
            </a:extLst>
          </p:cNvPr>
          <p:cNvPicPr>
            <a:picLocks noChangeAspect="1"/>
          </p:cNvPicPr>
          <p:nvPr/>
        </p:nvPicPr>
        <p:blipFill>
          <a:blip r:embed="rId7"/>
          <a:stretch>
            <a:fillRect/>
          </a:stretch>
        </p:blipFill>
        <p:spPr>
          <a:xfrm>
            <a:off x="4971103" y="5903045"/>
            <a:ext cx="2743200" cy="2478157"/>
          </a:xfrm>
          <a:prstGeom prst="rect">
            <a:avLst/>
          </a:prstGeom>
        </p:spPr>
      </p:pic>
    </p:spTree>
    <p:extLst>
      <p:ext uri="{BB962C8B-B14F-4D97-AF65-F5344CB8AC3E}">
        <p14:creationId xmlns:p14="http://schemas.microsoft.com/office/powerpoint/2010/main" val="1157023083"/>
      </p:ext>
    </p:extLst>
  </p:cSld>
  <p:clrMapOvr>
    <a:masterClrMapping/>
  </p:clrMapOvr>
</p:sld>
</file>

<file path=ppt/theme/theme1.xml><?xml version="1.0" encoding="utf-8"?>
<a:theme xmlns:a="http://schemas.openxmlformats.org/drawingml/2006/main" name="World After Coronavirus by Slidesgo">
  <a:themeElements>
    <a:clrScheme name="Simple Light">
      <a:dk1>
        <a:srgbClr val="040404"/>
      </a:dk1>
      <a:lt1>
        <a:srgbClr val="FFFFFF"/>
      </a:lt1>
      <a:dk2>
        <a:srgbClr val="F3F3F3"/>
      </a:dk2>
      <a:lt2>
        <a:srgbClr val="666666"/>
      </a:lt2>
      <a:accent1>
        <a:srgbClr val="FFF2CC"/>
      </a:accent1>
      <a:accent2>
        <a:srgbClr val="FFE599"/>
      </a:accent2>
      <a:accent3>
        <a:srgbClr val="FFD966"/>
      </a:accent3>
      <a:accent4>
        <a:srgbClr val="F1C232"/>
      </a:accent4>
      <a:accent5>
        <a:srgbClr val="BF9000"/>
      </a:accent5>
      <a:accent6>
        <a:srgbClr val="7F6000"/>
      </a:accent6>
      <a:hlink>
        <a:srgbClr val="04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F2762F-07B8-4C2C-8650-96F914006C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834FE51-D439-4A8A-85A2-F550B29711D7}">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B06C14-AC61-44E6-9170-A0F73BF84F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666</Words>
  <Application>Microsoft Office PowerPoint</Application>
  <PresentationFormat>On-screen Show (16:9)</PresentationFormat>
  <Paragraphs>326</Paragraphs>
  <Slides>14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Abel</vt:lpstr>
      <vt:lpstr>Nunito Light</vt:lpstr>
      <vt:lpstr>Inter</vt:lpstr>
      <vt:lpstr>Arial,Sans-Serif</vt:lpstr>
      <vt:lpstr>Fira Sans Extra Condensed Medium</vt:lpstr>
      <vt:lpstr>Paytone One</vt:lpstr>
      <vt:lpstr>Avenir Next LT Pro Light</vt:lpstr>
      <vt:lpstr>Unica One</vt:lpstr>
      <vt:lpstr>Raleway SemiBold</vt:lpstr>
      <vt:lpstr>Archivo</vt:lpstr>
      <vt:lpstr>Arial</vt:lpstr>
      <vt:lpstr>World After Coronavirus by Slidesgo</vt:lpstr>
      <vt:lpstr>PowerPoint Presentation</vt:lpstr>
      <vt:lpstr>Challenge</vt:lpstr>
      <vt:lpstr>Educate, Empower &amp; Share On</vt:lpstr>
      <vt:lpstr>Target Population Data</vt:lpstr>
      <vt:lpstr>B2B - Market Size Chat Bot Subscriptions​</vt:lpstr>
      <vt:lpstr>Competition</vt:lpstr>
      <vt:lpstr>Competitive Analysis</vt:lpstr>
      <vt:lpstr>Why Are We Unique?</vt:lpstr>
      <vt:lpstr>Inteleform User Interface Mockups</vt:lpstr>
      <vt:lpstr>Azure Botservices</vt:lpstr>
      <vt:lpstr>Impact and Innovation</vt:lpstr>
      <vt:lpstr>Go to Market Strategy</vt:lpstr>
      <vt:lpstr>Team 3 Leadership and Contributors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Inteleform</dc:title>
  <cp:lastModifiedBy>Jeffrey Fattic</cp:lastModifiedBy>
  <cp:revision>3</cp:revision>
  <dcterms:modified xsi:type="dcterms:W3CDTF">2020-05-20T15:28:55Z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