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14"/>
  </p:notesMasterIdLst>
  <p:handoutMasterIdLst>
    <p:handoutMasterId r:id="rId15"/>
  </p:handoutMasterIdLst>
  <p:sldIdLst>
    <p:sldId id="362" r:id="rId5"/>
    <p:sldId id="10640" r:id="rId6"/>
    <p:sldId id="10641" r:id="rId7"/>
    <p:sldId id="10642" r:id="rId8"/>
    <p:sldId id="10643" r:id="rId9"/>
    <p:sldId id="10620" r:id="rId10"/>
    <p:sldId id="10621" r:id="rId11"/>
    <p:sldId id="10637" r:id="rId12"/>
    <p:sldId id="10635" r:id="rId13"/>
  </p:sldIdLst>
  <p:sldSz cx="12192000" cy="6858000"/>
  <p:notesSz cx="6858000" cy="9144000"/>
  <p:custDataLst>
    <p:tags r:id="rId16"/>
  </p:custDataLst>
  <p:defaultTextStyle>
    <a:defPPr>
      <a:defRPr lang="en-US"/>
    </a:defPPr>
    <a:lvl1pPr algn="l" defTabSz="511175" rtl="0" fontAlgn="base">
      <a:spcBef>
        <a:spcPct val="5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1pPr>
    <a:lvl2pPr marL="511175" indent="-191135" algn="l" defTabSz="511175" rtl="0" fontAlgn="base">
      <a:spcBef>
        <a:spcPct val="5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2pPr>
    <a:lvl3pPr marL="1023462" indent="-383382" algn="l" defTabSz="511175" rtl="0" fontAlgn="base">
      <a:spcBef>
        <a:spcPct val="5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3pPr>
    <a:lvl4pPr marL="1535748" indent="-575628" algn="l" defTabSz="511175" rtl="0" fontAlgn="base">
      <a:spcBef>
        <a:spcPct val="5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4pPr>
    <a:lvl5pPr marL="2048034" indent="-767874" algn="l" defTabSz="511175" rtl="0" fontAlgn="base">
      <a:spcBef>
        <a:spcPct val="5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5pPr>
    <a:lvl6pPr marL="1600200" algn="l" defTabSz="320040" rtl="0" eaLnBrk="1" latinLnBrk="0" hangingPunct="1"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6pPr>
    <a:lvl7pPr marL="1920240" algn="l" defTabSz="320040" rtl="0" eaLnBrk="1" latinLnBrk="0" hangingPunct="1"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7pPr>
    <a:lvl8pPr marL="2240280" algn="l" defTabSz="320040" rtl="0" eaLnBrk="1" latinLnBrk="0" hangingPunct="1"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8pPr>
    <a:lvl9pPr marL="2560320" algn="l" defTabSz="320040" rtl="0" eaLnBrk="1" latinLnBrk="0" hangingPunct="1"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orient="horz" pos="240" userDrawn="1">
          <p15:clr>
            <a:srgbClr val="A4A3A4"/>
          </p15:clr>
        </p15:guide>
        <p15:guide id="5" orient="horz" pos="1080" userDrawn="1">
          <p15:clr>
            <a:srgbClr val="A4A3A4"/>
          </p15:clr>
        </p15:guide>
        <p15:guide id="6" orient="horz" pos="1680" userDrawn="1">
          <p15:clr>
            <a:srgbClr val="A4A3A4"/>
          </p15:clr>
        </p15:guide>
        <p15:guide id="9" orient="horz" pos="524" userDrawn="1">
          <p15:clr>
            <a:srgbClr val="A4A3A4"/>
          </p15:clr>
        </p15:guide>
        <p15:guide id="10" pos="7296" userDrawn="1">
          <p15:clr>
            <a:srgbClr val="A4A3A4"/>
          </p15:clr>
        </p15:guide>
        <p15:guide id="11" pos="381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pos="3771" userDrawn="1">
          <p15:clr>
            <a:srgbClr val="A4A3A4"/>
          </p15:clr>
        </p15:guide>
        <p15:guide id="14" pos="3909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2592" userDrawn="1">
          <p15:clr>
            <a:srgbClr val="A4A3A4"/>
          </p15:clr>
        </p15:guide>
        <p15:guide id="18" pos="5077" userDrawn="1">
          <p15:clr>
            <a:srgbClr val="A4A3A4"/>
          </p15:clr>
        </p15:guide>
        <p15:guide id="19" pos="2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nn Butler Bradford" initials="LB" lastIdx="1" clrIdx="0">
    <p:extLst>
      <p:ext uri="{19B8F6BF-5375-455C-9EA6-DF929625EA0E}">
        <p15:presenceInfo xmlns:p15="http://schemas.microsoft.com/office/powerpoint/2012/main" userId="Lynn Butler Bradfo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C5FF"/>
    <a:srgbClr val="D9D9D6"/>
    <a:srgbClr val="008578"/>
    <a:srgbClr val="00B5E2"/>
    <a:srgbClr val="6CC24A"/>
    <a:srgbClr val="FE5000"/>
    <a:srgbClr val="EB6FBD"/>
    <a:srgbClr val="C8102E"/>
    <a:srgbClr val="1E22AA"/>
    <a:srgbClr val="C80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orient="horz" pos="240"/>
        <p:guide orient="horz" pos="1080"/>
        <p:guide orient="horz" pos="1680"/>
        <p:guide orient="horz" pos="524"/>
        <p:guide pos="7296"/>
        <p:guide pos="381"/>
        <p:guide pos="3840"/>
        <p:guide pos="3771"/>
        <p:guide pos="3909"/>
        <p:guide pos="4944"/>
        <p:guide pos="2592"/>
        <p:guide pos="5077"/>
        <p:guide pos="27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556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35638" y="8685213"/>
            <a:ext cx="112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6A48D351-BF5F-7D49-8150-A7E8E8CC44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3643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8300" y="4343400"/>
            <a:ext cx="6121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556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49925" y="8685213"/>
            <a:ext cx="110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B976D8D5-0ECD-3A4D-8E63-E16D685F06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3953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80010" indent="-80010" algn="l" defTabSz="320040" rtl="0" eaLnBrk="0" fontAlgn="base" hangingPunct="0">
      <a:lnSpc>
        <a:spcPct val="90000"/>
      </a:lnSpc>
      <a:spcBef>
        <a:spcPts val="7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1pPr>
    <a:lvl2pPr marL="400050" indent="-80010" algn="l" defTabSz="320040" rtl="0" eaLnBrk="0" fontAlgn="base" hangingPunct="0">
      <a:lnSpc>
        <a:spcPct val="90000"/>
      </a:lnSpc>
      <a:spcBef>
        <a:spcPts val="14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2pPr>
    <a:lvl3pPr marL="720090" indent="-80010" algn="l" defTabSz="320040" rtl="0" eaLnBrk="0" fontAlgn="base" hangingPunct="0">
      <a:lnSpc>
        <a:spcPct val="90000"/>
      </a:lnSpc>
      <a:spcBef>
        <a:spcPts val="14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3pPr>
    <a:lvl4pPr marL="1040130" indent="-80010" algn="l" defTabSz="320040" rtl="0" eaLnBrk="0" fontAlgn="base" hangingPunct="0">
      <a:lnSpc>
        <a:spcPct val="90000"/>
      </a:lnSpc>
      <a:spcBef>
        <a:spcPts val="14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4pPr>
    <a:lvl5pPr marL="1360170" indent="-80010" algn="l" defTabSz="320040" rtl="0" eaLnBrk="0" fontAlgn="base" hangingPunct="0">
      <a:lnSpc>
        <a:spcPct val="90000"/>
      </a:lnSpc>
      <a:spcBef>
        <a:spcPts val="14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5pPr>
    <a:lvl6pPr marL="1600200" algn="l" defTabSz="32004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0240" algn="l" defTabSz="32004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40280" algn="l" defTabSz="32004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60320" algn="l" defTabSz="32004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976D8D5-0ECD-3A4D-8E63-E16D685F069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69BBB27-397A-DA40-BBE7-E2723269D5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420977"/>
            <a:ext cx="10981267" cy="161544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kumimoji="0" lang="en-US" sz="5000" b="1" i="0" u="none" strike="noStrike" kern="1500" cap="none" spc="-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2367251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2C7CF9-D9AF-D448-B4A7-008ACC888A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7553" y="6175017"/>
            <a:ext cx="2013624" cy="504482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DEF279-B6BA-4243-AEAD-F08957B5E78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22297" y="6164857"/>
            <a:ext cx="3901440" cy="6960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magen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magent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, sub magenta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810453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ACCF9F-8C09-4CF5-898D-11222621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6C2ECB-A4FE-4288-8FCC-BBE730F1B39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7F6632-A536-4E61-832D-097A4041BD3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1097280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50AF9-85EE-431B-BD54-F1FC8C6D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60B6D8-A902-42D8-AB46-12D035F9250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023ADA1-AE77-4E30-9860-A25034135C4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1097280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multi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01EC1A14-743D-4EE0-A878-60807D3B44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" y="1948212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8524962-5303-462F-AFF4-6DD4D159CB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1237" y="1945660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A29742B1-CD48-4F91-AFDF-D371A06C7A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72874" y="1952040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47CD88C-B619-41B1-A824-C7444ACE32F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954510" y="1961445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62F96FA4-7CD5-434D-A000-4FC32EC339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" y="3891865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BBEE7ABE-77AD-4A40-ADED-D83B23F64A8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1237" y="3889313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370C06F7-5603-41E6-8BD9-06EDA6C6022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172874" y="3895693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A2C71AB9-038D-4843-9665-137E2D47BE4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954510" y="3905098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CFA94-6B37-49F1-850E-3358476D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20CB62-9910-41B7-AE83-DF549EE6D6E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709774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9732-053F-4710-A1A5-3FB81948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5143D-07D7-4953-9034-85742E3783E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7341B4C-7F27-49E4-ABF9-B6FED1C3E544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1097280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3C15858-F7D2-448E-AC37-B9D644F6BD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689D7-D8FA-4F51-9AA0-F53B8612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8C8B9-19E9-48BB-B9CB-00227891D9C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DC31D03-1592-4FFD-A8B8-E8D0941E316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1097280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header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78"/>
            <a:ext cx="10972800" cy="390428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2500" b="1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0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681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7AF03CF5-4739-4CC7-AEE2-0B9F7454F4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F2A2F-0AA0-4515-934D-5D4BC938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1354D-3E5E-4E4A-9CA0-60C3AEE5C7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520DDBA-6507-43D9-B5D6-89F38C956D5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" y="2266122"/>
            <a:ext cx="10972800" cy="3653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har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78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2000" dirty="0" smtClean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0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450D3E58-915E-457E-AED4-0288379A0A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55E13-02BE-4E33-B183-388B5848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9B263-0D8F-40A0-A832-EF1BE0984DB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2096843"/>
            <a:ext cx="10981267" cy="161544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kumimoji="0" lang="en-US" sz="5000" b="1" i="0" u="none" strike="noStrike" kern="1500" cap="none" spc="-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09431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B5F0E6-1418-304D-A3B5-7877DF7DD1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7553" y="6175017"/>
            <a:ext cx="2013624" cy="5044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637403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C504591F-D3FF-43BE-BDD3-44D31344A5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D6D03-C1C3-4357-B38C-ACA608B3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E908F-6C9E-4AA3-9F59-8ED5F603DA5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8527A99-8CC5-4235-BC4F-5ABE0627F224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1097280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LEFT HALF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B79D711-EF61-4011-9FA6-6FDB01FB16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52491-CA22-4328-97AB-8EE9D2FA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778AE-4C3E-40AD-9573-E0858D4312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D50DC96-D21B-4D16-93D7-9A8D148BBEC4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694F8BE6-6407-4DDB-837A-578478BA1FE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87440" y="17131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A105EBD-351D-4505-98DB-920A7CDF30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E3E10-278E-41E3-B8A0-C73ADA2C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A62B7-E758-4594-B5E7-6F001A3CB10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323909A-81C3-4277-9039-921D923903B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599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AAF54C2-8FC0-4DD0-9AA2-8C9B0214D6D5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338918" y="1713180"/>
            <a:ext cx="724348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79EA6ED1-A2B2-43FF-B4A8-651685E8F2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4ABC5773-4523-4921-89C9-CC89919286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C8F46-B352-4510-97D0-BE486D8D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F6AB7-D22C-40D5-BF0E-EE8000C5BF4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CFC7D71-9B07-42C1-9728-35E0E94E8FC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599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6203159-F37F-48BC-BD51-5BFE655249E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338918" y="1713180"/>
            <a:ext cx="724348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400834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RIGHT HALF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A5E5E89-9046-4B92-81F8-9FE18634F9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FA1F13-D00D-4129-B06E-EC06EA440B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035C5-22EB-4249-A65B-DF616251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0868CF-4AEC-4320-B897-E2C930BE17E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7DBC7AF-8BED-44DE-9C7F-512660417EE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AEBAA0A-9D44-4D9C-B711-B7FECFEEAAA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87440" y="17131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LEF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51308F76-0F94-4162-90ED-49AB65EECF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EF6C625-7DFB-4BC9-8909-7AFEFE6B8D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E2662-2467-4E27-B0DA-15E2AAC8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03843-1005-4A82-8512-DCCA81735EF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9F098F2-E403-43AF-85C3-42BF610FEBB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080248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EE6BD3F-0350-4B57-82B2-CDCBC465804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" y="1713180"/>
            <a:ext cx="724348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ne 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9D5B29B-D593-414D-9905-2654EE1F88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08706A0-D22F-4B03-AD09-292FF112655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F3EB15A-5BC3-4367-BB21-CCA11C75362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3250" y="1406632"/>
            <a:ext cx="5143500" cy="37115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D7D64E5-E39C-492B-9373-C950F64EBD4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43186" y="1406633"/>
            <a:ext cx="5143500" cy="36174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26E0646-0EC1-4A19-8A27-410C2E58923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3251" y="1826717"/>
            <a:ext cx="5143500" cy="556457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995C9AD-54B7-4111-ABEA-B510643D6D0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43186" y="1826717"/>
            <a:ext cx="5143500" cy="556457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B356183-1EB8-4EF2-B0BB-F990BD15DF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43186" y="3110085"/>
            <a:ext cx="5143500" cy="556457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D20B8A66-6880-43D3-8122-B6ACEB66A0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251" y="3110085"/>
            <a:ext cx="5143500" cy="556457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EBA18470-B9C2-464B-B53B-54F7DDBB8A0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3250" y="2589737"/>
            <a:ext cx="5143500" cy="519636"/>
          </a:xfrm>
        </p:spPr>
        <p:txBody>
          <a:bodyPr/>
          <a:lstStyle>
            <a:lvl1pPr marL="0" indent="0">
              <a:buNone/>
              <a:defRPr sz="3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8B1B4F8-FD1B-44C6-AD8B-3D13385247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45250" y="2589737"/>
            <a:ext cx="5143500" cy="519636"/>
          </a:xfrm>
        </p:spPr>
        <p:txBody>
          <a:bodyPr/>
          <a:lstStyle>
            <a:lvl1pPr marL="0" indent="0">
              <a:buNone/>
              <a:defRPr sz="3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67E46BF-FF09-469A-BC1B-948A6FDBEA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17503" y="3956568"/>
            <a:ext cx="2137868" cy="398488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0EF7A047-DC61-43FF-8686-C213B567E47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465434" y="3956568"/>
            <a:ext cx="2116967" cy="398488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269DF5D-3FA3-4059-973F-3FE193DE0E4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65435" y="4482056"/>
            <a:ext cx="2116966" cy="1168195"/>
          </a:xfrm>
        </p:spPr>
        <p:txBody>
          <a:bodyPr/>
          <a:lstStyle>
            <a:lvl1pPr marL="198112" indent="-198112">
              <a:spcBef>
                <a:spcPts val="800"/>
              </a:spcBef>
              <a:buFont typeface="Arial" panose="020B0604020202020204" pitchFamily="34" charset="0"/>
              <a:buChar char="•"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F35EC680-5173-4D51-9F43-B5ABF0130B9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717503" y="4482056"/>
            <a:ext cx="2137867" cy="1168195"/>
          </a:xfrm>
        </p:spPr>
        <p:txBody>
          <a:bodyPr/>
          <a:lstStyle>
            <a:lvl1pPr marL="198112" indent="-198112">
              <a:spcBef>
                <a:spcPts val="800"/>
              </a:spcBef>
              <a:buFont typeface="Arial" panose="020B0604020202020204" pitchFamily="34" charset="0"/>
              <a:buChar char="•"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DAFBC1F-1BD0-47A1-A67C-290314D3F6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29943" y="4482056"/>
            <a:ext cx="1438975" cy="116819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FE857EBA-E4D8-4A75-B09D-1678C7F7EB3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29945" y="3898709"/>
            <a:ext cx="1438974" cy="519636"/>
          </a:xfrm>
        </p:spPr>
        <p:txBody>
          <a:bodyPr/>
          <a:lstStyle>
            <a:lvl1pPr marL="0" indent="0">
              <a:buNone/>
              <a:defRPr sz="3667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3A708712-0D12-46A2-AA01-0ACC7D63330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133681" y="4482056"/>
            <a:ext cx="1412289" cy="116819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3C77796-ADDC-42C7-9A84-710C309664B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133683" y="3898709"/>
            <a:ext cx="1412288" cy="519636"/>
          </a:xfrm>
        </p:spPr>
        <p:txBody>
          <a:bodyPr/>
          <a:lstStyle>
            <a:lvl1pPr marL="0" indent="0">
              <a:buNone/>
              <a:defRPr sz="36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18D3A5-77FA-4FE7-AF20-8ED6E498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CF1C3-A10F-4592-BC63-5F5FCD2A7480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40652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lumns 1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4BE6475-7D45-4EB4-9A82-F07E160458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D5836718-9BE9-4DF7-BFF0-67B38F0C2F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B29F8-F766-4EEA-AF0A-8D7125B1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DBF51-BDD9-47D4-9794-DE9814A353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5E8EF69-874A-4E0D-AD1E-091E247D885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599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47EF838-90C8-498B-BDB5-00F7E3918AC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344924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1BDA823C-A7CA-4268-A35C-1C4D5D386E2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080248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columns 1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C2BFE4F-52EC-EA4C-8174-6D0AB121C043}"/>
              </a:ext>
            </a:extLst>
          </p:cNvPr>
          <p:cNvSpPr/>
          <p:nvPr userDrawn="1"/>
        </p:nvSpPr>
        <p:spPr bwMode="auto">
          <a:xfrm>
            <a:off x="577659" y="1083013"/>
            <a:ext cx="3498295" cy="483201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29C99D-1F64-7E4F-B8C3-B8B45961F027}"/>
              </a:ext>
            </a:extLst>
          </p:cNvPr>
          <p:cNvSpPr/>
          <p:nvPr userDrawn="1"/>
        </p:nvSpPr>
        <p:spPr bwMode="auto">
          <a:xfrm>
            <a:off x="4349566" y="1083013"/>
            <a:ext cx="3498295" cy="483201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B694DC-BD9A-A442-9ACD-4F245C97A9FC}"/>
              </a:ext>
            </a:extLst>
          </p:cNvPr>
          <p:cNvSpPr/>
          <p:nvPr userDrawn="1"/>
        </p:nvSpPr>
        <p:spPr bwMode="auto">
          <a:xfrm>
            <a:off x="8102409" y="1083013"/>
            <a:ext cx="3498295" cy="483201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DC70B-08BA-B44B-8C3E-30BE82F98C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08756" y="1276350"/>
            <a:ext cx="3075517" cy="5080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DE90F85-A45B-EB4F-885E-BDA161417B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8452" y="1276350"/>
            <a:ext cx="3075517" cy="5080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81FD44C-15D5-4E4E-9A40-D4A5205C1D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9047" y="1276350"/>
            <a:ext cx="3075517" cy="5080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D6CA6-DC3E-9040-8CD5-3433B67B4B1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47" y="1992760"/>
            <a:ext cx="3075517" cy="29273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60DC261-35D6-E54B-AA97-58927CE6AFF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8452" y="1992760"/>
            <a:ext cx="3075517" cy="29273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74439E9-4AE9-914D-B1E8-BB781BAEC99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8756" y="1992760"/>
            <a:ext cx="3075517" cy="29273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DAFC3A3-49BC-48B6-994B-13C419EE35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4630112-4D3B-4327-AFEF-69A672DE5E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AAEAE-89AB-410F-B047-51B7B897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A7E4-4B92-4774-AD3F-A153E94D600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504574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lumns 1x3 w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2341D-678F-0543-BC1F-DAF878E5E6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" y="3883026"/>
            <a:ext cx="3505200" cy="1971675"/>
          </a:xfrm>
        </p:spPr>
        <p:txBody>
          <a:bodyPr/>
          <a:lstStyle>
            <a:lvl1pPr marL="237744"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 marL="530352" indent="0"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D9755F0-C41E-2B45-9AED-E932B414A0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3736" y="3883026"/>
            <a:ext cx="3513667" cy="1971675"/>
          </a:xfrm>
        </p:spPr>
        <p:txBody>
          <a:bodyPr/>
          <a:lstStyle>
            <a:lvl1pPr marL="237744"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 marL="530352" indent="0"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9C5B03-CACE-A542-91AC-BA0C8C02000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77201" y="3883026"/>
            <a:ext cx="3505199" cy="1971675"/>
          </a:xfrm>
        </p:spPr>
        <p:txBody>
          <a:bodyPr/>
          <a:lstStyle>
            <a:lvl1pPr marL="237744"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 marL="530352" indent="0"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US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E7F73C9-3F48-455D-BFC8-C12C2A65E4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3BD1F65-AD45-4791-98F4-368824440B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F42EE2-082F-4851-A3A4-5F91F764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5BD6E0-A478-4558-BA34-89E7ADD65AC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05E081D3-F617-4754-91D1-0F2E123DA75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599" y="1713180"/>
            <a:ext cx="3502152" cy="2029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C6E1660A-D1C9-4932-8728-14A2890934C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344924" y="1713180"/>
            <a:ext cx="3502152" cy="2029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B347574D-1A5A-4A37-8968-553E8EFD3C8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8080248" y="1713180"/>
            <a:ext cx="3502152" cy="2029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1451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3E8CB-0D3D-4731-9E50-5EB436EA83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330B4-3113-4E4F-A7F6-866902B8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200874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columns 1x3 w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349193" y="1570154"/>
            <a:ext cx="3493057" cy="414422"/>
          </a:xfr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</a:defRPr>
            </a:lvl1pPr>
            <a:lvl2pPr marL="217170" indent="0">
              <a:buNone/>
              <a:defRPr sz="1400"/>
            </a:lvl2pPr>
            <a:lvl3pPr marL="530352" indent="0">
              <a:buNone/>
              <a:defRPr sz="1400"/>
            </a:lvl3pPr>
            <a:lvl4pPr marL="896112" indent="0">
              <a:buNone/>
              <a:defRPr sz="1400"/>
            </a:lvl4pPr>
            <a:lvl5pPr marL="1296829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6035" y="1570154"/>
            <a:ext cx="3510883" cy="414422"/>
          </a:xfr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accent3"/>
                </a:solidFill>
              </a:defRPr>
            </a:lvl1pPr>
            <a:lvl2pPr marL="217170" indent="0">
              <a:buNone/>
              <a:defRPr sz="1400"/>
            </a:lvl2pPr>
            <a:lvl3pPr marL="530352" indent="0">
              <a:buNone/>
              <a:defRPr sz="1400"/>
            </a:lvl3pPr>
            <a:lvl4pPr marL="896112" indent="0">
              <a:buNone/>
              <a:defRPr sz="1400"/>
            </a:lvl4pPr>
            <a:lvl5pPr marL="1296829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074527" y="1569984"/>
            <a:ext cx="3510883" cy="415175"/>
          </a:xfr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accent1"/>
                </a:solidFill>
              </a:defRPr>
            </a:lvl1pPr>
            <a:lvl2pPr marL="217170" indent="0">
              <a:buNone/>
              <a:defRPr sz="1400"/>
            </a:lvl2pPr>
            <a:lvl3pPr marL="530352" indent="0">
              <a:buNone/>
              <a:defRPr sz="1400"/>
            </a:lvl3pPr>
            <a:lvl4pPr marL="896112" indent="0">
              <a:buNone/>
              <a:defRPr sz="1400"/>
            </a:lvl4pPr>
            <a:lvl5pPr marL="1296829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303B4520-2D4F-4A32-9620-E39F9D8317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DDC5C370-387B-4E4A-8091-666F1171BA4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56A56-88DF-4BD5-9EC5-D8DDC38F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B3D86-567F-4B85-BBBC-38136C9BDAE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49C11D-D2B9-4750-B362-440439336BA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9599" y="2136912"/>
            <a:ext cx="3502152" cy="37825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DC67EEFC-7974-489E-B530-DF12A47D36EA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344924" y="2136912"/>
            <a:ext cx="3502152" cy="37825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9A402F6B-DC35-43F1-A608-7D25A4EECA1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080248" y="2136912"/>
            <a:ext cx="3502152" cy="37825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97220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,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Full Bleed Image</a:t>
            </a:r>
          </a:p>
          <a:p>
            <a:endParaRPr lang="en-US"/>
          </a:p>
          <a:p>
            <a:r>
              <a:rPr lang="en-US"/>
              <a:t>No Copy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2C2B95-F1C7-464B-AB21-EB73C1EE9B8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8961680-1199-41F6-9E55-884BD6764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367" y="5694564"/>
            <a:ext cx="10972800" cy="398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89611" numCol="1" anchor="b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US" sz="2000" dirty="0" smtClean="0">
                <a:solidFill>
                  <a:schemeClr val="bg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0" indent="0" algn="r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lang="en-US" sz="1400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95566D2-55E9-4018-95A0-B86821206B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5340" y="6055668"/>
            <a:ext cx="10972800" cy="230832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,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3" y="0"/>
            <a:ext cx="12192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Full Bleed Image</a:t>
            </a:r>
          </a:p>
          <a:p>
            <a:endParaRPr lang="en-US"/>
          </a:p>
          <a:p>
            <a:r>
              <a:rPr lang="en-US"/>
              <a:t>No Copy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260E95-878A-4B35-BD39-8D05DCD28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367" y="5694564"/>
            <a:ext cx="10972800" cy="398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89611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US" sz="2000" dirty="0" smtClean="0">
                <a:solidFill>
                  <a:schemeClr val="bg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0" indent="0" algn="r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lang="en-US" sz="1400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819CDBF-C301-485C-AA5A-C96D10B026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5340" y="6055668"/>
            <a:ext cx="10972800" cy="230832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E0943-49E5-4B67-995B-D2294CDFFC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 statement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605367" y="1983439"/>
            <a:ext cx="10981267" cy="1538883"/>
          </a:xfrm>
        </p:spPr>
        <p:txBody>
          <a:bodyPr anchor="ctr"/>
          <a:lstStyle>
            <a:lvl1pPr algn="l">
              <a:lnSpc>
                <a:spcPct val="100000"/>
              </a:lnSpc>
              <a:defRPr sz="5000" kern="15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quote </a:t>
            </a:r>
            <a:br>
              <a:rPr lang="en-US"/>
            </a:br>
            <a:r>
              <a:rPr lang="en-US"/>
              <a:t>or statement.”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7" y="5083557"/>
            <a:ext cx="10981267" cy="148113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1" kern="1500" spc="-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– Attribution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 statem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605367" y="1983439"/>
            <a:ext cx="10981267" cy="1538883"/>
          </a:xfrm>
        </p:spPr>
        <p:txBody>
          <a:bodyPr anchor="ctr"/>
          <a:lstStyle>
            <a:lvl1pPr algn="l">
              <a:lnSpc>
                <a:spcPct val="100000"/>
              </a:lnSpc>
              <a:defRPr sz="5000" kern="15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quote </a:t>
            </a:r>
            <a:br>
              <a:rPr lang="en-US"/>
            </a:br>
            <a:r>
              <a:rPr lang="en-US"/>
              <a:t>or statement.”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7" y="5083557"/>
            <a:ext cx="10981267" cy="148113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1" kern="1500" spc="-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– Attribution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 statement magen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05367" y="1970615"/>
            <a:ext cx="10981267" cy="1564531"/>
          </a:xfrm>
        </p:spPr>
        <p:txBody>
          <a:bodyPr anchor="ctr"/>
          <a:lstStyle>
            <a:lvl1pPr algn="l">
              <a:lnSpc>
                <a:spcPct val="100000"/>
              </a:lnSpc>
              <a:defRPr sz="5000" kern="15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quote </a:t>
            </a:r>
            <a:br>
              <a:rPr lang="en-US"/>
            </a:br>
            <a:r>
              <a:rPr lang="en-US"/>
              <a:t>or statement.”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7" y="5083557"/>
            <a:ext cx="10981267" cy="148113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1" kern="1500" spc="-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– Attribution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&amp;J Signature">
    <p:bg>
      <p:bgPr>
        <a:solidFill>
          <a:srgbClr val="F4F4F4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39038898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577081"/>
          </a:xfrm>
        </p:spPr>
        <p:txBody>
          <a:bodyPr/>
          <a:lstStyle>
            <a:lvl1pPr>
              <a:defRPr sz="3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/>
          </p:nvPr>
        </p:nvSpPr>
        <p:spPr>
          <a:xfrm>
            <a:off x="601601" y="1713178"/>
            <a:ext cx="10985780" cy="4193910"/>
          </a:xfrm>
        </p:spPr>
        <p:txBody>
          <a:bodyPr/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marL="0" marR="0" lvl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marL="0" marR="0" lvl="1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marL="0" marR="0" lvl="2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Third level</a:t>
            </a:r>
          </a:p>
          <a:p>
            <a:pPr marL="0" marR="0" lvl="3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marL="0" marR="0" lvl="4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34" y="609361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61" indent="0">
              <a:buNone/>
              <a:defRPr sz="1000"/>
            </a:lvl2pPr>
            <a:lvl3pPr marL="530330" indent="0">
              <a:buNone/>
              <a:defRPr sz="1000"/>
            </a:lvl3pPr>
            <a:lvl4pPr marL="896076" indent="0">
              <a:buNone/>
              <a:defRPr sz="1000"/>
            </a:lvl4pPr>
            <a:lvl5pPr marL="1296777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6635" y="63329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0000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7471833" y="6331368"/>
            <a:ext cx="4114803" cy="334960"/>
          </a:xfrm>
        </p:spPr>
        <p:txBody>
          <a:bodyPr anchor="ctr"/>
          <a:lstStyle>
            <a:lvl1pPr marL="0" indent="0" algn="r">
              <a:buNone/>
              <a:defRPr sz="1000" b="1" baseline="0"/>
            </a:lvl1pPr>
            <a:lvl2pPr marL="217161" indent="0">
              <a:buNone/>
              <a:defRPr sz="1000"/>
            </a:lvl2pPr>
            <a:lvl3pPr marL="530330" indent="0">
              <a:buNone/>
              <a:defRPr sz="1000"/>
            </a:lvl3pPr>
            <a:lvl4pPr marL="896076" indent="0">
              <a:buNone/>
              <a:defRPr sz="1000"/>
            </a:lvl4pPr>
            <a:lvl5pPr marL="1296777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OPTIONAL FUNCTION NAME</a:t>
            </a:r>
          </a:p>
        </p:txBody>
      </p:sp>
    </p:spTree>
    <p:extLst>
      <p:ext uri="{BB962C8B-B14F-4D97-AF65-F5344CB8AC3E}">
        <p14:creationId xmlns:p14="http://schemas.microsoft.com/office/powerpoint/2010/main" val="819138703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37C8E1B-F248-4942-BD37-363EAF70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3179"/>
            <a:ext cx="10972800" cy="42018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>
                <a:sym typeface="Arial" pitchFamily="-65" charset="0"/>
              </a:rPr>
              <a:t>Edit Master text styles</a:t>
            </a:r>
          </a:p>
          <a:p>
            <a:pPr lvl="1"/>
            <a:r>
              <a:rPr lang="en-US">
                <a:sym typeface="Arial" pitchFamily="-65" charset="0"/>
              </a:rPr>
              <a:t>Second level</a:t>
            </a:r>
          </a:p>
          <a:p>
            <a:pPr lvl="2"/>
            <a:r>
              <a:rPr lang="en-US">
                <a:sym typeface="Arial" pitchFamily="-65" charset="0"/>
              </a:rPr>
              <a:t>Third level</a:t>
            </a:r>
          </a:p>
          <a:p>
            <a:pPr lvl="3"/>
            <a:r>
              <a:rPr lang="en-US">
                <a:sym typeface="Arial" pitchFamily="-65" charset="0"/>
              </a:rPr>
              <a:t>Fourth level</a:t>
            </a:r>
          </a:p>
          <a:p>
            <a:pPr lvl="4"/>
            <a:r>
              <a:rPr lang="en-US">
                <a:sym typeface="Arial" pitchFamily="-65" charset="0"/>
              </a:rPr>
              <a:t>Fifth level</a:t>
            </a: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378458"/>
            <a:ext cx="101415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>
                <a:sym typeface="Arial" pitchFamily="-65" charset="0"/>
              </a:rPr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9E739D-BE3C-AA46-B87C-E06818EA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047" y="6260570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8DF62A-62E0-A248-AF73-305B0EB8DEFA}"/>
              </a:ext>
            </a:extLst>
          </p:cNvPr>
          <p:cNvPicPr>
            <a:picLocks noChangeAspect="1"/>
          </p:cNvPicPr>
          <p:nvPr userDrawn="1"/>
        </p:nvPicPr>
        <p:blipFill>
          <a:blip r:embed="rId41"/>
          <a:stretch>
            <a:fillRect/>
          </a:stretch>
        </p:blipFill>
        <p:spPr>
          <a:xfrm>
            <a:off x="537553" y="6175017"/>
            <a:ext cx="2013624" cy="504482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8E4ECC-4B02-984B-A55E-5F5CBE5685E5}"/>
              </a:ext>
            </a:extLst>
          </p:cNvPr>
          <p:cNvPicPr>
            <a:picLocks noChangeAspect="1"/>
          </p:cNvPicPr>
          <p:nvPr userDrawn="1"/>
        </p:nvPicPr>
        <p:blipFill>
          <a:blip r:embed="rId42"/>
          <a:stretch>
            <a:fillRect/>
          </a:stretch>
        </p:blipFill>
        <p:spPr>
          <a:xfrm>
            <a:off x="2622297" y="6164857"/>
            <a:ext cx="3901440" cy="696005"/>
          </a:xfrm>
          <a:prstGeom prst="rect">
            <a:avLst/>
          </a:prstGeom>
        </p:spPr>
      </p:pic>
    </p:spTree>
    <p:custDataLst>
      <p:tags r:id="rId4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00" r:id="rId2"/>
    <p:sldLayoutId id="2147483704" r:id="rId3"/>
    <p:sldLayoutId id="2147483686" r:id="rId4"/>
    <p:sldLayoutId id="2147483684" r:id="rId5"/>
    <p:sldLayoutId id="2147483693" r:id="rId6"/>
    <p:sldLayoutId id="2147483694" r:id="rId7"/>
    <p:sldLayoutId id="2147483695" r:id="rId8"/>
    <p:sldLayoutId id="2147483690" r:id="rId9"/>
    <p:sldLayoutId id="2147483696" r:id="rId10"/>
    <p:sldLayoutId id="2147483692" r:id="rId11"/>
    <p:sldLayoutId id="2147483711" r:id="rId12"/>
    <p:sldLayoutId id="2147483663" r:id="rId13"/>
    <p:sldLayoutId id="2147483666" r:id="rId14"/>
    <p:sldLayoutId id="2147483706" r:id="rId15"/>
    <p:sldLayoutId id="2147483688" r:id="rId16"/>
    <p:sldLayoutId id="2147483665" r:id="rId17"/>
    <p:sldLayoutId id="2147483670" r:id="rId18"/>
    <p:sldLayoutId id="2147483680" r:id="rId19"/>
    <p:sldLayoutId id="2147483671" r:id="rId20"/>
    <p:sldLayoutId id="2147483672" r:id="rId21"/>
    <p:sldLayoutId id="2147483675" r:id="rId22"/>
    <p:sldLayoutId id="2147483705" r:id="rId23"/>
    <p:sldLayoutId id="2147483673" r:id="rId24"/>
    <p:sldLayoutId id="2147483674" r:id="rId25"/>
    <p:sldLayoutId id="2147483708" r:id="rId26"/>
    <p:sldLayoutId id="2147483685" r:id="rId27"/>
    <p:sldLayoutId id="2147483707" r:id="rId28"/>
    <p:sldLayoutId id="2147483702" r:id="rId29"/>
    <p:sldLayoutId id="2147483703" r:id="rId30"/>
    <p:sldLayoutId id="2147483667" r:id="rId31"/>
    <p:sldLayoutId id="2147483677" r:id="rId32"/>
    <p:sldLayoutId id="2147483676" r:id="rId33"/>
    <p:sldLayoutId id="2147483699" r:id="rId34"/>
    <p:sldLayoutId id="2147483697" r:id="rId35"/>
    <p:sldLayoutId id="2147483698" r:id="rId36"/>
    <p:sldLayoutId id="2147483678" r:id="rId37"/>
    <p:sldLayoutId id="2147483712" r:id="rId38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 baseline="0">
          <a:solidFill>
            <a:schemeClr val="tx1"/>
          </a:solidFill>
          <a:latin typeface="+mj-lt"/>
          <a:ea typeface="Arial Unicode MS" pitchFamily="-65" charset="0"/>
          <a:cs typeface="Arial Unicode MS" pitchFamily="-65" charset="0"/>
          <a:sym typeface="Arial" pitchFamily="-65" charset="0"/>
        </a:defRPr>
      </a:lvl1pPr>
      <a:lvl2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2pPr>
      <a:lvl3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3pPr>
      <a:lvl4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4pPr>
      <a:lvl5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5pPr>
      <a:lvl6pPr marL="288036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6pPr>
      <a:lvl7pPr marL="576072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7pPr>
      <a:lvl8pPr marL="864108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8pPr>
      <a:lvl9pPr marL="1152144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80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•"/>
        <a:defRPr sz="2500">
          <a:solidFill>
            <a:schemeClr val="tx2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1pPr>
      <a:lvl2pPr marL="457200" indent="-2286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–"/>
        <a:defRPr sz="2000">
          <a:solidFill>
            <a:schemeClr val="tx2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2pPr>
      <a:lvl3pPr marL="731520" indent="-20116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•"/>
        <a:defRPr sz="1800">
          <a:solidFill>
            <a:schemeClr val="tx2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3pPr>
      <a:lvl4pPr marL="1097280" indent="-20116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–"/>
        <a:defRPr sz="1500">
          <a:solidFill>
            <a:schemeClr val="tx2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4pPr>
      <a:lvl5pPr marL="1487964" indent="-191135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»"/>
        <a:defRPr sz="1300">
          <a:solidFill>
            <a:schemeClr val="tx2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5pPr>
      <a:lvl6pPr marL="1776223" indent="-192024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6pPr>
      <a:lvl7pPr marL="2064259" indent="-192024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7pPr>
      <a:lvl8pPr marL="2352295" indent="-192024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8pPr>
      <a:lvl9pPr marL="2640331" indent="-192024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9pPr>
    </p:bodyStyle>
    <p:otherStyle>
      <a:defPPr>
        <a:defRPr lang="en-US"/>
      </a:defPPr>
      <a:lvl1pPr marL="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2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879" userDrawn="1">
          <p15:clr>
            <a:srgbClr val="F26B43"/>
          </p15:clr>
        </p15:guide>
        <p15:guide id="4" orient="horz" pos="3954" userDrawn="1">
          <p15:clr>
            <a:srgbClr val="F26B43"/>
          </p15:clr>
        </p15:guide>
        <p15:guide id="5" orient="horz" pos="4044" userDrawn="1">
          <p15:clr>
            <a:srgbClr val="F26B43"/>
          </p15:clr>
        </p15:guide>
        <p15:guide id="6" pos="384" userDrawn="1">
          <p15:clr>
            <a:srgbClr val="F26B43"/>
          </p15:clr>
        </p15:guide>
        <p15:guide id="7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rkinson.org/Understanding-Parkinsons/Statistics" TargetMode="Externa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Relationship Id="rId6" Type="http://schemas.openxmlformats.org/officeDocument/2006/relationships/hyperlink" Target="https://medicalxpress.com/news/2021-02-smartwatch-parkinson-disease.html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F5AEAA-7237-46AC-A22E-C330FEB53FF6}"/>
              </a:ext>
            </a:extLst>
          </p:cNvPr>
          <p:cNvSpPr/>
          <p:nvPr/>
        </p:nvSpPr>
        <p:spPr bwMode="auto">
          <a:xfrm>
            <a:off x="0" y="0"/>
            <a:ext cx="12192000" cy="606247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040" y="2126070"/>
            <a:ext cx="5684520" cy="1645739"/>
          </a:xfrm>
        </p:spPr>
        <p:txBody>
          <a:bodyPr/>
          <a:lstStyle/>
          <a:p>
            <a:r>
              <a:rPr lang="en-US" sz="7200">
                <a:solidFill>
                  <a:schemeClr val="bg1"/>
                </a:solidFill>
                <a:latin typeface="Futura Hv BT" panose="020B0702020204020204" pitchFamily="34" charset="0"/>
              </a:rPr>
              <a:t>MOCEAN</a:t>
            </a:r>
            <a:br>
              <a:rPr lang="en-US" sz="7200">
                <a:solidFill>
                  <a:schemeClr val="accent1"/>
                </a:solidFill>
              </a:rPr>
            </a:br>
            <a:endParaRPr lang="en-US" sz="720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767" y="4462552"/>
            <a:ext cx="2037249" cy="4248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Futura Hv BT" panose="020B0702020204020204" pitchFamily="34" charset="0"/>
              </a:rPr>
              <a:t>May 16, 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EFEE5-1656-4C03-AB97-7693EE4169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42" t="12886" r="24976" b="13922"/>
          <a:stretch/>
        </p:blipFill>
        <p:spPr>
          <a:xfrm>
            <a:off x="1472184" y="1033272"/>
            <a:ext cx="2596896" cy="2596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0B1FC8-E7F3-472B-AB5A-8FD3248ECBF7}"/>
              </a:ext>
            </a:extLst>
          </p:cNvPr>
          <p:cNvSpPr txBox="1"/>
          <p:nvPr/>
        </p:nvSpPr>
        <p:spPr>
          <a:xfrm>
            <a:off x="4511040" y="2948939"/>
            <a:ext cx="66354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i="1">
                <a:solidFill>
                  <a:schemeClr val="tx1">
                    <a:lumMod val="10000"/>
                    <a:lumOff val="90000"/>
                  </a:schemeClr>
                </a:solidFill>
                <a:latin typeface="Futura Lt BT" panose="020B0402020204020303" pitchFamily="34" charset="0"/>
              </a:rPr>
              <a:t>Better wearable data. Better informed treatments.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85A62-A961-4ED0-A983-60A844E0B637}"/>
              </a:ext>
            </a:extLst>
          </p:cNvPr>
          <p:cNvSpPr txBox="1"/>
          <p:nvPr/>
        </p:nvSpPr>
        <p:spPr>
          <a:xfrm>
            <a:off x="9820656" y="223306"/>
            <a:ext cx="18836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solidFill>
                  <a:srgbClr val="47C5FF"/>
                </a:solidFill>
              </a:rPr>
              <a:t>TEAM 5.05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09864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964F-6C0D-5F49-A98F-A7E3EB13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facts…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FDF36-D0C1-0940-A277-AC7DA0CF9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2DE09B-EA99-4E42-AC6B-6E96DFE7C5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0855" y="1332045"/>
            <a:ext cx="10985780" cy="4193910"/>
          </a:xfrm>
        </p:spPr>
        <p:txBody>
          <a:bodyPr/>
          <a:lstStyle/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More than </a:t>
            </a:r>
            <a:r>
              <a:rPr lang="en-US" sz="4000" b="1" dirty="0">
                <a:solidFill>
                  <a:schemeClr val="accent3"/>
                </a:solidFill>
              </a:rPr>
              <a:t>10 million people </a:t>
            </a:r>
            <a:r>
              <a:rPr lang="en-US" sz="2800" b="1" dirty="0"/>
              <a:t>worldwide are living with Parkinson disease (PD).</a:t>
            </a:r>
          </a:p>
          <a:p>
            <a:pPr algn="l">
              <a:spcBef>
                <a:spcPts val="300"/>
              </a:spcBef>
            </a:pPr>
            <a:endParaRPr lang="en-US" sz="28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/>
              <a:t>PD is the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second-most common </a:t>
            </a:r>
            <a:r>
              <a:rPr lang="en-US" sz="2800" b="1" dirty="0"/>
              <a:t>neurodegenerative disease.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/>
              <a:t>Incidence of PD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increases with 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4938E-7ECA-4DFC-8376-D008ECFBD4B7}"/>
              </a:ext>
            </a:extLst>
          </p:cNvPr>
          <p:cNvSpPr txBox="1"/>
          <p:nvPr/>
        </p:nvSpPr>
        <p:spPr>
          <a:xfrm>
            <a:off x="5004681" y="5525955"/>
            <a:ext cx="6581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300"/>
              </a:spcBef>
            </a:pPr>
            <a:r>
              <a:rPr lang="en-US" sz="2800" b="1" dirty="0">
                <a:solidFill>
                  <a:schemeClr val="tx2"/>
                </a:solidFill>
              </a:rPr>
              <a:t>- </a:t>
            </a:r>
            <a:r>
              <a:rPr lang="en-US" sz="1600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https://www.parkinson.org/Understanding-Parkinsons/Statistics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E653F-1121-4E62-BC90-8ACA97D277FF}"/>
              </a:ext>
            </a:extLst>
          </p:cNvPr>
          <p:cNvSpPr txBox="1"/>
          <p:nvPr/>
        </p:nvSpPr>
        <p:spPr>
          <a:xfrm>
            <a:off x="9930171" y="191672"/>
            <a:ext cx="18836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solidFill>
                  <a:srgbClr val="47C5FF"/>
                </a:solidFill>
              </a:rPr>
              <a:t>TEAM 5.05</a:t>
            </a:r>
          </a:p>
        </p:txBody>
      </p:sp>
    </p:spTree>
    <p:extLst>
      <p:ext uri="{BB962C8B-B14F-4D97-AF65-F5344CB8AC3E}">
        <p14:creationId xmlns:p14="http://schemas.microsoft.com/office/powerpoint/2010/main" val="32938086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964F-6C0D-5F49-A98F-A7E3EB13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tracking movement important?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FDF36-D0C1-0940-A277-AC7DA0CF9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4D2EF-6CF5-4A17-8896-37E12C014FBC}"/>
              </a:ext>
            </a:extLst>
          </p:cNvPr>
          <p:cNvSpPr txBox="1"/>
          <p:nvPr/>
        </p:nvSpPr>
        <p:spPr>
          <a:xfrm>
            <a:off x="507862" y="1196688"/>
            <a:ext cx="108703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800" b="1" dirty="0">
                <a:solidFill>
                  <a:schemeClr val="tx2"/>
                </a:solidFill>
              </a:rPr>
              <a:t>People living with Parkinson disease (PD) experience mobility issues as their disease progresses. </a:t>
            </a:r>
          </a:p>
        </p:txBody>
      </p:sp>
      <p:pic>
        <p:nvPicPr>
          <p:cNvPr id="7" name="Picture 2" descr="Free Vector | Parkinson disease symptoms infographic">
            <a:extLst>
              <a:ext uri="{FF2B5EF4-FFF2-40B4-BE49-F238E27FC236}">
                <a16:creationId xmlns:a16="http://schemas.microsoft.com/office/drawing/2014/main" id="{ABD907EA-99E2-40C8-804E-D5ABBAEF6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1" t="10132" r="29696" b="72045"/>
          <a:stretch/>
        </p:blipFill>
        <p:spPr bwMode="auto">
          <a:xfrm>
            <a:off x="1114963" y="3252507"/>
            <a:ext cx="2070340" cy="20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Vector | Parkinson disease symptoms infographic">
            <a:extLst>
              <a:ext uri="{FF2B5EF4-FFF2-40B4-BE49-F238E27FC236}">
                <a16:creationId xmlns:a16="http://schemas.microsoft.com/office/drawing/2014/main" id="{A5CA1FB8-48A4-4E3F-9709-B393B4395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20454" r="72490" b="53449"/>
          <a:stretch/>
        </p:blipFill>
        <p:spPr bwMode="auto">
          <a:xfrm>
            <a:off x="8409591" y="3019245"/>
            <a:ext cx="1906730" cy="233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F42C10-496F-4387-8CE7-67543CCDB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302" y="2688670"/>
            <a:ext cx="1719221" cy="2700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578FD0-C2DA-47C5-9C91-786CEC2F40F8}"/>
              </a:ext>
            </a:extLst>
          </p:cNvPr>
          <p:cNvSpPr txBox="1"/>
          <p:nvPr/>
        </p:nvSpPr>
        <p:spPr>
          <a:xfrm>
            <a:off x="1432154" y="5338493"/>
            <a:ext cx="143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tx2"/>
                </a:solidFill>
              </a:rPr>
              <a:t>Tremor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A36E3-6A89-4039-AADE-EDC90EE27385}"/>
              </a:ext>
            </a:extLst>
          </p:cNvPr>
          <p:cNvSpPr txBox="1"/>
          <p:nvPr/>
        </p:nvSpPr>
        <p:spPr>
          <a:xfrm>
            <a:off x="8479766" y="5338146"/>
            <a:ext cx="1576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tx2"/>
                </a:solidFill>
              </a:rPr>
              <a:t>Slowness of movement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57588-7F55-4F6B-BFA2-747234E94D31}"/>
              </a:ext>
            </a:extLst>
          </p:cNvPr>
          <p:cNvSpPr txBox="1"/>
          <p:nvPr/>
        </p:nvSpPr>
        <p:spPr>
          <a:xfrm>
            <a:off x="4890092" y="5338145"/>
            <a:ext cx="1576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tx2"/>
                </a:solidFill>
              </a:rPr>
              <a:t>Loss of balance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033CF-0055-4648-96E7-A9CC1BD0831D}"/>
              </a:ext>
            </a:extLst>
          </p:cNvPr>
          <p:cNvSpPr txBox="1"/>
          <p:nvPr/>
        </p:nvSpPr>
        <p:spPr>
          <a:xfrm>
            <a:off x="9930171" y="191672"/>
            <a:ext cx="18836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solidFill>
                  <a:srgbClr val="47C5FF"/>
                </a:solidFill>
              </a:rPr>
              <a:t>TEAM 5.05</a:t>
            </a:r>
          </a:p>
        </p:txBody>
      </p:sp>
    </p:spTree>
    <p:extLst>
      <p:ext uri="{BB962C8B-B14F-4D97-AF65-F5344CB8AC3E}">
        <p14:creationId xmlns:p14="http://schemas.microsoft.com/office/powerpoint/2010/main" val="18134995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964F-6C0D-5F49-A98F-A7E3EB13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wearables fit into all this?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FDF36-D0C1-0940-A277-AC7DA0CF9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A Periodic Table Of Wearable Technology | TechCrunch">
            <a:extLst>
              <a:ext uri="{FF2B5EF4-FFF2-40B4-BE49-F238E27FC236}">
                <a16:creationId xmlns:a16="http://schemas.microsoft.com/office/drawing/2014/main" id="{89FBA0CC-73DF-408F-9205-7CDEAEB38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" r="29239" b="52554"/>
          <a:stretch/>
        </p:blipFill>
        <p:spPr bwMode="auto">
          <a:xfrm>
            <a:off x="6093783" y="1607785"/>
            <a:ext cx="3929886" cy="140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0881B6-3DED-4F80-981A-15DF251D3A92}"/>
              </a:ext>
            </a:extLst>
          </p:cNvPr>
          <p:cNvSpPr txBox="1"/>
          <p:nvPr/>
        </p:nvSpPr>
        <p:spPr>
          <a:xfrm>
            <a:off x="507862" y="1196688"/>
            <a:ext cx="4952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800" b="1" dirty="0">
                <a:solidFill>
                  <a:schemeClr val="tx2"/>
                </a:solidFill>
              </a:rPr>
              <a:t>Tracking mobility can help a person stay in one's home and to communicate with a nurse clinician or nurse care manager.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BB927-CB75-46E8-A35A-B2C587ECC10B}"/>
              </a:ext>
            </a:extLst>
          </p:cNvPr>
          <p:cNvSpPr txBox="1"/>
          <p:nvPr/>
        </p:nvSpPr>
        <p:spPr>
          <a:xfrm>
            <a:off x="605367" y="2390477"/>
            <a:ext cx="32333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solidFill>
                  <a:srgbClr val="92D050"/>
                </a:solidFill>
              </a:rPr>
              <a:t>THE GOOD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AC4C64-59BD-4F3F-8E51-02FDDC255E7E}"/>
              </a:ext>
            </a:extLst>
          </p:cNvPr>
          <p:cNvSpPr txBox="1"/>
          <p:nvPr/>
        </p:nvSpPr>
        <p:spPr>
          <a:xfrm>
            <a:off x="605367" y="2877124"/>
            <a:ext cx="50835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Many commercially available wearable devices already gather this data!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FE01C8-7E63-4E9C-B143-E64762343C60}"/>
              </a:ext>
            </a:extLst>
          </p:cNvPr>
          <p:cNvSpPr txBox="1"/>
          <p:nvPr/>
        </p:nvSpPr>
        <p:spPr>
          <a:xfrm>
            <a:off x="605367" y="3793915"/>
            <a:ext cx="32333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THE BAD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16684F-53F3-497C-953D-1A81A466913A}"/>
              </a:ext>
            </a:extLst>
          </p:cNvPr>
          <p:cNvSpPr txBox="1"/>
          <p:nvPr/>
        </p:nvSpPr>
        <p:spPr>
          <a:xfrm>
            <a:off x="605366" y="4280562"/>
            <a:ext cx="5208837" cy="1592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Can be difficult to put on or take off.</a:t>
            </a:r>
          </a:p>
          <a:p>
            <a:pPr marL="28575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Can be “hot” and uncomfortable to wear.</a:t>
            </a:r>
          </a:p>
          <a:p>
            <a:pPr marL="28575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People living with PD (</a:t>
            </a:r>
            <a:r>
              <a:rPr lang="en-US" sz="1800" b="1" dirty="0" err="1">
                <a:solidFill>
                  <a:schemeClr val="tx2"/>
                </a:solidFill>
              </a:rPr>
              <a:t>PwP</a:t>
            </a:r>
            <a:r>
              <a:rPr lang="en-US" sz="1800" b="1" dirty="0">
                <a:solidFill>
                  <a:schemeClr val="tx2"/>
                </a:solidFill>
              </a:rPr>
              <a:t>) prefer non-obtrusive wearables (</a:t>
            </a:r>
            <a:r>
              <a:rPr lang="en-US" sz="1800" b="1" dirty="0" err="1">
                <a:solidFill>
                  <a:schemeClr val="tx2"/>
                </a:solidFill>
              </a:rPr>
              <a:t>Bloem</a:t>
            </a:r>
            <a:r>
              <a:rPr lang="en-US" sz="1800" b="1" dirty="0">
                <a:solidFill>
                  <a:schemeClr val="tx2"/>
                </a:solidFill>
              </a:rPr>
              <a:t>, 2020)</a:t>
            </a:r>
          </a:p>
          <a:p>
            <a:pPr marL="28575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FDBF7C-C6E1-4C15-A47F-1E904D4D3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451"/>
          <a:stretch/>
        </p:blipFill>
        <p:spPr>
          <a:xfrm>
            <a:off x="2712459" y="2431426"/>
            <a:ext cx="376487" cy="3534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680880-0EFF-43E2-BFA9-212FC2005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408" r="1843"/>
          <a:stretch/>
        </p:blipFill>
        <p:spPr>
          <a:xfrm>
            <a:off x="2335972" y="3829109"/>
            <a:ext cx="376487" cy="360499"/>
          </a:xfrm>
          <a:prstGeom prst="rect">
            <a:avLst/>
          </a:prstGeom>
        </p:spPr>
      </p:pic>
      <p:pic>
        <p:nvPicPr>
          <p:cNvPr id="20" name="Picture 2" descr="A Periodic Table Of Wearable Technology | TechCrunch">
            <a:extLst>
              <a:ext uri="{FF2B5EF4-FFF2-40B4-BE49-F238E27FC236}">
                <a16:creationId xmlns:a16="http://schemas.microsoft.com/office/drawing/2014/main" id="{B820F443-775A-407E-8A92-B781DA12A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2" t="54866" r="6646"/>
          <a:stretch/>
        </p:blipFill>
        <p:spPr bwMode="auto">
          <a:xfrm>
            <a:off x="6093783" y="3429000"/>
            <a:ext cx="5310722" cy="133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43A202-59DB-47C9-8953-EED5B5D89A00}"/>
              </a:ext>
            </a:extLst>
          </p:cNvPr>
          <p:cNvSpPr txBox="1"/>
          <p:nvPr/>
        </p:nvSpPr>
        <p:spPr>
          <a:xfrm>
            <a:off x="907134" y="5648806"/>
            <a:ext cx="7520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b="1" dirty="0">
                <a:solidFill>
                  <a:srgbClr val="00B0F0"/>
                </a:solidFill>
              </a:rPr>
              <a:t>Reference: </a:t>
            </a:r>
            <a:r>
              <a:rPr lang="en-US" sz="1000" b="1" dirty="0" err="1">
                <a:solidFill>
                  <a:srgbClr val="00B0F0"/>
                </a:solidFill>
              </a:rPr>
              <a:t>Bloem</a:t>
            </a:r>
            <a:r>
              <a:rPr lang="en-US" sz="1000" b="1" dirty="0">
                <a:solidFill>
                  <a:srgbClr val="00B0F0"/>
                </a:solidFill>
              </a:rPr>
              <a:t>, B. et al (2020). Integrated and patient-</a:t>
            </a:r>
            <a:r>
              <a:rPr lang="en-US" sz="1000" b="1" dirty="0" err="1">
                <a:solidFill>
                  <a:srgbClr val="00B0F0"/>
                </a:solidFill>
              </a:rPr>
              <a:t>centred</a:t>
            </a:r>
            <a:r>
              <a:rPr lang="en-US" sz="1000" b="1" dirty="0">
                <a:solidFill>
                  <a:srgbClr val="00B0F0"/>
                </a:solidFill>
              </a:rPr>
              <a:t> management of Parkinson’s disease: a network model for reshaping chronic neurological care. The Lancet. 19 (7), 623-634.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75CBE3-5B6B-46A3-8EB9-1A85D8EBB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860" y="1800278"/>
            <a:ext cx="1410067" cy="1180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F3DB9D-DABA-4083-AC28-74E4ADA4409A}"/>
              </a:ext>
            </a:extLst>
          </p:cNvPr>
          <p:cNvSpPr txBox="1"/>
          <p:nvPr/>
        </p:nvSpPr>
        <p:spPr>
          <a:xfrm>
            <a:off x="9930171" y="191672"/>
            <a:ext cx="18836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solidFill>
                  <a:srgbClr val="47C5FF"/>
                </a:solidFill>
              </a:rPr>
              <a:t>TEAM 5.05</a:t>
            </a:r>
          </a:p>
        </p:txBody>
      </p:sp>
    </p:spTree>
    <p:extLst>
      <p:ext uri="{BB962C8B-B14F-4D97-AF65-F5344CB8AC3E}">
        <p14:creationId xmlns:p14="http://schemas.microsoft.com/office/powerpoint/2010/main" val="21440686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12BB-4C52-4248-8844-2E447CD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55" y="351465"/>
            <a:ext cx="10981268" cy="577081"/>
          </a:xfrm>
        </p:spPr>
        <p:txBody>
          <a:bodyPr/>
          <a:lstStyle/>
          <a:p>
            <a:r>
              <a:rPr lang="en-US" dirty="0"/>
              <a:t>Meet      </a:t>
            </a:r>
            <a:r>
              <a:rPr lang="en-US" dirty="0" err="1"/>
              <a:t>Mocean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6D323-A3ED-8F46-B3DE-64FEAA8B1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AB2B5-301A-4BF1-8827-A0450CAAD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595" y="1587704"/>
            <a:ext cx="1321046" cy="121296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F6571-C1D1-4C05-8BA6-C2EA4F72D313}"/>
              </a:ext>
            </a:extLst>
          </p:cNvPr>
          <p:cNvSpPr txBox="1">
            <a:spLocks/>
          </p:cNvSpPr>
          <p:nvPr/>
        </p:nvSpPr>
        <p:spPr bwMode="auto">
          <a:xfrm>
            <a:off x="596036" y="1248587"/>
            <a:ext cx="4190135" cy="4299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algn="l"/>
            <a:r>
              <a:rPr lang="en-US" sz="1600" kern="0" dirty="0">
                <a:ea typeface="Arial Unicode MS"/>
                <a:cs typeface="Arial Unicode MS"/>
              </a:rPr>
              <a:t>An ecosystem that bridges the gap of existing wearables technology and informed patient-centric</a:t>
            </a:r>
            <a:r>
              <a:rPr lang="en-US" sz="1600" kern="0" dirty="0">
                <a:solidFill>
                  <a:srgbClr val="FF0000"/>
                </a:solidFill>
                <a:ea typeface="Arial Unicode MS"/>
                <a:cs typeface="Arial Unicode MS"/>
              </a:rPr>
              <a:t> </a:t>
            </a:r>
            <a:r>
              <a:rPr lang="en-US" sz="1600" kern="0" dirty="0">
                <a:ea typeface="Arial Unicode MS"/>
                <a:cs typeface="Arial Unicode MS"/>
              </a:rPr>
              <a:t>treatments and decisions by literally reading between the lines. </a:t>
            </a:r>
            <a:endParaRPr lang="en-US" sz="1600" kern="0" dirty="0"/>
          </a:p>
          <a:p>
            <a:pPr algn="l">
              <a:spcAft>
                <a:spcPts val="600"/>
              </a:spcAft>
            </a:pPr>
            <a:endParaRPr lang="en-US" sz="1600" kern="0" dirty="0"/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0" dirty="0">
                <a:ea typeface="Arial Unicode MS"/>
                <a:cs typeface="Arial Unicode MS"/>
              </a:rPr>
              <a:t>Analyzes ALL movement data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0" dirty="0">
                <a:ea typeface="Arial Unicode MS"/>
                <a:cs typeface="Arial Unicode MS"/>
              </a:rPr>
              <a:t>Summarizes Parkinson disease-related episodes in an easy-to-read-dashboard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0" dirty="0">
                <a:ea typeface="Arial Unicode MS"/>
                <a:cs typeface="Arial Unicode MS"/>
              </a:rPr>
              <a:t>Allows simple Bluetooth data upload even in the absence of network connectivity – making it ideal for rural areas.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0" dirty="0">
                <a:ea typeface="Arial Unicode MS"/>
                <a:cs typeface="Arial Unicode MS"/>
              </a:rPr>
              <a:t>Assists in making the clinical decisions necessary to slow disease progression.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5ED815-5E2C-40EB-91C7-1FE9041AC3F7}"/>
              </a:ext>
            </a:extLst>
          </p:cNvPr>
          <p:cNvSpPr txBox="1">
            <a:spLocks/>
          </p:cNvSpPr>
          <p:nvPr/>
        </p:nvSpPr>
        <p:spPr bwMode="auto">
          <a:xfrm>
            <a:off x="6467505" y="3907297"/>
            <a:ext cx="4588735" cy="264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algn="l"/>
            <a:r>
              <a:rPr lang="en-US" sz="1800" b="1" kern="0" dirty="0"/>
              <a:t>NON-OBTRUSIVE DEVICE 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kern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CA4DC-1595-4870-8F4B-09A1876B5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60" t="14811" r="26101" b="14888"/>
          <a:stretch/>
        </p:blipFill>
        <p:spPr>
          <a:xfrm>
            <a:off x="1975447" y="443235"/>
            <a:ext cx="410311" cy="4076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69C248-8C9B-4837-BA7F-8B5750F7D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730" y="782352"/>
            <a:ext cx="4103886" cy="2826386"/>
          </a:xfrm>
          <a:prstGeom prst="rect">
            <a:avLst/>
          </a:prstGeom>
        </p:spPr>
      </p:pic>
      <p:pic>
        <p:nvPicPr>
          <p:cNvPr id="1026" name="Picture 2" descr="FREE PUBLIC WIFI COMING TO OPP - The Andalusia Star-News | The Andalusia  Star-News">
            <a:extLst>
              <a:ext uri="{FF2B5EF4-FFF2-40B4-BE49-F238E27FC236}">
                <a16:creationId xmlns:a16="http://schemas.microsoft.com/office/drawing/2014/main" id="{E82422F7-0FB5-4E36-8864-80C9427F7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63"/>
          <a:stretch/>
        </p:blipFill>
        <p:spPr bwMode="auto">
          <a:xfrm rot="5400000">
            <a:off x="6260372" y="1746832"/>
            <a:ext cx="1426058" cy="68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7610E9-4D8E-413D-A49B-3E7ED2EC802E}"/>
              </a:ext>
            </a:extLst>
          </p:cNvPr>
          <p:cNvSpPr txBox="1"/>
          <p:nvPr/>
        </p:nvSpPr>
        <p:spPr>
          <a:xfrm>
            <a:off x="792529" y="4717973"/>
            <a:ext cx="39570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https://medicalxpress.com/news/2021-02-smartwatch-parkinson-disease.html</a:t>
            </a:r>
            <a:endParaRPr lang="en-US" sz="1000" dirty="0">
              <a:solidFill>
                <a:srgbClr val="00B0F0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5D9F94-A470-407B-9938-CAB4460A7C7F}"/>
              </a:ext>
            </a:extLst>
          </p:cNvPr>
          <p:cNvSpPr txBox="1">
            <a:spLocks/>
          </p:cNvSpPr>
          <p:nvPr/>
        </p:nvSpPr>
        <p:spPr bwMode="auto">
          <a:xfrm>
            <a:off x="6467505" y="4583043"/>
            <a:ext cx="4190135" cy="264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algn="l"/>
            <a:r>
              <a:rPr lang="en-US" sz="1800" b="1" kern="0" dirty="0"/>
              <a:t>AUGMENTS CLINICAL DECISIONS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kern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kern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475C0DB-3CE4-45A4-8C75-5A8B51E5BCDD}"/>
              </a:ext>
            </a:extLst>
          </p:cNvPr>
          <p:cNvSpPr txBox="1">
            <a:spLocks/>
          </p:cNvSpPr>
          <p:nvPr/>
        </p:nvSpPr>
        <p:spPr bwMode="auto">
          <a:xfrm>
            <a:off x="6467505" y="5258789"/>
            <a:ext cx="2206330" cy="264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algn="l"/>
            <a:r>
              <a:rPr lang="en-US" sz="1800" b="1" kern="0" dirty="0"/>
              <a:t>COST-EFFECTIVE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kern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kern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13BB73-8D69-404D-94B3-20FC83674449}"/>
              </a:ext>
            </a:extLst>
          </p:cNvPr>
          <p:cNvSpPr/>
          <p:nvPr/>
        </p:nvSpPr>
        <p:spPr bwMode="auto">
          <a:xfrm>
            <a:off x="5863265" y="3854517"/>
            <a:ext cx="370214" cy="370214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02E7DA-AF6D-4B50-9B42-C637D9A49B02}"/>
              </a:ext>
            </a:extLst>
          </p:cNvPr>
          <p:cNvSpPr/>
          <p:nvPr/>
        </p:nvSpPr>
        <p:spPr bwMode="auto">
          <a:xfrm>
            <a:off x="5868673" y="4530263"/>
            <a:ext cx="370214" cy="370214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526427-CEE9-4BC3-9BFF-00AF13BA0BF6}"/>
              </a:ext>
            </a:extLst>
          </p:cNvPr>
          <p:cNvSpPr/>
          <p:nvPr/>
        </p:nvSpPr>
        <p:spPr bwMode="auto">
          <a:xfrm>
            <a:off x="5873501" y="5206009"/>
            <a:ext cx="370214" cy="370214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E35C4-E3D1-4F41-8097-68A9345C954D}"/>
              </a:ext>
            </a:extLst>
          </p:cNvPr>
          <p:cNvSpPr txBox="1"/>
          <p:nvPr/>
        </p:nvSpPr>
        <p:spPr>
          <a:xfrm>
            <a:off x="9930171" y="191672"/>
            <a:ext cx="18836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solidFill>
                  <a:srgbClr val="47C5FF"/>
                </a:solidFill>
              </a:rPr>
              <a:t>TEAM 5.05</a:t>
            </a:r>
          </a:p>
        </p:txBody>
      </p:sp>
    </p:spTree>
    <p:extLst>
      <p:ext uri="{BB962C8B-B14F-4D97-AF65-F5344CB8AC3E}">
        <p14:creationId xmlns:p14="http://schemas.microsoft.com/office/powerpoint/2010/main" val="30439372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545F-D2D0-2149-BBEC-4436AD60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it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3720-FA51-094D-AF9E-23222EB6AE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0052" y="1332045"/>
            <a:ext cx="5370177" cy="4193910"/>
          </a:xfrm>
        </p:spPr>
        <p:txBody>
          <a:bodyPr/>
          <a:lstStyle/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a typeface="Arial Unicode MS"/>
                <a:cs typeface="Arial Unicode MS"/>
              </a:rPr>
              <a:t>Device cost initially incurred by either patient or biopharma seeking to introduce new drug to market.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a typeface="Arial Unicode MS"/>
                <a:cs typeface="Arial Unicode MS"/>
              </a:rPr>
              <a:t>Expands to insurance coverage over time.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Market opportunities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a typeface="Arial Unicode MS"/>
                <a:cs typeface="Arial Unicode MS"/>
              </a:rPr>
              <a:t>Partnership with nurse clinicians and home health aide provider companies and provincial governments in Canada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a typeface="Arial Unicode MS"/>
                <a:cs typeface="Arial Unicode MS"/>
              </a:rPr>
              <a:t>Potential improvement activity under Merit-based Incentive Payment Systems (MIPS – </a:t>
            </a:r>
            <a:r>
              <a:rPr lang="en-US" sz="1800" i="1" dirty="0">
                <a:ea typeface="Arial Unicode MS"/>
                <a:cs typeface="Arial Unicode MS"/>
              </a:rPr>
              <a:t>U.S. based</a:t>
            </a:r>
            <a:r>
              <a:rPr lang="en-US" sz="1800" dirty="0">
                <a:ea typeface="Arial Unicode MS"/>
                <a:cs typeface="Arial Unicode MS"/>
              </a:rPr>
              <a:t>) to reduce hospital use and improve mental health services. i.e. anxiety, depression, psychosis</a:t>
            </a:r>
            <a:r>
              <a:rPr lang="en-US" sz="1800" dirty="0">
                <a:solidFill>
                  <a:srgbClr val="FF0000"/>
                </a:solidFill>
                <a:ea typeface="Arial Unicode MS"/>
                <a:cs typeface="Arial Unicode MS"/>
              </a:rPr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E10A5-12A9-6145-B0E4-73F2D580D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BC4B9A-F11F-4F60-B6E9-C1C36C860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92926"/>
              </p:ext>
            </p:extLst>
          </p:nvPr>
        </p:nvGraphicFramePr>
        <p:xfrm>
          <a:off x="6326188" y="2245138"/>
          <a:ext cx="544576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305003782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806906123"/>
                    </a:ext>
                  </a:extLst>
                </a:gridCol>
              </a:tblGrid>
              <a:tr h="283028">
                <a:tc>
                  <a:txBody>
                    <a:bodyPr/>
                    <a:lstStyle/>
                    <a:p>
                      <a:r>
                        <a:rPr lang="en-US" sz="2000" dirty="0"/>
                        <a:t>Material: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Cost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3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Ring (Depends on Metallic)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$299 USD/user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Initial Application Development</a:t>
                      </a:r>
                    </a:p>
                    <a:p>
                      <a:pPr lvl="0">
                        <a:buNone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$10,000-$20,000/USD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Server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~$50/100 users/USD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78803"/>
                  </a:ext>
                </a:extLst>
              </a:tr>
            </a:tbl>
          </a:graphicData>
        </a:graphic>
      </p:graphicFrame>
      <p:pic>
        <p:nvPicPr>
          <p:cNvPr id="2050" name="Picture 2" descr="Money Icon Flat #123041 - Free Icons Library">
            <a:extLst>
              <a:ext uri="{FF2B5EF4-FFF2-40B4-BE49-F238E27FC236}">
                <a16:creationId xmlns:a16="http://schemas.microsoft.com/office/drawing/2014/main" id="{0B20396B-1C85-49D3-AC8A-13664D8B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80" y="551757"/>
            <a:ext cx="1560576" cy="15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0DC56E-CC4B-4C74-BB6E-F8380A41A7E1}"/>
              </a:ext>
            </a:extLst>
          </p:cNvPr>
          <p:cNvSpPr txBox="1"/>
          <p:nvPr/>
        </p:nvSpPr>
        <p:spPr>
          <a:xfrm>
            <a:off x="9930171" y="191672"/>
            <a:ext cx="18836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solidFill>
                  <a:srgbClr val="47C5FF"/>
                </a:solidFill>
              </a:rPr>
              <a:t>TEAM 5.05</a:t>
            </a:r>
          </a:p>
        </p:txBody>
      </p:sp>
    </p:spTree>
    <p:extLst>
      <p:ext uri="{BB962C8B-B14F-4D97-AF65-F5344CB8AC3E}">
        <p14:creationId xmlns:p14="http://schemas.microsoft.com/office/powerpoint/2010/main" val="6088155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EE07-1D39-6E44-96FD-8C46C92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will it scale?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6FB1F-B37A-5249-8B56-E6468F959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Population - Free people icons">
            <a:extLst>
              <a:ext uri="{FF2B5EF4-FFF2-40B4-BE49-F238E27FC236}">
                <a16:creationId xmlns:a16="http://schemas.microsoft.com/office/drawing/2014/main" id="{2ECC91DD-4086-4C1D-B231-4E9476A7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" y="2029968"/>
            <a:ext cx="1844040" cy="18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9D55E9-AE1C-4C24-9447-3B6F6AFF3D7A}"/>
              </a:ext>
            </a:extLst>
          </p:cNvPr>
          <p:cNvSpPr txBox="1">
            <a:spLocks/>
          </p:cNvSpPr>
          <p:nvPr/>
        </p:nvSpPr>
        <p:spPr bwMode="auto">
          <a:xfrm>
            <a:off x="430699" y="4018456"/>
            <a:ext cx="2256705" cy="270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r>
              <a:rPr lang="en-US" sz="1600" b="1" kern="0" dirty="0"/>
              <a:t>10 million </a:t>
            </a:r>
            <a:r>
              <a:rPr lang="en-US" sz="1600" b="1" kern="0" dirty="0" err="1"/>
              <a:t>PwP</a:t>
            </a:r>
            <a:r>
              <a:rPr lang="en-US" sz="1600" b="1" kern="0" dirty="0"/>
              <a:t> globally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C771F6-2ECA-4456-9ADD-BB9C97845142}"/>
              </a:ext>
            </a:extLst>
          </p:cNvPr>
          <p:cNvSpPr/>
          <p:nvPr/>
        </p:nvSpPr>
        <p:spPr bwMode="auto">
          <a:xfrm>
            <a:off x="2668584" y="2554224"/>
            <a:ext cx="886968" cy="795528"/>
          </a:xfrm>
          <a:prstGeom prst="right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pic>
        <p:nvPicPr>
          <p:cNvPr id="1028" name="Picture 4" descr="Feet circle icon Royalty Free Vector Image - VectorStock">
            <a:extLst>
              <a:ext uri="{FF2B5EF4-FFF2-40B4-BE49-F238E27FC236}">
                <a16:creationId xmlns:a16="http://schemas.microsoft.com/office/drawing/2014/main" id="{02CD371F-B8DC-4B7C-A884-B8666DBE1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" t="7067" r="7327" b="14266"/>
          <a:stretch/>
        </p:blipFill>
        <p:spPr bwMode="auto">
          <a:xfrm>
            <a:off x="3743064" y="2029968"/>
            <a:ext cx="1947672" cy="194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D00C52-14D1-4D42-AAB7-6E3E27528B96}"/>
              </a:ext>
            </a:extLst>
          </p:cNvPr>
          <p:cNvSpPr txBox="1">
            <a:spLocks/>
          </p:cNvSpPr>
          <p:nvPr/>
        </p:nvSpPr>
        <p:spPr bwMode="auto">
          <a:xfrm>
            <a:off x="3434158" y="4023784"/>
            <a:ext cx="2565484" cy="795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r>
              <a:rPr lang="en-US" sz="1600" b="1" kern="0" dirty="0"/>
              <a:t>Expand existing market footprint through product offerings</a:t>
            </a:r>
          </a:p>
        </p:txBody>
      </p:sp>
      <p:pic>
        <p:nvPicPr>
          <p:cNvPr id="1030" name="Picture 6" descr="Finger Point Icon #280414 - Free Icons Library">
            <a:extLst>
              <a:ext uri="{FF2B5EF4-FFF2-40B4-BE49-F238E27FC236}">
                <a16:creationId xmlns:a16="http://schemas.microsoft.com/office/drawing/2014/main" id="{622D2C77-532F-40DD-AA19-238FB639E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6"/>
          <a:stretch/>
        </p:blipFill>
        <p:spPr bwMode="auto">
          <a:xfrm rot="2851054" flipH="1">
            <a:off x="6973824" y="2044443"/>
            <a:ext cx="1844039" cy="191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F802CDB-C7FC-475A-A079-D805C8490744}"/>
              </a:ext>
            </a:extLst>
          </p:cNvPr>
          <p:cNvSpPr/>
          <p:nvPr/>
        </p:nvSpPr>
        <p:spPr bwMode="auto">
          <a:xfrm>
            <a:off x="5878248" y="2602750"/>
            <a:ext cx="886968" cy="795528"/>
          </a:xfrm>
          <a:prstGeom prst="right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EC1ECF-1B5B-4087-89DF-AFC695A60197}"/>
              </a:ext>
            </a:extLst>
          </p:cNvPr>
          <p:cNvSpPr txBox="1">
            <a:spLocks/>
          </p:cNvSpPr>
          <p:nvPr/>
        </p:nvSpPr>
        <p:spPr bwMode="auto">
          <a:xfrm>
            <a:off x="6660930" y="4008060"/>
            <a:ext cx="2565484" cy="795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r>
              <a:rPr lang="en-US" sz="1600" b="1" kern="0" dirty="0"/>
              <a:t>Apply product methodology to other neurological conditions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8EDB6FA-EC67-4179-96C5-620BEB995F05}"/>
              </a:ext>
            </a:extLst>
          </p:cNvPr>
          <p:cNvSpPr/>
          <p:nvPr/>
        </p:nvSpPr>
        <p:spPr bwMode="auto">
          <a:xfrm>
            <a:off x="9039514" y="2633472"/>
            <a:ext cx="886968" cy="795528"/>
          </a:xfrm>
          <a:prstGeom prst="right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pic>
        <p:nvPicPr>
          <p:cNvPr id="1032" name="Picture 8" descr="Check mark shield security system icon Royalty Free Vector">
            <a:extLst>
              <a:ext uri="{FF2B5EF4-FFF2-40B4-BE49-F238E27FC236}">
                <a16:creationId xmlns:a16="http://schemas.microsoft.com/office/drawing/2014/main" id="{F161A573-0FBB-42CE-9D26-E4D71C66C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6"/>
          <a:stretch/>
        </p:blipFill>
        <p:spPr bwMode="auto">
          <a:xfrm>
            <a:off x="10295619" y="2029968"/>
            <a:ext cx="1405036" cy="173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266F7E6-3558-4138-801C-139901DE92BE}"/>
              </a:ext>
            </a:extLst>
          </p:cNvPr>
          <p:cNvSpPr txBox="1">
            <a:spLocks/>
          </p:cNvSpPr>
          <p:nvPr/>
        </p:nvSpPr>
        <p:spPr bwMode="auto">
          <a:xfrm>
            <a:off x="10435831" y="3971060"/>
            <a:ext cx="1124611" cy="795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r>
              <a:rPr lang="en-US" sz="3600" b="1" kern="0" dirty="0">
                <a:solidFill>
                  <a:srgbClr val="92D050"/>
                </a:solidFill>
              </a:rPr>
              <a:t>YES!</a:t>
            </a:r>
          </a:p>
          <a:p>
            <a:r>
              <a:rPr lang="en-US" sz="1600" b="1" kern="0" dirty="0"/>
              <a:t>It will scale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7793A5-0493-45D5-9FF5-ED6E7FDA05D6}"/>
              </a:ext>
            </a:extLst>
          </p:cNvPr>
          <p:cNvSpPr txBox="1"/>
          <p:nvPr/>
        </p:nvSpPr>
        <p:spPr>
          <a:xfrm>
            <a:off x="9930171" y="191672"/>
            <a:ext cx="18836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solidFill>
                  <a:srgbClr val="47C5FF"/>
                </a:solidFill>
              </a:rPr>
              <a:t>TEAM 5.05</a:t>
            </a:r>
          </a:p>
        </p:txBody>
      </p:sp>
    </p:spTree>
    <p:extLst>
      <p:ext uri="{BB962C8B-B14F-4D97-AF65-F5344CB8AC3E}">
        <p14:creationId xmlns:p14="http://schemas.microsoft.com/office/powerpoint/2010/main" val="14636148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964F-6C0D-5F49-A98F-A7E3EB13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 the Team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FDF36-D0C1-0940-A277-AC7DA0CF9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390B3-574D-498D-983B-653AFDF11EFF}"/>
              </a:ext>
            </a:extLst>
          </p:cNvPr>
          <p:cNvSpPr/>
          <p:nvPr/>
        </p:nvSpPr>
        <p:spPr bwMode="auto">
          <a:xfrm>
            <a:off x="950976" y="1046988"/>
            <a:ext cx="2642616" cy="264261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46C8FA-FD75-4045-879A-70DF034869FD}"/>
              </a:ext>
            </a:extLst>
          </p:cNvPr>
          <p:cNvSpPr/>
          <p:nvPr/>
        </p:nvSpPr>
        <p:spPr bwMode="auto">
          <a:xfrm>
            <a:off x="8034528" y="1046988"/>
            <a:ext cx="2642616" cy="26426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5FAC7A-49DB-4D87-A0B4-8690FAF94033}"/>
              </a:ext>
            </a:extLst>
          </p:cNvPr>
          <p:cNvSpPr/>
          <p:nvPr/>
        </p:nvSpPr>
        <p:spPr bwMode="auto">
          <a:xfrm>
            <a:off x="4492752" y="1046988"/>
            <a:ext cx="2642616" cy="264261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77F19B-362D-4C57-B9F6-27A71E45059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50976" y="3875734"/>
            <a:ext cx="2642616" cy="243638"/>
          </a:xfrm>
        </p:spPr>
        <p:txBody>
          <a:bodyPr/>
          <a:lstStyle/>
          <a:p>
            <a:r>
              <a:rPr lang="en-US" sz="1600" b="1">
                <a:ea typeface="Arial Unicode MS"/>
                <a:cs typeface="Arial Unicode MS"/>
              </a:rPr>
              <a:t>Gigi van den </a:t>
            </a:r>
            <a:r>
              <a:rPr lang="en-US" sz="1600" b="1" err="1">
                <a:ea typeface="Arial Unicode MS"/>
                <a:cs typeface="Arial Unicode MS"/>
              </a:rPr>
              <a:t>Hoef</a:t>
            </a:r>
            <a:endParaRPr lang="en-US" sz="1600" b="1" err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B51953-85F0-4A30-8620-723205C5934E}"/>
              </a:ext>
            </a:extLst>
          </p:cNvPr>
          <p:cNvSpPr txBox="1">
            <a:spLocks/>
          </p:cNvSpPr>
          <p:nvPr/>
        </p:nvSpPr>
        <p:spPr bwMode="auto">
          <a:xfrm>
            <a:off x="4492752" y="3875734"/>
            <a:ext cx="2642616" cy="243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r>
              <a:rPr lang="en-US" sz="1600" b="1" kern="0" dirty="0"/>
              <a:t>Ben Zheng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D021B9-9834-4737-A84F-753D9AAC16ED}"/>
              </a:ext>
            </a:extLst>
          </p:cNvPr>
          <p:cNvSpPr txBox="1">
            <a:spLocks/>
          </p:cNvSpPr>
          <p:nvPr/>
        </p:nvSpPr>
        <p:spPr bwMode="auto">
          <a:xfrm>
            <a:off x="8034528" y="3875734"/>
            <a:ext cx="2642616" cy="243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r>
              <a:rPr lang="en-US" sz="1600" b="1" kern="0"/>
              <a:t>Jay Sturm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B0D727-594B-47C7-A9E4-1FBB7991EF68}"/>
              </a:ext>
            </a:extLst>
          </p:cNvPr>
          <p:cNvSpPr txBox="1">
            <a:spLocks/>
          </p:cNvSpPr>
          <p:nvPr/>
        </p:nvSpPr>
        <p:spPr bwMode="auto">
          <a:xfrm>
            <a:off x="837621" y="4285515"/>
            <a:ext cx="2982681" cy="17108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algn="just"/>
            <a:r>
              <a:rPr lang="en-US" sz="1200" kern="0" dirty="0">
                <a:ea typeface="+mn-lt"/>
                <a:cs typeface="+mn-lt"/>
              </a:rPr>
              <a:t>As a nurse clinician and researcher, Gigi</a:t>
            </a:r>
            <a:r>
              <a:rPr lang="en-US" sz="1200" b="1" i="1" kern="0" dirty="0">
                <a:ea typeface="+mn-lt"/>
                <a:cs typeface="+mn-lt"/>
              </a:rPr>
              <a:t> </a:t>
            </a:r>
            <a:r>
              <a:rPr lang="en-US" sz="1200" kern="0" dirty="0">
                <a:ea typeface="+mn-lt"/>
                <a:cs typeface="+mn-lt"/>
              </a:rPr>
              <a:t>became involved with people living with Parkinson disease (</a:t>
            </a:r>
            <a:r>
              <a:rPr lang="en-US" sz="1200" kern="0" dirty="0" err="1">
                <a:ea typeface="+mn-lt"/>
                <a:cs typeface="+mn-lt"/>
              </a:rPr>
              <a:t>PwP</a:t>
            </a:r>
            <a:r>
              <a:rPr lang="en-US" sz="1200" kern="0" dirty="0">
                <a:ea typeface="+mn-lt"/>
                <a:cs typeface="+mn-lt"/>
              </a:rPr>
              <a:t>). Seeing the need to improve the quality of care for </a:t>
            </a:r>
            <a:r>
              <a:rPr lang="en-US" sz="1200" kern="0" dirty="0" err="1">
                <a:ea typeface="+mn-lt"/>
                <a:cs typeface="+mn-lt"/>
              </a:rPr>
              <a:t>PwP</a:t>
            </a:r>
            <a:r>
              <a:rPr lang="en-US" sz="1200" kern="0" dirty="0">
                <a:ea typeface="+mn-lt"/>
                <a:cs typeface="+mn-lt"/>
              </a:rPr>
              <a:t> in the community, in 2016, she started the Canadian Nurses for Parkinson disease network bridging movement disorder clinics, hospital nurse clinicians and community nurse clinicians and companies.</a:t>
            </a:r>
            <a:endParaRPr lang="en-US" sz="1200" kern="0" dirty="0">
              <a:cs typeface="Arial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736906B-5B50-44C8-916F-0C104ABA9E69}"/>
              </a:ext>
            </a:extLst>
          </p:cNvPr>
          <p:cNvSpPr txBox="1">
            <a:spLocks/>
          </p:cNvSpPr>
          <p:nvPr/>
        </p:nvSpPr>
        <p:spPr bwMode="auto">
          <a:xfrm>
            <a:off x="4492752" y="4288536"/>
            <a:ext cx="2642616" cy="1618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algn="just"/>
            <a:r>
              <a:rPr lang="en-US" sz="1200" kern="0">
                <a:ea typeface="Arial Unicode MS"/>
                <a:cs typeface="Arial Unicode MS"/>
              </a:rPr>
              <a:t>As a supply chain practitioner, Ben has been involved in implementing technology projects at J&amp;J VisionCare. Prior, Ben worked in implementing technology solutions at Allergan and Cardinal Health. Ben has a bachelors in Chemical Biology and Economics from UC Berkeley. </a:t>
            </a:r>
            <a:endParaRPr lang="en-US" sz="1200" kern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BBAD00-316D-4368-AA1D-21A15BDA6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8" t="9228" b="9520"/>
          <a:stretch/>
        </p:blipFill>
        <p:spPr bwMode="auto">
          <a:xfrm>
            <a:off x="1081137" y="1179576"/>
            <a:ext cx="2382294" cy="23774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4A0364-45FA-48CE-A90B-3144319A193E}"/>
              </a:ext>
            </a:extLst>
          </p:cNvPr>
          <p:cNvSpPr txBox="1">
            <a:spLocks/>
          </p:cNvSpPr>
          <p:nvPr/>
        </p:nvSpPr>
        <p:spPr bwMode="auto">
          <a:xfrm>
            <a:off x="7955280" y="4270248"/>
            <a:ext cx="2801112" cy="17108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algn="just"/>
            <a:r>
              <a:rPr lang="en-US" sz="1200" kern="0" dirty="0">
                <a:ea typeface="+mn-lt"/>
                <a:cs typeface="+mn-lt"/>
              </a:rPr>
              <a:t>An IT professional since 2004, Jay has a strong background in process design &amp; improvement and digital transformation – particularly in the healthcare IT space. Previous roles include VP of Operations for an EHR software company and Deputy CIO of Bellevue Hospital in New York City.</a:t>
            </a:r>
            <a:endParaRPr lang="en-US" sz="1200" kern="0" dirty="0"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83746-C5BC-49B0-8D6F-D91DCECD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005" y="1179576"/>
            <a:ext cx="2377440" cy="2377440"/>
          </a:xfrm>
          <a:prstGeom prst="ellipse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BDDBD129-4B14-4DB0-8C20-4FB8FE64E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004" y="1152403"/>
            <a:ext cx="2441276" cy="24268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032D66-C804-4880-8215-755EAE8AEE32}"/>
              </a:ext>
            </a:extLst>
          </p:cNvPr>
          <p:cNvSpPr txBox="1"/>
          <p:nvPr/>
        </p:nvSpPr>
        <p:spPr>
          <a:xfrm>
            <a:off x="9930171" y="191672"/>
            <a:ext cx="18836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solidFill>
                  <a:srgbClr val="47C5FF"/>
                </a:solidFill>
              </a:rPr>
              <a:t>TEAM 5.05</a:t>
            </a:r>
          </a:p>
        </p:txBody>
      </p:sp>
    </p:spTree>
    <p:extLst>
      <p:ext uri="{BB962C8B-B14F-4D97-AF65-F5344CB8AC3E}">
        <p14:creationId xmlns:p14="http://schemas.microsoft.com/office/powerpoint/2010/main" val="18755319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0BDE-6A88-4B4D-A53A-368C7532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944D5-DFC8-42FE-B46B-9C172622F0C1}"/>
              </a:ext>
            </a:extLst>
          </p:cNvPr>
          <p:cNvSpPr txBox="1"/>
          <p:nvPr/>
        </p:nvSpPr>
        <p:spPr>
          <a:xfrm>
            <a:off x="9930171" y="191672"/>
            <a:ext cx="18836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solidFill>
                  <a:srgbClr val="47C5FF"/>
                </a:solidFill>
              </a:rPr>
              <a:t>TEAM 5.05</a:t>
            </a:r>
          </a:p>
        </p:txBody>
      </p:sp>
    </p:spTree>
    <p:extLst>
      <p:ext uri="{BB962C8B-B14F-4D97-AF65-F5344CB8AC3E}">
        <p14:creationId xmlns:p14="http://schemas.microsoft.com/office/powerpoint/2010/main" val="15375807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6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itle, bullets">
  <a:themeElements>
    <a:clrScheme name="NurseHack">
      <a:dk1>
        <a:srgbClr val="212121"/>
      </a:dk1>
      <a:lt1>
        <a:srgbClr val="FFFFFF"/>
      </a:lt1>
      <a:dk2>
        <a:srgbClr val="63666A"/>
      </a:dk2>
      <a:lt2>
        <a:srgbClr val="F4F4F4"/>
      </a:lt2>
      <a:accent1>
        <a:srgbClr val="0420AC"/>
      </a:accent1>
      <a:accent2>
        <a:srgbClr val="0BDCC7"/>
      </a:accent2>
      <a:accent3>
        <a:srgbClr val="FE375D"/>
      </a:accent3>
      <a:accent4>
        <a:srgbClr val="FECB54"/>
      </a:accent4>
      <a:accent5>
        <a:srgbClr val="0097B3"/>
      </a:accent5>
      <a:accent6>
        <a:srgbClr val="E33E91"/>
      </a:accent6>
      <a:hlink>
        <a:srgbClr val="FF8A70"/>
      </a:hlink>
      <a:folHlink>
        <a:srgbClr val="888B8D"/>
      </a:folHlink>
    </a:clrScheme>
    <a:fontScheme name="Title &amp; Bullets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spDef>
    <a:lnDef>
      <a:spPr bwMode="auto">
        <a:solidFill>
          <a:srgbClr val="C0C0C0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 algn="l">
          <a:defRPr sz="200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J Powerpoint Full Screen Version Editable Template_jnjcorporateppttemplatefullscreen190404_updated colors1.potx" id="{49A1F123-1D79-4996-AC46-4A97ED96C357}" vid="{85603846-5EE6-4AB5-9660-DD8D8C006C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0169298A3BE84CB4D0CA0E22B29DCD" ma:contentTypeVersion="12" ma:contentTypeDescription="Create a new document." ma:contentTypeScope="" ma:versionID="b5b8f6143b92c8625255cb4a7449e5e2">
  <xsd:schema xmlns:xsd="http://www.w3.org/2001/XMLSchema" xmlns:xs="http://www.w3.org/2001/XMLSchema" xmlns:p="http://schemas.microsoft.com/office/2006/metadata/properties" xmlns:ns2="c9eb48b0-55c0-4136-9a14-95a4b93c410d" xmlns:ns3="cd127e96-09a0-4747-8627-828af7202ae3" targetNamespace="http://schemas.microsoft.com/office/2006/metadata/properties" ma:root="true" ma:fieldsID="282cedc90c93cbff5349c8245aae7d12" ns2:_="" ns3:_="">
    <xsd:import namespace="c9eb48b0-55c0-4136-9a14-95a4b93c410d"/>
    <xsd:import namespace="cd127e96-09a0-4747-8627-828af7202a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b48b0-55c0-4136-9a14-95a4b93c41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27e96-09a0-4747-8627-828af7202ae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E76D1B-7EF8-4927-A7CE-A75F58E677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EC7A8A-7D08-4760-936A-753DCD997A1A}">
  <ds:schemaRefs>
    <ds:schemaRef ds:uri="c9eb48b0-55c0-4136-9a14-95a4b93c410d"/>
    <ds:schemaRef ds:uri="cd127e96-09a0-4747-8627-828af7202a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8450B4A-2B4F-4F35-A800-4859234D6DF4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c9eb48b0-55c0-4136-9a14-95a4b93c410d"/>
    <ds:schemaRef ds:uri="cd127e96-09a0-4747-8627-828af7202ae3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625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Futura Hv BT</vt:lpstr>
      <vt:lpstr>Futura Lt BT</vt:lpstr>
      <vt:lpstr>Georgia</vt:lpstr>
      <vt:lpstr>title, bullets</vt:lpstr>
      <vt:lpstr>MOCEAN </vt:lpstr>
      <vt:lpstr>Some basic facts…</vt:lpstr>
      <vt:lpstr>Why is tracking movement important?</vt:lpstr>
      <vt:lpstr>How do wearables fit into all this?</vt:lpstr>
      <vt:lpstr>Meet      Mocean</vt:lpstr>
      <vt:lpstr>What will it cost?</vt:lpstr>
      <vt:lpstr>But will it scale?</vt:lpstr>
      <vt:lpstr>Meet the Team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K</dc:creator>
  <cp:lastModifiedBy>Jay Sturm</cp:lastModifiedBy>
  <cp:revision>132</cp:revision>
  <cp:lastPrinted>2019-05-07T17:58:44Z</cp:lastPrinted>
  <dcterms:created xsi:type="dcterms:W3CDTF">2018-06-06T22:07:20Z</dcterms:created>
  <dcterms:modified xsi:type="dcterms:W3CDTF">2021-05-16T14:42:26Z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E40D5C6E-48BC-455D-AD7F-5E9A3C8688FC</vt:lpwstr>
  </property>
  <property fmtid="{D5CDD505-2E9C-101B-9397-08002B2CF9AE}" pid="3" name="ArticulatePath">
    <vt:lpwstr>JJ Powerpoint Full Screen Version Editable Template_jnjcorporateppttemplatefullscreen190404</vt:lpwstr>
  </property>
  <property fmtid="{D5CDD505-2E9C-101B-9397-08002B2CF9AE}" pid="4" name="ContentTypeId">
    <vt:lpwstr>0x010100300169298A3BE84CB4D0CA0E22B29DCD</vt:lpwstr>
  </property>
</Properties>
</file>