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AAF232-3CC5-4D94-BDE2-2D6176F82A31}">
  <a:tblStyle styleId="{4DAAF232-3CC5-4D94-BDE2-2D6176F82A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6E9"/>
          </a:solidFill>
        </a:fill>
      </a:tcStyle>
    </a:wholeTbl>
    <a:band1H>
      <a:tcTxStyle/>
      <a:tcStyle>
        <a:fill>
          <a:solidFill>
            <a:srgbClr val="FFECCF"/>
          </a:solidFill>
        </a:fill>
      </a:tcStyle>
    </a:band1H>
    <a:band2H>
      <a:tcTxStyle/>
    </a:band2H>
    <a:band1V>
      <a:tcTxStyle/>
      <a:tcStyle>
        <a:fill>
          <a:solidFill>
            <a:srgbClr val="FFECC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a1943ca6b_2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da1943ca6b_2_238:notes"/>
          <p:cNvSpPr txBox="1"/>
          <p:nvPr>
            <p:ph idx="1" type="body"/>
          </p:nvPr>
        </p:nvSpPr>
        <p:spPr>
          <a:xfrm>
            <a:off x="368300" y="4343400"/>
            <a:ext cx="612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" lvl="0" marL="8001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98" name="Google Shape;298;gda1943ca6b_2_23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da1943ca6b_2_238:notes"/>
          <p:cNvSpPr txBox="1"/>
          <p:nvPr>
            <p:ph idx="11" type="ftr"/>
          </p:nvPr>
        </p:nvSpPr>
        <p:spPr>
          <a:xfrm>
            <a:off x="0" y="8685213"/>
            <a:ext cx="556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da1943ca6b_2_238:notes"/>
          <p:cNvSpPr txBox="1"/>
          <p:nvPr>
            <p:ph idx="12" type="sldNum"/>
          </p:nvPr>
        </p:nvSpPr>
        <p:spPr>
          <a:xfrm>
            <a:off x="5749925" y="8685213"/>
            <a:ext cx="1106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gda1943ca6b_2_23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a19fd7556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a19fd755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different revenue streams, all of which are highly profitable. For free, members get access to a community platform with </a:t>
            </a:r>
            <a:r>
              <a:rPr lang="en"/>
              <a:t>other</a:t>
            </a:r>
            <a:r>
              <a:rPr lang="en"/>
              <a:t> caregivers, to feel like they’re not alone. For $10 / month, they get access to support groups as well as educational and training videos on  </a:t>
            </a:r>
            <a:r>
              <a:rPr lang="en"/>
              <a:t>providing</a:t>
            </a:r>
            <a:r>
              <a:rPr lang="en"/>
              <a:t> the medical-related tasks they perform like wound care, insulin injections and more. Further, caregivers who really want to get in touch with a nurse to talk through certain care-related tasks.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a19fd7556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a19fd7556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solution is highly scalable.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a19fd7556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a19fd7556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a1943ca6b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da1943ca6b_2_248:notes"/>
          <p:cNvSpPr txBox="1"/>
          <p:nvPr>
            <p:ph idx="1" type="body"/>
          </p:nvPr>
        </p:nvSpPr>
        <p:spPr>
          <a:xfrm>
            <a:off x="368300" y="4343400"/>
            <a:ext cx="612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" lvl="0" marL="8001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308" name="Google Shape;308;gda1943ca6b_2_24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da1943ca6b_2_248:notes"/>
          <p:cNvSpPr txBox="1"/>
          <p:nvPr>
            <p:ph idx="11" type="ftr"/>
          </p:nvPr>
        </p:nvSpPr>
        <p:spPr>
          <a:xfrm>
            <a:off x="0" y="8685213"/>
            <a:ext cx="556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da1943ca6b_2_248:notes"/>
          <p:cNvSpPr txBox="1"/>
          <p:nvPr>
            <p:ph idx="12" type="sldNum"/>
          </p:nvPr>
        </p:nvSpPr>
        <p:spPr>
          <a:xfrm>
            <a:off x="5749925" y="8685213"/>
            <a:ext cx="1106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gda1943ca6b_2_24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a19fd7556_1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a19fd7556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a1943ca6b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da1943ca6b_2_256:notes"/>
          <p:cNvSpPr txBox="1"/>
          <p:nvPr>
            <p:ph idx="1" type="body"/>
          </p:nvPr>
        </p:nvSpPr>
        <p:spPr>
          <a:xfrm>
            <a:off x="368300" y="4343400"/>
            <a:ext cx="6121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" lvl="0" marL="8001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322" name="Google Shape;322;gda1943ca6b_2_25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da1943ca6b_2_256:notes"/>
          <p:cNvSpPr txBox="1"/>
          <p:nvPr>
            <p:ph idx="11" type="ftr"/>
          </p:nvPr>
        </p:nvSpPr>
        <p:spPr>
          <a:xfrm>
            <a:off x="0" y="8685213"/>
            <a:ext cx="556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da1943ca6b_2_256:notes"/>
          <p:cNvSpPr txBox="1"/>
          <p:nvPr>
            <p:ph idx="12" type="sldNum"/>
          </p:nvPr>
        </p:nvSpPr>
        <p:spPr>
          <a:xfrm>
            <a:off x="5749925" y="8685213"/>
            <a:ext cx="110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gda1943ca6b_2_25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a1943ca6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a1943ca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a217ff67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a217ff67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 is that we </a:t>
            </a:r>
            <a:r>
              <a:rPr lang="en"/>
              <a:t>identify</a:t>
            </a:r>
            <a:r>
              <a:rPr lang="en"/>
              <a:t> this population as this invisible patient who are neglected from the health care system. We provide a platform where caregivers can obtain personalized care plan based on their Caregiver Stress Burden assessment result. Essi brings a welcoming place for caregivers to connect, learn, and to  socialize with others in similar situations.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a1943ca6b_2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da1943ca6b_2_318:notes"/>
          <p:cNvSpPr txBox="1"/>
          <p:nvPr>
            <p:ph idx="1" type="body"/>
          </p:nvPr>
        </p:nvSpPr>
        <p:spPr>
          <a:xfrm>
            <a:off x="368300" y="4343400"/>
            <a:ext cx="612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" lvl="0" marL="8001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359" name="Google Shape;359;gda1943ca6b_2_31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da1943ca6b_2_318:notes"/>
          <p:cNvSpPr txBox="1"/>
          <p:nvPr>
            <p:ph idx="11" type="ftr"/>
          </p:nvPr>
        </p:nvSpPr>
        <p:spPr>
          <a:xfrm>
            <a:off x="0" y="8685213"/>
            <a:ext cx="556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da1943ca6b_2_318:notes"/>
          <p:cNvSpPr txBox="1"/>
          <p:nvPr>
            <p:ph idx="12" type="sldNum"/>
          </p:nvPr>
        </p:nvSpPr>
        <p:spPr>
          <a:xfrm>
            <a:off x="5749925" y="8685213"/>
            <a:ext cx="1106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gda1943ca6b_2_31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a19fd7556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a19fd7556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a19fd7556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a19fd7556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&amp;J Signature" showMasterSp="0">
  <p:cSld name="J&amp;J Signature">
    <p:bg>
      <p:bgPr>
        <a:solidFill>
          <a:srgbClr val="F4F4F4">
            <a:alpha val="0"/>
          </a:srgbClr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red" showMasterSp="0">
  <p:cSld name="section title red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4025" y="1149725"/>
            <a:ext cx="8235950" cy="15474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2" showMasterSp="0">
  <p:cSld name="presentation title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4025" y="1572632"/>
            <a:ext cx="8235950" cy="1211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4025" y="2932073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165" y="4631263"/>
            <a:ext cx="1510218" cy="37836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ue" showMasterSp="0">
  <p:cSld name="section title blue">
    <p:bg>
      <p:bgPr>
        <a:solidFill>
          <a:schemeClr val="accen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4025" y="1149725"/>
            <a:ext cx="8235950" cy="15474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graphic">
  <p:cSld name="1_title, graphic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4025" y="283844"/>
            <a:ext cx="7609320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1201" y="1284883"/>
            <a:ext cx="8239335" cy="3145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50850" y="4570214"/>
            <a:ext cx="8239125" cy="119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800"/>
              <a:buNone/>
              <a:defRPr sz="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689976" y="4749715"/>
            <a:ext cx="340800" cy="250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5603875" y="4748526"/>
            <a:ext cx="3086102" cy="251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800"/>
              <a:buNone/>
              <a:defRPr b="1" sz="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magenta" showMasterSp="0">
  <p:cSld name="section title magenta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4025" y="1149725"/>
            <a:ext cx="8235950" cy="15474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graphic">
  <p:cSld name="title, sub, graphic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457200" y="1284885"/>
            <a:ext cx="822960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or statement red" showMasterSp="0">
  <p:cSld name="quote or statement red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4025" y="1487579"/>
            <a:ext cx="8235950" cy="1154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4025" y="3812668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, sub magenta" showMasterSp="0">
  <p:cSld name="section title, sub magenta">
    <p:bg>
      <p:bgPr>
        <a:solidFill>
          <a:schemeClr val="accent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4025" y="2945333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454025" y="1149725"/>
            <a:ext cx="8235950" cy="15474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LEFT HALF bullets">
  <p:cSld name="title, sub, LEFT HALF bulle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457200" y="1284885"/>
            <a:ext cx="404622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4" type="body"/>
          </p:nvPr>
        </p:nvSpPr>
        <p:spPr>
          <a:xfrm>
            <a:off x="4640580" y="1284885"/>
            <a:ext cx="404622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RIGHT HALF bullets">
  <p:cSld name="title, sub, RIGHT HALF bulle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1" y="4434944"/>
            <a:ext cx="418123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3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4"/>
          <p:cNvSpPr txBox="1"/>
          <p:nvPr>
            <p:ph idx="4" type="body"/>
          </p:nvPr>
        </p:nvSpPr>
        <p:spPr>
          <a:xfrm>
            <a:off x="457200" y="1284885"/>
            <a:ext cx="404622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5" type="body"/>
          </p:nvPr>
        </p:nvSpPr>
        <p:spPr>
          <a:xfrm>
            <a:off x="4640580" y="1284885"/>
            <a:ext cx="404622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sub, RIGHT 2/3">
  <p:cSld name="1_title, sub, RIGHT 2/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1" y="4434944"/>
            <a:ext cx="418123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57199" y="1284885"/>
            <a:ext cx="2626614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5" type="body"/>
          </p:nvPr>
        </p:nvSpPr>
        <p:spPr>
          <a:xfrm>
            <a:off x="3254188" y="1284885"/>
            <a:ext cx="5432612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lumns 1x3 wht">
  <p:cSld name="title, sub, columns 1x3 wh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457200" y="2912270"/>
            <a:ext cx="2628900" cy="147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3265302" y="2912270"/>
            <a:ext cx="2635250" cy="147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6057901" y="2912270"/>
            <a:ext cx="2628899" cy="147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1" y="4434944"/>
            <a:ext cx="418123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6"/>
          <p:cNvSpPr txBox="1"/>
          <p:nvPr>
            <p:ph idx="7" type="body"/>
          </p:nvPr>
        </p:nvSpPr>
        <p:spPr>
          <a:xfrm>
            <a:off x="457199" y="1284885"/>
            <a:ext cx="2626614" cy="152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8" type="body"/>
          </p:nvPr>
        </p:nvSpPr>
        <p:spPr>
          <a:xfrm>
            <a:off x="3258693" y="1284885"/>
            <a:ext cx="2626614" cy="152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9" type="body"/>
          </p:nvPr>
        </p:nvSpPr>
        <p:spPr>
          <a:xfrm>
            <a:off x="6060186" y="1284885"/>
            <a:ext cx="2626614" cy="152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sub, columns 1x3 wht">
  <p:cSld name="1_title, sub, columns 1x3 wh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3261895" y="1177616"/>
            <a:ext cx="2619793" cy="310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3" type="body"/>
          </p:nvPr>
        </p:nvSpPr>
        <p:spPr>
          <a:xfrm>
            <a:off x="454526" y="1177616"/>
            <a:ext cx="2633162" cy="310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4" type="body"/>
          </p:nvPr>
        </p:nvSpPr>
        <p:spPr>
          <a:xfrm>
            <a:off x="6055896" y="1177488"/>
            <a:ext cx="2633162" cy="3113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5" type="body"/>
          </p:nvPr>
        </p:nvSpPr>
        <p:spPr>
          <a:xfrm>
            <a:off x="1" y="4434944"/>
            <a:ext cx="418123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6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7"/>
          <p:cNvSpPr txBox="1"/>
          <p:nvPr>
            <p:ph idx="7" type="body"/>
          </p:nvPr>
        </p:nvSpPr>
        <p:spPr>
          <a:xfrm>
            <a:off x="457199" y="1602684"/>
            <a:ext cx="2626614" cy="28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8" type="body"/>
          </p:nvPr>
        </p:nvSpPr>
        <p:spPr>
          <a:xfrm>
            <a:off x="3258693" y="1602684"/>
            <a:ext cx="2626614" cy="28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9" type="body"/>
          </p:nvPr>
        </p:nvSpPr>
        <p:spPr>
          <a:xfrm>
            <a:off x="6060186" y="1602684"/>
            <a:ext cx="2626614" cy="28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or statement blue" showMasterSp="0">
  <p:cSld name="quote or statement blue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454025" y="1487579"/>
            <a:ext cx="8235950" cy="1154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454025" y="3812668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or statement magenta" showMasterSp="0">
  <p:cSld name="quote or statement magenta">
    <p:bg>
      <p:bgPr>
        <a:solidFill>
          <a:schemeClr val="accent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54025" y="1477961"/>
            <a:ext cx="8235950" cy="117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454025" y="3812668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b="1" sz="3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RIGHT 2/3">
  <p:cSld name="title, sub, RIGHT 2/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2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3" type="body"/>
          </p:nvPr>
        </p:nvSpPr>
        <p:spPr>
          <a:xfrm>
            <a:off x="457199" y="1284885"/>
            <a:ext cx="2626614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4" type="body"/>
          </p:nvPr>
        </p:nvSpPr>
        <p:spPr>
          <a:xfrm>
            <a:off x="3254188" y="1284885"/>
            <a:ext cx="5432612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ine title, bullets">
  <p:cSld name="1_line title, bulle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1" y="4434944"/>
            <a:ext cx="418123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3" type="body"/>
          </p:nvPr>
        </p:nvSpPr>
        <p:spPr>
          <a:xfrm>
            <a:off x="452438" y="1054974"/>
            <a:ext cx="3857625" cy="27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4" type="body"/>
          </p:nvPr>
        </p:nvSpPr>
        <p:spPr>
          <a:xfrm>
            <a:off x="4832389" y="1054975"/>
            <a:ext cx="3857625" cy="271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5" type="body"/>
          </p:nvPr>
        </p:nvSpPr>
        <p:spPr>
          <a:xfrm>
            <a:off x="452438" y="1370038"/>
            <a:ext cx="3857625" cy="417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6" type="body"/>
          </p:nvPr>
        </p:nvSpPr>
        <p:spPr>
          <a:xfrm>
            <a:off x="4832389" y="1370038"/>
            <a:ext cx="3857625" cy="417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7" type="body"/>
          </p:nvPr>
        </p:nvSpPr>
        <p:spPr>
          <a:xfrm>
            <a:off x="4832389" y="2332564"/>
            <a:ext cx="3857625" cy="417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8" type="body"/>
          </p:nvPr>
        </p:nvSpPr>
        <p:spPr>
          <a:xfrm>
            <a:off x="452438" y="2332564"/>
            <a:ext cx="3857625" cy="417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b="0"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9" type="body"/>
          </p:nvPr>
        </p:nvSpPr>
        <p:spPr>
          <a:xfrm>
            <a:off x="452438" y="1942303"/>
            <a:ext cx="3857625" cy="389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300"/>
              <a:buNone/>
              <a:defRPr b="1" sz="23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13" type="body"/>
          </p:nvPr>
        </p:nvSpPr>
        <p:spPr>
          <a:xfrm>
            <a:off x="4833938" y="1942303"/>
            <a:ext cx="3857625" cy="389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300"/>
              <a:buNone/>
              <a:defRPr b="1" sz="23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4" type="body"/>
          </p:nvPr>
        </p:nvSpPr>
        <p:spPr>
          <a:xfrm>
            <a:off x="2788127" y="2967426"/>
            <a:ext cx="1603401" cy="298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5" type="body"/>
          </p:nvPr>
        </p:nvSpPr>
        <p:spPr>
          <a:xfrm>
            <a:off x="7099076" y="2967426"/>
            <a:ext cx="1587725" cy="298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6" type="body"/>
          </p:nvPr>
        </p:nvSpPr>
        <p:spPr>
          <a:xfrm>
            <a:off x="7099076" y="3361542"/>
            <a:ext cx="1587725" cy="876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Char char="•"/>
              <a:defRPr b="0"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7" type="body"/>
          </p:nvPr>
        </p:nvSpPr>
        <p:spPr>
          <a:xfrm>
            <a:off x="2788127" y="3361542"/>
            <a:ext cx="1603400" cy="876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Char char="•"/>
              <a:defRPr b="0"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8" type="body"/>
          </p:nvPr>
        </p:nvSpPr>
        <p:spPr>
          <a:xfrm>
            <a:off x="5872457" y="3361542"/>
            <a:ext cx="1079231" cy="876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None/>
              <a:defRPr b="0"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9" type="body"/>
          </p:nvPr>
        </p:nvSpPr>
        <p:spPr>
          <a:xfrm>
            <a:off x="5872459" y="2924032"/>
            <a:ext cx="1079231" cy="389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20" type="body"/>
          </p:nvPr>
        </p:nvSpPr>
        <p:spPr>
          <a:xfrm>
            <a:off x="1600261" y="3361542"/>
            <a:ext cx="1059217" cy="876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None/>
              <a:defRPr b="0"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21" type="body"/>
          </p:nvPr>
        </p:nvSpPr>
        <p:spPr>
          <a:xfrm>
            <a:off x="1600262" y="2924032"/>
            <a:ext cx="1059216" cy="389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sub, RIGHT HALF bullets">
  <p:cSld name="1_title, sub, RIGHT HALF bullets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450850" y="1021342"/>
            <a:ext cx="1932722" cy="3414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6757253" y="1021342"/>
            <a:ext cx="1932722" cy="3414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556805" y="1021342"/>
            <a:ext cx="1932722" cy="3414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4657029" y="1021342"/>
            <a:ext cx="1932722" cy="3414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558602" y="1168797"/>
            <a:ext cx="1627187" cy="303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»"/>
              <a:defRPr sz="1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2724287" y="1168797"/>
            <a:ext cx="1627187" cy="303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»"/>
              <a:defRPr sz="1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3" type="body"/>
          </p:nvPr>
        </p:nvSpPr>
        <p:spPr>
          <a:xfrm>
            <a:off x="4799734" y="1168797"/>
            <a:ext cx="1627187" cy="303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»"/>
              <a:defRPr sz="1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4" type="body"/>
          </p:nvPr>
        </p:nvSpPr>
        <p:spPr>
          <a:xfrm>
            <a:off x="603122" y="1606163"/>
            <a:ext cx="1628180" cy="2009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 sz="11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5" type="body"/>
          </p:nvPr>
        </p:nvSpPr>
        <p:spPr>
          <a:xfrm>
            <a:off x="2729747" y="1614250"/>
            <a:ext cx="1628180" cy="2009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 sz="11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6" type="body"/>
          </p:nvPr>
        </p:nvSpPr>
        <p:spPr>
          <a:xfrm>
            <a:off x="4795168" y="1614250"/>
            <a:ext cx="1628180" cy="2009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 sz="11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7" type="body"/>
          </p:nvPr>
        </p:nvSpPr>
        <p:spPr>
          <a:xfrm>
            <a:off x="6890668" y="1614250"/>
            <a:ext cx="1628180" cy="2009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 sz="11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8" type="body"/>
          </p:nvPr>
        </p:nvSpPr>
        <p:spPr>
          <a:xfrm>
            <a:off x="6890668" y="1168797"/>
            <a:ext cx="1627187" cy="303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»"/>
              <a:defRPr sz="15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graphic">
  <p:cSld name="title, graphic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457200" y="1284885"/>
            <a:ext cx="822960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" showMasterSp="0">
  <p:cSld name="presentation 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54025" y="315733"/>
            <a:ext cx="8235950" cy="1211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454025" y="1775438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165" y="4631263"/>
            <a:ext cx="1510218" cy="378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723" y="4623643"/>
            <a:ext cx="2926080" cy="52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gray" showMasterSp="0">
  <p:cSld name="section title gra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54025" y="1149725"/>
            <a:ext cx="8235950" cy="15474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, sub gray" showMasterSp="0">
  <p:cSld name="section title, sub gra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454025" y="2945333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type="title"/>
          </p:nvPr>
        </p:nvSpPr>
        <p:spPr>
          <a:xfrm>
            <a:off x="454025" y="1149725"/>
            <a:ext cx="8235950" cy="15474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, sub red" showMasterSp="0">
  <p:cSld name="section title, sub red"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454025" y="2945333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type="title"/>
          </p:nvPr>
        </p:nvSpPr>
        <p:spPr>
          <a:xfrm>
            <a:off x="454025" y="1149725"/>
            <a:ext cx="8235950" cy="15474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, sub blue" showMasterSp="0">
  <p:cSld name="section title, sub blue">
    <p:bg>
      <p:bgPr>
        <a:solidFill>
          <a:schemeClr val="accent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454025" y="2945333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454025" y="1149725"/>
            <a:ext cx="8235950" cy="15474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title, sub magenta" showMasterSp="0">
  <p:cSld name="1_section title, sub magenta">
    <p:bg>
      <p:bgPr>
        <a:solidFill>
          <a:srgbClr val="FCB00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454025" y="2945333"/>
            <a:ext cx="8235950" cy="1110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07" name="Google Shape;207;p40"/>
          <p:cNvSpPr txBox="1"/>
          <p:nvPr>
            <p:ph type="title"/>
          </p:nvPr>
        </p:nvSpPr>
        <p:spPr>
          <a:xfrm>
            <a:off x="454025" y="1149725"/>
            <a:ext cx="8235950" cy="15474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multi image">
  <p:cSld name="title, sub, multi imag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10" name="Google Shape;210;p41"/>
          <p:cNvSpPr/>
          <p:nvPr>
            <p:ph idx="2" type="pic"/>
          </p:nvPr>
        </p:nvSpPr>
        <p:spPr>
          <a:xfrm>
            <a:off x="457200" y="1461159"/>
            <a:ext cx="1960701" cy="1319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1"/>
          <p:cNvSpPr/>
          <p:nvPr>
            <p:ph idx="3" type="pic"/>
          </p:nvPr>
        </p:nvSpPr>
        <p:spPr>
          <a:xfrm>
            <a:off x="2543428" y="1459245"/>
            <a:ext cx="1960701" cy="1319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41"/>
          <p:cNvSpPr/>
          <p:nvPr>
            <p:ph idx="4" type="pic"/>
          </p:nvPr>
        </p:nvSpPr>
        <p:spPr>
          <a:xfrm>
            <a:off x="4629655" y="1464030"/>
            <a:ext cx="1960701" cy="1319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41"/>
          <p:cNvSpPr/>
          <p:nvPr>
            <p:ph idx="5" type="pic"/>
          </p:nvPr>
        </p:nvSpPr>
        <p:spPr>
          <a:xfrm>
            <a:off x="6715883" y="1471084"/>
            <a:ext cx="1960701" cy="1319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41"/>
          <p:cNvSpPr/>
          <p:nvPr>
            <p:ph idx="6" type="pic"/>
          </p:nvPr>
        </p:nvSpPr>
        <p:spPr>
          <a:xfrm>
            <a:off x="457200" y="2918899"/>
            <a:ext cx="1960701" cy="1319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41"/>
          <p:cNvSpPr/>
          <p:nvPr>
            <p:ph idx="7" type="pic"/>
          </p:nvPr>
        </p:nvSpPr>
        <p:spPr>
          <a:xfrm>
            <a:off x="2543428" y="2916985"/>
            <a:ext cx="1960701" cy="1319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41"/>
          <p:cNvSpPr/>
          <p:nvPr>
            <p:ph idx="8" type="pic"/>
          </p:nvPr>
        </p:nvSpPr>
        <p:spPr>
          <a:xfrm>
            <a:off x="4629655" y="2921770"/>
            <a:ext cx="1960701" cy="1319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41"/>
          <p:cNvSpPr/>
          <p:nvPr>
            <p:ph idx="9" type="pic"/>
          </p:nvPr>
        </p:nvSpPr>
        <p:spPr>
          <a:xfrm>
            <a:off x="6715883" y="2928824"/>
            <a:ext cx="1960701" cy="1319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41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">
  <p:cSld name="title, bullet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457200" y="1284885"/>
            <a:ext cx="822960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ullets">
  <p:cSld name="title, sub, bulle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2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3" type="body"/>
          </p:nvPr>
        </p:nvSpPr>
        <p:spPr>
          <a:xfrm>
            <a:off x="457200" y="1284885"/>
            <a:ext cx="822960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29" name="Google Shape;229;p43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header, bullets">
  <p:cSld name="title, sub, header, bullet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457200" y="1284883"/>
            <a:ext cx="8229600" cy="292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2" type="body"/>
          </p:nvPr>
        </p:nvSpPr>
        <p:spPr>
          <a:xfrm>
            <a:off x="457200" y="651511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33" name="Google Shape;233;p44"/>
          <p:cNvSpPr txBox="1"/>
          <p:nvPr>
            <p:ph idx="3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44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4"/>
          <p:cNvSpPr txBox="1"/>
          <p:nvPr>
            <p:ph idx="4" type="body"/>
          </p:nvPr>
        </p:nvSpPr>
        <p:spPr>
          <a:xfrm>
            <a:off x="457200" y="1699592"/>
            <a:ext cx="8229600" cy="2739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hart info">
  <p:cSld name="title, sub, chart info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idx="1" type="body"/>
          </p:nvPr>
        </p:nvSpPr>
        <p:spPr>
          <a:xfrm>
            <a:off x="457200" y="1284883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39" name="Google Shape;239;p45"/>
          <p:cNvSpPr txBox="1"/>
          <p:nvPr>
            <p:ph idx="2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40" name="Google Shape;240;p45"/>
          <p:cNvSpPr txBox="1"/>
          <p:nvPr>
            <p:ph idx="3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41" name="Google Shape;241;p45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title, bullets">
  <p:cSld name="line title, bulle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idx="1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57200" y="1284885"/>
            <a:ext cx="822960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LEFT 2/3">
  <p:cSld name="title, sub, LEFT 2/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50" name="Google Shape;250;p47"/>
          <p:cNvSpPr txBox="1"/>
          <p:nvPr>
            <p:ph idx="2" type="body"/>
          </p:nvPr>
        </p:nvSpPr>
        <p:spPr>
          <a:xfrm>
            <a:off x="1" y="4434944"/>
            <a:ext cx="418123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51" name="Google Shape;251;p47"/>
          <p:cNvSpPr txBox="1"/>
          <p:nvPr>
            <p:ph idx="3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52" name="Google Shape;252;p47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47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7"/>
          <p:cNvSpPr txBox="1"/>
          <p:nvPr>
            <p:ph idx="4" type="body"/>
          </p:nvPr>
        </p:nvSpPr>
        <p:spPr>
          <a:xfrm>
            <a:off x="6060186" y="1284885"/>
            <a:ext cx="2626614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55" name="Google Shape;255;p47"/>
          <p:cNvSpPr txBox="1"/>
          <p:nvPr>
            <p:ph idx="5" type="body"/>
          </p:nvPr>
        </p:nvSpPr>
        <p:spPr>
          <a:xfrm>
            <a:off x="457200" y="1284885"/>
            <a:ext cx="5432612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lumns 1x3">
  <p:cSld name="title, sub, columns 1x3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457200" y="651044"/>
            <a:ext cx="82296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58" name="Google Shape;258;p48"/>
          <p:cNvSpPr txBox="1"/>
          <p:nvPr>
            <p:ph idx="2" type="body"/>
          </p:nvPr>
        </p:nvSpPr>
        <p:spPr>
          <a:xfrm>
            <a:off x="1" y="4434944"/>
            <a:ext cx="418123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59" name="Google Shape;259;p48"/>
          <p:cNvSpPr txBox="1"/>
          <p:nvPr>
            <p:ph idx="3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60" name="Google Shape;260;p48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48"/>
          <p:cNvSpPr txBox="1"/>
          <p:nvPr>
            <p:ph idx="4" type="body"/>
          </p:nvPr>
        </p:nvSpPr>
        <p:spPr>
          <a:xfrm>
            <a:off x="457199" y="1284885"/>
            <a:ext cx="2626614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63" name="Google Shape;263;p48"/>
          <p:cNvSpPr txBox="1"/>
          <p:nvPr>
            <p:ph idx="5" type="body"/>
          </p:nvPr>
        </p:nvSpPr>
        <p:spPr>
          <a:xfrm>
            <a:off x="3258693" y="1284885"/>
            <a:ext cx="2626614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64" name="Google Shape;264;p48"/>
          <p:cNvSpPr txBox="1"/>
          <p:nvPr>
            <p:ph idx="6" type="body"/>
          </p:nvPr>
        </p:nvSpPr>
        <p:spPr>
          <a:xfrm>
            <a:off x="6060186" y="1284885"/>
            <a:ext cx="2626614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sub, columns 1x3">
  <p:cSld name="1_title, sub, columns 1x3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/>
          <p:nvPr/>
        </p:nvSpPr>
        <p:spPr>
          <a:xfrm>
            <a:off x="433244" y="812260"/>
            <a:ext cx="2623721" cy="36240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9"/>
          <p:cNvSpPr/>
          <p:nvPr/>
        </p:nvSpPr>
        <p:spPr>
          <a:xfrm>
            <a:off x="3262175" y="812260"/>
            <a:ext cx="2623721" cy="36240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9"/>
          <p:cNvSpPr/>
          <p:nvPr/>
        </p:nvSpPr>
        <p:spPr>
          <a:xfrm>
            <a:off x="6076807" y="812260"/>
            <a:ext cx="2623721" cy="36240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6231567" y="957263"/>
            <a:ext cx="230663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70" name="Google Shape;270;p49"/>
          <p:cNvSpPr txBox="1"/>
          <p:nvPr>
            <p:ph idx="2" type="body"/>
          </p:nvPr>
        </p:nvSpPr>
        <p:spPr>
          <a:xfrm>
            <a:off x="3433839" y="957263"/>
            <a:ext cx="230663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71" name="Google Shape;271;p49"/>
          <p:cNvSpPr txBox="1"/>
          <p:nvPr>
            <p:ph idx="3" type="body"/>
          </p:nvPr>
        </p:nvSpPr>
        <p:spPr>
          <a:xfrm>
            <a:off x="591785" y="957263"/>
            <a:ext cx="230663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72" name="Google Shape;272;p49"/>
          <p:cNvSpPr txBox="1"/>
          <p:nvPr>
            <p:ph idx="4" type="body"/>
          </p:nvPr>
        </p:nvSpPr>
        <p:spPr>
          <a:xfrm>
            <a:off x="591785" y="1494570"/>
            <a:ext cx="2306638" cy="2195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73" name="Google Shape;273;p49"/>
          <p:cNvSpPr txBox="1"/>
          <p:nvPr>
            <p:ph idx="5" type="body"/>
          </p:nvPr>
        </p:nvSpPr>
        <p:spPr>
          <a:xfrm>
            <a:off x="3433839" y="1494570"/>
            <a:ext cx="2306638" cy="2195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74" name="Google Shape;274;p49"/>
          <p:cNvSpPr txBox="1"/>
          <p:nvPr>
            <p:ph idx="6" type="body"/>
          </p:nvPr>
        </p:nvSpPr>
        <p:spPr>
          <a:xfrm>
            <a:off x="6231567" y="1494570"/>
            <a:ext cx="2306638" cy="2195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75" name="Google Shape;275;p49"/>
          <p:cNvSpPr txBox="1"/>
          <p:nvPr>
            <p:ph idx="7" type="body"/>
          </p:nvPr>
        </p:nvSpPr>
        <p:spPr>
          <a:xfrm>
            <a:off x="1" y="4434944"/>
            <a:ext cx="418123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76" name="Google Shape;276;p49"/>
          <p:cNvSpPr txBox="1"/>
          <p:nvPr>
            <p:ph idx="8" type="body"/>
          </p:nvPr>
        </p:nvSpPr>
        <p:spPr>
          <a:xfrm>
            <a:off x="457199" y="4434944"/>
            <a:ext cx="8235568" cy="1889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77" name="Google Shape;277;p49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49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icture, caption RIGHT" showMasterSp="0">
  <p:cSld name="full picture, caption RIGH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50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454025" y="4270923"/>
            <a:ext cx="8229600" cy="298697"/>
          </a:xfrm>
          <a:prstGeom prst="rect">
            <a:avLst/>
          </a:prstGeom>
          <a:noFill/>
          <a:ln>
            <a:noFill/>
          </a:ln>
        </p:spPr>
        <p:txBody>
          <a:bodyPr anchorCtr="0" anchor="b" bIns="67200" lIns="0" spcFirstLastPara="1" rIns="0" wrap="square" tIns="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83" name="Google Shape;283;p50"/>
          <p:cNvSpPr txBox="1"/>
          <p:nvPr>
            <p:ph idx="3" type="body"/>
          </p:nvPr>
        </p:nvSpPr>
        <p:spPr>
          <a:xfrm>
            <a:off x="454005" y="4541751"/>
            <a:ext cx="8229600" cy="173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icture, caption LEFT" showMasterSp="0">
  <p:cSld name="full picture, caption LEF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/>
          <p:nvPr>
            <p:ph idx="2" type="pic"/>
          </p:nvPr>
        </p:nvSpPr>
        <p:spPr>
          <a:xfrm>
            <a:off x="-1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454025" y="4270923"/>
            <a:ext cx="8229600" cy="298697"/>
          </a:xfrm>
          <a:prstGeom prst="rect">
            <a:avLst/>
          </a:prstGeom>
          <a:noFill/>
          <a:ln>
            <a:noFill/>
          </a:ln>
        </p:spPr>
        <p:txBody>
          <a:bodyPr anchorCtr="0" anchor="b" bIns="6720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87" name="Google Shape;287;p51"/>
          <p:cNvSpPr txBox="1"/>
          <p:nvPr>
            <p:ph idx="3" type="body"/>
          </p:nvPr>
        </p:nvSpPr>
        <p:spPr>
          <a:xfrm>
            <a:off x="454005" y="4541751"/>
            <a:ext cx="8229600" cy="173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88" name="Google Shape;288;p51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5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1400"/>
              </a:spcBef>
              <a:spcAft>
                <a:spcPts val="0"/>
              </a:spcAft>
              <a:buSzPts val="1900"/>
              <a:buChar char="•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»"/>
              <a:defRPr/>
            </a:lvl5pPr>
            <a:lvl6pPr indent="-311150" lvl="5" marL="2743200" rtl="0">
              <a:spcBef>
                <a:spcPts val="300"/>
              </a:spcBef>
              <a:spcAft>
                <a:spcPts val="0"/>
              </a:spcAft>
              <a:buSzPts val="1300"/>
              <a:buChar char="»"/>
              <a:defRPr/>
            </a:lvl6pPr>
            <a:lvl7pPr indent="-311150" lvl="6" marL="3200400" rtl="0">
              <a:spcBef>
                <a:spcPts val="300"/>
              </a:spcBef>
              <a:spcAft>
                <a:spcPts val="0"/>
              </a:spcAft>
              <a:buSzPts val="1300"/>
              <a:buChar char="»"/>
              <a:defRPr/>
            </a:lvl7pPr>
            <a:lvl8pPr indent="-311150" lvl="7" marL="3657600" rtl="0">
              <a:spcBef>
                <a:spcPts val="300"/>
              </a:spcBef>
              <a:spcAft>
                <a:spcPts val="0"/>
              </a:spcAft>
              <a:buSzPts val="1300"/>
              <a:buChar char="»"/>
              <a:defRPr/>
            </a:lvl8pPr>
            <a:lvl9pPr indent="-311150" lvl="8" marL="4114800" rtl="0">
              <a:spcBef>
                <a:spcPts val="300"/>
              </a:spcBef>
              <a:spcAft>
                <a:spcPts val="0"/>
              </a:spcAft>
              <a:buSzPts val="1300"/>
              <a:buChar char="»"/>
              <a:defRPr/>
            </a:lvl9pPr>
          </a:lstStyle>
          <a:p/>
        </p:txBody>
      </p:sp>
      <p:sp>
        <p:nvSpPr>
          <p:cNvPr id="294" name="Google Shape;29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84884"/>
            <a:ext cx="8229600" cy="3151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3666A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199" y="283844"/>
            <a:ext cx="76061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F3061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F3061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F3061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F3061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937211" y="46954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165" y="4631263"/>
            <a:ext cx="1510218" cy="378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6723" y="4623643"/>
            <a:ext cx="2926080" cy="52200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79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2909">
          <p15:clr>
            <a:srgbClr val="F26B43"/>
          </p15:clr>
        </p15:guide>
        <p15:guide id="4" orient="horz" pos="2965">
          <p15:clr>
            <a:srgbClr val="F26B43"/>
          </p15:clr>
        </p15:guide>
        <p15:guide id="5" orient="horz" pos="3033">
          <p15:clr>
            <a:srgbClr val="F26B43"/>
          </p15:clr>
        </p15:guide>
        <p15:guide id="6" pos="288">
          <p15:clr>
            <a:srgbClr val="F26B43"/>
          </p15:clr>
        </p15:guide>
        <p15:guide id="7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74" y="633376"/>
            <a:ext cx="8791107" cy="2202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04" name="Google Shape;30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297" y="2418799"/>
            <a:ext cx="9719206" cy="173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>
            <p:ph idx="1" type="body"/>
          </p:nvPr>
        </p:nvSpPr>
        <p:spPr>
          <a:xfrm>
            <a:off x="450850" y="949174"/>
            <a:ext cx="8239200" cy="35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Revenue Streams: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Freemium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Free</a:t>
            </a:r>
            <a:r>
              <a:rPr lang="en" sz="1300"/>
              <a:t>: access to community </a:t>
            </a:r>
            <a:endParaRPr sz="13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/>
              <a:t>Paid ($10 / month): access to videos + support groups</a:t>
            </a:r>
            <a:endParaRPr sz="13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/>
              <a:t>Add-on services </a:t>
            </a:r>
            <a:r>
              <a:rPr lang="en" sz="1300"/>
              <a:t>($60 for 30 minutes)</a:t>
            </a:r>
            <a:r>
              <a:rPr lang="en" sz="1300"/>
              <a:t>: conversations with NP who can prescribe medications + educate &amp; train caregiver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Caregiver Products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Implementation Costs: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App Development: ~$50,000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Nurse Navigator: $25 / hr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Nurse </a:t>
            </a:r>
            <a:r>
              <a:rPr lang="en" sz="1300"/>
              <a:t>Practitioner</a:t>
            </a:r>
            <a:r>
              <a:rPr lang="en" sz="1300"/>
              <a:t>: $50 / hr</a:t>
            </a:r>
            <a:endParaRPr sz="1300"/>
          </a:p>
        </p:txBody>
      </p:sp>
      <p:sp>
        <p:nvSpPr>
          <p:cNvPr id="394" name="Google Shape;394;p63"/>
          <p:cNvSpPr txBox="1"/>
          <p:nvPr>
            <p:ph type="title"/>
          </p:nvPr>
        </p:nvSpPr>
        <p:spPr>
          <a:xfrm>
            <a:off x="454025" y="283844"/>
            <a:ext cx="76092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</a:t>
            </a:r>
            <a:endParaRPr/>
          </a:p>
        </p:txBody>
      </p:sp>
      <p:sp>
        <p:nvSpPr>
          <p:cNvPr id="395" name="Google Shape;395;p63"/>
          <p:cNvSpPr/>
          <p:nvPr/>
        </p:nvSpPr>
        <p:spPr>
          <a:xfrm>
            <a:off x="5606325" y="2372575"/>
            <a:ext cx="2993400" cy="2335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63"/>
          <p:cNvPicPr preferRelativeResize="0"/>
          <p:nvPr/>
        </p:nvPicPr>
        <p:blipFill rotWithShape="1">
          <a:blip r:embed="rId3">
            <a:alphaModFix/>
          </a:blip>
          <a:srcRect b="4477" l="-100163" r="18378" t="-81469"/>
          <a:stretch/>
        </p:blipFill>
        <p:spPr>
          <a:xfrm>
            <a:off x="2592525" y="926900"/>
            <a:ext cx="58293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3"/>
          <p:cNvSpPr txBox="1"/>
          <p:nvPr/>
        </p:nvSpPr>
        <p:spPr>
          <a:xfrm>
            <a:off x="8182300" y="-22300"/>
            <a:ext cx="14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5.06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4"/>
          <p:cNvSpPr/>
          <p:nvPr/>
        </p:nvSpPr>
        <p:spPr>
          <a:xfrm>
            <a:off x="4007975" y="2382348"/>
            <a:ext cx="48666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Ensure their patients are receiving support, education and training at home</a:t>
            </a:r>
            <a:endParaRPr sz="1300">
              <a:solidFill>
                <a:schemeClr val="dk1"/>
              </a:solidFill>
            </a:endParaRPr>
          </a:p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Relieve the burden of their nurses on staff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3" name="Google Shape;403;p64"/>
          <p:cNvSpPr txBox="1"/>
          <p:nvPr>
            <p:ph type="title"/>
          </p:nvPr>
        </p:nvSpPr>
        <p:spPr>
          <a:xfrm>
            <a:off x="454025" y="283844"/>
            <a:ext cx="76092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404" name="Google Shape;404;p64"/>
          <p:cNvSpPr/>
          <p:nvPr/>
        </p:nvSpPr>
        <p:spPr>
          <a:xfrm>
            <a:off x="4005025" y="3481650"/>
            <a:ext cx="5088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Achieve cost savings from better outcomes </a:t>
            </a:r>
            <a:endParaRPr sz="1300">
              <a:solidFill>
                <a:schemeClr val="dk1"/>
              </a:solidFill>
            </a:endParaRPr>
          </a:p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Achieve revenue growth from Star Ratings and membership base</a:t>
            </a:r>
            <a:endParaRPr sz="1300">
              <a:solidFill>
                <a:schemeClr val="dk1"/>
              </a:solidFill>
            </a:endParaRPr>
          </a:p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Strengthen engagement with caregiver populations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5" name="Google Shape;405;p64"/>
          <p:cNvSpPr/>
          <p:nvPr/>
        </p:nvSpPr>
        <p:spPr>
          <a:xfrm>
            <a:off x="4007975" y="1206862"/>
            <a:ext cx="48666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6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Strengthen connection with caregiver community </a:t>
            </a:r>
            <a:endParaRPr sz="1300">
              <a:solidFill>
                <a:schemeClr val="dk1"/>
              </a:solidFill>
            </a:endParaRPr>
          </a:p>
          <a:p>
            <a:pPr indent="-196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Educate and train on nursing care tasks</a:t>
            </a:r>
            <a:endParaRPr sz="1300">
              <a:solidFill>
                <a:schemeClr val="dk1"/>
              </a:solidFill>
            </a:endParaRPr>
          </a:p>
          <a:p>
            <a:pPr indent="-196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Provide transparent information on quality of senior care providers 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406" name="Google Shape;406;p64"/>
          <p:cNvCxnSpPr/>
          <p:nvPr/>
        </p:nvCxnSpPr>
        <p:spPr>
          <a:xfrm>
            <a:off x="4064862" y="1169575"/>
            <a:ext cx="4663055" cy="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1261025" y="1206857"/>
            <a:ext cx="2476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Unpaid Caregivers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08" name="Google Shape;408;p64"/>
          <p:cNvSpPr/>
          <p:nvPr/>
        </p:nvSpPr>
        <p:spPr>
          <a:xfrm>
            <a:off x="1261025" y="2382341"/>
            <a:ext cx="2476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Providers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1261025" y="3481626"/>
            <a:ext cx="2476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Managed Care Plans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10" name="Google Shape;410;p64"/>
          <p:cNvSpPr/>
          <p:nvPr/>
        </p:nvSpPr>
        <p:spPr>
          <a:xfrm>
            <a:off x="890555" y="1378275"/>
            <a:ext cx="331200" cy="331200"/>
          </a:xfrm>
          <a:prstGeom prst="ellipse">
            <a:avLst/>
          </a:prstGeom>
          <a:solidFill>
            <a:srgbClr val="0051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890555" y="2521275"/>
            <a:ext cx="331200" cy="331200"/>
          </a:xfrm>
          <a:prstGeom prst="ellipse">
            <a:avLst/>
          </a:prstGeom>
          <a:solidFill>
            <a:srgbClr val="0051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12" name="Google Shape;412;p64"/>
          <p:cNvSpPr/>
          <p:nvPr/>
        </p:nvSpPr>
        <p:spPr>
          <a:xfrm>
            <a:off x="890555" y="3664275"/>
            <a:ext cx="331200" cy="331200"/>
          </a:xfrm>
          <a:prstGeom prst="ellipse">
            <a:avLst/>
          </a:prstGeom>
          <a:solidFill>
            <a:srgbClr val="0051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13" name="Google Shape;413;p64"/>
          <p:cNvSpPr/>
          <p:nvPr/>
        </p:nvSpPr>
        <p:spPr>
          <a:xfrm>
            <a:off x="2426775" y="1992300"/>
            <a:ext cx="3450300" cy="29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4"/>
          <p:cNvSpPr/>
          <p:nvPr/>
        </p:nvSpPr>
        <p:spPr>
          <a:xfrm>
            <a:off x="2479950" y="3086238"/>
            <a:ext cx="3450300" cy="29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4"/>
          <p:cNvSpPr/>
          <p:nvPr/>
        </p:nvSpPr>
        <p:spPr>
          <a:xfrm>
            <a:off x="3971900" y="830875"/>
            <a:ext cx="4663200" cy="2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to Stakeholder</a:t>
            </a:r>
            <a:endParaRPr/>
          </a:p>
        </p:txBody>
      </p:sp>
      <p:sp>
        <p:nvSpPr>
          <p:cNvPr id="416" name="Google Shape;416;p64"/>
          <p:cNvSpPr/>
          <p:nvPr/>
        </p:nvSpPr>
        <p:spPr>
          <a:xfrm>
            <a:off x="695300" y="830875"/>
            <a:ext cx="2691900" cy="2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</a:t>
            </a:r>
            <a:endParaRPr/>
          </a:p>
        </p:txBody>
      </p:sp>
      <p:sp>
        <p:nvSpPr>
          <p:cNvPr id="417" name="Google Shape;417;p64"/>
          <p:cNvSpPr txBox="1"/>
          <p:nvPr/>
        </p:nvSpPr>
        <p:spPr>
          <a:xfrm>
            <a:off x="8182300" y="-22300"/>
            <a:ext cx="14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5.06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/>
        </p:nvSpPr>
        <p:spPr>
          <a:xfrm>
            <a:off x="5928775" y="2813988"/>
            <a:ext cx="169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r>
              <a:rPr lang="en" sz="1200">
                <a:solidFill>
                  <a:schemeClr val="dk2"/>
                </a:solidFill>
              </a:rPr>
              <a:t>my Musto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Background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MSN, RN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PMP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Janssen R&amp;D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PMO Oncology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23" name="Google Shape;423;p65"/>
          <p:cNvSpPr txBox="1"/>
          <p:nvPr>
            <p:ph idx="1" type="body"/>
          </p:nvPr>
        </p:nvSpPr>
        <p:spPr>
          <a:xfrm>
            <a:off x="204000" y="2959700"/>
            <a:ext cx="1893900" cy="14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Brandon Faresich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Background: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Caregiver for grandma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Telehealth Executive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Healthcare Investor</a:t>
            </a:r>
            <a:endParaRPr sz="1200"/>
          </a:p>
        </p:txBody>
      </p:sp>
      <p:pic>
        <p:nvPicPr>
          <p:cNvPr id="424" name="Google Shape;4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0" y="1597450"/>
            <a:ext cx="1220025" cy="12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5"/>
          <p:cNvSpPr txBox="1"/>
          <p:nvPr>
            <p:ph type="title"/>
          </p:nvPr>
        </p:nvSpPr>
        <p:spPr>
          <a:xfrm>
            <a:off x="454025" y="283844"/>
            <a:ext cx="76092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id="426" name="Google Shape;426;p65"/>
          <p:cNvPicPr preferRelativeResize="0"/>
          <p:nvPr/>
        </p:nvPicPr>
        <p:blipFill rotWithShape="1">
          <a:blip r:embed="rId4">
            <a:alphaModFix/>
          </a:blip>
          <a:srcRect b="0" l="7926" r="7926" t="15853"/>
          <a:stretch/>
        </p:blipFill>
        <p:spPr>
          <a:xfrm>
            <a:off x="2372200" y="1489675"/>
            <a:ext cx="1346801" cy="134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5"/>
          <p:cNvSpPr txBox="1"/>
          <p:nvPr>
            <p:ph idx="1" type="body"/>
          </p:nvPr>
        </p:nvSpPr>
        <p:spPr>
          <a:xfrm>
            <a:off x="2385475" y="2936475"/>
            <a:ext cx="1534800" cy="12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Jonathan Zhu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Background: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Nursing Student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Senior Assisted Living Volunteer</a:t>
            </a:r>
            <a:endParaRPr sz="1200"/>
          </a:p>
        </p:txBody>
      </p:sp>
      <p:pic>
        <p:nvPicPr>
          <p:cNvPr id="428" name="Google Shape;42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975" y="1489675"/>
            <a:ext cx="1010100" cy="134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5"/>
          <p:cNvSpPr txBox="1"/>
          <p:nvPr/>
        </p:nvSpPr>
        <p:spPr>
          <a:xfrm>
            <a:off x="4393963" y="2795600"/>
            <a:ext cx="153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Sasina Ratnasingam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Background: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RPN, RN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ICU RN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Oncology </a:t>
            </a:r>
            <a:endParaRPr/>
          </a:p>
        </p:txBody>
      </p:sp>
      <p:pic>
        <p:nvPicPr>
          <p:cNvPr id="430" name="Google Shape;430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7800" y="1473851"/>
            <a:ext cx="1534800" cy="137844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5"/>
          <p:cNvSpPr txBox="1"/>
          <p:nvPr/>
        </p:nvSpPr>
        <p:spPr>
          <a:xfrm>
            <a:off x="7433600" y="2843300"/>
            <a:ext cx="169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Lexie </a:t>
            </a:r>
            <a:r>
              <a:rPr lang="en" sz="1200">
                <a:solidFill>
                  <a:schemeClr val="dk2"/>
                </a:solidFill>
              </a:rPr>
              <a:t>Arce-Pickrell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Background: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MSN 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APRN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WHNP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FNP-BC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432" name="Google Shape;432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5471" y="1429525"/>
            <a:ext cx="1426955" cy="14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5"/>
          <p:cNvSpPr txBox="1"/>
          <p:nvPr/>
        </p:nvSpPr>
        <p:spPr>
          <a:xfrm>
            <a:off x="8182300" y="-22300"/>
            <a:ext cx="14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5.06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5"/>
          <p:cNvPicPr preferRelativeResize="0"/>
          <p:nvPr/>
        </p:nvPicPr>
        <p:blipFill rotWithShape="1">
          <a:blip r:embed="rId3">
            <a:alphaModFix/>
          </a:blip>
          <a:srcRect b="4897" l="45895" r="0" t="0"/>
          <a:stretch/>
        </p:blipFill>
        <p:spPr>
          <a:xfrm>
            <a:off x="182833" y="359056"/>
            <a:ext cx="8961167" cy="394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title"/>
          </p:nvPr>
        </p:nvSpPr>
        <p:spPr>
          <a:xfrm>
            <a:off x="454025" y="1149725"/>
            <a:ext cx="8235900" cy="14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5.06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12" y="669488"/>
            <a:ext cx="360997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7"/>
          <p:cNvSpPr txBox="1"/>
          <p:nvPr/>
        </p:nvSpPr>
        <p:spPr>
          <a:xfrm>
            <a:off x="8182300" y="-22300"/>
            <a:ext cx="14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5.06</a:t>
            </a:r>
            <a:endParaRPr sz="11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/>
          <p:nvPr>
            <p:ph type="title"/>
          </p:nvPr>
        </p:nvSpPr>
        <p:spPr>
          <a:xfrm>
            <a:off x="454025" y="283844"/>
            <a:ext cx="76092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The Invisible Patient</a:t>
            </a:r>
            <a:endParaRPr/>
          </a:p>
        </p:txBody>
      </p:sp>
      <p:sp>
        <p:nvSpPr>
          <p:cNvPr id="334" name="Google Shape;334;p58"/>
          <p:cNvSpPr txBox="1"/>
          <p:nvPr>
            <p:ph type="title"/>
          </p:nvPr>
        </p:nvSpPr>
        <p:spPr>
          <a:xfrm>
            <a:off x="387900" y="831810"/>
            <a:ext cx="83682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Home-based, family caregivers are underserved</a:t>
            </a:r>
            <a:endParaRPr sz="1800"/>
          </a:p>
        </p:txBody>
      </p:sp>
      <p:sp>
        <p:nvSpPr>
          <p:cNvPr id="335" name="Google Shape;335;p58"/>
          <p:cNvSpPr/>
          <p:nvPr/>
        </p:nvSpPr>
        <p:spPr>
          <a:xfrm>
            <a:off x="6459600" y="1726650"/>
            <a:ext cx="2046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Significant caregiver burden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336" name="Google Shape;336;p58"/>
          <p:cNvSpPr txBox="1"/>
          <p:nvPr/>
        </p:nvSpPr>
        <p:spPr>
          <a:xfrm>
            <a:off x="6289950" y="3803775"/>
            <a:ext cx="215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8"/>
          <p:cNvSpPr txBox="1"/>
          <p:nvPr/>
        </p:nvSpPr>
        <p:spPr>
          <a:xfrm>
            <a:off x="651150" y="3803775"/>
            <a:ext cx="2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sp>
        <p:nvSpPr>
          <p:cNvPr id="338" name="Google Shape;338;p58"/>
          <p:cNvSpPr/>
          <p:nvPr/>
        </p:nvSpPr>
        <p:spPr>
          <a:xfrm>
            <a:off x="3328850" y="1726650"/>
            <a:ext cx="23808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Lack of Caregiver Acknowledgement by Providers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339" name="Google Shape;339;p58"/>
          <p:cNvSpPr/>
          <p:nvPr/>
        </p:nvSpPr>
        <p:spPr>
          <a:xfrm>
            <a:off x="592200" y="1726650"/>
            <a:ext cx="2270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Lack of Training for Clinical Tasks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340" name="Google Shape;34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58"/>
          <p:cNvSpPr/>
          <p:nvPr/>
        </p:nvSpPr>
        <p:spPr>
          <a:xfrm>
            <a:off x="1561790" y="1200329"/>
            <a:ext cx="331200" cy="33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342" name="Google Shape;342;p58"/>
          <p:cNvSpPr/>
          <p:nvPr/>
        </p:nvSpPr>
        <p:spPr>
          <a:xfrm>
            <a:off x="4381190" y="1200329"/>
            <a:ext cx="331200" cy="33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343" name="Google Shape;343;p58"/>
          <p:cNvSpPr/>
          <p:nvPr/>
        </p:nvSpPr>
        <p:spPr>
          <a:xfrm>
            <a:off x="7352990" y="1200329"/>
            <a:ext cx="331200" cy="33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cxnSp>
        <p:nvCxnSpPr>
          <p:cNvPr id="344" name="Google Shape;344;p58"/>
          <p:cNvCxnSpPr/>
          <p:nvPr/>
        </p:nvCxnSpPr>
        <p:spPr>
          <a:xfrm>
            <a:off x="3123200" y="1742775"/>
            <a:ext cx="0" cy="243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58"/>
          <p:cNvCxnSpPr/>
          <p:nvPr/>
        </p:nvCxnSpPr>
        <p:spPr>
          <a:xfrm>
            <a:off x="6139025" y="1742775"/>
            <a:ext cx="0" cy="243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346" name="Google Shape;346;p58"/>
          <p:cNvPicPr preferRelativeResize="0"/>
          <p:nvPr/>
        </p:nvPicPr>
        <p:blipFill rotWithShape="1">
          <a:blip r:embed="rId3">
            <a:alphaModFix/>
          </a:blip>
          <a:srcRect b="0" l="-880" r="880" t="0"/>
          <a:stretch/>
        </p:blipFill>
        <p:spPr>
          <a:xfrm>
            <a:off x="516775" y="2141400"/>
            <a:ext cx="7847272" cy="25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8"/>
          <p:cNvSpPr txBox="1"/>
          <p:nvPr/>
        </p:nvSpPr>
        <p:spPr>
          <a:xfrm>
            <a:off x="8182300" y="-22300"/>
            <a:ext cx="14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5.06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/>
          <p:nvPr>
            <p:ph type="title"/>
          </p:nvPr>
        </p:nvSpPr>
        <p:spPr>
          <a:xfrm>
            <a:off x="454025" y="283844"/>
            <a:ext cx="76092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353" name="Google Shape;353;p59"/>
          <p:cNvSpPr txBox="1"/>
          <p:nvPr>
            <p:ph idx="1" type="body"/>
          </p:nvPr>
        </p:nvSpPr>
        <p:spPr>
          <a:xfrm>
            <a:off x="184800" y="676350"/>
            <a:ext cx="8502000" cy="36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  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22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22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228"/>
                </a:solidFill>
              </a:rPr>
              <a:t>What did we create?</a:t>
            </a:r>
            <a:r>
              <a:rPr lang="en">
                <a:solidFill>
                  <a:srgbClr val="1D2228"/>
                </a:solidFill>
              </a:rPr>
              <a:t>:</a:t>
            </a:r>
            <a:endParaRPr>
              <a:solidFill>
                <a:srgbClr val="1D22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228"/>
                </a:solidFill>
              </a:rPr>
              <a:t>    </a:t>
            </a:r>
            <a:r>
              <a:rPr lang="en">
                <a:solidFill>
                  <a:srgbClr val="1D2228"/>
                </a:solidFill>
              </a:rPr>
              <a:t>A  virtual home</a:t>
            </a:r>
            <a:r>
              <a:rPr lang="en"/>
              <a:t> ...</a:t>
            </a:r>
            <a:r>
              <a:rPr lang="en">
                <a:solidFill>
                  <a:schemeClr val="dk1"/>
                </a:solidFill>
              </a:rPr>
              <a:t>where</a:t>
            </a:r>
            <a:r>
              <a:rPr lang="en"/>
              <a:t> </a:t>
            </a: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no caregiver is ever alone... in their journey to assist…..ESSI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CC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228"/>
                </a:solidFill>
                <a:highlight>
                  <a:schemeClr val="lt1"/>
                </a:highlight>
              </a:rPr>
              <a:t>Our site provides access to:</a:t>
            </a:r>
            <a:endParaRPr sz="1350">
              <a:solidFill>
                <a:srgbClr val="1D2228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ts val="1350"/>
              <a:buChar char="●"/>
            </a:pPr>
            <a:r>
              <a:rPr lang="en" sz="1350">
                <a:solidFill>
                  <a:srgbClr val="1D2228"/>
                </a:solidFill>
                <a:highlight>
                  <a:schemeClr val="lt1"/>
                </a:highlight>
              </a:rPr>
              <a:t>Education</a:t>
            </a:r>
            <a:endParaRPr sz="1350">
              <a:solidFill>
                <a:srgbClr val="1D2228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ts val="1350"/>
              <a:buChar char="●"/>
            </a:pPr>
            <a:r>
              <a:rPr lang="en" sz="1350">
                <a:solidFill>
                  <a:srgbClr val="1D2228"/>
                </a:solidFill>
                <a:highlight>
                  <a:schemeClr val="lt1"/>
                </a:highlight>
              </a:rPr>
              <a:t>Socialization</a:t>
            </a:r>
            <a:endParaRPr sz="1350">
              <a:solidFill>
                <a:srgbClr val="1D2228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ts val="1350"/>
              <a:buChar char="●"/>
            </a:pPr>
            <a:r>
              <a:rPr lang="en" sz="1350">
                <a:solidFill>
                  <a:srgbClr val="1D2228"/>
                </a:solidFill>
                <a:highlight>
                  <a:schemeClr val="lt1"/>
                </a:highlight>
              </a:rPr>
              <a:t>Supportive Care</a:t>
            </a:r>
            <a:endParaRPr sz="1350">
              <a:solidFill>
                <a:srgbClr val="1D22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22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228"/>
                </a:solidFill>
                <a:highlight>
                  <a:schemeClr val="lt1"/>
                </a:highlight>
              </a:rPr>
              <a:t>What sets us apart?</a:t>
            </a:r>
            <a:endParaRPr sz="1350">
              <a:solidFill>
                <a:srgbClr val="1D2228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ts val="1350"/>
              <a:buChar char="●"/>
            </a:pPr>
            <a:r>
              <a:rPr lang="en" sz="1350">
                <a:solidFill>
                  <a:srgbClr val="1D2228"/>
                </a:solidFill>
                <a:highlight>
                  <a:schemeClr val="lt1"/>
                </a:highlight>
              </a:rPr>
              <a:t>Focus is on the needs of the caregiver ….not the patient</a:t>
            </a:r>
            <a:endParaRPr sz="1350">
              <a:solidFill>
                <a:srgbClr val="1D2228"/>
              </a:solidFill>
              <a:highlight>
                <a:schemeClr val="lt1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ts val="1350"/>
              <a:buChar char="●"/>
            </a:pPr>
            <a:r>
              <a:rPr lang="en" sz="1350">
                <a:solidFill>
                  <a:srgbClr val="1D2228"/>
                </a:solidFill>
                <a:highlight>
                  <a:schemeClr val="lt1"/>
                </a:highlight>
              </a:rPr>
              <a:t>Caregiver Stress Burden assessment ….allows us to create a personalized plan of care</a:t>
            </a:r>
            <a:endParaRPr sz="1350">
              <a:solidFill>
                <a:srgbClr val="1D2228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22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pic>
        <p:nvPicPr>
          <p:cNvPr id="354" name="Google Shape;3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600" y="3782838"/>
            <a:ext cx="1635476" cy="11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9"/>
          <p:cNvSpPr txBox="1"/>
          <p:nvPr/>
        </p:nvSpPr>
        <p:spPr>
          <a:xfrm>
            <a:off x="8182300" y="-22300"/>
            <a:ext cx="14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5.06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60"/>
          <p:cNvGraphicFramePr/>
          <p:nvPr/>
        </p:nvGraphicFramePr>
        <p:xfrm>
          <a:off x="2159565" y="818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{4DAAF232-3CC5-4D94-BDE2-2D6176F82A31}</a:tableStyleId>
              </a:tblPr>
              <a:tblGrid>
                <a:gridCol w="1676500"/>
                <a:gridCol w="1446825"/>
                <a:gridCol w="1278150"/>
              </a:tblGrid>
              <a:tr h="43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D2228"/>
                          </a:solidFill>
                        </a:rPr>
                        <a:t>Benefits</a:t>
                      </a:r>
                      <a:endParaRPr b="1" i="0" sz="1100" u="none" cap="none" strike="noStrike">
                        <a:solidFill>
                          <a:srgbClr val="1D222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D2228"/>
                          </a:solidFill>
                        </a:rPr>
                        <a:t>Essi</a:t>
                      </a:r>
                      <a:endParaRPr i="0" sz="1100" u="none" cap="none" strike="noStrike">
                        <a:solidFill>
                          <a:srgbClr val="1D2228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D2228"/>
                          </a:solidFill>
                        </a:rPr>
                        <a:t>Competitor</a:t>
                      </a:r>
                      <a:r>
                        <a:rPr lang="en" sz="1100">
                          <a:solidFill>
                            <a:srgbClr val="1D2228"/>
                          </a:solidFill>
                        </a:rPr>
                        <a:t>(s)</a:t>
                      </a:r>
                      <a:endParaRPr b="1" i="0" sz="1100" u="none" cap="none" strike="noStrike">
                        <a:solidFill>
                          <a:srgbClr val="1D222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Education Material</a:t>
                      </a:r>
                      <a:endParaRPr sz="1100"/>
                    </a:p>
                  </a:txBody>
                  <a:tcPr marT="26225" marB="26225" marR="39850" marL="8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Support Services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8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Individual Care Plans</a:t>
                      </a:r>
                      <a:endParaRPr sz="1100"/>
                    </a:p>
                  </a:txBody>
                  <a:tcPr marT="26225" marB="26225" marR="39850" marL="8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Community Engagement</a:t>
                      </a:r>
                      <a:endParaRPr sz="1100"/>
                    </a:p>
                  </a:txBody>
                  <a:tcPr marT="26225" marB="26225" marR="39850" marL="8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Cost</a:t>
                      </a:r>
                      <a:endParaRPr sz="1100"/>
                    </a:p>
                  </a:txBody>
                  <a:tcPr marT="26225" marB="26225" marR="39850" marL="8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24/7 Access to Experts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8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" marB="26225" marR="39850" marL="39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6225" marB="26225" marR="39850" marL="39850" anchor="ctr"/>
                </a:tc>
              </a:tr>
            </a:tbl>
          </a:graphicData>
        </a:graphic>
      </p:graphicFrame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089611" y="4847825"/>
            <a:ext cx="80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66" name="Google Shape;366;p60"/>
          <p:cNvSpPr txBox="1"/>
          <p:nvPr>
            <p:ph type="title"/>
          </p:nvPr>
        </p:nvSpPr>
        <p:spPr>
          <a:xfrm>
            <a:off x="555700" y="273668"/>
            <a:ext cx="760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sets us apart?</a:t>
            </a:r>
            <a:endParaRPr sz="2100"/>
          </a:p>
        </p:txBody>
      </p:sp>
      <p:sp>
        <p:nvSpPr>
          <p:cNvPr id="367" name="Google Shape;367;p60"/>
          <p:cNvSpPr/>
          <p:nvPr/>
        </p:nvSpPr>
        <p:spPr>
          <a:xfrm>
            <a:off x="4373925" y="1439118"/>
            <a:ext cx="2505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4384315" y="1960278"/>
            <a:ext cx="2505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0"/>
          <p:cNvSpPr/>
          <p:nvPr/>
        </p:nvSpPr>
        <p:spPr>
          <a:xfrm>
            <a:off x="4394705" y="3600507"/>
            <a:ext cx="2505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0"/>
          <p:cNvSpPr/>
          <p:nvPr/>
        </p:nvSpPr>
        <p:spPr>
          <a:xfrm>
            <a:off x="4394706" y="3064861"/>
            <a:ext cx="2505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0"/>
          <p:cNvSpPr/>
          <p:nvPr/>
        </p:nvSpPr>
        <p:spPr>
          <a:xfrm>
            <a:off x="4384314" y="2512570"/>
            <a:ext cx="2505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0"/>
          <p:cNvSpPr/>
          <p:nvPr/>
        </p:nvSpPr>
        <p:spPr>
          <a:xfrm>
            <a:off x="5818267" y="2018074"/>
            <a:ext cx="2505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0"/>
          <p:cNvSpPr/>
          <p:nvPr/>
        </p:nvSpPr>
        <p:spPr>
          <a:xfrm>
            <a:off x="5818267" y="1439132"/>
            <a:ext cx="2505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0"/>
          <p:cNvSpPr/>
          <p:nvPr/>
        </p:nvSpPr>
        <p:spPr>
          <a:xfrm>
            <a:off x="4373842" y="4136157"/>
            <a:ext cx="2505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0"/>
          <p:cNvSpPr txBox="1"/>
          <p:nvPr/>
        </p:nvSpPr>
        <p:spPr>
          <a:xfrm>
            <a:off x="8182300" y="-22300"/>
            <a:ext cx="14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5.06</a:t>
            </a:r>
            <a:endParaRPr sz="11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454025" y="283844"/>
            <a:ext cx="76092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Available Solutions</a:t>
            </a:r>
            <a:endParaRPr/>
          </a:p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452400" y="797875"/>
            <a:ext cx="8239200" cy="36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Geriatric care managers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Facebook / Reddit (Socialization)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Youtube educational (videos)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Home health </a:t>
            </a:r>
            <a:endParaRPr/>
          </a:p>
        </p:txBody>
      </p:sp>
      <p:sp>
        <p:nvSpPr>
          <p:cNvPr id="382" name="Google Shape;382;p61"/>
          <p:cNvSpPr txBox="1"/>
          <p:nvPr/>
        </p:nvSpPr>
        <p:spPr>
          <a:xfrm>
            <a:off x="8182300" y="-22300"/>
            <a:ext cx="14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5.06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708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2"/>
          <p:cNvSpPr txBox="1"/>
          <p:nvPr/>
        </p:nvSpPr>
        <p:spPr>
          <a:xfrm>
            <a:off x="8182300" y="206300"/>
            <a:ext cx="14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5.06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, bullets">
  <a:themeElements>
    <a:clrScheme name="NurseHack">
      <a:dk1>
        <a:srgbClr val="212121"/>
      </a:dk1>
      <a:lt1>
        <a:srgbClr val="FFFFFF"/>
      </a:lt1>
      <a:dk2>
        <a:srgbClr val="63666A"/>
      </a:dk2>
      <a:lt2>
        <a:srgbClr val="F4F4F4"/>
      </a:lt2>
      <a:accent1>
        <a:srgbClr val="0420AC"/>
      </a:accent1>
      <a:accent2>
        <a:srgbClr val="0BDCC7"/>
      </a:accent2>
      <a:accent3>
        <a:srgbClr val="FE375D"/>
      </a:accent3>
      <a:accent4>
        <a:srgbClr val="FECB54"/>
      </a:accent4>
      <a:accent5>
        <a:srgbClr val="0097B3"/>
      </a:accent5>
      <a:accent6>
        <a:srgbClr val="E33E91"/>
      </a:accent6>
      <a:hlink>
        <a:srgbClr val="FF8A70"/>
      </a:hlink>
      <a:folHlink>
        <a:srgbClr val="888B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169298A3BE84CB4D0CA0E22B29DCD" ma:contentTypeVersion="12" ma:contentTypeDescription="Create a new document." ma:contentTypeScope="" ma:versionID="b5b8f6143b92c8625255cb4a7449e5e2">
  <xsd:schema xmlns:xsd="http://www.w3.org/2001/XMLSchema" xmlns:xs="http://www.w3.org/2001/XMLSchema" xmlns:p="http://schemas.microsoft.com/office/2006/metadata/properties" xmlns:ns2="c9eb48b0-55c0-4136-9a14-95a4b93c410d" xmlns:ns3="cd127e96-09a0-4747-8627-828af7202ae3" targetNamespace="http://schemas.microsoft.com/office/2006/metadata/properties" ma:root="true" ma:fieldsID="282cedc90c93cbff5349c8245aae7d12" ns2:_="" ns3:_="">
    <xsd:import namespace="c9eb48b0-55c0-4136-9a14-95a4b93c410d"/>
    <xsd:import namespace="cd127e96-09a0-4747-8627-828af7202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b48b0-55c0-4136-9a14-95a4b93c41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27e96-09a0-4747-8627-828af7202ae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B83846-FD28-4C0F-B014-9AF99F548A9D}"/>
</file>

<file path=customXml/itemProps2.xml><?xml version="1.0" encoding="utf-8"?>
<ds:datastoreItem xmlns:ds="http://schemas.openxmlformats.org/officeDocument/2006/customXml" ds:itemID="{543A5332-53EB-4C65-A7B1-0560ADD85A66}"/>
</file>

<file path=customXml/itemProps3.xml><?xml version="1.0" encoding="utf-8"?>
<ds:datastoreItem xmlns:ds="http://schemas.openxmlformats.org/officeDocument/2006/customXml" ds:itemID="{74FDC93C-34B0-46E2-844B-48885BF940F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0x010100300169298A3BE84CB4D0CA0E22B29DCD</vt:lpwstr>
  </property>
</Properties>
</file>