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57" r:id="rId3"/>
    <p:sldId id="265" r:id="rId4"/>
    <p:sldId id="264" r:id="rId5"/>
    <p:sldId id="260" r:id="rId6"/>
    <p:sldId id="261" r:id="rId7"/>
    <p:sldId id="259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3A"/>
    <a:srgbClr val="E1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4" autoAdjust="0"/>
    <p:restoredTop sz="94660"/>
  </p:normalViewPr>
  <p:slideViewPr>
    <p:cSldViewPr snapToGrid="0">
      <p:cViewPr varScale="1">
        <p:scale>
          <a:sx n="35" d="100"/>
          <a:sy n="35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F53BA-2539-4BC7-AF37-634E700C3654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ED785-3418-4188-8C60-E4FE0D610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3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ED785-3418-4188-8C60-E4FE0D610C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3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Consider the student nurse experience: </a:t>
            </a:r>
          </a:p>
          <a:p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Alone, encountering </a:t>
            </a:r>
            <a:r>
              <a:rPr lang="en-US" sz="1200" i="1" dirty="0">
                <a:solidFill>
                  <a:schemeClr val="tx1">
                    <a:alpha val="80000"/>
                  </a:schemeClr>
                </a:solidFill>
              </a:rPr>
              <a:t>highly complex patient situations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en-US" sz="1200" i="1" dirty="0">
                <a:solidFill>
                  <a:schemeClr val="tx1">
                    <a:alpha val="80000"/>
                  </a:schemeClr>
                </a:solidFill>
              </a:rPr>
              <a:t>Cognitive overload 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and freeze. </a:t>
            </a:r>
          </a:p>
          <a:p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They can collect data and click buttons, </a:t>
            </a:r>
            <a:r>
              <a:rPr lang="en-US" sz="1200" i="1" dirty="0">
                <a:solidFill>
                  <a:schemeClr val="tx1">
                    <a:alpha val="80000"/>
                  </a:schemeClr>
                </a:solidFill>
              </a:rPr>
              <a:t>but they can’t interpret data.  </a:t>
            </a:r>
          </a:p>
          <a:p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They can’t </a:t>
            </a:r>
            <a:r>
              <a:rPr lang="en-US" sz="1200" i="1" dirty="0">
                <a:solidFill>
                  <a:schemeClr val="tx1">
                    <a:alpha val="80000"/>
                  </a:schemeClr>
                </a:solidFill>
              </a:rPr>
              <a:t>grasp cues </a:t>
            </a:r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that indicate that there is a problem. </a:t>
            </a:r>
          </a:p>
          <a:p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They don’t know when to see help.</a:t>
            </a:r>
          </a:p>
          <a:p>
            <a:r>
              <a:rPr lang="en-US" sz="1200" dirty="0">
                <a:solidFill>
                  <a:schemeClr val="tx1">
                    <a:alpha val="80000"/>
                  </a:schemeClr>
                </a:solidFill>
              </a:rPr>
              <a:t>Their clinical experience reinforces what they don’t know.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ED785-3418-4188-8C60-E4FE0D610C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0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</a:rPr>
              <a:t>Get the right information (CDS)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</a:rPr>
              <a:t>                              right person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</a:rPr>
              <a:t>                                        right time.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</a:rPr>
              <a:t>Get the right information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</a:rPr>
              <a:t>                              right person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</a:rPr>
              <a:t>                                        right time.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ED785-3418-4188-8C60-E4FE0D610C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4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15AF-A824-4B35-B120-583586159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BBDA-D763-4E01-BAFF-D7464CACD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D46A8-5383-4684-8834-AFD0FD7E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A8AB-9525-41D5-B5EB-439BFCC7DF3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9DD35-C996-4BC4-B45B-36BEB286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3C3FD-EF73-4D57-82A7-6F2CDE5A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8B0-763A-4FDA-9FB1-CBA59DBF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1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A2BB-2F0E-4EE2-A26F-8FCD11E8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3425D-66FE-489D-9A23-0F83DCE64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F7E28-BCAE-4F6D-88FC-55A61B5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A8AB-9525-41D5-B5EB-439BFCC7DF3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81E2B-0DB3-4011-867D-F4B1AA30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1F8F-8656-4E70-9FA1-040CB69D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8B0-763A-4FDA-9FB1-CBA59DBF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DD62D-5140-4F4E-9184-3A4F2C915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0DCDF-E93B-40DE-8B60-E2029F5D9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D9E57-33C0-456D-88FF-BDF6A7F3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A8AB-9525-41D5-B5EB-439BFCC7DF3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3348B-67B0-4897-B81E-FE8D8416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11FED-53BF-4E78-BB79-F1F4AF14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8B0-763A-4FDA-9FB1-CBA59DBF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8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6CAE-DB5A-4389-BB57-2769B643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6B761-41D4-43C0-8AAC-78EC389E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A13E7-08DE-4A5D-954B-65DF9755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A8AB-9525-41D5-B5EB-439BFCC7DF3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FF4B-32C8-4DE1-B618-FC9E9675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0EA32-A3CF-49C4-A715-E73F0AAA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8B0-763A-4FDA-9FB1-CBA59DBF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7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9C75-759A-47F7-8551-9033BA09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DF382-2003-4935-BC63-98AB7EFF2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51D3-86BC-4FF3-9910-C61CFAA0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A8AB-9525-41D5-B5EB-439BFCC7DF3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2B2A3-153A-48CD-994F-4A340B43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EB05F-E59A-4CC5-9E25-59D098FA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8B0-763A-4FDA-9FB1-CBA59DBF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9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FFAB-3C59-4F4C-AAE1-5D28075E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388F-CD1B-4E4A-9709-3B5EE5093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3F786-C620-48AC-8116-7B3423759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C8FB3-65F2-44E4-8DF7-B2C10BBC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A8AB-9525-41D5-B5EB-439BFCC7DF3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5B137-BD01-4449-A682-C1ED51DF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679BC-CA01-4437-A0D4-963C2E8B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8B0-763A-4FDA-9FB1-CBA59DBF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1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F125-5D3C-439F-9CAD-750F2E6D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E9EF2-C1D1-4122-9670-EC6099667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D8282-CAB8-4B19-9805-6D2117DE5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91B08-7D64-4DA6-96E6-3318A75F4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B0CF6-D7F2-44A2-B5B8-EAB259199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94152-9390-4E81-844F-0E188894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A8AB-9525-41D5-B5EB-439BFCC7DF3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BAA5C-1442-433B-AA07-235F33D6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A0610-1B7D-4061-964D-750376E0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8B0-763A-4FDA-9FB1-CBA59DBF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7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C87E-CCD1-441C-B65A-23FBC571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60FB5-0C5E-46EE-A1CE-8B95B9E7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A8AB-9525-41D5-B5EB-439BFCC7DF3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1FD44-D46A-4DD4-86EF-ED66C40E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83CDA-D78B-4966-8A1D-5C8FA465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8B0-763A-4FDA-9FB1-CBA59DBF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94D6F-77EA-4CA4-829C-FFFBA408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A8AB-9525-41D5-B5EB-439BFCC7DF3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09792-4AE4-4DFD-AC6A-83741A69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72E01-6B3E-4871-A553-F1F18829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8B0-763A-4FDA-9FB1-CBA59DBF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8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89B0-EF04-4325-8DB8-6C58D4DD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43FE6-84EC-4D1C-B160-DFF789444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EC26E-F2E4-4AF9-AD4C-6886EBE23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94D38-FD36-4BAB-93E8-17C91772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A8AB-9525-41D5-B5EB-439BFCC7DF3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C6BD8-90DF-428E-B779-D1C1A12E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29783-F8A1-45C7-851A-C235B5DC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8B0-763A-4FDA-9FB1-CBA59DBF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9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5369-4B22-4AA0-9387-B98F43E9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EB7F4-FF02-447F-8EB0-6CA35FE4B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2EC11-CEF5-4537-BC48-B11DCE4FF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C0B6F-7C13-4BC8-A5CC-C7719BB7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A8AB-9525-41D5-B5EB-439BFCC7DF3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DA35A-A33D-4037-AD9E-7FF321AA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ED56D-005A-4D89-A51E-473E6F1F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E8B0-763A-4FDA-9FB1-CBA59DBF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80B35-7A99-4655-AF55-EF8C5BA4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AF389-14AC-4AC3-9337-96E7E2B45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0C016-7588-4C50-9909-42F2D8343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A8AB-9525-41D5-B5EB-439BFCC7DF3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BD31-5A12-47C2-A80B-1132A5D76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AE8D2-A1BC-4BD8-9670-4CD67716C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0E8B0-763A-4FDA-9FB1-CBA59DBF4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ursinfotechehr.com/comprehensive-assessment-for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nursinfotechehr.com/initial-assessment-too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1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102C96-7678-498F-AFC7-540C0ACD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71" y="4678176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 b="1" dirty="0"/>
              <a:t>Digital Clinical Judgment Mentor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F36B4-95F9-4D95-A7C4-8444EFC2D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1" t="12820" r="17653" b="23779"/>
          <a:stretch/>
        </p:blipFill>
        <p:spPr bwMode="auto">
          <a:xfrm>
            <a:off x="4269313" y="1310393"/>
            <a:ext cx="3621660" cy="314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3E3ABC-5DCB-4A86-85B8-10C7AD54126E}"/>
              </a:ext>
            </a:extLst>
          </p:cNvPr>
          <p:cNvSpPr/>
          <p:nvPr/>
        </p:nvSpPr>
        <p:spPr>
          <a:xfrm>
            <a:off x="424398" y="416655"/>
            <a:ext cx="11374396" cy="16927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Making The Connection Between Theory And Practice</a:t>
            </a:r>
          </a:p>
          <a:p>
            <a:pPr algn="ctr"/>
            <a:r>
              <a:rPr lang="en-US" sz="2400" i="1" dirty="0">
                <a:solidFill>
                  <a:schemeClr val="bg1"/>
                </a:solidFill>
              </a:rPr>
              <a:t>By putting clinical decision support at novice nurses and nursing student’s fingertips. </a:t>
            </a:r>
          </a:p>
          <a:p>
            <a:pPr algn="ctr"/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4CD1BB2-7432-4138-B03C-558C61FD4EEE}"/>
              </a:ext>
            </a:extLst>
          </p:cNvPr>
          <p:cNvSpPr txBox="1">
            <a:spLocks/>
          </p:cNvSpPr>
          <p:nvPr/>
        </p:nvSpPr>
        <p:spPr>
          <a:xfrm>
            <a:off x="5505443" y="4808998"/>
            <a:ext cx="5397866" cy="1777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C53CA-F26D-403B-B034-2F0D3EC0BC33}"/>
              </a:ext>
            </a:extLst>
          </p:cNvPr>
          <p:cNvSpPr txBox="1"/>
          <p:nvPr/>
        </p:nvSpPr>
        <p:spPr>
          <a:xfrm>
            <a:off x="4774375" y="4914895"/>
            <a:ext cx="68336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:</a:t>
            </a:r>
          </a:p>
          <a:p>
            <a:pPr lvl="1"/>
            <a:r>
              <a:rPr lang="en-US" sz="2000" i="1" dirty="0"/>
              <a:t>Susan McCabe MSHI, MS, RN, ANP, CNE</a:t>
            </a:r>
          </a:p>
          <a:p>
            <a:pPr lvl="1"/>
            <a:r>
              <a:rPr lang="en-US" sz="2000" i="1" dirty="0"/>
              <a:t>Pao-Chu Tseng, PhD, RN, CSN </a:t>
            </a:r>
          </a:p>
          <a:p>
            <a:pPr lvl="1"/>
            <a:r>
              <a:rPr lang="en-US" sz="2000" i="1" dirty="0"/>
              <a:t>Dominic Surrao , MS  Developer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EB068-45A6-4217-9D52-5814621A047C}"/>
              </a:ext>
            </a:extLst>
          </p:cNvPr>
          <p:cNvSpPr txBox="1"/>
          <p:nvPr/>
        </p:nvSpPr>
        <p:spPr>
          <a:xfrm>
            <a:off x="7971302" y="6439589"/>
            <a:ext cx="43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508 Digital Clinical Judgment Mentor</a:t>
            </a:r>
          </a:p>
        </p:txBody>
      </p:sp>
    </p:spTree>
    <p:extLst>
      <p:ext uri="{BB962C8B-B14F-4D97-AF65-F5344CB8AC3E}">
        <p14:creationId xmlns:p14="http://schemas.microsoft.com/office/powerpoint/2010/main" val="929967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urse Burnout: Five Ways That Nurses Can Avoid Burnout | Maryville Online">
            <a:extLst>
              <a:ext uri="{FF2B5EF4-FFF2-40B4-BE49-F238E27FC236}">
                <a16:creationId xmlns:a16="http://schemas.microsoft.com/office/drawing/2014/main" id="{A7CC3DB7-8159-46DA-8AC4-751BC6B81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4"/>
          <a:stretch/>
        </p:blipFill>
        <p:spPr bwMode="auto">
          <a:xfrm>
            <a:off x="6131561" y="842627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AB1EBD-3333-4A60-990C-7332580A7D07}"/>
              </a:ext>
            </a:extLst>
          </p:cNvPr>
          <p:cNvSpPr txBox="1">
            <a:spLocks/>
          </p:cNvSpPr>
          <p:nvPr/>
        </p:nvSpPr>
        <p:spPr>
          <a:xfrm>
            <a:off x="6630898" y="2261950"/>
            <a:ext cx="4745990" cy="3781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A199C9-9BA9-42D3-BC93-EB1CC128106B}"/>
              </a:ext>
            </a:extLst>
          </p:cNvPr>
          <p:cNvSpPr txBox="1"/>
          <p:nvPr/>
        </p:nvSpPr>
        <p:spPr>
          <a:xfrm>
            <a:off x="8123333" y="6441419"/>
            <a:ext cx="43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 508 Digital Clinical Judgment Mentor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DC386-9105-4A4E-8C44-6B03B5C39111}"/>
              </a:ext>
            </a:extLst>
          </p:cNvPr>
          <p:cNvSpPr txBox="1"/>
          <p:nvPr/>
        </p:nvSpPr>
        <p:spPr>
          <a:xfrm>
            <a:off x="815112" y="1646422"/>
            <a:ext cx="52453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The problem:</a:t>
            </a:r>
            <a:br>
              <a:rPr lang="en-US" sz="3600" b="1" i="1" dirty="0"/>
            </a:br>
            <a:r>
              <a:rPr lang="en-US" sz="3600" b="1" i="1" dirty="0"/>
              <a:t>Nursing students need clinical decision support learning tools to practice in clinical settings ….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808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88711CE-0DCC-49A1-8649-CAD946A68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88" r="27088" b="14298"/>
          <a:stretch/>
        </p:blipFill>
        <p:spPr>
          <a:xfrm rot="21480000">
            <a:off x="795978" y="1457976"/>
            <a:ext cx="4845560" cy="4705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82A34-D6B1-4E03-9FCC-234B71BCBA2F}"/>
              </a:ext>
            </a:extLst>
          </p:cNvPr>
          <p:cNvSpPr txBox="1"/>
          <p:nvPr/>
        </p:nvSpPr>
        <p:spPr>
          <a:xfrm>
            <a:off x="5638800" y="1516420"/>
            <a:ext cx="571973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It takes $82,000 to replace a nurse </a:t>
            </a:r>
            <a:r>
              <a:rPr lang="en-US" sz="2400" b="1" i="1" dirty="0"/>
              <a:t>before onboarding and training even begin.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4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Conservative estimates indicate hospitals average spending </a:t>
            </a:r>
            <a:r>
              <a:rPr lang="en-US" sz="2400" b="1" dirty="0"/>
              <a:t>$50-100,000 per RN in orientation.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</a:rPr>
              <a:t>If 181,000 RNs passed NCLEX in 2020, 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b="1" dirty="0">
                <a:solidFill>
                  <a:srgbClr val="FF0000"/>
                </a:solidFill>
              </a:rPr>
              <a:t>32.9 billion  health care dollars were placed at risk.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AE795-690C-4CF1-8573-6223467A76B9}"/>
              </a:ext>
            </a:extLst>
          </p:cNvPr>
          <p:cNvSpPr txBox="1"/>
          <p:nvPr/>
        </p:nvSpPr>
        <p:spPr>
          <a:xfrm>
            <a:off x="1982720" y="103120"/>
            <a:ext cx="8226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Bottom Line…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58349-504A-4E07-B9B7-9ECDA5246910}"/>
              </a:ext>
            </a:extLst>
          </p:cNvPr>
          <p:cNvSpPr txBox="1"/>
          <p:nvPr/>
        </p:nvSpPr>
        <p:spPr>
          <a:xfrm>
            <a:off x="8053492" y="6502355"/>
            <a:ext cx="43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508 Digital Clinical Judgment Mentor</a:t>
            </a:r>
          </a:p>
        </p:txBody>
      </p:sp>
    </p:spTree>
    <p:extLst>
      <p:ext uri="{BB962C8B-B14F-4D97-AF65-F5344CB8AC3E}">
        <p14:creationId xmlns:p14="http://schemas.microsoft.com/office/powerpoint/2010/main" val="400510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F95C6157-2A15-4672-840A-57CBB845E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538841" y="897835"/>
            <a:ext cx="10858501" cy="5192971"/>
          </a:xfrm>
          <a:prstGeom prst="roundRect">
            <a:avLst>
              <a:gd name="adj" fmla="val 8594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4D483-C2CB-4B7A-A4DA-52C525AF1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48" y="132263"/>
            <a:ext cx="11705303" cy="1531144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en-US" sz="24600" dirty="0"/>
              <a:t>Solution</a:t>
            </a:r>
          </a:p>
          <a:p>
            <a:pPr marL="0" indent="0">
              <a:buNone/>
            </a:pPr>
            <a:r>
              <a:rPr lang="en-US" sz="9800" dirty="0"/>
              <a:t>    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23174-C1E4-4F10-8E49-FA93D7C500F7}"/>
              </a:ext>
            </a:extLst>
          </p:cNvPr>
          <p:cNvSpPr txBox="1"/>
          <p:nvPr/>
        </p:nvSpPr>
        <p:spPr>
          <a:xfrm>
            <a:off x="8004507" y="6488668"/>
            <a:ext cx="43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508 Digital Clinical Judgment Mentor</a:t>
            </a:r>
          </a:p>
        </p:txBody>
      </p:sp>
    </p:spTree>
    <p:extLst>
      <p:ext uri="{BB962C8B-B14F-4D97-AF65-F5344CB8AC3E}">
        <p14:creationId xmlns:p14="http://schemas.microsoft.com/office/powerpoint/2010/main" val="249118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D82B4-1F47-4267-A830-68BD6FF2B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246" y="5914763"/>
            <a:ext cx="4503592" cy="397333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Sample form 1 </a:t>
            </a:r>
            <a:endParaRPr lang="en-US" dirty="0"/>
          </a:p>
          <a:p>
            <a:r>
              <a:rPr lang="en-US" dirty="0">
                <a:hlinkClick r:id="rId3"/>
              </a:rPr>
              <a:t>Sample form 2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7DE9AB-0EF6-4339-A4E7-40D726328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6" y="169262"/>
            <a:ext cx="7463443" cy="7533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B3ECD1-00AD-4605-B783-5C5B6B7093A1}"/>
              </a:ext>
            </a:extLst>
          </p:cNvPr>
          <p:cNvSpPr txBox="1"/>
          <p:nvPr/>
        </p:nvSpPr>
        <p:spPr>
          <a:xfrm>
            <a:off x="7033965" y="6945868"/>
            <a:ext cx="43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508 Digital Clinical Judgment Mentor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5E6391-2DD2-4FC5-A901-E8915EC518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83" y="1568245"/>
            <a:ext cx="4988143" cy="6810732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F908D3-48ED-4FB8-A0C8-A8CFDB963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2" y="2425358"/>
            <a:ext cx="4994167" cy="6676838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E85680A-DE13-426C-B5B5-9F63F10248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08" y="3225240"/>
            <a:ext cx="4219185" cy="588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7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84AA-D81D-4146-BA8A-92970453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Competitors </a:t>
            </a:r>
          </a:p>
        </p:txBody>
      </p:sp>
      <p:pic>
        <p:nvPicPr>
          <p:cNvPr id="1028" name="Picture 4" descr="Lippincott DocuCare 18-Month Access: LWW: 9781451191370: Amazon.com: Books">
            <a:extLst>
              <a:ext uri="{FF2B5EF4-FFF2-40B4-BE49-F238E27FC236}">
                <a16:creationId xmlns:a16="http://schemas.microsoft.com/office/drawing/2014/main" id="{9C8CD000-7836-4D93-B18C-AF45197FB9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52"/>
          <a:stretch/>
        </p:blipFill>
        <p:spPr bwMode="auto">
          <a:xfrm>
            <a:off x="1242286" y="1825625"/>
            <a:ext cx="2947399" cy="16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09D1F07-BB0C-4D3E-8281-CBE7F5549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25624"/>
            <a:ext cx="3998387" cy="1603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3AD2DD-C8C1-4446-9F87-8EB627D30DB5}"/>
              </a:ext>
            </a:extLst>
          </p:cNvPr>
          <p:cNvSpPr txBox="1"/>
          <p:nvPr/>
        </p:nvSpPr>
        <p:spPr>
          <a:xfrm>
            <a:off x="6812521" y="6456005"/>
            <a:ext cx="43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508 Digital Clinical Judgment Mentor</a:t>
            </a:r>
          </a:p>
        </p:txBody>
      </p:sp>
    </p:spTree>
    <p:extLst>
      <p:ext uri="{BB962C8B-B14F-4D97-AF65-F5344CB8AC3E}">
        <p14:creationId xmlns:p14="http://schemas.microsoft.com/office/powerpoint/2010/main" val="510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CBF3E-C820-4640-9BD1-195B6485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491112"/>
            <a:ext cx="3201366" cy="2129223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Digital Clinical Judgment Mentor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9969-0CE0-41CE-83A3-FA889B62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Get the right information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                              right person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                                        right time.</a:t>
            </a:r>
          </a:p>
          <a:p>
            <a:endParaRPr lang="en-US" dirty="0"/>
          </a:p>
          <a:p>
            <a:pPr lvl="1"/>
            <a:r>
              <a:rPr lang="en-US" dirty="0"/>
              <a:t>Open-Source</a:t>
            </a:r>
          </a:p>
          <a:p>
            <a:pPr lvl="1"/>
            <a:r>
              <a:rPr lang="en-US" dirty="0"/>
              <a:t>Cross-Platform app</a:t>
            </a:r>
          </a:p>
          <a:p>
            <a:pPr lvl="1"/>
            <a:r>
              <a:rPr lang="en-US" dirty="0"/>
              <a:t>HIPAA/FERPA compliant</a:t>
            </a:r>
          </a:p>
          <a:p>
            <a:pPr lvl="1"/>
            <a:r>
              <a:rPr lang="en-US" dirty="0"/>
              <a:t>Promotes quality and safety</a:t>
            </a:r>
          </a:p>
          <a:p>
            <a:pPr lvl="1"/>
            <a:r>
              <a:rPr lang="en-US" dirty="0"/>
              <a:t>Designed to coach decision making</a:t>
            </a:r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60E4E8-82D3-4935-8D8A-1E8A9A5117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1" t="12820" r="17653" b="23779"/>
          <a:stretch/>
        </p:blipFill>
        <p:spPr bwMode="auto">
          <a:xfrm>
            <a:off x="1448441" y="4771212"/>
            <a:ext cx="1968529" cy="171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CC4055-F68D-4DCC-AF06-9961FC16EEE6}"/>
              </a:ext>
            </a:extLst>
          </p:cNvPr>
          <p:cNvSpPr txBox="1"/>
          <p:nvPr/>
        </p:nvSpPr>
        <p:spPr>
          <a:xfrm>
            <a:off x="6812521" y="6456005"/>
            <a:ext cx="43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508 Digital Clinical Judgment Mentor</a:t>
            </a:r>
          </a:p>
        </p:txBody>
      </p:sp>
    </p:spTree>
    <p:extLst>
      <p:ext uri="{BB962C8B-B14F-4D97-AF65-F5344CB8AC3E}">
        <p14:creationId xmlns:p14="http://schemas.microsoft.com/office/powerpoint/2010/main" val="300197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49EE-28FB-4EF5-901B-817DCFAF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AAE8-F298-442F-8A76-3CCCB938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year: free services to schools with nursing programs.</a:t>
            </a:r>
          </a:p>
          <a:p>
            <a:r>
              <a:rPr lang="en-US" dirty="0"/>
              <a:t>Proceeding years: charge subscription based on number of enrolled students.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CA859-2B1F-4277-9B56-37E0FE5D8D35}"/>
              </a:ext>
            </a:extLst>
          </p:cNvPr>
          <p:cNvSpPr txBox="1"/>
          <p:nvPr/>
        </p:nvSpPr>
        <p:spPr>
          <a:xfrm>
            <a:off x="6812521" y="6456005"/>
            <a:ext cx="43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508 Digital Clinical Judgment Mentor</a:t>
            </a:r>
          </a:p>
        </p:txBody>
      </p:sp>
    </p:spTree>
    <p:extLst>
      <p:ext uri="{BB962C8B-B14F-4D97-AF65-F5344CB8AC3E}">
        <p14:creationId xmlns:p14="http://schemas.microsoft.com/office/powerpoint/2010/main" val="208872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9B7BD3D-954A-4A25-89F7-F9811D23A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84" y="2922814"/>
            <a:ext cx="7038674" cy="1252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1127BA-6104-44F4-9E37-3B0AD87C0431}"/>
              </a:ext>
            </a:extLst>
          </p:cNvPr>
          <p:cNvSpPr txBox="1"/>
          <p:nvPr/>
        </p:nvSpPr>
        <p:spPr>
          <a:xfrm>
            <a:off x="2361584" y="1812471"/>
            <a:ext cx="5770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Our Team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95B468-C4E4-4B0A-852B-1D3A0A65DF15}"/>
              </a:ext>
            </a:extLst>
          </p:cNvPr>
          <p:cNvSpPr txBox="1"/>
          <p:nvPr/>
        </p:nvSpPr>
        <p:spPr>
          <a:xfrm>
            <a:off x="6812521" y="6456005"/>
            <a:ext cx="43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508 Digital Clinical Judgment Mentor</a:t>
            </a:r>
          </a:p>
        </p:txBody>
      </p:sp>
    </p:spTree>
    <p:extLst>
      <p:ext uri="{BB962C8B-B14F-4D97-AF65-F5344CB8AC3E}">
        <p14:creationId xmlns:p14="http://schemas.microsoft.com/office/powerpoint/2010/main" val="319861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0169298A3BE84CB4D0CA0E22B29DCD" ma:contentTypeVersion="12" ma:contentTypeDescription="Create a new document." ma:contentTypeScope="" ma:versionID="b5b8f6143b92c8625255cb4a7449e5e2">
  <xsd:schema xmlns:xsd="http://www.w3.org/2001/XMLSchema" xmlns:xs="http://www.w3.org/2001/XMLSchema" xmlns:p="http://schemas.microsoft.com/office/2006/metadata/properties" xmlns:ns2="c9eb48b0-55c0-4136-9a14-95a4b93c410d" xmlns:ns3="cd127e96-09a0-4747-8627-828af7202ae3" targetNamespace="http://schemas.microsoft.com/office/2006/metadata/properties" ma:root="true" ma:fieldsID="282cedc90c93cbff5349c8245aae7d12" ns2:_="" ns3:_="">
    <xsd:import namespace="c9eb48b0-55c0-4136-9a14-95a4b93c410d"/>
    <xsd:import namespace="cd127e96-09a0-4747-8627-828af7202a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b48b0-55c0-4136-9a14-95a4b93c41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27e96-09a0-4747-8627-828af7202ae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278FFB-613D-4BB3-847C-196753E1AD78}"/>
</file>

<file path=customXml/itemProps2.xml><?xml version="1.0" encoding="utf-8"?>
<ds:datastoreItem xmlns:ds="http://schemas.openxmlformats.org/officeDocument/2006/customXml" ds:itemID="{2A7E9C7B-0C9B-4CFC-AB72-7A7C75D9F0A7}"/>
</file>

<file path=customXml/itemProps3.xml><?xml version="1.0" encoding="utf-8"?>
<ds:datastoreItem xmlns:ds="http://schemas.openxmlformats.org/officeDocument/2006/customXml" ds:itemID="{084BE0D6-1860-4DAD-812E-E6A19E05C820}"/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327</Words>
  <Application>Microsoft Office PowerPoint</Application>
  <PresentationFormat>Widescreen</PresentationFormat>
  <Paragraphs>60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Impact</vt:lpstr>
      <vt:lpstr>Office Theme</vt:lpstr>
      <vt:lpstr>Digital Clinical Judgment Mentor</vt:lpstr>
      <vt:lpstr>PowerPoint Presentation</vt:lpstr>
      <vt:lpstr>PowerPoint Presentation</vt:lpstr>
      <vt:lpstr>PowerPoint Presentation</vt:lpstr>
      <vt:lpstr>PowerPoint Presentation</vt:lpstr>
      <vt:lpstr>Competitors </vt:lpstr>
      <vt:lpstr>Digital Clinical Judgment Mentor</vt:lpstr>
      <vt:lpstr>Scalability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</dc:title>
  <dc:creator>Susan McCabe</dc:creator>
  <cp:lastModifiedBy>Susan McCabe</cp:lastModifiedBy>
  <cp:revision>44</cp:revision>
  <dcterms:created xsi:type="dcterms:W3CDTF">2021-05-16T07:29:08Z</dcterms:created>
  <dcterms:modified xsi:type="dcterms:W3CDTF">2021-05-16T14:57:41Z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0x010100300169298A3BE84CB4D0CA0E22B29DCD</vt:lpwstr>
  </property>
</Properties>
</file>