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6" r:id="rId4"/>
  </p:sldMasterIdLst>
  <p:notesMasterIdLst>
    <p:notesMasterId r:id="rId14"/>
  </p:notesMasterIdLst>
  <p:sldIdLst>
    <p:sldId id="258" r:id="rId5"/>
    <p:sldId id="309" r:id="rId6"/>
    <p:sldId id="269" r:id="rId7"/>
    <p:sldId id="312" r:id="rId8"/>
    <p:sldId id="317" r:id="rId9"/>
    <p:sldId id="314" r:id="rId10"/>
    <p:sldId id="311" r:id="rId11"/>
    <p:sldId id="299" r:id="rId12"/>
    <p:sldId id="313" r:id="rId13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15"/>
      <p:bold r:id="rId16"/>
      <p:italic r:id="rId17"/>
      <p:boldItalic r:id="rId18"/>
    </p:embeddedFont>
    <p:embeddedFont>
      <p:font typeface="Modern Love Grunge" panose="04070805081005020601" pitchFamily="82" charset="0"/>
      <p:regular r:id="rId19"/>
    </p:embeddedFont>
    <p:embeddedFont>
      <p:font typeface="Overpass" panose="020B0604020202020204" charset="0"/>
      <p:regular r:id="rId20"/>
      <p:bold r:id="rId21"/>
      <p:italic r:id="rId22"/>
      <p:boldItalic r:id="rId23"/>
    </p:embeddedFont>
    <p:embeddedFont>
      <p:font typeface="Overpass Light" panose="020B0604020202020204" charset="0"/>
      <p:regular r:id="rId24"/>
      <p:bold r:id="rId25"/>
      <p:italic r:id="rId26"/>
      <p:boldItalic r:id="rId27"/>
    </p:embeddedFont>
    <p:embeddedFont>
      <p:font typeface="Vig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64290-1AE6-4FEE-8AF8-9A56F22393B4}" v="2" dt="2020-05-17T17:32:13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bo, Kimberly" userId="S::kdelbo_liberty.edu#ext#@devupconforg2.onmicrosoft.com::9b369845-12b5-497a-9876-06beaae53252" providerId="AD" clId="Web-{58F64290-1AE6-4FEE-8AF8-9A56F22393B4}"/>
    <pc:docChg chg="modSld">
      <pc:chgData name="Delbo, Kimberly" userId="S::kdelbo_liberty.edu#ext#@devupconforg2.onmicrosoft.com::9b369845-12b5-497a-9876-06beaae53252" providerId="AD" clId="Web-{58F64290-1AE6-4FEE-8AF8-9A56F22393B4}" dt="2020-05-17T17:32:13.691" v="1" actId="1076"/>
      <pc:docMkLst>
        <pc:docMk/>
      </pc:docMkLst>
      <pc:sldChg chg="modSp">
        <pc:chgData name="Delbo, Kimberly" userId="S::kdelbo_liberty.edu#ext#@devupconforg2.onmicrosoft.com::9b369845-12b5-497a-9876-06beaae53252" providerId="AD" clId="Web-{58F64290-1AE6-4FEE-8AF8-9A56F22393B4}" dt="2020-05-17T17:32:13.691" v="1" actId="1076"/>
        <pc:sldMkLst>
          <pc:docMk/>
          <pc:sldMk cId="0" sldId="258"/>
        </pc:sldMkLst>
        <pc:picChg chg="mod">
          <ac:chgData name="Delbo, Kimberly" userId="S::kdelbo_liberty.edu#ext#@devupconforg2.onmicrosoft.com::9b369845-12b5-497a-9876-06beaae53252" providerId="AD" clId="Web-{58F64290-1AE6-4FEE-8AF8-9A56F22393B4}" dt="2020-05-17T17:32:13.691" v="1" actId="1076"/>
          <ac:picMkLst>
            <pc:docMk/>
            <pc:sldMk cId="0" sldId="258"/>
            <ac:picMk id="9" creationId="{00173CE8-4667-45C4-91AF-F1FF14CAF7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adcd0c4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adcd0c4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08302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bba8eef5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bba8eef5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bba8eef5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bba8eef5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6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bba8eef5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bba8eef5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6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bba8eef5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bba8eef5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7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5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58bba8ee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58bba8eef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1_1_2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6225" y="-26350"/>
            <a:ext cx="92565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1_1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50CEA-3DDE-4B1F-844D-421BE04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311D-1C01-4B3C-8D6D-603AB7B30DE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DD8B-F7B0-4A35-B716-B8F9F1E7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181AB-B70F-4007-AAEF-306822DB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041C-A169-4262-9E78-EC5C5DFCE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Title + body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2514328" y="19062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5" y="-26350"/>
            <a:ext cx="91440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ctrTitle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2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ga"/>
              <a:buNone/>
              <a:defRPr sz="2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●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○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■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●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○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■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●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○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verpass Light"/>
              <a:buChar char="■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3" r:id="rId3"/>
    <p:sldLayoutId id="2147483669" r:id="rId4"/>
    <p:sldLayoutId id="214748367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86;p36">
            <a:extLst>
              <a:ext uri="{FF2B5EF4-FFF2-40B4-BE49-F238E27FC236}">
                <a16:creationId xmlns:a16="http://schemas.microsoft.com/office/drawing/2014/main" id="{00173CE8-4667-45C4-91AF-F1FF14CAF715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5902" y="0"/>
            <a:ext cx="76580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 rot="10800000">
            <a:off x="3930600" y="0"/>
            <a:ext cx="5213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686663">
                  <a:alpha val="5098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552525" y="2460790"/>
            <a:ext cx="4968709" cy="111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ts val="1800"/>
              </a:lnSpc>
            </a:pPr>
            <a:r>
              <a:rPr lang="en-US" sz="1400" b="1" err="1"/>
              <a:t>NurseLIFT</a:t>
            </a:r>
            <a:r>
              <a:rPr lang="en-US" sz="1400"/>
              <a:t> is a digital health concierge that uses AI </a:t>
            </a:r>
            <a:endParaRPr lang="en-US"/>
          </a:p>
          <a:p>
            <a:pPr marL="0" indent="0" algn="ctr">
              <a:lnSpc>
                <a:spcPts val="1800"/>
              </a:lnSpc>
            </a:pPr>
            <a:r>
              <a:rPr lang="en-US" sz="1400"/>
              <a:t>to </a:t>
            </a:r>
            <a:r>
              <a:rPr lang="en-US" sz="1400" b="1">
                <a:solidFill>
                  <a:schemeClr val="accent2"/>
                </a:solidFill>
              </a:rPr>
              <a:t>find,</a:t>
            </a:r>
            <a:r>
              <a:rPr lang="en-US" sz="1400"/>
              <a:t> </a:t>
            </a:r>
            <a:r>
              <a:rPr lang="en-US" sz="1400" b="1">
                <a:solidFill>
                  <a:schemeClr val="accent2"/>
                </a:solidFill>
              </a:rPr>
              <a:t>recommend &amp; deliver</a:t>
            </a:r>
            <a:r>
              <a:rPr lang="en-US" sz="1400"/>
              <a:t> the best</a:t>
            </a:r>
            <a:r>
              <a:rPr lang="en-US" sz="1400" b="1"/>
              <a:t> consumer health &amp; wellness</a:t>
            </a:r>
            <a:r>
              <a:rPr lang="en-US" sz="1400"/>
              <a:t> resources to any nurse based on their unique problems &amp; unmet needs. </a:t>
            </a:r>
          </a:p>
          <a:p>
            <a:pPr algn="ctr">
              <a:lnSpc>
                <a:spcPts val="1800"/>
              </a:lnSpc>
            </a:pPr>
            <a:endParaRPr lang="en-US" sz="1400"/>
          </a:p>
          <a:p>
            <a:pPr marL="0" lvl="0" indent="0" algn="ctr">
              <a:lnSpc>
                <a:spcPts val="1800"/>
              </a:lnSpc>
            </a:pPr>
            <a:endParaRPr lang="en-US" sz="1400"/>
          </a:p>
          <a:p>
            <a:pPr marL="0" lvl="0" indent="0" algn="ctr">
              <a:lnSpc>
                <a:spcPts val="1800"/>
              </a:lnSpc>
            </a:pPr>
            <a:endParaRPr lang="en-US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D35774-A1CF-4F50-9E1D-2161810ED5C7}"/>
              </a:ext>
            </a:extLst>
          </p:cNvPr>
          <p:cNvGrpSpPr/>
          <p:nvPr/>
        </p:nvGrpSpPr>
        <p:grpSpPr>
          <a:xfrm>
            <a:off x="1479961" y="874970"/>
            <a:ext cx="4422701" cy="1186170"/>
            <a:chOff x="913658" y="713340"/>
            <a:chExt cx="4422701" cy="1186170"/>
          </a:xfrm>
        </p:grpSpPr>
        <p:pic>
          <p:nvPicPr>
            <p:cNvPr id="6" name="Graphic 5" descr="Heart with pulse">
              <a:extLst>
                <a:ext uri="{FF2B5EF4-FFF2-40B4-BE49-F238E27FC236}">
                  <a16:creationId xmlns:a16="http://schemas.microsoft.com/office/drawing/2014/main" id="{0EDC4BCE-ADFD-450D-8D10-AD42790E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3658" y="713340"/>
              <a:ext cx="1169842" cy="11861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3D2842-5ED8-4A37-A7C6-A9D7DBF1D0F4}"/>
                </a:ext>
              </a:extLst>
            </p:cNvPr>
            <p:cNvSpPr txBox="1"/>
            <p:nvPr/>
          </p:nvSpPr>
          <p:spPr>
            <a:xfrm>
              <a:off x="1885712" y="826171"/>
              <a:ext cx="3450647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2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iga"/>
                </a:rPr>
                <a:t>NurseLIFT</a:t>
              </a:r>
              <a:endPara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ga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AB6C90D-807E-477B-B56E-853A66412E79}"/>
              </a:ext>
            </a:extLst>
          </p:cNvPr>
          <p:cNvSpPr/>
          <p:nvPr/>
        </p:nvSpPr>
        <p:spPr>
          <a:xfrm>
            <a:off x="7658098" y="4458984"/>
            <a:ext cx="1342064" cy="5856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20B0604020202020204" charset="0"/>
              </a:rPr>
              <a:t>TEAM 17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20B0604020202020204" charset="0"/>
              </a:rPr>
            </a:b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20B0604020202020204" charset="0"/>
              </a:rPr>
              <a:t>NurseLIFT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verpass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Up 11">
            <a:extLst>
              <a:ext uri="{FF2B5EF4-FFF2-40B4-BE49-F238E27FC236}">
                <a16:creationId xmlns:a16="http://schemas.microsoft.com/office/drawing/2014/main" id="{386703E3-53B8-4C43-A681-2B0765F1EE33}"/>
              </a:ext>
            </a:extLst>
          </p:cNvPr>
          <p:cNvSpPr/>
          <p:nvPr/>
        </p:nvSpPr>
        <p:spPr>
          <a:xfrm>
            <a:off x="1338683" y="1484013"/>
            <a:ext cx="719069" cy="2638315"/>
          </a:xfrm>
          <a:prstGeom prst="up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Doctor Icon 3344436">
            <a:extLst>
              <a:ext uri="{FF2B5EF4-FFF2-40B4-BE49-F238E27FC236}">
                <a16:creationId xmlns:a16="http://schemas.microsoft.com/office/drawing/2014/main" id="{4161A869-2B0A-4CCC-ABF7-3A093BA7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0807" y="2801702"/>
            <a:ext cx="1142543" cy="11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Google Shape;242;p28"/>
          <p:cNvSpPr txBox="1"/>
          <p:nvPr/>
        </p:nvSpPr>
        <p:spPr>
          <a:xfrm>
            <a:off x="3078879" y="1880903"/>
            <a:ext cx="1926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>
              <a:solidFill>
                <a:schemeClr val="accent2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6113156" y="-36055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</a:rPr>
              <a:t>PROBLEM STATEMENT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62F76-C9A2-4C01-AF41-B65C5F5D3B5D}"/>
              </a:ext>
            </a:extLst>
          </p:cNvPr>
          <p:cNvSpPr txBox="1"/>
          <p:nvPr/>
        </p:nvSpPr>
        <p:spPr>
          <a:xfrm>
            <a:off x="2518979" y="1722436"/>
            <a:ext cx="83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1"/>
                </a:solidFill>
                <a:latin typeface="Overpass" panose="020B0604020202020204" charset="0"/>
              </a:rPr>
              <a:t>GOOGLE!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5A8D59-7DA9-4E3F-A733-95A8651E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1302" y="2504735"/>
            <a:ext cx="1429800" cy="101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BF4025-4D16-4F6B-937D-1648A45C313C}"/>
              </a:ext>
            </a:extLst>
          </p:cNvPr>
          <p:cNvSpPr txBox="1"/>
          <p:nvPr/>
        </p:nvSpPr>
        <p:spPr>
          <a:xfrm>
            <a:off x="519619" y="2022536"/>
            <a:ext cx="2357198" cy="2769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20B0604020202020204" charset="0"/>
              </a:rPr>
              <a:t>Burnout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38BF37-011D-4884-B712-2E01C952A966}"/>
              </a:ext>
            </a:extLst>
          </p:cNvPr>
          <p:cNvSpPr txBox="1"/>
          <p:nvPr/>
        </p:nvSpPr>
        <p:spPr>
          <a:xfrm>
            <a:off x="515049" y="2412853"/>
            <a:ext cx="2357198" cy="2769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20B0604020202020204" charset="0"/>
              </a:rPr>
              <a:t>Turnover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0D28B5-AB46-45FB-B677-5CECE2D3B0F1}"/>
              </a:ext>
            </a:extLst>
          </p:cNvPr>
          <p:cNvSpPr txBox="1"/>
          <p:nvPr/>
        </p:nvSpPr>
        <p:spPr>
          <a:xfrm>
            <a:off x="515049" y="2803171"/>
            <a:ext cx="2361768" cy="2769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20B0604020202020204" charset="0"/>
              </a:rPr>
              <a:t>Poor Outcomes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9A1E2D-0BC9-4F7F-AF26-1E7E7673C09E}"/>
              </a:ext>
            </a:extLst>
          </p:cNvPr>
          <p:cNvSpPr txBox="1"/>
          <p:nvPr/>
        </p:nvSpPr>
        <p:spPr>
          <a:xfrm>
            <a:off x="510479" y="3223139"/>
            <a:ext cx="2361768" cy="2769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20B0604020202020204" charset="0"/>
              </a:rPr>
              <a:t>Unhealthy Lifestyle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5E665D-B96A-4CF0-A0CC-A3DC1D4A6A98}"/>
              </a:ext>
            </a:extLst>
          </p:cNvPr>
          <p:cNvSpPr txBox="1"/>
          <p:nvPr/>
        </p:nvSpPr>
        <p:spPr>
          <a:xfrm>
            <a:off x="510479" y="3639740"/>
            <a:ext cx="2361769" cy="2769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/>
              </a:rPr>
              <a:t>Social Isolation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099E7-4A1D-4A4A-BEC0-95D27167FF9F}"/>
              </a:ext>
            </a:extLst>
          </p:cNvPr>
          <p:cNvSpPr txBox="1"/>
          <p:nvPr/>
        </p:nvSpPr>
        <p:spPr>
          <a:xfrm>
            <a:off x="828411" y="4216418"/>
            <a:ext cx="17259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ga" panose="020B0604020202020204" charset="0"/>
              </a:rPr>
              <a:t>COVID-19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BD3017-D185-4B34-8956-D982DDABF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757"/>
              </p:ext>
            </p:extLst>
          </p:nvPr>
        </p:nvGraphicFramePr>
        <p:xfrm>
          <a:off x="6475587" y="1942016"/>
          <a:ext cx="2421706" cy="227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706">
                  <a:extLst>
                    <a:ext uri="{9D8B030D-6E8A-4147-A177-3AD203B41FA5}">
                      <a16:colId xmlns:a16="http://schemas.microsoft.com/office/drawing/2014/main" val="2427335239"/>
                    </a:ext>
                  </a:extLst>
                </a:gridCol>
              </a:tblGrid>
              <a:tr h="32083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>
                                <asvg:svgBlip xmlns:asvg="http://schemas.microsoft.com/office/drawing/2016/SVG/main" r:embed="rId6"/>
                              </a:ext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 b="0">
                          <a:solidFill>
                            <a:schemeClr val="tx2"/>
                          </a:solidFill>
                          <a:latin typeface="Viga" panose="020B0604020202020204" charset="0"/>
                          <a:ea typeface="Viga"/>
                          <a:cs typeface="Viga"/>
                          <a:sym typeface="Viga"/>
                        </a:rPr>
                        <a:t>VIDEOS – 90M+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613702"/>
                  </a:ext>
                </a:extLst>
              </a:tr>
              <a:tr h="32083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>
                                <asvg:svgBlip xmlns:asvg="http://schemas.microsoft.com/office/drawing/2016/SVG/main" r:embed="rId6"/>
                              </a:ext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Viga" panose="020B0604020202020204" charset="0"/>
                          <a:ea typeface="Viga"/>
                          <a:cs typeface="Viga"/>
                          <a:sym typeface="Viga"/>
                        </a:rPr>
                        <a:t>WEARABLES – 700+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577834"/>
                  </a:ext>
                </a:extLst>
              </a:tr>
              <a:tr h="32083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>
                                <asvg:svgBlip xmlns:asvg="http://schemas.microsoft.com/office/drawing/2016/SVG/main" r:embed="rId6"/>
                              </a:ext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Viga" panose="020B0604020202020204" charset="0"/>
                          <a:ea typeface="Viga"/>
                          <a:cs typeface="Viga"/>
                          <a:sym typeface="Viga"/>
                        </a:rPr>
                        <a:t>APPS – 400K+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16402"/>
                  </a:ext>
                </a:extLst>
              </a:tr>
              <a:tr h="320833">
                <a:tc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5">
                            <a:extLst>
                              <a:ext uri="{96DAC541-7B7A-43D3-8B79-37D633B846F1}">
                                <asvg:svgBlip xmlns:asvg="http://schemas.microsoft.com/office/drawing/2016/SVG/main" r:embed="rId6"/>
                              </a:ext>
                            </a:extLst>
                          </a:blip>
                        </a:buBlip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Viga" panose="020B0604020202020204" charset="0"/>
                        </a:rPr>
                        <a:t>COMMUNITIES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85387"/>
                  </a:ext>
                </a:extLst>
              </a:tr>
              <a:tr h="351309">
                <a:tc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5">
                            <a:extLst>
                              <a:ext uri="{96DAC541-7B7A-43D3-8B79-37D633B846F1}">
                                <asvg:svgBlip xmlns:asvg="http://schemas.microsoft.com/office/drawing/2016/SVG/main" r:embed="rId6"/>
                              </a:ext>
                            </a:extLst>
                          </a:blip>
                        </a:buBlip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Viga" panose="020B0604020202020204" charset="0"/>
                        </a:rPr>
                        <a:t>EVENTS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031970"/>
                  </a:ext>
                </a:extLst>
              </a:tr>
              <a:tr h="320833">
                <a:tc>
                  <a:txBody>
                    <a:bodyPr/>
                    <a:lstStyle/>
                    <a:p>
                      <a:pPr marL="285750" indent="-285750">
                        <a:buFontTx/>
                        <a:buBlip>
                          <a:blip r:embed="rId5">
                            <a:extLst>
                              <a:ext uri="{96DAC541-7B7A-43D3-8B79-37D633B846F1}">
                                <asvg:svgBlip xmlns:asvg="http://schemas.microsoft.com/office/drawing/2016/SVG/main" r:embed="rId6"/>
                              </a:ext>
                            </a:extLst>
                          </a:blip>
                        </a:buBlip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Viga" panose="020B0604020202020204" charset="0"/>
                        </a:rPr>
                        <a:t>SERVICES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249858"/>
                  </a:ext>
                </a:extLst>
              </a:tr>
              <a:tr h="32083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>
                                <asvg:svgBlip xmlns:asvg="http://schemas.microsoft.com/office/drawing/2016/SVG/main" r:embed="rId6"/>
                              </a:ext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Viga" panose="020B0604020202020204" charset="0"/>
                        </a:rPr>
                        <a:t>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96777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C1BE71-8BFD-480D-A44E-DBCF779F693B}"/>
              </a:ext>
            </a:extLst>
          </p:cNvPr>
          <p:cNvSpPr/>
          <p:nvPr/>
        </p:nvSpPr>
        <p:spPr>
          <a:xfrm>
            <a:off x="3557062" y="1481132"/>
            <a:ext cx="2305050" cy="98499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20B0604020202020204" charset="0"/>
              </a:rPr>
              <a:t>“I don’t know where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verpass" panose="020B0604020202020204" charset="0"/>
              </a:rPr>
              <a:t>to go, how to start or what’s most important.”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1AA68E-E2DF-4C5D-A506-A605A30A1874}"/>
              </a:ext>
            </a:extLst>
          </p:cNvPr>
          <p:cNvSpPr txBox="1"/>
          <p:nvPr/>
        </p:nvSpPr>
        <p:spPr>
          <a:xfrm>
            <a:off x="6535798" y="1553158"/>
            <a:ext cx="16512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ga" panose="020B0604020202020204" charset="0"/>
              </a:rPr>
              <a:t>MARKETPLACE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3AECF-8934-4E68-AAC7-F02D8C1899EF}"/>
              </a:ext>
            </a:extLst>
          </p:cNvPr>
          <p:cNvSpPr txBox="1"/>
          <p:nvPr/>
        </p:nvSpPr>
        <p:spPr>
          <a:xfrm>
            <a:off x="3883963" y="3825003"/>
            <a:ext cx="16512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ga" panose="020B0604020202020204" charset="0"/>
              </a:rPr>
              <a:t>KELLY</a:t>
            </a:r>
          </a:p>
        </p:txBody>
      </p:sp>
    </p:spTree>
    <p:extLst>
      <p:ext uri="{BB962C8B-B14F-4D97-AF65-F5344CB8AC3E}">
        <p14:creationId xmlns:p14="http://schemas.microsoft.com/office/powerpoint/2010/main" val="1886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3716259" y="6274"/>
            <a:ext cx="519054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INTRODUCING NURSELIFT DIGITAL CONCIERGE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6093319" y="1867761"/>
            <a:ext cx="966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HEALTH</a:t>
            </a:r>
            <a:endParaRPr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1196779" y="1867761"/>
            <a:ext cx="201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SOCIAL CONNECTION</a:t>
            </a:r>
            <a:endParaRPr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0" name="Google Shape;375;p35">
            <a:extLst>
              <a:ext uri="{FF2B5EF4-FFF2-40B4-BE49-F238E27FC236}">
                <a16:creationId xmlns:a16="http://schemas.microsoft.com/office/drawing/2014/main" id="{766B0621-0240-41E7-B42D-B29FDA262F27}"/>
              </a:ext>
            </a:extLst>
          </p:cNvPr>
          <p:cNvSpPr txBox="1"/>
          <p:nvPr/>
        </p:nvSpPr>
        <p:spPr>
          <a:xfrm>
            <a:off x="1153646" y="2721005"/>
            <a:ext cx="201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MENTAL HEALTH</a:t>
            </a:r>
            <a:endParaRPr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4" name="Google Shape;375;p35">
            <a:extLst>
              <a:ext uri="{FF2B5EF4-FFF2-40B4-BE49-F238E27FC236}">
                <a16:creationId xmlns:a16="http://schemas.microsoft.com/office/drawing/2014/main" id="{64C9F649-1DEE-4C9E-B857-2DBAE03BCF2F}"/>
              </a:ext>
            </a:extLst>
          </p:cNvPr>
          <p:cNvSpPr txBox="1"/>
          <p:nvPr/>
        </p:nvSpPr>
        <p:spPr>
          <a:xfrm>
            <a:off x="1177767" y="3732024"/>
            <a:ext cx="201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ESSENTIALS</a:t>
            </a:r>
            <a:endParaRPr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0" name="Google Shape;374;p35">
            <a:extLst>
              <a:ext uri="{FF2B5EF4-FFF2-40B4-BE49-F238E27FC236}">
                <a16:creationId xmlns:a16="http://schemas.microsoft.com/office/drawing/2014/main" id="{115DBEFF-FEA1-4EFE-8CF3-9C03357FD906}"/>
              </a:ext>
            </a:extLst>
          </p:cNvPr>
          <p:cNvSpPr txBox="1"/>
          <p:nvPr/>
        </p:nvSpPr>
        <p:spPr>
          <a:xfrm>
            <a:off x="6118577" y="2741398"/>
            <a:ext cx="1871776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CONSUMER HEALTH</a:t>
            </a:r>
            <a:endParaRPr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3" name="Google Shape;374;p35">
            <a:extLst>
              <a:ext uri="{FF2B5EF4-FFF2-40B4-BE49-F238E27FC236}">
                <a16:creationId xmlns:a16="http://schemas.microsoft.com/office/drawing/2014/main" id="{D0D8C923-B437-41EC-8318-D029DBABB6DD}"/>
              </a:ext>
            </a:extLst>
          </p:cNvPr>
          <p:cNvSpPr txBox="1"/>
          <p:nvPr/>
        </p:nvSpPr>
        <p:spPr>
          <a:xfrm>
            <a:off x="6074317" y="3783619"/>
            <a:ext cx="1871777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FAMILY SUPPORT</a:t>
            </a:r>
            <a:endParaRPr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56" name="Google Shape;3487;p47">
            <a:extLst>
              <a:ext uri="{FF2B5EF4-FFF2-40B4-BE49-F238E27FC236}">
                <a16:creationId xmlns:a16="http://schemas.microsoft.com/office/drawing/2014/main" id="{DA994DC9-2D58-49FC-9259-1FD4161CE03C}"/>
              </a:ext>
            </a:extLst>
          </p:cNvPr>
          <p:cNvGrpSpPr/>
          <p:nvPr/>
        </p:nvGrpSpPr>
        <p:grpSpPr>
          <a:xfrm rot="1308014">
            <a:off x="3178333" y="2014467"/>
            <a:ext cx="654910" cy="333803"/>
            <a:chOff x="4674652" y="2013640"/>
            <a:chExt cx="68724" cy="36625"/>
          </a:xfrm>
          <a:solidFill>
            <a:schemeClr val="bg1">
              <a:lumMod val="90000"/>
            </a:schemeClr>
          </a:solidFill>
        </p:grpSpPr>
        <p:sp>
          <p:nvSpPr>
            <p:cNvPr id="57" name="Google Shape;3488;p47">
              <a:extLst>
                <a:ext uri="{FF2B5EF4-FFF2-40B4-BE49-F238E27FC236}">
                  <a16:creationId xmlns:a16="http://schemas.microsoft.com/office/drawing/2014/main" id="{C15946FE-CAD1-430D-89BC-9E0F5865D390}"/>
                </a:ext>
              </a:extLst>
            </p:cNvPr>
            <p:cNvSpPr/>
            <p:nvPr/>
          </p:nvSpPr>
          <p:spPr>
            <a:xfrm>
              <a:off x="4702976" y="201364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89;p47">
              <a:extLst>
                <a:ext uri="{FF2B5EF4-FFF2-40B4-BE49-F238E27FC236}">
                  <a16:creationId xmlns:a16="http://schemas.microsoft.com/office/drawing/2014/main" id="{1A0B4841-4805-4232-BF81-6EEC7B1DC85E}"/>
                </a:ext>
              </a:extLst>
            </p:cNvPr>
            <p:cNvSpPr/>
            <p:nvPr/>
          </p:nvSpPr>
          <p:spPr>
            <a:xfrm>
              <a:off x="4686552" y="2028591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90;p47">
              <a:extLst>
                <a:ext uri="{FF2B5EF4-FFF2-40B4-BE49-F238E27FC236}">
                  <a16:creationId xmlns:a16="http://schemas.microsoft.com/office/drawing/2014/main" id="{294FF2F9-BF17-4606-93CE-0797CFD7B1AE}"/>
                </a:ext>
              </a:extLst>
            </p:cNvPr>
            <p:cNvSpPr/>
            <p:nvPr/>
          </p:nvSpPr>
          <p:spPr>
            <a:xfrm>
              <a:off x="4674652" y="2028591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3487;p47">
            <a:extLst>
              <a:ext uri="{FF2B5EF4-FFF2-40B4-BE49-F238E27FC236}">
                <a16:creationId xmlns:a16="http://schemas.microsoft.com/office/drawing/2014/main" id="{26ADDDAE-B412-4E18-8989-82659210F9A0}"/>
              </a:ext>
            </a:extLst>
          </p:cNvPr>
          <p:cNvGrpSpPr/>
          <p:nvPr/>
        </p:nvGrpSpPr>
        <p:grpSpPr>
          <a:xfrm>
            <a:off x="3163646" y="2747838"/>
            <a:ext cx="654930" cy="333803"/>
            <a:chOff x="4675941" y="1979765"/>
            <a:chExt cx="68726" cy="36625"/>
          </a:xfrm>
          <a:solidFill>
            <a:schemeClr val="bg1">
              <a:lumMod val="90000"/>
            </a:schemeClr>
          </a:solidFill>
        </p:grpSpPr>
        <p:sp>
          <p:nvSpPr>
            <p:cNvPr id="61" name="Google Shape;3488;p47">
              <a:extLst>
                <a:ext uri="{FF2B5EF4-FFF2-40B4-BE49-F238E27FC236}">
                  <a16:creationId xmlns:a16="http://schemas.microsoft.com/office/drawing/2014/main" id="{48B570DB-8458-491F-8E03-8FB7D2D41102}"/>
                </a:ext>
              </a:extLst>
            </p:cNvPr>
            <p:cNvSpPr/>
            <p:nvPr/>
          </p:nvSpPr>
          <p:spPr>
            <a:xfrm>
              <a:off x="4704267" y="1979765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89;p47">
              <a:extLst>
                <a:ext uri="{FF2B5EF4-FFF2-40B4-BE49-F238E27FC236}">
                  <a16:creationId xmlns:a16="http://schemas.microsoft.com/office/drawing/2014/main" id="{8ECBD9C7-856E-4A47-B45F-24793316C762}"/>
                </a:ext>
              </a:extLst>
            </p:cNvPr>
            <p:cNvSpPr/>
            <p:nvPr/>
          </p:nvSpPr>
          <p:spPr>
            <a:xfrm>
              <a:off x="4687841" y="1994715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90;p47">
              <a:extLst>
                <a:ext uri="{FF2B5EF4-FFF2-40B4-BE49-F238E27FC236}">
                  <a16:creationId xmlns:a16="http://schemas.microsoft.com/office/drawing/2014/main" id="{B5B63075-EC69-45B9-A7DD-A9CBDDEBD4AC}"/>
                </a:ext>
              </a:extLst>
            </p:cNvPr>
            <p:cNvSpPr/>
            <p:nvPr/>
          </p:nvSpPr>
          <p:spPr>
            <a:xfrm>
              <a:off x="4675941" y="1994715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3487;p47">
            <a:extLst>
              <a:ext uri="{FF2B5EF4-FFF2-40B4-BE49-F238E27FC236}">
                <a16:creationId xmlns:a16="http://schemas.microsoft.com/office/drawing/2014/main" id="{FA0EE0DD-4CB4-4816-865F-CD4527D4ACF7}"/>
              </a:ext>
            </a:extLst>
          </p:cNvPr>
          <p:cNvGrpSpPr/>
          <p:nvPr/>
        </p:nvGrpSpPr>
        <p:grpSpPr>
          <a:xfrm rot="20263392">
            <a:off x="3178084" y="3616287"/>
            <a:ext cx="654929" cy="333803"/>
            <a:chOff x="4688988" y="1958865"/>
            <a:chExt cx="68726" cy="36625"/>
          </a:xfrm>
          <a:solidFill>
            <a:schemeClr val="bg1">
              <a:lumMod val="90000"/>
            </a:schemeClr>
          </a:solidFill>
        </p:grpSpPr>
        <p:sp>
          <p:nvSpPr>
            <p:cNvPr id="65" name="Google Shape;3488;p47">
              <a:extLst>
                <a:ext uri="{FF2B5EF4-FFF2-40B4-BE49-F238E27FC236}">
                  <a16:creationId xmlns:a16="http://schemas.microsoft.com/office/drawing/2014/main" id="{1B920B5E-A812-4C3F-AB6C-B0736AD2C316}"/>
                </a:ext>
              </a:extLst>
            </p:cNvPr>
            <p:cNvSpPr/>
            <p:nvPr/>
          </p:nvSpPr>
          <p:spPr>
            <a:xfrm>
              <a:off x="4717314" y="1958865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89;p47">
              <a:extLst>
                <a:ext uri="{FF2B5EF4-FFF2-40B4-BE49-F238E27FC236}">
                  <a16:creationId xmlns:a16="http://schemas.microsoft.com/office/drawing/2014/main" id="{F416515B-329A-4055-9B1A-05F4080E1D78}"/>
                </a:ext>
              </a:extLst>
            </p:cNvPr>
            <p:cNvSpPr/>
            <p:nvPr/>
          </p:nvSpPr>
          <p:spPr>
            <a:xfrm>
              <a:off x="4700888" y="1973817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90;p47">
              <a:extLst>
                <a:ext uri="{FF2B5EF4-FFF2-40B4-BE49-F238E27FC236}">
                  <a16:creationId xmlns:a16="http://schemas.microsoft.com/office/drawing/2014/main" id="{49011AEE-9B4A-46E6-B862-3F5755A41A90}"/>
                </a:ext>
              </a:extLst>
            </p:cNvPr>
            <p:cNvSpPr/>
            <p:nvPr/>
          </p:nvSpPr>
          <p:spPr>
            <a:xfrm>
              <a:off x="4688988" y="1973817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3487;p47">
            <a:extLst>
              <a:ext uri="{FF2B5EF4-FFF2-40B4-BE49-F238E27FC236}">
                <a16:creationId xmlns:a16="http://schemas.microsoft.com/office/drawing/2014/main" id="{3E5D0070-9180-4B85-86EF-06CC32FF7C78}"/>
              </a:ext>
            </a:extLst>
          </p:cNvPr>
          <p:cNvGrpSpPr/>
          <p:nvPr/>
        </p:nvGrpSpPr>
        <p:grpSpPr>
          <a:xfrm rot="20173167" flipH="1">
            <a:off x="5441060" y="2057139"/>
            <a:ext cx="654920" cy="333803"/>
            <a:chOff x="4689200" y="2010133"/>
            <a:chExt cx="68725" cy="36625"/>
          </a:xfrm>
          <a:solidFill>
            <a:schemeClr val="bg1">
              <a:lumMod val="90000"/>
            </a:schemeClr>
          </a:solidFill>
        </p:grpSpPr>
        <p:sp>
          <p:nvSpPr>
            <p:cNvPr id="89" name="Google Shape;3488;p47">
              <a:extLst>
                <a:ext uri="{FF2B5EF4-FFF2-40B4-BE49-F238E27FC236}">
                  <a16:creationId xmlns:a16="http://schemas.microsoft.com/office/drawing/2014/main" id="{60EF09EB-F57F-42EC-A3B1-4901C36FDFEC}"/>
                </a:ext>
              </a:extLst>
            </p:cNvPr>
            <p:cNvSpPr/>
            <p:nvPr/>
          </p:nvSpPr>
          <p:spPr>
            <a:xfrm>
              <a:off x="4717525" y="2010133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489;p47">
              <a:extLst>
                <a:ext uri="{FF2B5EF4-FFF2-40B4-BE49-F238E27FC236}">
                  <a16:creationId xmlns:a16="http://schemas.microsoft.com/office/drawing/2014/main" id="{AC393BF1-F058-4513-89AC-8C4A5451F658}"/>
                </a:ext>
              </a:extLst>
            </p:cNvPr>
            <p:cNvSpPr/>
            <p:nvPr/>
          </p:nvSpPr>
          <p:spPr>
            <a:xfrm>
              <a:off x="4701100" y="2025084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490;p47">
              <a:extLst>
                <a:ext uri="{FF2B5EF4-FFF2-40B4-BE49-F238E27FC236}">
                  <a16:creationId xmlns:a16="http://schemas.microsoft.com/office/drawing/2014/main" id="{3FE6A3B9-AF7E-4C34-AE19-22720B5AC7F5}"/>
                </a:ext>
              </a:extLst>
            </p:cNvPr>
            <p:cNvSpPr/>
            <p:nvPr/>
          </p:nvSpPr>
          <p:spPr>
            <a:xfrm>
              <a:off x="4689200" y="2025084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3487;p47">
            <a:extLst>
              <a:ext uri="{FF2B5EF4-FFF2-40B4-BE49-F238E27FC236}">
                <a16:creationId xmlns:a16="http://schemas.microsoft.com/office/drawing/2014/main" id="{09DED529-5345-41CA-87C0-B0492F72546E}"/>
              </a:ext>
            </a:extLst>
          </p:cNvPr>
          <p:cNvGrpSpPr/>
          <p:nvPr/>
        </p:nvGrpSpPr>
        <p:grpSpPr>
          <a:xfrm flipH="1">
            <a:off x="5492032" y="2779602"/>
            <a:ext cx="654891" cy="333803"/>
            <a:chOff x="4666227" y="1978965"/>
            <a:chExt cx="68722" cy="36625"/>
          </a:xfrm>
          <a:solidFill>
            <a:schemeClr val="bg1">
              <a:lumMod val="90000"/>
            </a:schemeClr>
          </a:solidFill>
        </p:grpSpPr>
        <p:sp>
          <p:nvSpPr>
            <p:cNvPr id="93" name="Google Shape;3488;p47">
              <a:extLst>
                <a:ext uri="{FF2B5EF4-FFF2-40B4-BE49-F238E27FC236}">
                  <a16:creationId xmlns:a16="http://schemas.microsoft.com/office/drawing/2014/main" id="{DCB91F8E-2C86-4CE8-8DA9-872467892019}"/>
                </a:ext>
              </a:extLst>
            </p:cNvPr>
            <p:cNvSpPr/>
            <p:nvPr/>
          </p:nvSpPr>
          <p:spPr>
            <a:xfrm>
              <a:off x="4694549" y="1978965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489;p47">
              <a:extLst>
                <a:ext uri="{FF2B5EF4-FFF2-40B4-BE49-F238E27FC236}">
                  <a16:creationId xmlns:a16="http://schemas.microsoft.com/office/drawing/2014/main" id="{C411AFB8-38A7-4BE5-A1D2-3D0829035172}"/>
                </a:ext>
              </a:extLst>
            </p:cNvPr>
            <p:cNvSpPr/>
            <p:nvPr/>
          </p:nvSpPr>
          <p:spPr>
            <a:xfrm>
              <a:off x="4678127" y="1993915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490;p47">
              <a:extLst>
                <a:ext uri="{FF2B5EF4-FFF2-40B4-BE49-F238E27FC236}">
                  <a16:creationId xmlns:a16="http://schemas.microsoft.com/office/drawing/2014/main" id="{06C245C1-4078-4F88-B868-4D2209BCA9AF}"/>
                </a:ext>
              </a:extLst>
            </p:cNvPr>
            <p:cNvSpPr/>
            <p:nvPr/>
          </p:nvSpPr>
          <p:spPr>
            <a:xfrm>
              <a:off x="4666227" y="1993915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3487;p47">
            <a:extLst>
              <a:ext uri="{FF2B5EF4-FFF2-40B4-BE49-F238E27FC236}">
                <a16:creationId xmlns:a16="http://schemas.microsoft.com/office/drawing/2014/main" id="{6F593C5F-83F9-4A69-8E2B-D8AF7A322E43}"/>
              </a:ext>
            </a:extLst>
          </p:cNvPr>
          <p:cNvGrpSpPr/>
          <p:nvPr/>
        </p:nvGrpSpPr>
        <p:grpSpPr>
          <a:xfrm rot="1336608" flipH="1">
            <a:off x="5468596" y="3667880"/>
            <a:ext cx="654920" cy="333803"/>
            <a:chOff x="4673733" y="1955739"/>
            <a:chExt cx="68725" cy="36625"/>
          </a:xfrm>
          <a:solidFill>
            <a:schemeClr val="bg1">
              <a:lumMod val="90000"/>
            </a:schemeClr>
          </a:solidFill>
        </p:grpSpPr>
        <p:sp>
          <p:nvSpPr>
            <p:cNvPr id="97" name="Google Shape;3488;p47">
              <a:extLst>
                <a:ext uri="{FF2B5EF4-FFF2-40B4-BE49-F238E27FC236}">
                  <a16:creationId xmlns:a16="http://schemas.microsoft.com/office/drawing/2014/main" id="{3AF5DE24-7785-44A7-BA1D-71B3B3768D3E}"/>
                </a:ext>
              </a:extLst>
            </p:cNvPr>
            <p:cNvSpPr/>
            <p:nvPr/>
          </p:nvSpPr>
          <p:spPr>
            <a:xfrm>
              <a:off x="4702058" y="1955739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489;p47">
              <a:extLst>
                <a:ext uri="{FF2B5EF4-FFF2-40B4-BE49-F238E27FC236}">
                  <a16:creationId xmlns:a16="http://schemas.microsoft.com/office/drawing/2014/main" id="{96A0704C-8146-42E9-80C1-4DFF0CF8DE80}"/>
                </a:ext>
              </a:extLst>
            </p:cNvPr>
            <p:cNvSpPr/>
            <p:nvPr/>
          </p:nvSpPr>
          <p:spPr>
            <a:xfrm>
              <a:off x="4685633" y="1970689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490;p47">
              <a:extLst>
                <a:ext uri="{FF2B5EF4-FFF2-40B4-BE49-F238E27FC236}">
                  <a16:creationId xmlns:a16="http://schemas.microsoft.com/office/drawing/2014/main" id="{408F218C-E730-4EB5-B60D-BAACC84F2B3F}"/>
                </a:ext>
              </a:extLst>
            </p:cNvPr>
            <p:cNvSpPr/>
            <p:nvPr/>
          </p:nvSpPr>
          <p:spPr>
            <a:xfrm>
              <a:off x="4673733" y="1970689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B39CD4A-D3BE-4286-9064-85941AD8AA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8374" y="1482491"/>
            <a:ext cx="1551667" cy="2999356"/>
          </a:xfrm>
          <a:prstGeom prst="rect">
            <a:avLst/>
          </a:prstGeom>
        </p:spPr>
      </p:pic>
      <p:pic>
        <p:nvPicPr>
          <p:cNvPr id="2" name="Picture 2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36D63350-CCB7-41AD-B814-A388CE737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830" y="751577"/>
            <a:ext cx="6286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Arrow circle">
            <a:extLst>
              <a:ext uri="{FF2B5EF4-FFF2-40B4-BE49-F238E27FC236}">
                <a16:creationId xmlns:a16="http://schemas.microsoft.com/office/drawing/2014/main" id="{1F4C76FC-5B89-4158-BC7B-15F817696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8385" y="1952843"/>
            <a:ext cx="2607229" cy="2607229"/>
          </a:xfrm>
          <a:prstGeom prst="rect">
            <a:avLst/>
          </a:prstGeom>
        </p:spPr>
      </p:pic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5442136" y="8328"/>
            <a:ext cx="3302998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IMPACT SUMMARY</a:t>
            </a:r>
            <a:endParaRPr sz="1800">
              <a:solidFill>
                <a:schemeClr val="accent2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2D1BBF-B6E9-4CA7-B740-1383C9FE9F07}"/>
              </a:ext>
            </a:extLst>
          </p:cNvPr>
          <p:cNvGrpSpPr/>
          <p:nvPr/>
        </p:nvGrpSpPr>
        <p:grpSpPr>
          <a:xfrm>
            <a:off x="3798737" y="691375"/>
            <a:ext cx="1643399" cy="1753697"/>
            <a:chOff x="728214" y="2216832"/>
            <a:chExt cx="1643399" cy="1753697"/>
          </a:xfrm>
        </p:grpSpPr>
        <p:pic>
          <p:nvPicPr>
            <p:cNvPr id="40" name="Picture 2" descr="Doctor Icon 3344436">
              <a:extLst>
                <a:ext uri="{FF2B5EF4-FFF2-40B4-BE49-F238E27FC236}">
                  <a16:creationId xmlns:a16="http://schemas.microsoft.com/office/drawing/2014/main" id="{84FE5C6C-D3BE-4848-A681-8049C3679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567" y="2216832"/>
              <a:ext cx="864097" cy="86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6559FA-55B8-4A3E-9B94-EEEC4FC75854}"/>
                </a:ext>
              </a:extLst>
            </p:cNvPr>
            <p:cNvSpPr txBox="1"/>
            <p:nvPr/>
          </p:nvSpPr>
          <p:spPr>
            <a:xfrm>
              <a:off x="728214" y="3139532"/>
              <a:ext cx="1643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Overpass" panose="020B0604020202020204" charset="0"/>
                </a:rPr>
                <a:t>I am </a:t>
              </a:r>
              <a:r>
                <a:rPr lang="en-US" sz="1200" b="1">
                  <a:latin typeface="Overpass" panose="020B0604020202020204" charset="0"/>
                </a:rPr>
                <a:t>RESILIENT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Overpass" panose="020B0604020202020204" charset="0"/>
                </a:rPr>
                <a:t>I am </a:t>
              </a:r>
              <a:r>
                <a:rPr lang="en-US" sz="1200" b="1">
                  <a:latin typeface="Overpass" panose="020B0604020202020204" charset="0"/>
                </a:rPr>
                <a:t>EMPOWERED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Overpass" panose="020B0604020202020204" charset="0"/>
                </a:rPr>
                <a:t>You’ll </a:t>
              </a:r>
              <a:r>
                <a:rPr lang="en-US" sz="1200" b="1">
                  <a:latin typeface="Overpass" panose="020B0604020202020204" charset="0"/>
                </a:rPr>
                <a:t>love</a:t>
              </a:r>
              <a:r>
                <a:rPr lang="en-US" sz="1200">
                  <a:latin typeface="Overpass" panose="020B0604020202020204" charset="0"/>
                </a:rPr>
                <a:t> it here</a:t>
              </a:r>
            </a:p>
            <a:p>
              <a:pPr algn="ctr"/>
              <a:endParaRPr lang="en-US" sz="1200">
                <a:latin typeface="Overpass" panose="020B060402020202020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541B5-9678-4802-8CD0-5D3A7F00E6E1}"/>
              </a:ext>
            </a:extLst>
          </p:cNvPr>
          <p:cNvGrpSpPr/>
          <p:nvPr/>
        </p:nvGrpSpPr>
        <p:grpSpPr>
          <a:xfrm>
            <a:off x="5442136" y="3025921"/>
            <a:ext cx="2526654" cy="1628263"/>
            <a:chOff x="6455968" y="2390646"/>
            <a:chExt cx="2526654" cy="1628263"/>
          </a:xfrm>
        </p:grpSpPr>
        <p:pic>
          <p:nvPicPr>
            <p:cNvPr id="41" name="Picture 4" descr="Hospital Icon 2997926">
              <a:extLst>
                <a:ext uri="{FF2B5EF4-FFF2-40B4-BE49-F238E27FC236}">
                  <a16:creationId xmlns:a16="http://schemas.microsoft.com/office/drawing/2014/main" id="{A905A767-E9DC-40B1-B4D7-7DEFD40E3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248" y="2390646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6BE088-A857-4FB2-9F3B-01159FC8D09A}"/>
                </a:ext>
              </a:extLst>
            </p:cNvPr>
            <p:cNvSpPr txBox="1"/>
            <p:nvPr/>
          </p:nvSpPr>
          <p:spPr>
            <a:xfrm>
              <a:off x="6455968" y="3187912"/>
              <a:ext cx="25266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Overpass" panose="020B0604020202020204" charset="0"/>
                </a:rPr>
                <a:t>Decreased </a:t>
              </a:r>
              <a:r>
                <a:rPr lang="en-US" sz="1200" b="1">
                  <a:latin typeface="Overpass" panose="020B0604020202020204" charset="0"/>
                </a:rPr>
                <a:t>Turnover &amp; Burnout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Overpass" panose="020B0604020202020204" charset="0"/>
                </a:rPr>
                <a:t>Improved </a:t>
              </a:r>
              <a:r>
                <a:rPr lang="en-US" sz="1200" b="1">
                  <a:latin typeface="Overpass" panose="020B0604020202020204" charset="0"/>
                </a:rPr>
                <a:t>Cost Efficiency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Overpass" panose="020B0604020202020204" charset="0"/>
                </a:rPr>
                <a:t>Increased </a:t>
              </a:r>
              <a:r>
                <a:rPr lang="en-US" sz="1200" b="1">
                  <a:latin typeface="Overpass" panose="020B0604020202020204" charset="0"/>
                </a:rPr>
                <a:t>Glass Door scores</a:t>
              </a:r>
            </a:p>
            <a:p>
              <a:pPr algn="ctr"/>
              <a:endParaRPr lang="en-US" sz="1200">
                <a:latin typeface="Overpass" panose="020B060402020202020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4C21F2-AD6D-448F-B728-85CA202D2516}"/>
              </a:ext>
            </a:extLst>
          </p:cNvPr>
          <p:cNvGrpSpPr/>
          <p:nvPr/>
        </p:nvGrpSpPr>
        <p:grpSpPr>
          <a:xfrm>
            <a:off x="1526432" y="2849886"/>
            <a:ext cx="2545890" cy="1804298"/>
            <a:chOff x="3970075" y="2095078"/>
            <a:chExt cx="2545890" cy="1804298"/>
          </a:xfrm>
        </p:grpSpPr>
        <p:pic>
          <p:nvPicPr>
            <p:cNvPr id="44" name="Picture 43" descr="Family Icon 1309528">
              <a:extLst>
                <a:ext uri="{FF2B5EF4-FFF2-40B4-BE49-F238E27FC236}">
                  <a16:creationId xmlns:a16="http://schemas.microsoft.com/office/drawing/2014/main" id="{FE3399C7-C07B-47B6-8710-43A3A61B1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128" y="2095078"/>
              <a:ext cx="905071" cy="914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555DA8-6ECE-4747-81F8-817883961F27}"/>
                </a:ext>
              </a:extLst>
            </p:cNvPr>
            <p:cNvSpPr txBox="1"/>
            <p:nvPr/>
          </p:nvSpPr>
          <p:spPr>
            <a:xfrm>
              <a:off x="3970075" y="3068379"/>
              <a:ext cx="25458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Overpass" panose="020B0604020202020204" charset="0"/>
                </a:rPr>
                <a:t>Better </a:t>
              </a:r>
              <a:r>
                <a:rPr lang="en-US" sz="1200" b="1">
                  <a:latin typeface="Overpass" panose="020B0604020202020204" charset="0"/>
                </a:rPr>
                <a:t>Patient Outcomes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Overpass" panose="020B0604020202020204" charset="0"/>
                </a:rPr>
                <a:t>Better </a:t>
              </a:r>
              <a:r>
                <a:rPr lang="en-US" sz="1200" b="1">
                  <a:latin typeface="Overpass" panose="020B0604020202020204" charset="0"/>
                </a:rPr>
                <a:t>Patient Care Experience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Overpass" panose="020B0604020202020204" charset="0"/>
                </a:rPr>
                <a:t>Better </a:t>
              </a:r>
              <a:r>
                <a:rPr lang="en-US" sz="1200" b="1">
                  <a:latin typeface="Overpass" panose="020B0604020202020204" charset="0"/>
                </a:rPr>
                <a:t>Patient Satisfaction</a:t>
              </a:r>
            </a:p>
            <a:p>
              <a:pPr algn="ctr"/>
              <a:endParaRPr lang="en-US" sz="1200">
                <a:latin typeface="Overpas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60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5442136" y="8328"/>
            <a:ext cx="3302998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/>
              <a:t>FUNCTIONAL ARCHITECTURE</a:t>
            </a:r>
            <a:endParaRPr lang="en-US" sz="180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590FAB-EA8A-4A86-90DC-8781D6D629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16" b="-11216"/>
          <a:stretch/>
        </p:blipFill>
        <p:spPr>
          <a:xfrm>
            <a:off x="752747" y="722101"/>
            <a:ext cx="7576512" cy="443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1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5442136" y="8328"/>
            <a:ext cx="3302998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/>
              <a:t>GO-TO-MARKET PLAN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CAC85F-450A-4637-84D8-2A45959E5201}"/>
              </a:ext>
            </a:extLst>
          </p:cNvPr>
          <p:cNvCxnSpPr>
            <a:cxnSpLocks/>
          </p:cNvCxnSpPr>
          <p:nvPr/>
        </p:nvCxnSpPr>
        <p:spPr>
          <a:xfrm>
            <a:off x="1820673" y="2992922"/>
            <a:ext cx="1006521" cy="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>
            <a:extLst>
              <a:ext uri="{FF2B5EF4-FFF2-40B4-BE49-F238E27FC236}">
                <a16:creationId xmlns:a16="http://schemas.microsoft.com/office/drawing/2014/main" id="{B1F5D990-3131-45D0-87F1-C90379BAE87B}"/>
              </a:ext>
            </a:extLst>
          </p:cNvPr>
          <p:cNvSpPr txBox="1"/>
          <p:nvPr/>
        </p:nvSpPr>
        <p:spPr>
          <a:xfrm>
            <a:off x="1286971" y="2339157"/>
            <a:ext cx="81293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Overpass" panose="020B0604020202020204" charset="0"/>
              </a:rPr>
              <a:t>WIN NH4H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ED0ABD-11A2-4088-8BDF-49785BBFCC99}"/>
              </a:ext>
            </a:extLst>
          </p:cNvPr>
          <p:cNvSpPr/>
          <p:nvPr/>
        </p:nvSpPr>
        <p:spPr>
          <a:xfrm flipH="1">
            <a:off x="3261249" y="2296330"/>
            <a:ext cx="142875" cy="11591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latin typeface="Avenir Next LT Pro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100326-96CD-47D3-9766-5CAB63E48A83}"/>
              </a:ext>
            </a:extLst>
          </p:cNvPr>
          <p:cNvSpPr/>
          <p:nvPr/>
        </p:nvSpPr>
        <p:spPr>
          <a:xfrm flipH="1">
            <a:off x="4249224" y="3515214"/>
            <a:ext cx="142875" cy="11591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latin typeface="Avenir Next LT Pro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93A812-5370-4EC1-BBED-6A23CF068BD4}"/>
              </a:ext>
            </a:extLst>
          </p:cNvPr>
          <p:cNvSpPr/>
          <p:nvPr/>
        </p:nvSpPr>
        <p:spPr>
          <a:xfrm flipH="1">
            <a:off x="5501542" y="3519478"/>
            <a:ext cx="142875" cy="11591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latin typeface="Avenir Next LT Pro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0159E5DD-9EF1-4B13-BAF7-68A7125375AF}"/>
              </a:ext>
            </a:extLst>
          </p:cNvPr>
          <p:cNvSpPr txBox="1"/>
          <p:nvPr/>
        </p:nvSpPr>
        <p:spPr>
          <a:xfrm>
            <a:off x="2827194" y="1918731"/>
            <a:ext cx="196055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Overpass" panose="020B0604020202020204" charset="0"/>
              </a:rPr>
              <a:t>Acute Care Nurses</a:t>
            </a:r>
          </a:p>
          <a:p>
            <a:pPr algn="ctr"/>
            <a:r>
              <a:rPr lang="en-US" b="1">
                <a:latin typeface="Overpass" panose="020B0604020202020204" charset="0"/>
              </a:rPr>
              <a:t>10/20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73A7CE9-E25F-4567-8E5F-3563FF770A6E}"/>
              </a:ext>
            </a:extLst>
          </p:cNvPr>
          <p:cNvSpPr txBox="1"/>
          <p:nvPr/>
        </p:nvSpPr>
        <p:spPr>
          <a:xfrm>
            <a:off x="4686805" y="3041228"/>
            <a:ext cx="166220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>
                <a:latin typeface="Overpass" panose="020B0604020202020204" charset="0"/>
              </a:rPr>
              <a:t>Other Front Line HCPs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710F8F53-822C-451E-B9BF-18E8061DE648}"/>
              </a:ext>
            </a:extLst>
          </p:cNvPr>
          <p:cNvSpPr txBox="1"/>
          <p:nvPr/>
        </p:nvSpPr>
        <p:spPr>
          <a:xfrm>
            <a:off x="6103283" y="3039900"/>
            <a:ext cx="100443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>
                <a:latin typeface="Overpass" panose="020B0604020202020204" charset="0"/>
              </a:rPr>
              <a:t>Essential Workers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4D662039-25AE-48AD-B7D3-6D4F95FEC2B9}"/>
              </a:ext>
            </a:extLst>
          </p:cNvPr>
          <p:cNvSpPr txBox="1"/>
          <p:nvPr/>
        </p:nvSpPr>
        <p:spPr>
          <a:xfrm>
            <a:off x="3744577" y="3039899"/>
            <a:ext cx="115270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>
                <a:latin typeface="Overpass" panose="020B0604020202020204" charset="0"/>
              </a:rPr>
              <a:t>Long Term Care Nurses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6373E-352C-426E-969D-940EF6876C3A}"/>
              </a:ext>
            </a:extLst>
          </p:cNvPr>
          <p:cNvSpPr/>
          <p:nvPr/>
        </p:nvSpPr>
        <p:spPr>
          <a:xfrm flipH="1">
            <a:off x="6534861" y="3502418"/>
            <a:ext cx="142875" cy="11591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latin typeface="Avenir Next LT Pro"/>
            </a:endParaRP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82D02FAB-F275-4AA1-9535-364A4E332EB5}"/>
              </a:ext>
            </a:extLst>
          </p:cNvPr>
          <p:cNvSpPr txBox="1"/>
          <p:nvPr/>
        </p:nvSpPr>
        <p:spPr>
          <a:xfrm>
            <a:off x="3954850" y="3689702"/>
            <a:ext cx="73216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>
                <a:latin typeface="Avenir Next LT Pro"/>
              </a:rPr>
              <a:t>11/20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EE2A8155-9772-4FA5-9378-861409F38242}"/>
              </a:ext>
            </a:extLst>
          </p:cNvPr>
          <p:cNvSpPr txBox="1"/>
          <p:nvPr/>
        </p:nvSpPr>
        <p:spPr>
          <a:xfrm>
            <a:off x="5207168" y="3689701"/>
            <a:ext cx="73216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>
                <a:latin typeface="Avenir Next LT Pro"/>
              </a:rPr>
              <a:t>1/21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05470DCA-E331-4FC5-866B-B1B3C1A79254}"/>
              </a:ext>
            </a:extLst>
          </p:cNvPr>
          <p:cNvSpPr txBox="1"/>
          <p:nvPr/>
        </p:nvSpPr>
        <p:spPr>
          <a:xfrm>
            <a:off x="6240486" y="3689702"/>
            <a:ext cx="73216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>
                <a:latin typeface="Avenir Next LT Pro"/>
              </a:rPr>
              <a:t>2/21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824AD3-8D20-42F2-9D76-347FBA7E9685}"/>
              </a:ext>
            </a:extLst>
          </p:cNvPr>
          <p:cNvCxnSpPr>
            <a:cxnSpLocks/>
          </p:cNvCxnSpPr>
          <p:nvPr/>
        </p:nvCxnSpPr>
        <p:spPr>
          <a:xfrm flipV="1">
            <a:off x="2827194" y="2340830"/>
            <a:ext cx="529011" cy="65209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110017-29D6-4510-A343-27689028C1EB}"/>
              </a:ext>
            </a:extLst>
          </p:cNvPr>
          <p:cNvCxnSpPr>
            <a:cxnSpLocks/>
          </p:cNvCxnSpPr>
          <p:nvPr/>
        </p:nvCxnSpPr>
        <p:spPr>
          <a:xfrm>
            <a:off x="2827194" y="2992922"/>
            <a:ext cx="576930" cy="573964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E1AD21-C309-4933-A5DD-EC428727562C}"/>
              </a:ext>
            </a:extLst>
          </p:cNvPr>
          <p:cNvCxnSpPr>
            <a:cxnSpLocks/>
          </p:cNvCxnSpPr>
          <p:nvPr/>
        </p:nvCxnSpPr>
        <p:spPr>
          <a:xfrm flipV="1">
            <a:off x="3404124" y="3560600"/>
            <a:ext cx="3867282" cy="628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9">
            <a:extLst>
              <a:ext uri="{FF2B5EF4-FFF2-40B4-BE49-F238E27FC236}">
                <a16:creationId xmlns:a16="http://schemas.microsoft.com/office/drawing/2014/main" id="{9892E93B-B974-4BEA-92CF-4838AA5C2CE2}"/>
              </a:ext>
            </a:extLst>
          </p:cNvPr>
          <p:cNvSpPr txBox="1"/>
          <p:nvPr/>
        </p:nvSpPr>
        <p:spPr>
          <a:xfrm>
            <a:off x="1937982" y="3690866"/>
            <a:ext cx="1412544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i="1">
                <a:solidFill>
                  <a:srgbClr val="FA7F79"/>
                </a:solidFill>
                <a:latin typeface="Overpass" panose="020B0604020202020204" charset="0"/>
              </a:rPr>
              <a:t>White Label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CC2EA056-7005-41CF-8987-9404DF51D691}"/>
              </a:ext>
            </a:extLst>
          </p:cNvPr>
          <p:cNvSpPr txBox="1"/>
          <p:nvPr/>
        </p:nvSpPr>
        <p:spPr>
          <a:xfrm>
            <a:off x="3539113" y="1700293"/>
            <a:ext cx="831473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Overpass" panose="020B0604020202020204" charset="0"/>
              </a:rPr>
              <a:t>PILOT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568F3-4224-4D56-A28F-EBBD0957B496}"/>
              </a:ext>
            </a:extLst>
          </p:cNvPr>
          <p:cNvCxnSpPr/>
          <p:nvPr/>
        </p:nvCxnSpPr>
        <p:spPr>
          <a:xfrm>
            <a:off x="2921117" y="3832094"/>
            <a:ext cx="773657" cy="17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F4CDC54-46A3-4899-8069-F5DAC37B28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4057" y="1186292"/>
            <a:ext cx="343223" cy="812232"/>
          </a:xfrm>
          <a:prstGeom prst="rect">
            <a:avLst/>
          </a:prstGeom>
        </p:spPr>
      </p:pic>
      <p:pic>
        <p:nvPicPr>
          <p:cNvPr id="9" name="Graphic 8" descr="Trophy">
            <a:extLst>
              <a:ext uri="{FF2B5EF4-FFF2-40B4-BE49-F238E27FC236}">
                <a16:creationId xmlns:a16="http://schemas.microsoft.com/office/drawing/2014/main" id="{6A5100BB-D151-4716-B5AB-0C938F265F4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468" y="2862377"/>
            <a:ext cx="237941" cy="237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BA241-CD97-4C9D-8EDD-D2C18A73C46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3001" y="1573091"/>
            <a:ext cx="1407414" cy="3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8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4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12799" y="0"/>
            <a:ext cx="4878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41"/>
          <p:cNvSpPr txBox="1">
            <a:spLocks noGrp="1"/>
          </p:cNvSpPr>
          <p:nvPr>
            <p:ph type="ctrTitle"/>
          </p:nvPr>
        </p:nvSpPr>
        <p:spPr>
          <a:xfrm>
            <a:off x="1045051" y="154470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Grunge" panose="04070805081005020601" pitchFamily="82" charset="0"/>
              </a:rPr>
              <a:t>THANK YOU</a:t>
            </a:r>
            <a:endParaRPr sz="48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 Grunge" panose="0407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person&#10;&#10;Description automatically generated">
            <a:extLst>
              <a:ext uri="{FF2B5EF4-FFF2-40B4-BE49-F238E27FC236}">
                <a16:creationId xmlns:a16="http://schemas.microsoft.com/office/drawing/2014/main" id="{9FC27C23-28B9-4824-8B65-8605A2D7C9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4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0"/>
          <p:cNvSpPr txBox="1">
            <a:spLocks noGrp="1"/>
          </p:cNvSpPr>
          <p:nvPr>
            <p:ph type="body" idx="1"/>
          </p:nvPr>
        </p:nvSpPr>
        <p:spPr>
          <a:xfrm>
            <a:off x="2514328" y="19062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US" sz="40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sz="40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09" name="Google Shape;709;p4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09675"/>
            <a:ext cx="2409226" cy="3059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40"/>
          <p:cNvCxnSpPr/>
          <p:nvPr/>
        </p:nvCxnSpPr>
        <p:spPr>
          <a:xfrm>
            <a:off x="2766150" y="3562850"/>
            <a:ext cx="6386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3554224"/>
      </p:ext>
    </p:extLst>
  </p:cSld>
  <p:clrMapOvr>
    <a:masterClrMapping/>
  </p:clrMapOvr>
</p:sld>
</file>

<file path=ppt/theme/theme1.xml><?xml version="1.0" encoding="utf-8"?>
<a:theme xmlns:a="http://schemas.openxmlformats.org/drawingml/2006/main" name="Grave Disease">
  <a:themeElements>
    <a:clrScheme name="Simple Light">
      <a:dk1>
        <a:srgbClr val="686663"/>
      </a:dk1>
      <a:lt1>
        <a:srgbClr val="FDFDFD"/>
      </a:lt1>
      <a:dk2>
        <a:srgbClr val="F0F0F0"/>
      </a:dk2>
      <a:lt2>
        <a:srgbClr val="000000"/>
      </a:lt2>
      <a:accent1>
        <a:srgbClr val="1A8171"/>
      </a:accent1>
      <a:accent2>
        <a:srgbClr val="FA7F79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69735E0F1C74AB6DE44E4AEF283E0" ma:contentTypeVersion="12" ma:contentTypeDescription="Create a new document." ma:contentTypeScope="" ma:versionID="ac6123f928cf1c47568d38e9349e77a6">
  <xsd:schema xmlns:xsd="http://www.w3.org/2001/XMLSchema" xmlns:xs="http://www.w3.org/2001/XMLSchema" xmlns:p="http://schemas.microsoft.com/office/2006/metadata/properties" xmlns:ns2="e24a63f3-eb78-4c02-b427-e40ea3e01532" xmlns:ns3="c559991b-f02c-4c14-9d90-11006b84b263" targetNamespace="http://schemas.microsoft.com/office/2006/metadata/properties" ma:root="true" ma:fieldsID="36cec160b7d6c9e1afd0a50828794281" ns2:_="" ns3:_="">
    <xsd:import namespace="e24a63f3-eb78-4c02-b427-e40ea3e01532"/>
    <xsd:import namespace="c559991b-f02c-4c14-9d90-11006b84b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a63f3-eb78-4c02-b427-e40ea3e01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9991b-f02c-4c14-9d90-11006b84b2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38FB97-EBB1-4020-8AFD-A93A9B1BE4A2}">
  <ds:schemaRefs>
    <ds:schemaRef ds:uri="c559991b-f02c-4c14-9d90-11006b84b263"/>
    <ds:schemaRef ds:uri="e24a63f3-eb78-4c02-b427-e40ea3e015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AFA014-05D1-40FF-9EFC-E27879606911}">
  <ds:schemaRefs>
    <ds:schemaRef ds:uri="98de7d9b-75be-432f-8f98-e65f2d7df561"/>
    <ds:schemaRef ds:uri="fc1ae42c-d1b8-4691-8908-23ef1719dd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A8C4978-21BD-402B-AA99-6918E1E6DB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Overpass Light</vt:lpstr>
      <vt:lpstr>Avenir Next LT Pro</vt:lpstr>
      <vt:lpstr>Viga</vt:lpstr>
      <vt:lpstr>Arial</vt:lpstr>
      <vt:lpstr>Modern Love Grunge</vt:lpstr>
      <vt:lpstr>Overpass</vt:lpstr>
      <vt:lpstr>Grave Disease</vt:lpstr>
      <vt:lpstr>PowerPoint Presentation</vt:lpstr>
      <vt:lpstr>PROBLEM STATEMENT</vt:lpstr>
      <vt:lpstr>INTRODUCING NURSELIFT DIGITAL CONCIERGE</vt:lpstr>
      <vt:lpstr>IMPACT SUMMARY</vt:lpstr>
      <vt:lpstr>FUNCTIONAL ARCHITECTURE</vt:lpstr>
      <vt:lpstr>GO-TO-MARKET PLAN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NurseLIFT</dc:title>
  <dc:creator>Russomano, Alexandra [JJCUS]</dc:creator>
  <cp:lastModifiedBy>Jeffrey Fattic</cp:lastModifiedBy>
  <cp:revision>4</cp:revision>
  <cp:lastPrinted>2020-05-17T14:30:41Z</cp:lastPrinted>
  <dcterms:created xsi:type="dcterms:W3CDTF">2020-05-16T16:37:49Z</dcterms:created>
  <dcterms:modified xsi:type="dcterms:W3CDTF">2020-05-19T21:45:14Z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0x01010041069735E0F1C74AB6DE44E4AEF283E0</vt:lpwstr>
  </property>
</Properties>
</file>