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7" r:id="rId5"/>
    <p:sldId id="264" r:id="rId6"/>
    <p:sldId id="261" r:id="rId7"/>
    <p:sldId id="262" r:id="rId8"/>
    <p:sldId id="256" r:id="rId9"/>
    <p:sldId id="258" r:id="rId10"/>
    <p:sldId id="259" r:id="rId11"/>
    <p:sldId id="260"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208"/>
  </p:normalViewPr>
  <p:slideViewPr>
    <p:cSldViewPr snapToGrid="0" snapToObjects="1">
      <p:cViewPr varScale="1">
        <p:scale>
          <a:sx n="112" d="100"/>
          <a:sy n="112" d="100"/>
        </p:scale>
        <p:origin x="510" y="10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6E2D5-AA2B-4B10-A938-E779ACC34A9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6C475F6-3491-4824-B01C-F3355CE3F215}">
      <dgm:prSet/>
      <dgm:spPr/>
      <dgm:t>
        <a:bodyPr/>
        <a:lstStyle/>
        <a:p>
          <a:r>
            <a:rPr lang="en-US"/>
            <a:t>Technology/remote patient monitoring-home setting</a:t>
          </a:r>
        </a:p>
      </dgm:t>
    </dgm:pt>
    <dgm:pt modelId="{2C257052-9712-4887-8C24-10B30B0706EC}" type="parTrans" cxnId="{420A5134-5B88-418C-BA85-E4B6C84B7E9B}">
      <dgm:prSet/>
      <dgm:spPr/>
      <dgm:t>
        <a:bodyPr/>
        <a:lstStyle/>
        <a:p>
          <a:endParaRPr lang="en-US"/>
        </a:p>
      </dgm:t>
    </dgm:pt>
    <dgm:pt modelId="{C24B51A3-383D-486E-A387-2C7350AB10FF}" type="sibTrans" cxnId="{420A5134-5B88-418C-BA85-E4B6C84B7E9B}">
      <dgm:prSet/>
      <dgm:spPr/>
      <dgm:t>
        <a:bodyPr/>
        <a:lstStyle/>
        <a:p>
          <a:endParaRPr lang="en-US"/>
        </a:p>
      </dgm:t>
    </dgm:pt>
    <dgm:pt modelId="{9D084CD5-F5D8-452D-B517-56F5AB3C3711}">
      <dgm:prSet/>
      <dgm:spPr/>
      <dgm:t>
        <a:bodyPr/>
        <a:lstStyle/>
        <a:p>
          <a:r>
            <a:rPr lang="en-US"/>
            <a:t>With health care delivery transitioning to the home setting accelerated by this health crisis and widespread stay at home standards, how can technology improve access, efficiency and overall quality of care? (For those unable to seek care elsewhere)</a:t>
          </a:r>
        </a:p>
      </dgm:t>
    </dgm:pt>
    <dgm:pt modelId="{3807A453-9A17-4AFD-B773-3700926E3F2F}" type="parTrans" cxnId="{53A9C38C-5354-4DAA-8303-CB137C4071FF}">
      <dgm:prSet/>
      <dgm:spPr/>
      <dgm:t>
        <a:bodyPr/>
        <a:lstStyle/>
        <a:p>
          <a:endParaRPr lang="en-US"/>
        </a:p>
      </dgm:t>
    </dgm:pt>
    <dgm:pt modelId="{6C49264E-830C-4461-A42A-6C85596818DB}" type="sibTrans" cxnId="{53A9C38C-5354-4DAA-8303-CB137C4071FF}">
      <dgm:prSet/>
      <dgm:spPr/>
      <dgm:t>
        <a:bodyPr/>
        <a:lstStyle/>
        <a:p>
          <a:endParaRPr lang="en-US"/>
        </a:p>
      </dgm:t>
    </dgm:pt>
    <dgm:pt modelId="{B2FFC373-AD84-CD43-8FAF-111D7124058A}" type="pres">
      <dgm:prSet presAssocID="{4046E2D5-AA2B-4B10-A938-E779ACC34A9E}" presName="Name0" presStyleCnt="0">
        <dgm:presLayoutVars>
          <dgm:dir/>
          <dgm:animLvl val="lvl"/>
          <dgm:resizeHandles val="exact"/>
        </dgm:presLayoutVars>
      </dgm:prSet>
      <dgm:spPr/>
    </dgm:pt>
    <dgm:pt modelId="{9CC9E809-8F9C-2A45-A0C4-C339CD7C63A6}" type="pres">
      <dgm:prSet presAssocID="{9D084CD5-F5D8-452D-B517-56F5AB3C3711}" presName="boxAndChildren" presStyleCnt="0"/>
      <dgm:spPr/>
    </dgm:pt>
    <dgm:pt modelId="{13FF37DA-7F66-DA4B-9423-955BF3ED3977}" type="pres">
      <dgm:prSet presAssocID="{9D084CD5-F5D8-452D-B517-56F5AB3C3711}" presName="parentTextBox" presStyleLbl="node1" presStyleIdx="0" presStyleCnt="2"/>
      <dgm:spPr/>
    </dgm:pt>
    <dgm:pt modelId="{9D0E8497-8A4C-6341-8539-152CD931692F}" type="pres">
      <dgm:prSet presAssocID="{C24B51A3-383D-486E-A387-2C7350AB10FF}" presName="sp" presStyleCnt="0"/>
      <dgm:spPr/>
    </dgm:pt>
    <dgm:pt modelId="{713E8411-3B83-9440-95C9-2649AB77E17C}" type="pres">
      <dgm:prSet presAssocID="{56C475F6-3491-4824-B01C-F3355CE3F215}" presName="arrowAndChildren" presStyleCnt="0"/>
      <dgm:spPr/>
    </dgm:pt>
    <dgm:pt modelId="{5905A304-F760-0E46-A5BE-FC57DEFD3F76}" type="pres">
      <dgm:prSet presAssocID="{56C475F6-3491-4824-B01C-F3355CE3F215}" presName="parentTextArrow" presStyleLbl="node1" presStyleIdx="1" presStyleCnt="2"/>
      <dgm:spPr/>
    </dgm:pt>
  </dgm:ptLst>
  <dgm:cxnLst>
    <dgm:cxn modelId="{420A5134-5B88-418C-BA85-E4B6C84B7E9B}" srcId="{4046E2D5-AA2B-4B10-A938-E779ACC34A9E}" destId="{56C475F6-3491-4824-B01C-F3355CE3F215}" srcOrd="0" destOrd="0" parTransId="{2C257052-9712-4887-8C24-10B30B0706EC}" sibTransId="{C24B51A3-383D-486E-A387-2C7350AB10FF}"/>
    <dgm:cxn modelId="{DE6E5836-30B6-F74A-8F5D-EF0C7EAC1E70}" type="presOf" srcId="{56C475F6-3491-4824-B01C-F3355CE3F215}" destId="{5905A304-F760-0E46-A5BE-FC57DEFD3F76}" srcOrd="0" destOrd="0" presId="urn:microsoft.com/office/officeart/2005/8/layout/process4"/>
    <dgm:cxn modelId="{AEFD2741-3693-DD46-AA91-04CFFEC014E6}" type="presOf" srcId="{4046E2D5-AA2B-4B10-A938-E779ACC34A9E}" destId="{B2FFC373-AD84-CD43-8FAF-111D7124058A}" srcOrd="0" destOrd="0" presId="urn:microsoft.com/office/officeart/2005/8/layout/process4"/>
    <dgm:cxn modelId="{53A9C38C-5354-4DAA-8303-CB137C4071FF}" srcId="{4046E2D5-AA2B-4B10-A938-E779ACC34A9E}" destId="{9D084CD5-F5D8-452D-B517-56F5AB3C3711}" srcOrd="1" destOrd="0" parTransId="{3807A453-9A17-4AFD-B773-3700926E3F2F}" sibTransId="{6C49264E-830C-4461-A42A-6C85596818DB}"/>
    <dgm:cxn modelId="{9602DB9E-DF08-804D-A205-683F3E533B16}" type="presOf" srcId="{9D084CD5-F5D8-452D-B517-56F5AB3C3711}" destId="{13FF37DA-7F66-DA4B-9423-955BF3ED3977}" srcOrd="0" destOrd="0" presId="urn:microsoft.com/office/officeart/2005/8/layout/process4"/>
    <dgm:cxn modelId="{3ACA98BF-0B3A-464F-935A-FEA71A3AA078}" type="presParOf" srcId="{B2FFC373-AD84-CD43-8FAF-111D7124058A}" destId="{9CC9E809-8F9C-2A45-A0C4-C339CD7C63A6}" srcOrd="0" destOrd="0" presId="urn:microsoft.com/office/officeart/2005/8/layout/process4"/>
    <dgm:cxn modelId="{4DAB13D3-C5EC-BF42-AE1B-7A9916947D81}" type="presParOf" srcId="{9CC9E809-8F9C-2A45-A0C4-C339CD7C63A6}" destId="{13FF37DA-7F66-DA4B-9423-955BF3ED3977}" srcOrd="0" destOrd="0" presId="urn:microsoft.com/office/officeart/2005/8/layout/process4"/>
    <dgm:cxn modelId="{1B3C9343-455F-E748-9AA1-96CCAE24927C}" type="presParOf" srcId="{B2FFC373-AD84-CD43-8FAF-111D7124058A}" destId="{9D0E8497-8A4C-6341-8539-152CD931692F}" srcOrd="1" destOrd="0" presId="urn:microsoft.com/office/officeart/2005/8/layout/process4"/>
    <dgm:cxn modelId="{0273E3E2-58C8-FD43-9B1F-49DED01FE8A4}" type="presParOf" srcId="{B2FFC373-AD84-CD43-8FAF-111D7124058A}" destId="{713E8411-3B83-9440-95C9-2649AB77E17C}" srcOrd="2" destOrd="0" presId="urn:microsoft.com/office/officeart/2005/8/layout/process4"/>
    <dgm:cxn modelId="{DA5DAB32-5679-A049-9E9B-00784E0FFEED}" type="presParOf" srcId="{713E8411-3B83-9440-95C9-2649AB77E17C}" destId="{5905A304-F760-0E46-A5BE-FC57DEFD3F7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E7A645-D4A2-4371-80C2-ADC5BC3B174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AA87A5-6220-49BA-BA13-F41EB1939097}">
      <dgm:prSet/>
      <dgm:spPr/>
      <dgm:t>
        <a:bodyPr/>
        <a:lstStyle/>
        <a:p>
          <a:r>
            <a:rPr lang="en-US"/>
            <a:t>With telehealth providers see more patients</a:t>
          </a:r>
        </a:p>
      </dgm:t>
    </dgm:pt>
    <dgm:pt modelId="{C542E0E7-1BE8-471B-B593-3A7AB16784E0}" type="parTrans" cxnId="{CB9F9203-0636-4FD8-906E-A08099029424}">
      <dgm:prSet/>
      <dgm:spPr/>
      <dgm:t>
        <a:bodyPr/>
        <a:lstStyle/>
        <a:p>
          <a:endParaRPr lang="en-US"/>
        </a:p>
      </dgm:t>
    </dgm:pt>
    <dgm:pt modelId="{9370E6F0-7D76-43CD-9DD4-197302ED16EE}" type="sibTrans" cxnId="{CB9F9203-0636-4FD8-906E-A08099029424}">
      <dgm:prSet/>
      <dgm:spPr/>
      <dgm:t>
        <a:bodyPr/>
        <a:lstStyle/>
        <a:p>
          <a:endParaRPr lang="en-US"/>
        </a:p>
      </dgm:t>
    </dgm:pt>
    <dgm:pt modelId="{BF7654FD-7971-4707-97A9-BB0AA3E4CB12}">
      <dgm:prSet/>
      <dgm:spPr/>
      <dgm:t>
        <a:bodyPr/>
        <a:lstStyle/>
        <a:p>
          <a:r>
            <a:rPr lang="en-US"/>
            <a:t>Need to call these patients every few days</a:t>
          </a:r>
        </a:p>
      </dgm:t>
    </dgm:pt>
    <dgm:pt modelId="{757B1189-C928-4321-A424-F083496F62E3}" type="parTrans" cxnId="{D1EE1847-CAC5-41EF-A241-F06FFDAE1759}">
      <dgm:prSet/>
      <dgm:spPr/>
      <dgm:t>
        <a:bodyPr/>
        <a:lstStyle/>
        <a:p>
          <a:endParaRPr lang="en-US"/>
        </a:p>
      </dgm:t>
    </dgm:pt>
    <dgm:pt modelId="{24ADDE25-F546-4DB6-AA17-BFB32F6EC01A}" type="sibTrans" cxnId="{D1EE1847-CAC5-41EF-A241-F06FFDAE1759}">
      <dgm:prSet/>
      <dgm:spPr/>
      <dgm:t>
        <a:bodyPr/>
        <a:lstStyle/>
        <a:p>
          <a:endParaRPr lang="en-US"/>
        </a:p>
      </dgm:t>
    </dgm:pt>
    <dgm:pt modelId="{E469CD6F-71A6-4ADD-81DE-97D247AB53D3}">
      <dgm:prSet/>
      <dgm:spPr/>
      <dgm:t>
        <a:bodyPr/>
        <a:lstStyle/>
        <a:p>
          <a:r>
            <a:rPr lang="en-US"/>
            <a:t>Quadcorder provides access to more patients and reduces provider time spent calling patients who are getting better</a:t>
          </a:r>
        </a:p>
      </dgm:t>
    </dgm:pt>
    <dgm:pt modelId="{7AC02143-E09B-4DCB-BC36-48E31D07F541}" type="parTrans" cxnId="{6F34DF83-1052-4849-ACC5-A4B3485B9B2D}">
      <dgm:prSet/>
      <dgm:spPr/>
      <dgm:t>
        <a:bodyPr/>
        <a:lstStyle/>
        <a:p>
          <a:endParaRPr lang="en-US"/>
        </a:p>
      </dgm:t>
    </dgm:pt>
    <dgm:pt modelId="{46491657-A585-492B-A5F3-25D842E5E4EB}" type="sibTrans" cxnId="{6F34DF83-1052-4849-ACC5-A4B3485B9B2D}">
      <dgm:prSet/>
      <dgm:spPr/>
      <dgm:t>
        <a:bodyPr/>
        <a:lstStyle/>
        <a:p>
          <a:endParaRPr lang="en-US"/>
        </a:p>
      </dgm:t>
    </dgm:pt>
    <dgm:pt modelId="{6EB4C97A-4322-4543-AD25-207FA021635D}">
      <dgm:prSet/>
      <dgm:spPr/>
      <dgm:t>
        <a:bodyPr/>
        <a:lstStyle/>
        <a:p>
          <a:r>
            <a:rPr lang="en-US"/>
            <a:t>Can Fed Ex to patient in quarantine</a:t>
          </a:r>
        </a:p>
      </dgm:t>
    </dgm:pt>
    <dgm:pt modelId="{44A1D3D4-98FC-4EEB-B81D-DDD7DAFD15A4}" type="parTrans" cxnId="{D47C9A41-9D66-436A-8102-F66538B95B85}">
      <dgm:prSet/>
      <dgm:spPr/>
      <dgm:t>
        <a:bodyPr/>
        <a:lstStyle/>
        <a:p>
          <a:endParaRPr lang="en-US"/>
        </a:p>
      </dgm:t>
    </dgm:pt>
    <dgm:pt modelId="{C9283D0E-19C0-469B-9B6C-B8277D5DE719}" type="sibTrans" cxnId="{D47C9A41-9D66-436A-8102-F66538B95B85}">
      <dgm:prSet/>
      <dgm:spPr/>
      <dgm:t>
        <a:bodyPr/>
        <a:lstStyle/>
        <a:p>
          <a:endParaRPr lang="en-US"/>
        </a:p>
      </dgm:t>
    </dgm:pt>
    <dgm:pt modelId="{B8BFFE95-4C5C-4839-9922-552FB40D0BE0}">
      <dgm:prSet/>
      <dgm:spPr/>
      <dgm:t>
        <a:bodyPr/>
        <a:lstStyle/>
        <a:p>
          <a:r>
            <a:rPr lang="en-US"/>
            <a:t>Cost is between $50-$100 per unit</a:t>
          </a:r>
        </a:p>
      </dgm:t>
    </dgm:pt>
    <dgm:pt modelId="{A2F65C17-63FD-4D58-A97F-E261CA9076BD}" type="parTrans" cxnId="{BB7D2F2F-5755-491A-B791-2BFD0D2ED8CE}">
      <dgm:prSet/>
      <dgm:spPr/>
      <dgm:t>
        <a:bodyPr/>
        <a:lstStyle/>
        <a:p>
          <a:endParaRPr lang="en-US"/>
        </a:p>
      </dgm:t>
    </dgm:pt>
    <dgm:pt modelId="{A940EF42-6592-49FE-A64F-07F2370D3A91}" type="sibTrans" cxnId="{BB7D2F2F-5755-491A-B791-2BFD0D2ED8CE}">
      <dgm:prSet/>
      <dgm:spPr/>
      <dgm:t>
        <a:bodyPr/>
        <a:lstStyle/>
        <a:p>
          <a:endParaRPr lang="en-US"/>
        </a:p>
      </dgm:t>
    </dgm:pt>
    <dgm:pt modelId="{F541EF4F-FBF4-1F46-A368-60CF80320AF1}" type="pres">
      <dgm:prSet presAssocID="{A2E7A645-D4A2-4371-80C2-ADC5BC3B1742}" presName="linear" presStyleCnt="0">
        <dgm:presLayoutVars>
          <dgm:animLvl val="lvl"/>
          <dgm:resizeHandles val="exact"/>
        </dgm:presLayoutVars>
      </dgm:prSet>
      <dgm:spPr/>
    </dgm:pt>
    <dgm:pt modelId="{EDD964E8-418E-A448-811F-2F007F70E03C}" type="pres">
      <dgm:prSet presAssocID="{E9AA87A5-6220-49BA-BA13-F41EB1939097}" presName="parentText" presStyleLbl="node1" presStyleIdx="0" presStyleCnt="5">
        <dgm:presLayoutVars>
          <dgm:chMax val="0"/>
          <dgm:bulletEnabled val="1"/>
        </dgm:presLayoutVars>
      </dgm:prSet>
      <dgm:spPr/>
    </dgm:pt>
    <dgm:pt modelId="{53E6FFA8-96BE-7B41-9C9D-6FA6AC593B95}" type="pres">
      <dgm:prSet presAssocID="{9370E6F0-7D76-43CD-9DD4-197302ED16EE}" presName="spacer" presStyleCnt="0"/>
      <dgm:spPr/>
    </dgm:pt>
    <dgm:pt modelId="{806E0B3D-C922-7D43-B1AD-B10BEF584F4C}" type="pres">
      <dgm:prSet presAssocID="{BF7654FD-7971-4707-97A9-BB0AA3E4CB12}" presName="parentText" presStyleLbl="node1" presStyleIdx="1" presStyleCnt="5">
        <dgm:presLayoutVars>
          <dgm:chMax val="0"/>
          <dgm:bulletEnabled val="1"/>
        </dgm:presLayoutVars>
      </dgm:prSet>
      <dgm:spPr/>
    </dgm:pt>
    <dgm:pt modelId="{C66571C0-DE2F-FE4A-BB46-79D1FF31296D}" type="pres">
      <dgm:prSet presAssocID="{24ADDE25-F546-4DB6-AA17-BFB32F6EC01A}" presName="spacer" presStyleCnt="0"/>
      <dgm:spPr/>
    </dgm:pt>
    <dgm:pt modelId="{5275987F-10DB-9741-A73B-DF7DA6D17220}" type="pres">
      <dgm:prSet presAssocID="{E469CD6F-71A6-4ADD-81DE-97D247AB53D3}" presName="parentText" presStyleLbl="node1" presStyleIdx="2" presStyleCnt="5">
        <dgm:presLayoutVars>
          <dgm:chMax val="0"/>
          <dgm:bulletEnabled val="1"/>
        </dgm:presLayoutVars>
      </dgm:prSet>
      <dgm:spPr/>
    </dgm:pt>
    <dgm:pt modelId="{A255156E-EC01-C44D-AB31-4D0201857B8E}" type="pres">
      <dgm:prSet presAssocID="{46491657-A585-492B-A5F3-25D842E5E4EB}" presName="spacer" presStyleCnt="0"/>
      <dgm:spPr/>
    </dgm:pt>
    <dgm:pt modelId="{A5F4719C-1E48-3546-854C-C188202A97E9}" type="pres">
      <dgm:prSet presAssocID="{6EB4C97A-4322-4543-AD25-207FA021635D}" presName="parentText" presStyleLbl="node1" presStyleIdx="3" presStyleCnt="5">
        <dgm:presLayoutVars>
          <dgm:chMax val="0"/>
          <dgm:bulletEnabled val="1"/>
        </dgm:presLayoutVars>
      </dgm:prSet>
      <dgm:spPr/>
    </dgm:pt>
    <dgm:pt modelId="{A74DB43A-6583-174A-BE3B-7C3EAC9CDC13}" type="pres">
      <dgm:prSet presAssocID="{C9283D0E-19C0-469B-9B6C-B8277D5DE719}" presName="spacer" presStyleCnt="0"/>
      <dgm:spPr/>
    </dgm:pt>
    <dgm:pt modelId="{880E983D-4A6B-3C44-97B4-C7435FB6D530}" type="pres">
      <dgm:prSet presAssocID="{B8BFFE95-4C5C-4839-9922-552FB40D0BE0}" presName="parentText" presStyleLbl="node1" presStyleIdx="4" presStyleCnt="5">
        <dgm:presLayoutVars>
          <dgm:chMax val="0"/>
          <dgm:bulletEnabled val="1"/>
        </dgm:presLayoutVars>
      </dgm:prSet>
      <dgm:spPr/>
    </dgm:pt>
  </dgm:ptLst>
  <dgm:cxnLst>
    <dgm:cxn modelId="{CB9F9203-0636-4FD8-906E-A08099029424}" srcId="{A2E7A645-D4A2-4371-80C2-ADC5BC3B1742}" destId="{E9AA87A5-6220-49BA-BA13-F41EB1939097}" srcOrd="0" destOrd="0" parTransId="{C542E0E7-1BE8-471B-B593-3A7AB16784E0}" sibTransId="{9370E6F0-7D76-43CD-9DD4-197302ED16EE}"/>
    <dgm:cxn modelId="{C2AE7C1C-4804-2B4B-8C4C-EA6DF328293C}" type="presOf" srcId="{B8BFFE95-4C5C-4839-9922-552FB40D0BE0}" destId="{880E983D-4A6B-3C44-97B4-C7435FB6D530}" srcOrd="0" destOrd="0" presId="urn:microsoft.com/office/officeart/2005/8/layout/vList2"/>
    <dgm:cxn modelId="{26E2BB24-9AFA-9044-99E8-A6F857EE1D81}" type="presOf" srcId="{E469CD6F-71A6-4ADD-81DE-97D247AB53D3}" destId="{5275987F-10DB-9741-A73B-DF7DA6D17220}" srcOrd="0" destOrd="0" presId="urn:microsoft.com/office/officeart/2005/8/layout/vList2"/>
    <dgm:cxn modelId="{55CAA52D-02BF-A24B-8CB5-74F0A805C167}" type="presOf" srcId="{6EB4C97A-4322-4543-AD25-207FA021635D}" destId="{A5F4719C-1E48-3546-854C-C188202A97E9}" srcOrd="0" destOrd="0" presId="urn:microsoft.com/office/officeart/2005/8/layout/vList2"/>
    <dgm:cxn modelId="{BB7D2F2F-5755-491A-B791-2BFD0D2ED8CE}" srcId="{A2E7A645-D4A2-4371-80C2-ADC5BC3B1742}" destId="{B8BFFE95-4C5C-4839-9922-552FB40D0BE0}" srcOrd="4" destOrd="0" parTransId="{A2F65C17-63FD-4D58-A97F-E261CA9076BD}" sibTransId="{A940EF42-6592-49FE-A64F-07F2370D3A91}"/>
    <dgm:cxn modelId="{D47C9A41-9D66-436A-8102-F66538B95B85}" srcId="{A2E7A645-D4A2-4371-80C2-ADC5BC3B1742}" destId="{6EB4C97A-4322-4543-AD25-207FA021635D}" srcOrd="3" destOrd="0" parTransId="{44A1D3D4-98FC-4EEB-B81D-DDD7DAFD15A4}" sibTransId="{C9283D0E-19C0-469B-9B6C-B8277D5DE719}"/>
    <dgm:cxn modelId="{D1EE1847-CAC5-41EF-A241-F06FFDAE1759}" srcId="{A2E7A645-D4A2-4371-80C2-ADC5BC3B1742}" destId="{BF7654FD-7971-4707-97A9-BB0AA3E4CB12}" srcOrd="1" destOrd="0" parTransId="{757B1189-C928-4321-A424-F083496F62E3}" sibTransId="{24ADDE25-F546-4DB6-AA17-BFB32F6EC01A}"/>
    <dgm:cxn modelId="{A814F179-C7D4-E147-9A87-BAA08ADFC408}" type="presOf" srcId="{A2E7A645-D4A2-4371-80C2-ADC5BC3B1742}" destId="{F541EF4F-FBF4-1F46-A368-60CF80320AF1}" srcOrd="0" destOrd="0" presId="urn:microsoft.com/office/officeart/2005/8/layout/vList2"/>
    <dgm:cxn modelId="{6F34DF83-1052-4849-ACC5-A4B3485B9B2D}" srcId="{A2E7A645-D4A2-4371-80C2-ADC5BC3B1742}" destId="{E469CD6F-71A6-4ADD-81DE-97D247AB53D3}" srcOrd="2" destOrd="0" parTransId="{7AC02143-E09B-4DCB-BC36-48E31D07F541}" sibTransId="{46491657-A585-492B-A5F3-25D842E5E4EB}"/>
    <dgm:cxn modelId="{FAB4BDA2-ED9B-C945-B058-994EF0180838}" type="presOf" srcId="{E9AA87A5-6220-49BA-BA13-F41EB1939097}" destId="{EDD964E8-418E-A448-811F-2F007F70E03C}" srcOrd="0" destOrd="0" presId="urn:microsoft.com/office/officeart/2005/8/layout/vList2"/>
    <dgm:cxn modelId="{FD9C03F0-B03E-FA47-8063-7B298352C746}" type="presOf" srcId="{BF7654FD-7971-4707-97A9-BB0AA3E4CB12}" destId="{806E0B3D-C922-7D43-B1AD-B10BEF584F4C}" srcOrd="0" destOrd="0" presId="urn:microsoft.com/office/officeart/2005/8/layout/vList2"/>
    <dgm:cxn modelId="{EAB9A743-798A-964A-AC24-3D83FFB22F69}" type="presParOf" srcId="{F541EF4F-FBF4-1F46-A368-60CF80320AF1}" destId="{EDD964E8-418E-A448-811F-2F007F70E03C}" srcOrd="0" destOrd="0" presId="urn:microsoft.com/office/officeart/2005/8/layout/vList2"/>
    <dgm:cxn modelId="{4800E6AB-47DF-FE4F-88C7-B8D325B7AD78}" type="presParOf" srcId="{F541EF4F-FBF4-1F46-A368-60CF80320AF1}" destId="{53E6FFA8-96BE-7B41-9C9D-6FA6AC593B95}" srcOrd="1" destOrd="0" presId="urn:microsoft.com/office/officeart/2005/8/layout/vList2"/>
    <dgm:cxn modelId="{B7A678EE-94C6-1A4F-AAA8-26C2B9F877DD}" type="presParOf" srcId="{F541EF4F-FBF4-1F46-A368-60CF80320AF1}" destId="{806E0B3D-C922-7D43-B1AD-B10BEF584F4C}" srcOrd="2" destOrd="0" presId="urn:microsoft.com/office/officeart/2005/8/layout/vList2"/>
    <dgm:cxn modelId="{A20DA065-950E-A745-80FE-8BB5459FA980}" type="presParOf" srcId="{F541EF4F-FBF4-1F46-A368-60CF80320AF1}" destId="{C66571C0-DE2F-FE4A-BB46-79D1FF31296D}" srcOrd="3" destOrd="0" presId="urn:microsoft.com/office/officeart/2005/8/layout/vList2"/>
    <dgm:cxn modelId="{536A9048-9916-F046-B752-327B84652388}" type="presParOf" srcId="{F541EF4F-FBF4-1F46-A368-60CF80320AF1}" destId="{5275987F-10DB-9741-A73B-DF7DA6D17220}" srcOrd="4" destOrd="0" presId="urn:microsoft.com/office/officeart/2005/8/layout/vList2"/>
    <dgm:cxn modelId="{6D9A4FDB-DD54-7848-83B6-5521CBA4E14D}" type="presParOf" srcId="{F541EF4F-FBF4-1F46-A368-60CF80320AF1}" destId="{A255156E-EC01-C44D-AB31-4D0201857B8E}" srcOrd="5" destOrd="0" presId="urn:microsoft.com/office/officeart/2005/8/layout/vList2"/>
    <dgm:cxn modelId="{0190CF08-BF49-594D-A72E-475C7F4218A3}" type="presParOf" srcId="{F541EF4F-FBF4-1F46-A368-60CF80320AF1}" destId="{A5F4719C-1E48-3546-854C-C188202A97E9}" srcOrd="6" destOrd="0" presId="urn:microsoft.com/office/officeart/2005/8/layout/vList2"/>
    <dgm:cxn modelId="{DA98F7DE-71FC-1B4A-8458-1DE201EB1B4B}" type="presParOf" srcId="{F541EF4F-FBF4-1F46-A368-60CF80320AF1}" destId="{A74DB43A-6583-174A-BE3B-7C3EAC9CDC13}" srcOrd="7" destOrd="0" presId="urn:microsoft.com/office/officeart/2005/8/layout/vList2"/>
    <dgm:cxn modelId="{1E2FA2E0-C4A3-CF44-AA64-1B2FEE7419FE}" type="presParOf" srcId="{F541EF4F-FBF4-1F46-A368-60CF80320AF1}" destId="{880E983D-4A6B-3C44-97B4-C7435FB6D53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F37DA-7F66-DA4B-9423-955BF3ED3977}">
      <dsp:nvSpPr>
        <dsp:cNvPr id="0" name=""/>
        <dsp:cNvSpPr/>
      </dsp:nvSpPr>
      <dsp:spPr>
        <a:xfrm>
          <a:off x="0" y="3267394"/>
          <a:ext cx="5961345" cy="21437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With health care delivery transitioning to the home setting accelerated by this health crisis and widespread stay at home standards, how can technology improve access, efficiency and overall quality of care? (For those unable to seek care elsewhere)</a:t>
          </a:r>
        </a:p>
      </dsp:txBody>
      <dsp:txXfrm>
        <a:off x="0" y="3267394"/>
        <a:ext cx="5961345" cy="2143764"/>
      </dsp:txXfrm>
    </dsp:sp>
    <dsp:sp modelId="{5905A304-F760-0E46-A5BE-FC57DEFD3F76}">
      <dsp:nvSpPr>
        <dsp:cNvPr id="0" name=""/>
        <dsp:cNvSpPr/>
      </dsp:nvSpPr>
      <dsp:spPr>
        <a:xfrm rot="10800000">
          <a:off x="0" y="2441"/>
          <a:ext cx="5961345" cy="3297109"/>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Technology/remote patient monitoring-home setting</a:t>
          </a:r>
        </a:p>
      </dsp:txBody>
      <dsp:txXfrm rot="10800000">
        <a:off x="0" y="2441"/>
        <a:ext cx="5961345" cy="2142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64E8-418E-A448-811F-2F007F70E03C}">
      <dsp:nvSpPr>
        <dsp:cNvPr id="0" name=""/>
        <dsp:cNvSpPr/>
      </dsp:nvSpPr>
      <dsp:spPr>
        <a:xfrm>
          <a:off x="0" y="272700"/>
          <a:ext cx="6578523"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With telehealth providers see more patients</a:t>
          </a:r>
        </a:p>
      </dsp:txBody>
      <dsp:txXfrm>
        <a:off x="40724" y="313424"/>
        <a:ext cx="6497075" cy="752780"/>
      </dsp:txXfrm>
    </dsp:sp>
    <dsp:sp modelId="{806E0B3D-C922-7D43-B1AD-B10BEF584F4C}">
      <dsp:nvSpPr>
        <dsp:cNvPr id="0" name=""/>
        <dsp:cNvSpPr/>
      </dsp:nvSpPr>
      <dsp:spPr>
        <a:xfrm>
          <a:off x="0" y="1167409"/>
          <a:ext cx="6578523" cy="83422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Need to call these patients every few days</a:t>
          </a:r>
        </a:p>
      </dsp:txBody>
      <dsp:txXfrm>
        <a:off x="40724" y="1208133"/>
        <a:ext cx="6497075" cy="752780"/>
      </dsp:txXfrm>
    </dsp:sp>
    <dsp:sp modelId="{5275987F-10DB-9741-A73B-DF7DA6D17220}">
      <dsp:nvSpPr>
        <dsp:cNvPr id="0" name=""/>
        <dsp:cNvSpPr/>
      </dsp:nvSpPr>
      <dsp:spPr>
        <a:xfrm>
          <a:off x="0" y="2062117"/>
          <a:ext cx="6578523" cy="83422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Quadcorder provides access to more patients and reduces provider time spent calling patients who are getting better</a:t>
          </a:r>
        </a:p>
      </dsp:txBody>
      <dsp:txXfrm>
        <a:off x="40724" y="2102841"/>
        <a:ext cx="6497075" cy="752780"/>
      </dsp:txXfrm>
    </dsp:sp>
    <dsp:sp modelId="{A5F4719C-1E48-3546-854C-C188202A97E9}">
      <dsp:nvSpPr>
        <dsp:cNvPr id="0" name=""/>
        <dsp:cNvSpPr/>
      </dsp:nvSpPr>
      <dsp:spPr>
        <a:xfrm>
          <a:off x="0" y="2956825"/>
          <a:ext cx="6578523" cy="83422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Can Fed Ex to patient in quarantine</a:t>
          </a:r>
        </a:p>
      </dsp:txBody>
      <dsp:txXfrm>
        <a:off x="40724" y="2997549"/>
        <a:ext cx="6497075" cy="752780"/>
      </dsp:txXfrm>
    </dsp:sp>
    <dsp:sp modelId="{880E983D-4A6B-3C44-97B4-C7435FB6D530}">
      <dsp:nvSpPr>
        <dsp:cNvPr id="0" name=""/>
        <dsp:cNvSpPr/>
      </dsp:nvSpPr>
      <dsp:spPr>
        <a:xfrm>
          <a:off x="0" y="3851533"/>
          <a:ext cx="6578523"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Cost is between $50-$100 per unit</a:t>
          </a:r>
        </a:p>
      </dsp:txBody>
      <dsp:txXfrm>
        <a:off x="40724" y="3892257"/>
        <a:ext cx="6497075" cy="7527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F6E6C-4401-A444-BE10-6BA272927847}"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0AC96-B5E6-D04D-AC59-F87CE095F68D}" type="slidenum">
              <a:rPr lang="en-US" smtClean="0"/>
              <a:t>‹#›</a:t>
            </a:fld>
            <a:endParaRPr lang="en-US"/>
          </a:p>
        </p:txBody>
      </p:sp>
    </p:spTree>
    <p:extLst>
      <p:ext uri="{BB962C8B-B14F-4D97-AF65-F5344CB8AC3E}">
        <p14:creationId xmlns:p14="http://schemas.microsoft.com/office/powerpoint/2010/main" val="32141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NP at FQHC Trenton, NJ</a:t>
            </a:r>
          </a:p>
          <a:p>
            <a:r>
              <a:rPr lang="en-US" dirty="0"/>
              <a:t>I see patients with COVID-19 every day</a:t>
            </a:r>
          </a:p>
          <a:p>
            <a:r>
              <a:rPr lang="en-US" dirty="0"/>
              <a:t>Larry EE and our tech guy</a:t>
            </a:r>
          </a:p>
        </p:txBody>
      </p:sp>
      <p:sp>
        <p:nvSpPr>
          <p:cNvPr id="4" name="Slide Number Placeholder 3"/>
          <p:cNvSpPr>
            <a:spLocks noGrp="1"/>
          </p:cNvSpPr>
          <p:nvPr>
            <p:ph type="sldNum" sz="quarter" idx="5"/>
          </p:nvPr>
        </p:nvSpPr>
        <p:spPr/>
        <p:txBody>
          <a:bodyPr/>
          <a:lstStyle/>
          <a:p>
            <a:fld id="{0F10AC96-B5E6-D04D-AC59-F87CE095F68D}" type="slidenum">
              <a:rPr lang="en-US" smtClean="0"/>
              <a:t>1</a:t>
            </a:fld>
            <a:endParaRPr lang="en-US"/>
          </a:p>
        </p:txBody>
      </p:sp>
    </p:spTree>
    <p:extLst>
      <p:ext uri="{BB962C8B-B14F-4D97-AF65-F5344CB8AC3E}">
        <p14:creationId xmlns:p14="http://schemas.microsoft.com/office/powerpoint/2010/main" val="246069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addressing the technology challenge of remote monitoring in the home setting</a:t>
            </a:r>
          </a:p>
        </p:txBody>
      </p:sp>
      <p:sp>
        <p:nvSpPr>
          <p:cNvPr id="4" name="Slide Number Placeholder 3"/>
          <p:cNvSpPr>
            <a:spLocks noGrp="1"/>
          </p:cNvSpPr>
          <p:nvPr>
            <p:ph type="sldNum" sz="quarter" idx="5"/>
          </p:nvPr>
        </p:nvSpPr>
        <p:spPr/>
        <p:txBody>
          <a:bodyPr/>
          <a:lstStyle/>
          <a:p>
            <a:fld id="{0F10AC96-B5E6-D04D-AC59-F87CE095F68D}" type="slidenum">
              <a:rPr lang="en-US" smtClean="0"/>
              <a:t>3</a:t>
            </a:fld>
            <a:endParaRPr lang="en-US"/>
          </a:p>
        </p:txBody>
      </p:sp>
    </p:spTree>
    <p:extLst>
      <p:ext uri="{BB962C8B-B14F-4D97-AF65-F5344CB8AC3E}">
        <p14:creationId xmlns:p14="http://schemas.microsoft.com/office/powerpoint/2010/main" val="55754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serious- in hospital seen on TV</a:t>
            </a:r>
          </a:p>
          <a:p>
            <a:r>
              <a:rPr lang="en-US" dirty="0"/>
              <a:t>majority- no symptoms</a:t>
            </a:r>
          </a:p>
          <a:p>
            <a:r>
              <a:rPr lang="en-US" dirty="0"/>
              <a:t>Many that I see start mild, can progress to serious</a:t>
            </a:r>
          </a:p>
        </p:txBody>
      </p:sp>
      <p:sp>
        <p:nvSpPr>
          <p:cNvPr id="4" name="Slide Number Placeholder 3"/>
          <p:cNvSpPr>
            <a:spLocks noGrp="1"/>
          </p:cNvSpPr>
          <p:nvPr>
            <p:ph type="sldNum" sz="quarter" idx="5"/>
          </p:nvPr>
        </p:nvSpPr>
        <p:spPr/>
        <p:txBody>
          <a:bodyPr/>
          <a:lstStyle/>
          <a:p>
            <a:fld id="{0F10AC96-B5E6-D04D-AC59-F87CE095F68D}" type="slidenum">
              <a:rPr lang="en-US" smtClean="0"/>
              <a:t>4</a:t>
            </a:fld>
            <a:endParaRPr lang="en-US"/>
          </a:p>
        </p:txBody>
      </p:sp>
    </p:spTree>
    <p:extLst>
      <p:ext uri="{BB962C8B-B14F-4D97-AF65-F5344CB8AC3E}">
        <p14:creationId xmlns:p14="http://schemas.microsoft.com/office/powerpoint/2010/main" val="20745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composite of true experiences my  that patients have told me me</a:t>
            </a:r>
          </a:p>
          <a:p>
            <a:r>
              <a:rPr lang="en-US" dirty="0"/>
              <a:t>get exposed due to No PPE</a:t>
            </a:r>
          </a:p>
          <a:p>
            <a:endParaRPr lang="en-US" dirty="0"/>
          </a:p>
        </p:txBody>
      </p:sp>
      <p:sp>
        <p:nvSpPr>
          <p:cNvPr id="4" name="Slide Number Placeholder 3"/>
          <p:cNvSpPr>
            <a:spLocks noGrp="1"/>
          </p:cNvSpPr>
          <p:nvPr>
            <p:ph type="sldNum" sz="quarter" idx="5"/>
          </p:nvPr>
        </p:nvSpPr>
        <p:spPr/>
        <p:txBody>
          <a:bodyPr/>
          <a:lstStyle/>
          <a:p>
            <a:fld id="{0F10AC96-B5E6-D04D-AC59-F87CE095F68D}" type="slidenum">
              <a:rPr lang="en-US" smtClean="0"/>
              <a:t>5</a:t>
            </a:fld>
            <a:endParaRPr lang="en-US"/>
          </a:p>
        </p:txBody>
      </p:sp>
    </p:spTree>
    <p:extLst>
      <p:ext uri="{BB962C8B-B14F-4D97-AF65-F5344CB8AC3E}">
        <p14:creationId xmlns:p14="http://schemas.microsoft.com/office/powerpoint/2010/main" val="420296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sick</a:t>
            </a:r>
          </a:p>
        </p:txBody>
      </p:sp>
      <p:sp>
        <p:nvSpPr>
          <p:cNvPr id="4" name="Slide Number Placeholder 3"/>
          <p:cNvSpPr>
            <a:spLocks noGrp="1"/>
          </p:cNvSpPr>
          <p:nvPr>
            <p:ph type="sldNum" sz="quarter" idx="5"/>
          </p:nvPr>
        </p:nvSpPr>
        <p:spPr/>
        <p:txBody>
          <a:bodyPr/>
          <a:lstStyle/>
          <a:p>
            <a:fld id="{0F10AC96-B5E6-D04D-AC59-F87CE095F68D}" type="slidenum">
              <a:rPr lang="en-US" smtClean="0"/>
              <a:t>6</a:t>
            </a:fld>
            <a:endParaRPr lang="en-US"/>
          </a:p>
        </p:txBody>
      </p:sp>
    </p:spTree>
    <p:extLst>
      <p:ext uri="{BB962C8B-B14F-4D97-AF65-F5344CB8AC3E}">
        <p14:creationId xmlns:p14="http://schemas.microsoft.com/office/powerpoint/2010/main" val="290022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Doctors offices closed</a:t>
            </a:r>
          </a:p>
          <a:p>
            <a:r>
              <a:rPr lang="en-US" dirty="0"/>
              <a:t>Pharmacies sold out of thermometers</a:t>
            </a:r>
          </a:p>
          <a:p>
            <a:r>
              <a:rPr lang="en-US" dirty="0"/>
              <a:t>Worried about infecting their families</a:t>
            </a:r>
          </a:p>
          <a:p>
            <a:r>
              <a:rPr lang="en-US" dirty="0"/>
              <a:t>worried about getting worse or dying</a:t>
            </a:r>
          </a:p>
        </p:txBody>
      </p:sp>
      <p:sp>
        <p:nvSpPr>
          <p:cNvPr id="4" name="Slide Number Placeholder 3"/>
          <p:cNvSpPr>
            <a:spLocks noGrp="1"/>
          </p:cNvSpPr>
          <p:nvPr>
            <p:ph type="sldNum" sz="quarter" idx="5"/>
          </p:nvPr>
        </p:nvSpPr>
        <p:spPr/>
        <p:txBody>
          <a:bodyPr/>
          <a:lstStyle/>
          <a:p>
            <a:fld id="{0F10AC96-B5E6-D04D-AC59-F87CE095F68D}" type="slidenum">
              <a:rPr lang="en-US" smtClean="0"/>
              <a:t>7</a:t>
            </a:fld>
            <a:endParaRPr lang="en-US"/>
          </a:p>
        </p:txBody>
      </p:sp>
    </p:spTree>
    <p:extLst>
      <p:ext uri="{BB962C8B-B14F-4D97-AF65-F5344CB8AC3E}">
        <p14:creationId xmlns:p14="http://schemas.microsoft.com/office/powerpoint/2010/main" val="236693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is </a:t>
            </a:r>
            <a:r>
              <a:rPr lang="en-US" dirty="0" err="1"/>
              <a:t>Quadcorder</a:t>
            </a:r>
            <a:endParaRPr lang="en-US" dirty="0"/>
          </a:p>
          <a:p>
            <a:r>
              <a:rPr lang="en-US" dirty="0"/>
              <a:t>measures 4 indicators- T,P,O,F</a:t>
            </a:r>
          </a:p>
          <a:p>
            <a:r>
              <a:rPr lang="en-US" dirty="0"/>
              <a:t>set wirelessly to dashboard in provider office</a:t>
            </a:r>
          </a:p>
          <a:p>
            <a:r>
              <a:rPr lang="en-US" dirty="0"/>
              <a:t>message sent back to patient to reassure or</a:t>
            </a:r>
          </a:p>
          <a:p>
            <a:r>
              <a:rPr lang="en-US" dirty="0"/>
              <a:t>GO TO Hospital</a:t>
            </a:r>
          </a:p>
          <a:p>
            <a:r>
              <a:rPr lang="en-US" dirty="0"/>
              <a:t>Can be  a life or death decision</a:t>
            </a:r>
          </a:p>
        </p:txBody>
      </p:sp>
      <p:sp>
        <p:nvSpPr>
          <p:cNvPr id="4" name="Slide Number Placeholder 3"/>
          <p:cNvSpPr>
            <a:spLocks noGrp="1"/>
          </p:cNvSpPr>
          <p:nvPr>
            <p:ph type="sldNum" sz="quarter" idx="5"/>
          </p:nvPr>
        </p:nvSpPr>
        <p:spPr/>
        <p:txBody>
          <a:bodyPr/>
          <a:lstStyle/>
          <a:p>
            <a:fld id="{0F10AC96-B5E6-D04D-AC59-F87CE095F68D}" type="slidenum">
              <a:rPr lang="en-US" smtClean="0"/>
              <a:t>8</a:t>
            </a:fld>
            <a:endParaRPr lang="en-US"/>
          </a:p>
        </p:txBody>
      </p:sp>
    </p:spTree>
    <p:extLst>
      <p:ext uri="{BB962C8B-B14F-4D97-AF65-F5344CB8AC3E}">
        <p14:creationId xmlns:p14="http://schemas.microsoft.com/office/powerpoint/2010/main" val="270393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Reduces barriers</a:t>
            </a:r>
          </a:p>
          <a:p>
            <a:r>
              <a:rPr lang="en-US" dirty="0"/>
              <a:t>Reduces calls every few days</a:t>
            </a:r>
          </a:p>
          <a:p>
            <a:r>
              <a:rPr lang="en-US" dirty="0"/>
              <a:t>Increases provider capacity to monitor</a:t>
            </a:r>
          </a:p>
          <a:p>
            <a:r>
              <a:rPr lang="en-US" dirty="0"/>
              <a:t>Fed ex</a:t>
            </a:r>
          </a:p>
          <a:p>
            <a:r>
              <a:rPr lang="en-US" dirty="0"/>
              <a:t>cost</a:t>
            </a:r>
          </a:p>
        </p:txBody>
      </p:sp>
      <p:sp>
        <p:nvSpPr>
          <p:cNvPr id="4" name="Slide Number Placeholder 3"/>
          <p:cNvSpPr>
            <a:spLocks noGrp="1"/>
          </p:cNvSpPr>
          <p:nvPr>
            <p:ph type="sldNum" sz="quarter" idx="5"/>
          </p:nvPr>
        </p:nvSpPr>
        <p:spPr/>
        <p:txBody>
          <a:bodyPr/>
          <a:lstStyle/>
          <a:p>
            <a:fld id="{0F10AC96-B5E6-D04D-AC59-F87CE095F68D}" type="slidenum">
              <a:rPr lang="en-US" smtClean="0"/>
              <a:t>9</a:t>
            </a:fld>
            <a:endParaRPr lang="en-US"/>
          </a:p>
        </p:txBody>
      </p:sp>
    </p:spTree>
    <p:extLst>
      <p:ext uri="{BB962C8B-B14F-4D97-AF65-F5344CB8AC3E}">
        <p14:creationId xmlns:p14="http://schemas.microsoft.com/office/powerpoint/2010/main" val="242023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7471-C273-D042-BB75-02651230F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DACFC-1EAA-E744-8D82-D625DF6C3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BD194C-7591-924B-8CC6-2D5071A3B181}"/>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1C69D820-9430-7547-BEB5-22DD5D1B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46D4C-1CF1-5A48-9BA5-D8D8CC811221}"/>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326354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D45F-9717-004D-9FEA-C9CD6609F8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4F85-BA80-AA45-8EFD-9ED7EB8F0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B3CD6-1F84-EC4F-BBCA-DAAB3760DF0B}"/>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427A7A2E-B63C-A240-919E-CE5B496BC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6D228-BA71-5A4C-9CAC-5B03D1E81CA4}"/>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382862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6F293-8794-5740-ADFE-77B12454FC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F3E370-1B25-F943-A38A-64F0439D62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92DFE-B69F-5C44-9279-4EF440BA9661}"/>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54258676-0952-1443-8AB5-355498578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2B5C8-31AF-D949-872C-B2C6E9F493C1}"/>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98029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18AE-C75B-6640-99AF-8AD1BF1ED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F8F72-187C-7643-BB2E-F71FD13DF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529C2-8F28-5040-A5C5-A4F26B2F9BC0}"/>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2DA16310-A76B-E948-B51E-505DDDB5A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EB7B1-6A6F-C748-B0AC-3A3B07D78110}"/>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230757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0F6B-36C0-DE4F-9344-B0AD79A58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0DE7F-A1AA-CB42-B60F-C64262E2B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AE3E6-59BF-6642-BE4E-BBE008256213}"/>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6C483BBB-19BC-CD4E-9835-3EA03B4BA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72361-D86D-0D4D-9B01-C270D12C5C5E}"/>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225616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16CD-2AA1-4E48-8B46-B80A0CBFF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46FC5-6E92-8448-8408-D09CCD136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B54FE-5E9A-4643-AA14-8A6BE7A48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FA62A-8EDC-B545-A93B-5D936B5F4611}"/>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6" name="Footer Placeholder 5">
            <a:extLst>
              <a:ext uri="{FF2B5EF4-FFF2-40B4-BE49-F238E27FC236}">
                <a16:creationId xmlns:a16="http://schemas.microsoft.com/office/drawing/2014/main" id="{2C3C46D3-EE9B-FB4E-B1BC-2F7F68800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765E5-EC86-AC4D-B095-055E7B725E47}"/>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281889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A37F-336E-BD49-8199-D6D0805BCF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93AF47-45AC-AB4F-B11E-4A6BD4086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AF756-EBE1-BD41-8A7F-AB9B728B1E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EDE0D-852D-0843-A0A7-402E69E66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F803-5293-494B-8630-C7EE68D88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450A7-B1A5-3241-93A5-5877365A7587}"/>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8" name="Footer Placeholder 7">
            <a:extLst>
              <a:ext uri="{FF2B5EF4-FFF2-40B4-BE49-F238E27FC236}">
                <a16:creationId xmlns:a16="http://schemas.microsoft.com/office/drawing/2014/main" id="{E6B702DE-3ED6-3140-90E7-8A5F4D490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EF83B-93D6-B441-9C7B-EA0A12985B35}"/>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116947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F259-CCF9-BF47-AC05-9D97A8A6E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2B68E-C57D-1D42-8782-D3B46E445D3A}"/>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4" name="Footer Placeholder 3">
            <a:extLst>
              <a:ext uri="{FF2B5EF4-FFF2-40B4-BE49-F238E27FC236}">
                <a16:creationId xmlns:a16="http://schemas.microsoft.com/office/drawing/2014/main" id="{12DEE702-6ECF-C343-A1D1-7FCAE2604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06D9E9-3720-0143-8E90-353F6FCC0520}"/>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60251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333FF-2B2F-414B-ADBC-AC10A3995D82}"/>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3" name="Footer Placeholder 2">
            <a:extLst>
              <a:ext uri="{FF2B5EF4-FFF2-40B4-BE49-F238E27FC236}">
                <a16:creationId xmlns:a16="http://schemas.microsoft.com/office/drawing/2014/main" id="{20F52574-A007-8B4F-92C2-79B429D4A4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8B6C9-E17A-D34D-B629-28933E3DEAB9}"/>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232318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E10C-79AE-174F-8C98-D4BF6DF64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ED04A-ACF8-7940-BCE8-DA0F2E5F3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9688-CC5A-8C4E-878A-A32FA67C1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F4FDB-5A8E-644F-BFAA-68FE9746BDA4}"/>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6" name="Footer Placeholder 5">
            <a:extLst>
              <a:ext uri="{FF2B5EF4-FFF2-40B4-BE49-F238E27FC236}">
                <a16:creationId xmlns:a16="http://schemas.microsoft.com/office/drawing/2014/main" id="{00B2BD2C-9377-3441-91EF-07A46248E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A4DED-EE27-7A43-8115-EEBC7FE7247A}"/>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353028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B23-6A2F-8846-915C-E3F1A9152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D3E0B-8D1D-CD4A-88CE-7B3B217F1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A9B4F-C49B-3941-BAA7-20829D004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79ECA-374A-2748-BEB6-E04715F36286}"/>
              </a:ext>
            </a:extLst>
          </p:cNvPr>
          <p:cNvSpPr>
            <a:spLocks noGrp="1"/>
          </p:cNvSpPr>
          <p:nvPr>
            <p:ph type="dt" sz="half" idx="10"/>
          </p:nvPr>
        </p:nvSpPr>
        <p:spPr/>
        <p:txBody>
          <a:bodyPr/>
          <a:lstStyle/>
          <a:p>
            <a:fld id="{98071B2D-AC25-BB4B-9B4B-E3DCAA56428C}" type="datetimeFigureOut">
              <a:rPr lang="en-US" smtClean="0"/>
              <a:t>5/19/2020</a:t>
            </a:fld>
            <a:endParaRPr lang="en-US"/>
          </a:p>
        </p:txBody>
      </p:sp>
      <p:sp>
        <p:nvSpPr>
          <p:cNvPr id="6" name="Footer Placeholder 5">
            <a:extLst>
              <a:ext uri="{FF2B5EF4-FFF2-40B4-BE49-F238E27FC236}">
                <a16:creationId xmlns:a16="http://schemas.microsoft.com/office/drawing/2014/main" id="{ABA435E0-FF54-DA4F-9780-AC82B0998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49896-40F8-AE4E-8EDA-93D735C18739}"/>
              </a:ext>
            </a:extLst>
          </p:cNvPr>
          <p:cNvSpPr>
            <a:spLocks noGrp="1"/>
          </p:cNvSpPr>
          <p:nvPr>
            <p:ph type="sldNum" sz="quarter" idx="12"/>
          </p:nvPr>
        </p:nvSpPr>
        <p:spPr/>
        <p:txBody>
          <a:bodyPr/>
          <a:lstStyle/>
          <a:p>
            <a:fld id="{B842CB2A-FD9C-8049-8326-0BEA0487730A}" type="slidenum">
              <a:rPr lang="en-US" smtClean="0"/>
              <a:t>‹#›</a:t>
            </a:fld>
            <a:endParaRPr lang="en-US"/>
          </a:p>
        </p:txBody>
      </p:sp>
    </p:spTree>
    <p:extLst>
      <p:ext uri="{BB962C8B-B14F-4D97-AF65-F5344CB8AC3E}">
        <p14:creationId xmlns:p14="http://schemas.microsoft.com/office/powerpoint/2010/main" val="293932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9861F-2E43-F244-9711-50125B1D7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58607-5632-CD4C-B3F2-105B76D5B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FD35A-8B2C-FF43-B36F-ABB2F33EB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71B2D-AC25-BB4B-9B4B-E3DCAA56428C}" type="datetimeFigureOut">
              <a:rPr lang="en-US" smtClean="0"/>
              <a:t>5/19/2020</a:t>
            </a:fld>
            <a:endParaRPr lang="en-US"/>
          </a:p>
        </p:txBody>
      </p:sp>
      <p:sp>
        <p:nvSpPr>
          <p:cNvPr id="5" name="Footer Placeholder 4">
            <a:extLst>
              <a:ext uri="{FF2B5EF4-FFF2-40B4-BE49-F238E27FC236}">
                <a16:creationId xmlns:a16="http://schemas.microsoft.com/office/drawing/2014/main" id="{335FBB4E-A8BB-F146-8CDD-3A8DA25E3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C87558-F726-A04A-83D8-6CD675E15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2CB2A-FD9C-8049-8326-0BEA0487730A}" type="slidenum">
              <a:rPr lang="en-US" smtClean="0"/>
              <a:t>‹#›</a:t>
            </a:fld>
            <a:endParaRPr lang="en-US"/>
          </a:p>
        </p:txBody>
      </p:sp>
    </p:spTree>
    <p:extLst>
      <p:ext uri="{BB962C8B-B14F-4D97-AF65-F5344CB8AC3E}">
        <p14:creationId xmlns:p14="http://schemas.microsoft.com/office/powerpoint/2010/main" val="4256319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tiff"/><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92CE47ED-E210-4D0F-A013-0310D95E8521}"/>
              </a:ext>
            </a:extLst>
          </p:cNvPr>
          <p:cNvPicPr>
            <a:picLocks noChangeAspect="1"/>
          </p:cNvPicPr>
          <p:nvPr/>
        </p:nvPicPr>
        <p:blipFill rotWithShape="1">
          <a:blip r:embed="rId3" cstate="email">
            <a:alphaModFix amt="35000"/>
            <a:extLst>
              <a:ext uri="{28A0092B-C50C-407E-A947-70E740481C1C}">
                <a14:useLocalDpi xmlns:a14="http://schemas.microsoft.com/office/drawing/2010/main"/>
              </a:ext>
            </a:extLst>
          </a:blip>
          <a:srcRect r="7999" b="-1"/>
          <a:stretch/>
        </p:blipFill>
        <p:spPr>
          <a:xfrm>
            <a:off x="20" y="1"/>
            <a:ext cx="12191980" cy="6857999"/>
          </a:xfrm>
          <a:prstGeom prst="rect">
            <a:avLst/>
          </a:prstGeom>
        </p:spPr>
      </p:pic>
      <p:sp>
        <p:nvSpPr>
          <p:cNvPr id="2" name="Title 1">
            <a:extLst>
              <a:ext uri="{FF2B5EF4-FFF2-40B4-BE49-F238E27FC236}">
                <a16:creationId xmlns:a16="http://schemas.microsoft.com/office/drawing/2014/main" id="{1ACE2436-B0CC-024C-A5BA-81A1BA879F93}"/>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The </a:t>
            </a:r>
            <a:r>
              <a:rPr lang="en-US" sz="8000" dirty="0" err="1">
                <a:ln w="22225">
                  <a:solidFill>
                    <a:srgbClr val="FFFFFF"/>
                  </a:solidFill>
                </a:ln>
                <a:noFill/>
              </a:rPr>
              <a:t>Quadcorder</a:t>
            </a:r>
            <a:endParaRPr lang="en-US" sz="8000" dirty="0">
              <a:ln w="22225">
                <a:solidFill>
                  <a:srgbClr val="FFFFFF"/>
                </a:solidFill>
              </a:ln>
              <a:noFill/>
            </a:endParaRPr>
          </a:p>
        </p:txBody>
      </p:sp>
      <p:cxnSp>
        <p:nvCxnSpPr>
          <p:cNvPr id="32" name="Straight Connector 3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A42BE58-7C07-6E4B-99A7-D5BEE6093167}"/>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algn="l"/>
            <a:r>
              <a:rPr lang="en-US" dirty="0">
                <a:solidFill>
                  <a:srgbClr val="FFFFFF"/>
                </a:solidFill>
              </a:rPr>
              <a:t>#NurseHack4Health</a:t>
            </a:r>
          </a:p>
          <a:p>
            <a:pPr algn="l"/>
            <a:r>
              <a:rPr lang="en-US" dirty="0">
                <a:solidFill>
                  <a:srgbClr val="FFFFFF"/>
                </a:solidFill>
              </a:rPr>
              <a:t>Ivy Pearlstein</a:t>
            </a:r>
          </a:p>
          <a:p>
            <a:pPr algn="l"/>
            <a:r>
              <a:rPr lang="en-US" dirty="0">
                <a:solidFill>
                  <a:srgbClr val="FFFFFF"/>
                </a:solidFill>
              </a:rPr>
              <a:t>Larry Pearlstein</a:t>
            </a:r>
          </a:p>
          <a:p>
            <a:pPr algn="l"/>
            <a:r>
              <a:rPr lang="en-US" dirty="0">
                <a:solidFill>
                  <a:srgbClr val="FFFFFF"/>
                </a:solidFill>
              </a:rPr>
              <a:t>Robin Cogan</a:t>
            </a:r>
          </a:p>
          <a:p>
            <a:pPr algn="l"/>
            <a:r>
              <a:rPr lang="en-US" dirty="0">
                <a:solidFill>
                  <a:srgbClr val="FFFFFF"/>
                </a:solidFill>
              </a:rPr>
              <a:t>Rhonda </a:t>
            </a:r>
            <a:r>
              <a:rPr lang="en-US" dirty="0" err="1">
                <a:solidFill>
                  <a:srgbClr val="FFFFFF"/>
                </a:solidFill>
              </a:rPr>
              <a:t>Manns</a:t>
            </a:r>
            <a:endParaRPr lang="en-US" dirty="0">
              <a:solidFill>
                <a:srgbClr val="FFFFFF"/>
              </a:solidFill>
            </a:endParaRPr>
          </a:p>
          <a:p>
            <a:pPr algn="l"/>
            <a:r>
              <a:rPr lang="en-US" dirty="0">
                <a:solidFill>
                  <a:srgbClr val="FFFFFF"/>
                </a:solidFill>
              </a:rPr>
              <a:t>May 16, 2020</a:t>
            </a:r>
            <a:endParaRPr lang="en-US" sz="2000" dirty="0">
              <a:solidFill>
                <a:srgbClr val="FFFFFF"/>
              </a:solidFill>
            </a:endParaRPr>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20786" y="408046"/>
            <a:ext cx="2411425" cy="2411425"/>
          </a:xfrm>
          <a:prstGeom prst="rect">
            <a:avLst/>
          </a:prstGeom>
        </p:spPr>
      </p:pic>
    </p:spTree>
    <p:extLst>
      <p:ext uri="{BB962C8B-B14F-4D97-AF65-F5344CB8AC3E}">
        <p14:creationId xmlns:p14="http://schemas.microsoft.com/office/powerpoint/2010/main" val="473570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585"/>
    </mc:Choice>
    <mc:Fallback xmlns="">
      <p:transition spd="slow" advTm="205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C0AA-162B-B544-83EF-8ADC7DECD599}"/>
              </a:ext>
            </a:extLst>
          </p:cNvPr>
          <p:cNvSpPr>
            <a:spLocks noGrp="1"/>
          </p:cNvSpPr>
          <p:nvPr>
            <p:ph type="title"/>
          </p:nvPr>
        </p:nvSpPr>
        <p:spPr/>
        <p:txBody>
          <a:bodyPr/>
          <a:lstStyle/>
          <a:p>
            <a:r>
              <a:rPr lang="en-US"/>
              <a:t>Device Concept and system diagram</a:t>
            </a:r>
            <a:endParaRPr lang="en-US" dirty="0"/>
          </a:p>
        </p:txBody>
      </p:sp>
      <p:pic>
        <p:nvPicPr>
          <p:cNvPr id="5" name="Content Placeholder 4">
            <a:extLst>
              <a:ext uri="{FF2B5EF4-FFF2-40B4-BE49-F238E27FC236}">
                <a16:creationId xmlns:a16="http://schemas.microsoft.com/office/drawing/2014/main" id="{DFDBFEA8-3942-6E4B-A5D6-753405571719}"/>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38200" y="2712250"/>
            <a:ext cx="10515600" cy="2578087"/>
          </a:xfrm>
          <a:prstGeom prst="rect">
            <a:avLst/>
          </a:prstGeom>
        </p:spPr>
      </p:pic>
    </p:spTree>
    <p:extLst>
      <p:ext uri="{BB962C8B-B14F-4D97-AF65-F5344CB8AC3E}">
        <p14:creationId xmlns:p14="http://schemas.microsoft.com/office/powerpoint/2010/main" val="1359408947"/>
      </p:ext>
    </p:extLst>
  </p:cSld>
  <p:clrMapOvr>
    <a:masterClrMapping/>
  </p:clrMapOvr>
  <mc:AlternateContent xmlns:mc="http://schemas.openxmlformats.org/markup-compatibility/2006" xmlns:p14="http://schemas.microsoft.com/office/powerpoint/2010/main">
    <mc:Choice Requires="p14">
      <p:transition spd="slow" p14:dur="2000" advTm="12165"/>
    </mc:Choice>
    <mc:Fallback xmlns="">
      <p:transition spd="slow" advTm="121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C0AA-162B-B544-83EF-8ADC7DECD599}"/>
              </a:ext>
            </a:extLst>
          </p:cNvPr>
          <p:cNvSpPr>
            <a:spLocks noGrp="1"/>
          </p:cNvSpPr>
          <p:nvPr>
            <p:ph type="title"/>
          </p:nvPr>
        </p:nvSpPr>
        <p:spPr/>
        <p:txBody>
          <a:bodyPr/>
          <a:lstStyle/>
          <a:p>
            <a:r>
              <a:rPr lang="en-US"/>
              <a:t>Device Concept and system diagram</a:t>
            </a:r>
            <a:endParaRPr lang="en-US" dirty="0"/>
          </a:p>
        </p:txBody>
      </p:sp>
      <p:pic>
        <p:nvPicPr>
          <p:cNvPr id="5" name="Content Placeholder 4">
            <a:extLst>
              <a:ext uri="{FF2B5EF4-FFF2-40B4-BE49-F238E27FC236}">
                <a16:creationId xmlns:a16="http://schemas.microsoft.com/office/drawing/2014/main" id="{DFDBFEA8-3942-6E4B-A5D6-753405571719}"/>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838200" y="2712250"/>
            <a:ext cx="10515600" cy="2578087"/>
          </a:xfrm>
          <a:prstGeom prst="rect">
            <a:avLst/>
          </a:prstGeom>
        </p:spPr>
      </p:pic>
    </p:spTree>
    <p:extLst>
      <p:ext uri="{BB962C8B-B14F-4D97-AF65-F5344CB8AC3E}">
        <p14:creationId xmlns:p14="http://schemas.microsoft.com/office/powerpoint/2010/main" val="796525887"/>
      </p:ext>
    </p:extLst>
  </p:cSld>
  <p:clrMapOvr>
    <a:masterClrMapping/>
  </p:clrMapOvr>
  <mc:AlternateContent xmlns:mc="http://schemas.openxmlformats.org/markup-compatibility/2006" xmlns:p14="http://schemas.microsoft.com/office/powerpoint/2010/main">
    <mc:Choice Requires="p14">
      <p:transition spd="slow" p14:dur="2000" advTm="12165"/>
    </mc:Choice>
    <mc:Fallback xmlns="">
      <p:transition spd="slow" advTm="1216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C12EE-E717-1441-9E47-EF76E5FED2ED}"/>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The Challenge</a:t>
            </a:r>
          </a:p>
        </p:txBody>
      </p:sp>
      <p:graphicFrame>
        <p:nvGraphicFramePr>
          <p:cNvPr id="5" name="Content Placeholder 2">
            <a:extLst>
              <a:ext uri="{FF2B5EF4-FFF2-40B4-BE49-F238E27FC236}">
                <a16:creationId xmlns:a16="http://schemas.microsoft.com/office/drawing/2014/main" id="{7963B085-DF1A-490F-AD06-637B5176AD1D}"/>
              </a:ext>
            </a:extLst>
          </p:cNvPr>
          <p:cNvGraphicFramePr>
            <a:graphicFrameLocks noGrp="1"/>
          </p:cNvGraphicFramePr>
          <p:nvPr>
            <p:ph idx="1"/>
            <p:extLst>
              <p:ext uri="{D42A27DB-BD31-4B8C-83A1-F6EECF244321}">
                <p14:modId xmlns:p14="http://schemas.microsoft.com/office/powerpoint/2010/main" val="366955751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5514006"/>
      </p:ext>
    </p:extLst>
  </p:cSld>
  <p:clrMapOvr>
    <a:masterClrMapping/>
  </p:clrMapOvr>
  <mc:AlternateContent xmlns:mc="http://schemas.openxmlformats.org/markup-compatibility/2006" xmlns:p14="http://schemas.microsoft.com/office/powerpoint/2010/main">
    <mc:Choice Requires="p14">
      <p:transition spd="slow" p14:dur="2000" advTm="8222"/>
    </mc:Choice>
    <mc:Fallback xmlns="">
      <p:transition spd="slow" advTm="82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AED6A4-9B61-634A-8A18-EA42CB4EFED6}"/>
              </a:ext>
            </a:extLst>
          </p:cNvPr>
          <p:cNvSpPr>
            <a:spLocks noGrp="1"/>
          </p:cNvSpPr>
          <p:nvPr>
            <p:ph type="title"/>
          </p:nvPr>
        </p:nvSpPr>
        <p:spPr>
          <a:xfrm>
            <a:off x="767290" y="1166932"/>
            <a:ext cx="3582073" cy="4279709"/>
          </a:xfrm>
        </p:spPr>
        <p:txBody>
          <a:bodyPr vert="horz" lIns="91440" tIns="45720" rIns="91440" bIns="45720" rtlCol="0" anchor="ctr">
            <a:normAutofit/>
          </a:bodyPr>
          <a:lstStyle/>
          <a:p>
            <a:r>
              <a:rPr lang="en-US" sz="4800" kern="1200">
                <a:solidFill>
                  <a:schemeClr val="bg1"/>
                </a:solidFill>
                <a:latin typeface="+mj-lt"/>
                <a:ea typeface="+mj-ea"/>
                <a:cs typeface="+mj-cs"/>
              </a:rPr>
              <a:t>The Problem</a:t>
            </a:r>
          </a:p>
        </p:txBody>
      </p:sp>
      <p:sp>
        <p:nvSpPr>
          <p:cNvPr id="3" name="TextBox 2">
            <a:extLst>
              <a:ext uri="{FF2B5EF4-FFF2-40B4-BE49-F238E27FC236}">
                <a16:creationId xmlns:a16="http://schemas.microsoft.com/office/drawing/2014/main" id="{3C36A55D-0DE8-6041-BB52-23160F41D966}"/>
              </a:ext>
            </a:extLst>
          </p:cNvPr>
          <p:cNvSpPr txBox="1"/>
          <p:nvPr/>
        </p:nvSpPr>
        <p:spPr>
          <a:xfrm>
            <a:off x="5573864" y="1166933"/>
            <a:ext cx="5716988" cy="4279709"/>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dirty="0"/>
              <a:t>COVID-19 affects some people very seriously</a:t>
            </a:r>
          </a:p>
          <a:p>
            <a:pPr marL="342900" indent="-228600">
              <a:lnSpc>
                <a:spcPct val="90000"/>
              </a:lnSpc>
              <a:spcAft>
                <a:spcPts val="600"/>
              </a:spcAft>
              <a:buFont typeface="Arial" panose="020B0604020202020204" pitchFamily="34" charset="0"/>
              <a:buChar char="•"/>
            </a:pPr>
            <a:r>
              <a:rPr lang="en-US" sz="2400" dirty="0"/>
              <a:t>The vast majority have few or no symptoms and recover completely</a:t>
            </a:r>
          </a:p>
          <a:p>
            <a:pPr marL="342900" indent="-228600">
              <a:lnSpc>
                <a:spcPct val="90000"/>
              </a:lnSpc>
              <a:spcAft>
                <a:spcPts val="600"/>
              </a:spcAft>
              <a:buFont typeface="Arial" panose="020B0604020202020204" pitchFamily="34" charset="0"/>
              <a:buChar char="•"/>
            </a:pPr>
            <a:r>
              <a:rPr lang="en-US" sz="2400" dirty="0"/>
              <a:t>Many have symptoms that start mild but </a:t>
            </a:r>
            <a:r>
              <a:rPr lang="en-US" sz="2400" dirty="0">
                <a:solidFill>
                  <a:srgbClr val="FF0000"/>
                </a:solidFill>
              </a:rPr>
              <a:t>progress rapidly to become serious </a:t>
            </a:r>
            <a:r>
              <a:rPr lang="en-US" sz="2400" dirty="0"/>
              <a:t>while they remain quarantined at home</a:t>
            </a:r>
          </a:p>
        </p:txBody>
      </p:sp>
    </p:spTree>
    <p:extLst>
      <p:ext uri="{BB962C8B-B14F-4D97-AF65-F5344CB8AC3E}">
        <p14:creationId xmlns:p14="http://schemas.microsoft.com/office/powerpoint/2010/main" val="898635923"/>
      </p:ext>
    </p:extLst>
  </p:cSld>
  <p:clrMapOvr>
    <a:masterClrMapping/>
  </p:clrMapOvr>
  <mc:AlternateContent xmlns:mc="http://schemas.openxmlformats.org/markup-compatibility/2006" xmlns:p14="http://schemas.microsoft.com/office/powerpoint/2010/main">
    <mc:Choice Requires="p14">
      <p:transition spd="slow" p14:dur="2000" advTm="20926"/>
    </mc:Choice>
    <mc:Fallback xmlns="">
      <p:transition spd="slow" advTm="209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6E852B-1910-6447-94FB-C9DB82B0CE30}"/>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430452" y="1179871"/>
            <a:ext cx="3644511" cy="3908323"/>
          </a:xfrm>
          <a:prstGeom prst="rect">
            <a:avLst/>
          </a:prstGeom>
          <a:ln w="12700">
            <a:solidFill>
              <a:schemeClr val="tx1"/>
            </a:solidFill>
          </a:ln>
        </p:spPr>
      </p:pic>
      <p:pic>
        <p:nvPicPr>
          <p:cNvPr id="5" name="Content Placeholder 3">
            <a:extLst>
              <a:ext uri="{FF2B5EF4-FFF2-40B4-BE49-F238E27FC236}">
                <a16:creationId xmlns:a16="http://schemas.microsoft.com/office/drawing/2014/main" id="{93E50E02-2463-DC4F-83EA-5424F8F1423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266689" y="1179870"/>
            <a:ext cx="3654281" cy="3908323"/>
          </a:xfrm>
          <a:prstGeom prst="rect">
            <a:avLst/>
          </a:prstGeom>
          <a:ln w="12700">
            <a:solidFill>
              <a:schemeClr val="tx1"/>
            </a:solidFill>
          </a:ln>
        </p:spPr>
      </p:pic>
      <p:pic>
        <p:nvPicPr>
          <p:cNvPr id="6" name="Content Placeholder 3" descr="A close up of text on a white background&#10;&#10;Description automatically generated">
            <a:extLst>
              <a:ext uri="{FF2B5EF4-FFF2-40B4-BE49-F238E27FC236}">
                <a16:creationId xmlns:a16="http://schemas.microsoft.com/office/drawing/2014/main" id="{653AD7E1-1FFA-CC4F-B226-3CCA6B37A4F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12696" y="1179871"/>
            <a:ext cx="3585886" cy="3908323"/>
          </a:xfrm>
          <a:prstGeom prst="rect">
            <a:avLst/>
          </a:prstGeom>
          <a:ln w="12700">
            <a:solidFill>
              <a:schemeClr val="tx1"/>
            </a:solidFill>
          </a:ln>
        </p:spPr>
      </p:pic>
    </p:spTree>
    <p:extLst>
      <p:ext uri="{BB962C8B-B14F-4D97-AF65-F5344CB8AC3E}">
        <p14:creationId xmlns:p14="http://schemas.microsoft.com/office/powerpoint/2010/main" val="1401288771"/>
      </p:ext>
    </p:extLst>
  </p:cSld>
  <p:clrMapOvr>
    <a:masterClrMapping/>
  </p:clrMapOvr>
  <mc:AlternateContent xmlns:mc="http://schemas.openxmlformats.org/markup-compatibility/2006" xmlns:p14="http://schemas.microsoft.com/office/powerpoint/2010/main">
    <mc:Choice Requires="p14">
      <p:transition spd="slow" p14:dur="2000" advTm="17454"/>
    </mc:Choice>
    <mc:Fallback xmlns="">
      <p:transition spd="slow" advTm="174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text on a white background&#10;&#10;Description automatically generated">
            <a:extLst>
              <a:ext uri="{FF2B5EF4-FFF2-40B4-BE49-F238E27FC236}">
                <a16:creationId xmlns:a16="http://schemas.microsoft.com/office/drawing/2014/main" id="{3EDBC2E4-F074-F249-8FD5-D8208B77B4A8}"/>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447138" y="1552292"/>
            <a:ext cx="6162562" cy="4923570"/>
          </a:xfrm>
          <a:prstGeom prst="rect">
            <a:avLst/>
          </a:prstGeom>
          <a:ln w="12700">
            <a:solidFill>
              <a:schemeClr val="tx1"/>
            </a:solidFill>
          </a:ln>
        </p:spPr>
      </p:pic>
      <p:pic>
        <p:nvPicPr>
          <p:cNvPr id="5" name="Content Placeholder 3" descr="A close up of text on a white background&#10;&#10;Description automatically generated">
            <a:extLst>
              <a:ext uri="{FF2B5EF4-FFF2-40B4-BE49-F238E27FC236}">
                <a16:creationId xmlns:a16="http://schemas.microsoft.com/office/drawing/2014/main" id="{F5510150-0ED0-9F47-BCDA-D3CBE07F561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3467" y="1552292"/>
            <a:ext cx="4661679" cy="5122725"/>
          </a:xfrm>
          <a:prstGeom prst="rect">
            <a:avLst/>
          </a:prstGeom>
          <a:ln w="12700">
            <a:solidFill>
              <a:schemeClr val="tx1"/>
            </a:solidFill>
          </a:ln>
        </p:spPr>
      </p:pic>
    </p:spTree>
    <p:extLst>
      <p:ext uri="{BB962C8B-B14F-4D97-AF65-F5344CB8AC3E}">
        <p14:creationId xmlns:p14="http://schemas.microsoft.com/office/powerpoint/2010/main" val="3950162249"/>
      </p:ext>
    </p:extLst>
  </p:cSld>
  <p:clrMapOvr>
    <a:masterClrMapping/>
  </p:clrMapOvr>
  <mc:AlternateContent xmlns:mc="http://schemas.openxmlformats.org/markup-compatibility/2006" xmlns:p14="http://schemas.microsoft.com/office/powerpoint/2010/main">
    <mc:Choice Requires="p14">
      <p:transition spd="slow" p14:dur="2000" advTm="1929"/>
    </mc:Choice>
    <mc:Fallback xmlns="">
      <p:transition spd="slow" advTm="19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C82FBD43-22B4-DB45-8A55-FD0BE87D402C}"/>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369306" y="1287411"/>
            <a:ext cx="3909877" cy="4094112"/>
          </a:xfrm>
          <a:prstGeom prst="rect">
            <a:avLst/>
          </a:prstGeom>
          <a:ln w="12700">
            <a:solidFill>
              <a:schemeClr val="tx1"/>
            </a:solidFill>
          </a:ln>
        </p:spPr>
      </p:pic>
      <p:pic>
        <p:nvPicPr>
          <p:cNvPr id="5" name="Content Placeholder 3">
            <a:extLst>
              <a:ext uri="{FF2B5EF4-FFF2-40B4-BE49-F238E27FC236}">
                <a16:creationId xmlns:a16="http://schemas.microsoft.com/office/drawing/2014/main" id="{E04DB2A5-6E2D-0142-8BE5-9E094FB062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13146" y="1287411"/>
            <a:ext cx="3408348" cy="4094112"/>
          </a:xfrm>
          <a:prstGeom prst="rect">
            <a:avLst/>
          </a:prstGeom>
          <a:ln w="12700">
            <a:solidFill>
              <a:schemeClr val="tx1"/>
            </a:solidFill>
          </a:ln>
        </p:spPr>
      </p:pic>
      <p:pic>
        <p:nvPicPr>
          <p:cNvPr id="7" name="Content Placeholder 6">
            <a:extLst>
              <a:ext uri="{FF2B5EF4-FFF2-40B4-BE49-F238E27FC236}">
                <a16:creationId xmlns:a16="http://schemas.microsoft.com/office/drawing/2014/main" id="{C8FFAC4B-9F57-554A-AF7C-3DBEB753497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55458" y="1287411"/>
            <a:ext cx="3766583" cy="4094112"/>
          </a:xfrm>
          <a:prstGeom prst="rect">
            <a:avLst/>
          </a:prstGeom>
          <a:ln w="12700">
            <a:solidFill>
              <a:schemeClr val="tx1"/>
            </a:solidFill>
          </a:ln>
        </p:spPr>
      </p:pic>
    </p:spTree>
    <p:extLst>
      <p:ext uri="{BB962C8B-B14F-4D97-AF65-F5344CB8AC3E}">
        <p14:creationId xmlns:p14="http://schemas.microsoft.com/office/powerpoint/2010/main" val="1672953116"/>
      </p:ext>
    </p:extLst>
  </p:cSld>
  <p:clrMapOvr>
    <a:masterClrMapping/>
  </p:clrMapOvr>
  <mc:AlternateContent xmlns:mc="http://schemas.openxmlformats.org/markup-compatibility/2006" xmlns:p14="http://schemas.microsoft.com/office/powerpoint/2010/main">
    <mc:Choice Requires="p14">
      <p:transition spd="slow" p14:dur="2000" advTm="12153"/>
    </mc:Choice>
    <mc:Fallback xmlns="">
      <p:transition spd="slow" advTm="121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2F1D-394D-234D-B51B-8FCC745B0256}"/>
              </a:ext>
            </a:extLst>
          </p:cNvPr>
          <p:cNvSpPr>
            <a:spLocks noGrp="1"/>
          </p:cNvSpPr>
          <p:nvPr>
            <p:ph type="title"/>
          </p:nvPr>
        </p:nvSpPr>
        <p:spPr/>
        <p:txBody>
          <a:bodyPr>
            <a:normAutofit fontScale="90000"/>
          </a:bodyPr>
          <a:lstStyle/>
          <a:p>
            <a:r>
              <a:rPr lang="en-US" sz="4000" dirty="0">
                <a:solidFill>
                  <a:schemeClr val="accent5">
                    <a:lumMod val="75000"/>
                  </a:schemeClr>
                </a:solidFill>
                <a:latin typeface="Tw Cen MT" panose="020B0602020104020603" pitchFamily="34" charset="77"/>
              </a:rPr>
              <a:t>The</a:t>
            </a:r>
            <a:r>
              <a:rPr lang="en-US" sz="4000" dirty="0">
                <a:solidFill>
                  <a:schemeClr val="accent5">
                    <a:lumMod val="75000"/>
                  </a:schemeClr>
                </a:solidFill>
              </a:rPr>
              <a:t> </a:t>
            </a:r>
            <a:r>
              <a:rPr lang="en-US" sz="4000" dirty="0" err="1">
                <a:solidFill>
                  <a:schemeClr val="accent5">
                    <a:lumMod val="75000"/>
                  </a:schemeClr>
                </a:solidFill>
                <a:latin typeface="Tw Cen MT" panose="020B0602020104020603" pitchFamily="34" charset="77"/>
              </a:rPr>
              <a:t>Quadcorder</a:t>
            </a:r>
            <a:r>
              <a:rPr lang="en-US" sz="4000" dirty="0">
                <a:solidFill>
                  <a:schemeClr val="accent5">
                    <a:lumMod val="75000"/>
                  </a:schemeClr>
                </a:solidFill>
                <a:latin typeface="Tw Cen MT" panose="020B0602020104020603" pitchFamily="34" charset="77"/>
              </a:rPr>
              <a:t> </a:t>
            </a:r>
            <a:r>
              <a:rPr lang="en-US" sz="3100" dirty="0">
                <a:latin typeface="Tw Cen MT" panose="020B0602020104020603" pitchFamily="34" charset="77"/>
              </a:rPr>
              <a:t>measures and transmits four useful indicators for tracking COVID-19 severity</a:t>
            </a:r>
          </a:p>
        </p:txBody>
      </p:sp>
      <p:sp>
        <p:nvSpPr>
          <p:cNvPr id="4" name="Text Placeholder 3">
            <a:extLst>
              <a:ext uri="{FF2B5EF4-FFF2-40B4-BE49-F238E27FC236}">
                <a16:creationId xmlns:a16="http://schemas.microsoft.com/office/drawing/2014/main" id="{203B3E13-9154-5A4C-86AC-5A6514BAB7C2}"/>
              </a:ext>
            </a:extLst>
          </p:cNvPr>
          <p:cNvSpPr>
            <a:spLocks noGrp="1"/>
          </p:cNvSpPr>
          <p:nvPr>
            <p:ph type="body" sz="half" idx="2"/>
          </p:nvPr>
        </p:nvSpPr>
        <p:spPr/>
        <p:txBody>
          <a:bodyPr>
            <a:normAutofit/>
          </a:bodyPr>
          <a:lstStyle/>
          <a:p>
            <a:endParaRPr lang="en-US" dirty="0"/>
          </a:p>
          <a:p>
            <a:pPr marL="342900" indent="-342900">
              <a:buFont typeface="Arial" panose="020B0604020202020204" pitchFamily="34" charset="0"/>
              <a:buChar char="•"/>
            </a:pPr>
            <a:r>
              <a:rPr lang="en-US" sz="2400" dirty="0">
                <a:latin typeface="Tw Cen MT" panose="020B0602020104020603" pitchFamily="34" charset="77"/>
              </a:rPr>
              <a:t>Temperature</a:t>
            </a:r>
          </a:p>
          <a:p>
            <a:pPr marL="342900" indent="-342900">
              <a:buFont typeface="Arial" panose="020B0604020202020204" pitchFamily="34" charset="0"/>
              <a:buChar char="•"/>
            </a:pPr>
            <a:r>
              <a:rPr lang="en-US" sz="2400" dirty="0">
                <a:latin typeface="Tw Cen MT" panose="020B0602020104020603" pitchFamily="34" charset="77"/>
              </a:rPr>
              <a:t>Pulse</a:t>
            </a:r>
          </a:p>
          <a:p>
            <a:pPr marL="342900" indent="-342900">
              <a:buFont typeface="Arial" panose="020B0604020202020204" pitchFamily="34" charset="0"/>
              <a:buChar char="•"/>
            </a:pPr>
            <a:r>
              <a:rPr lang="en-US" sz="2400" dirty="0">
                <a:latin typeface="Tw Cen MT" panose="020B0602020104020603" pitchFamily="34" charset="77"/>
              </a:rPr>
              <a:t>Oxygen saturation</a:t>
            </a:r>
          </a:p>
          <a:p>
            <a:pPr marL="342900" indent="-342900">
              <a:buFont typeface="Arial" panose="020B0604020202020204" pitchFamily="34" charset="0"/>
              <a:buChar char="•"/>
            </a:pPr>
            <a:r>
              <a:rPr lang="en-US" sz="2400" dirty="0">
                <a:latin typeface="Tw Cen MT" panose="020B0602020104020603" pitchFamily="34" charset="77"/>
              </a:rPr>
              <a:t>FEV1 </a:t>
            </a:r>
          </a:p>
          <a:p>
            <a:r>
              <a:rPr lang="en-US" sz="2400" dirty="0">
                <a:latin typeface="Tw Cen MT" panose="020B0602020104020603" pitchFamily="34" charset="77"/>
              </a:rPr>
              <a:t>   - </a:t>
            </a:r>
            <a:r>
              <a:rPr lang="en-US" sz="2400" dirty="0">
                <a:solidFill>
                  <a:srgbClr val="0070C0"/>
                </a:solidFill>
                <a:latin typeface="Tw Cen MT" panose="020B0602020104020603" pitchFamily="34" charset="77"/>
              </a:rPr>
              <a:t> to the provider</a:t>
            </a:r>
          </a:p>
          <a:p>
            <a:pPr marL="342900" indent="-342900">
              <a:buFont typeface="Arial" panose="020B0604020202020204" pitchFamily="34" charset="0"/>
              <a:buChar char="•"/>
            </a:pPr>
            <a:r>
              <a:rPr lang="en-US" sz="2400" dirty="0">
                <a:solidFill>
                  <a:schemeClr val="accent6">
                    <a:lumMod val="75000"/>
                  </a:schemeClr>
                </a:solidFill>
                <a:latin typeface="Tw Cen MT" panose="020B0602020104020603" pitchFamily="34" charset="77"/>
              </a:rPr>
              <a:t>You are OK!!</a:t>
            </a:r>
            <a:endParaRPr lang="en-US" sz="2400" dirty="0">
              <a:latin typeface="Tw Cen MT" panose="020B0602020104020603" pitchFamily="34" charset="77"/>
            </a:endParaRPr>
          </a:p>
          <a:p>
            <a:r>
              <a:rPr lang="en-US" sz="2400" dirty="0">
                <a:solidFill>
                  <a:schemeClr val="accent6">
                    <a:lumMod val="75000"/>
                  </a:schemeClr>
                </a:solidFill>
                <a:latin typeface="Tw Cen MT" panose="020B0602020104020603" pitchFamily="34" charset="77"/>
              </a:rPr>
              <a:t>   -  to patient</a:t>
            </a:r>
          </a:p>
        </p:txBody>
      </p:sp>
      <p:pic>
        <p:nvPicPr>
          <p:cNvPr id="7" name="Content Placeholder 3" descr="A close up of text on a white background&#10;&#10;Description automatically generated">
            <a:extLst>
              <a:ext uri="{FF2B5EF4-FFF2-40B4-BE49-F238E27FC236}">
                <a16:creationId xmlns:a16="http://schemas.microsoft.com/office/drawing/2014/main" id="{43FA3BB5-B51F-594E-BA0F-4AAD413289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91134" y="457199"/>
            <a:ext cx="4802494" cy="6117827"/>
          </a:xfrm>
          <a:prstGeom prst="rect">
            <a:avLst/>
          </a:prstGeom>
          <a:ln w="12700">
            <a:solidFill>
              <a:schemeClr val="tx1"/>
            </a:solidFill>
          </a:ln>
        </p:spPr>
      </p:pic>
      <p:sp>
        <p:nvSpPr>
          <p:cNvPr id="3" name="Striped Right Arrow 2">
            <a:extLst>
              <a:ext uri="{FF2B5EF4-FFF2-40B4-BE49-F238E27FC236}">
                <a16:creationId xmlns:a16="http://schemas.microsoft.com/office/drawing/2014/main" id="{DC074369-5668-5E43-8DA2-D4C57266BFB9}"/>
              </a:ext>
            </a:extLst>
          </p:cNvPr>
          <p:cNvSpPr/>
          <p:nvPr/>
        </p:nvSpPr>
        <p:spPr>
          <a:xfrm>
            <a:off x="3492219" y="4205510"/>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D7219EF9-31EA-E045-9953-EBE84063C6A1}"/>
              </a:ext>
            </a:extLst>
          </p:cNvPr>
          <p:cNvSpPr/>
          <p:nvPr/>
        </p:nvSpPr>
        <p:spPr>
          <a:xfrm>
            <a:off x="3136560" y="503724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917622"/>
      </p:ext>
    </p:extLst>
  </p:cSld>
  <p:clrMapOvr>
    <a:masterClrMapping/>
  </p:clrMapOvr>
  <mc:AlternateContent xmlns:mc="http://schemas.openxmlformats.org/markup-compatibility/2006" xmlns:p14="http://schemas.microsoft.com/office/powerpoint/2010/main">
    <mc:Choice Requires="p14">
      <p:transition spd="slow" p14:dur="2000" advTm="34668"/>
    </mc:Choice>
    <mc:Fallback xmlns="">
      <p:transition spd="slow" advTm="3466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C52FB-E361-554F-8CC7-6A4FC4DD63C1}"/>
              </a:ext>
            </a:extLst>
          </p:cNvPr>
          <p:cNvSpPr>
            <a:spLocks noGrp="1"/>
          </p:cNvSpPr>
          <p:nvPr>
            <p:ph type="title"/>
          </p:nvPr>
        </p:nvSpPr>
        <p:spPr>
          <a:xfrm>
            <a:off x="767290" y="1780661"/>
            <a:ext cx="3582073" cy="3196856"/>
          </a:xfrm>
        </p:spPr>
        <p:txBody>
          <a:bodyPr anchor="t">
            <a:normAutofit/>
          </a:bodyPr>
          <a:lstStyle/>
          <a:p>
            <a:r>
              <a:rPr lang="en-US" sz="4100">
                <a:solidFill>
                  <a:schemeClr val="bg1"/>
                </a:solidFill>
              </a:rPr>
              <a:t>Reduces barriers to care due to social determinants of health</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13F144F7-2A27-441E-8427-2589C31381EE}"/>
              </a:ext>
            </a:extLst>
          </p:cNvPr>
          <p:cNvGraphicFramePr>
            <a:graphicFrameLocks noGrp="1"/>
          </p:cNvGraphicFramePr>
          <p:nvPr>
            <p:ph idx="1"/>
            <p:extLst>
              <p:ext uri="{D42A27DB-BD31-4B8C-83A1-F6EECF244321}">
                <p14:modId xmlns:p14="http://schemas.microsoft.com/office/powerpoint/2010/main" val="2520600922"/>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018329" y="5207381"/>
            <a:ext cx="1420755" cy="1420755"/>
          </a:xfrm>
          <a:prstGeom prst="rect">
            <a:avLst/>
          </a:prstGeom>
        </p:spPr>
      </p:pic>
    </p:spTree>
    <p:extLst>
      <p:ext uri="{BB962C8B-B14F-4D97-AF65-F5344CB8AC3E}">
        <p14:creationId xmlns:p14="http://schemas.microsoft.com/office/powerpoint/2010/main" val="3429052667"/>
      </p:ext>
    </p:extLst>
  </p:cSld>
  <p:clrMapOvr>
    <a:masterClrMapping/>
  </p:clrMapOvr>
  <mc:AlternateContent xmlns:mc="http://schemas.openxmlformats.org/markup-compatibility/2006" xmlns:p14="http://schemas.microsoft.com/office/powerpoint/2010/main">
    <mc:Choice Requires="p14">
      <p:transition spd="slow" p14:dur="2000" advTm="36605"/>
    </mc:Choice>
    <mc:Fallback xmlns="">
      <p:transition spd="slow" advTm="3660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FC475C-CEA8-4A2E-905E-1605A3C7DE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4a63f3-eb78-4c02-b427-e40ea3e01532"/>
    <ds:schemaRef ds:uri="c559991b-f02c-4c14-9d90-11006b84b2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E4D862-1676-4B70-A689-1B41FAAD91C1}">
  <ds:schemaRefs>
    <ds:schemaRef ds:uri="http://schemas.microsoft.com/sharepoint/v3/contenttype/forms"/>
  </ds:schemaRefs>
</ds:datastoreItem>
</file>

<file path=customXml/itemProps3.xml><?xml version="1.0" encoding="utf-8"?>
<ds:datastoreItem xmlns:ds="http://schemas.openxmlformats.org/officeDocument/2006/customXml" ds:itemID="{DC8A8666-65C7-4A65-9557-9FF52178F502}">
  <ds:schemaRefs>
    <ds:schemaRef ds:uri="http://schemas.microsoft.com/office/2006/documentManagement/types"/>
    <ds:schemaRef ds:uri="http://www.w3.org/XML/1998/namespace"/>
    <ds:schemaRef ds:uri="http://schemas.microsoft.com/office/infopath/2007/PartnerControls"/>
    <ds:schemaRef ds:uri="e24a63f3-eb78-4c02-b427-e40ea3e01532"/>
    <ds:schemaRef ds:uri="http://purl.org/dc/dcmitype/"/>
    <ds:schemaRef ds:uri="http://purl.org/dc/terms/"/>
    <ds:schemaRef ds:uri="http://schemas.openxmlformats.org/package/2006/metadata/core-properties"/>
    <ds:schemaRef ds:uri="c559991b-f02c-4c14-9d90-11006b84b26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676</TotalTime>
  <Words>358</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Tw Cen MT</vt:lpstr>
      <vt:lpstr>Office Theme</vt:lpstr>
      <vt:lpstr>The Quadcorder</vt:lpstr>
      <vt:lpstr>Device Concept and system diagram</vt:lpstr>
      <vt:lpstr>The Challenge</vt:lpstr>
      <vt:lpstr>The Problem</vt:lpstr>
      <vt:lpstr>PowerPoint Presentation</vt:lpstr>
      <vt:lpstr>PowerPoint Presentation</vt:lpstr>
      <vt:lpstr>PowerPoint Presentation</vt:lpstr>
      <vt:lpstr>The Quadcorder measures and transmits four useful indicators for tracking COVID-19 severity</vt:lpstr>
      <vt:lpstr>Reduces barriers to care due to social determinants of health</vt:lpstr>
      <vt:lpstr>Device Concept and system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Quadcorder</dc:title>
  <dc:creator>Larry Pearlstein</dc:creator>
  <cp:lastModifiedBy>Jeffrey Fattic</cp:lastModifiedBy>
  <cp:revision>11</cp:revision>
  <dcterms:created xsi:type="dcterms:W3CDTF">2020-05-17T00:36:09Z</dcterms:created>
  <dcterms:modified xsi:type="dcterms:W3CDTF">2020-05-19T21:35:37Z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