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4"/>
  </p:sldMasterIdLst>
  <p:notesMasterIdLst>
    <p:notesMasterId r:id="rId13"/>
  </p:notesMasterIdLst>
  <p:sldIdLst>
    <p:sldId id="256" r:id="rId5"/>
    <p:sldId id="257" r:id="rId6"/>
    <p:sldId id="258" r:id="rId7"/>
    <p:sldId id="259" r:id="rId8"/>
    <p:sldId id="261" r:id="rId9"/>
    <p:sldId id="262"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p:restoredTop sz="54902"/>
  </p:normalViewPr>
  <p:slideViewPr>
    <p:cSldViewPr snapToGrid="0">
      <p:cViewPr varScale="1">
        <p:scale>
          <a:sx n="61" d="100"/>
          <a:sy n="61" d="100"/>
        </p:scale>
        <p:origin x="24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691FE6-0721-45D4-A8A8-39357F63AAFE}" type="datetimeFigureOut">
              <a:rPr lang="en-US" smtClean="0"/>
              <a:t>5/19/2020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A5B218-038D-4012-9BB3-4C4BB646AE13}" type="slidenum">
              <a:rPr lang="en-US" smtClean="0"/>
              <a:t>‹#›</a:t>
            </a:fld>
            <a:endParaRPr lang="en-US"/>
          </a:p>
        </p:txBody>
      </p:sp>
    </p:spTree>
    <p:extLst>
      <p:ext uri="{BB962C8B-B14F-4D97-AF65-F5344CB8AC3E}">
        <p14:creationId xmlns:p14="http://schemas.microsoft.com/office/powerpoint/2010/main" val="275080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 am going to share a story from a friend: </a:t>
            </a:r>
          </a:p>
          <a:p>
            <a:r>
              <a:rPr lang="en-US" sz="1200" b="0" i="0" kern="1200" dirty="0">
                <a:solidFill>
                  <a:schemeClr val="tx1"/>
                </a:solidFill>
                <a:effectLst/>
                <a:latin typeface="+mn-lt"/>
                <a:ea typeface="+mn-ea"/>
                <a:cs typeface="+mn-cs"/>
              </a:rPr>
              <a:t>I am a mom, a wife to a scientist, and a nurse for life.  I’ve been fighting </a:t>
            </a:r>
            <a:r>
              <a:rPr lang="en-US" sz="1200" b="0" i="0" kern="1200" dirty="0" err="1">
                <a:solidFill>
                  <a:schemeClr val="tx1"/>
                </a:solidFill>
                <a:effectLst/>
                <a:latin typeface="+mn-lt"/>
                <a:ea typeface="+mn-ea"/>
                <a:cs typeface="+mn-cs"/>
              </a:rPr>
              <a:t>Chrones</a:t>
            </a:r>
            <a:r>
              <a:rPr lang="en-US" sz="1200" b="0" i="0" kern="1200" dirty="0">
                <a:solidFill>
                  <a:schemeClr val="tx1"/>
                </a:solidFill>
                <a:effectLst/>
                <a:latin typeface="+mn-lt"/>
                <a:ea typeface="+mn-ea"/>
                <a:cs typeface="+mn-cs"/>
              </a:rPr>
              <a:t> di. for 13 years. </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 stay home as much as possible, in the wake of COVID-19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With states reopening, I encourage you to continue to make decisions with the wellbeing of others in mind.  What a world this could be if we all truly believed that ‘we are in this together.’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How many you can relate the emotion of this story? </a:t>
            </a:r>
          </a:p>
        </p:txBody>
      </p:sp>
      <p:sp>
        <p:nvSpPr>
          <p:cNvPr id="4" name="Slide Number Placeholder 3"/>
          <p:cNvSpPr>
            <a:spLocks noGrp="1"/>
          </p:cNvSpPr>
          <p:nvPr>
            <p:ph type="sldNum" sz="quarter" idx="5"/>
          </p:nvPr>
        </p:nvSpPr>
        <p:spPr/>
        <p:txBody>
          <a:bodyPr/>
          <a:lstStyle/>
          <a:p>
            <a:fld id="{16A5B218-038D-4012-9BB3-4C4BB646AE13}" type="slidenum">
              <a:rPr lang="en-US" smtClean="0"/>
              <a:t>1</a:t>
            </a:fld>
            <a:endParaRPr lang="en-US"/>
          </a:p>
        </p:txBody>
      </p:sp>
    </p:spTree>
    <p:extLst>
      <p:ext uri="{BB962C8B-B14F-4D97-AF65-F5344CB8AC3E}">
        <p14:creationId xmlns:p14="http://schemas.microsoft.com/office/powerpoint/2010/main" val="2344015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cs typeface="Calibri"/>
              </a:rPr>
              <a:t>This story  highlights our current problem How do we get and maintain people buy in to practice proper hygiene as our businesses reopen</a:t>
            </a:r>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sz="1200" b="1" i="0" kern="1200" dirty="0">
                <a:solidFill>
                  <a:schemeClr val="tx1"/>
                </a:solidFill>
                <a:effectLst/>
                <a:latin typeface="+mn-lt"/>
                <a:ea typeface="+mn-ea"/>
                <a:cs typeface="+mn-cs"/>
              </a:rPr>
              <a:t>Everyone wants to get back to business. </a:t>
            </a:r>
            <a:r>
              <a:rPr lang="en-US" sz="1200" b="0" i="0" kern="1200" dirty="0">
                <a:solidFill>
                  <a:schemeClr val="tx1"/>
                </a:solidFill>
                <a:effectLst/>
                <a:latin typeface="+mn-lt"/>
                <a:ea typeface="+mn-ea"/>
                <a:cs typeface="+mn-cs"/>
              </a:rPr>
              <a:t>Business want to reopen and want to maintain social distances.</a:t>
            </a:r>
            <a:endParaRPr lang="en-US" dirty="0">
              <a:cs typeface="Calibri"/>
            </a:endParaRPr>
          </a:p>
        </p:txBody>
      </p:sp>
      <p:sp>
        <p:nvSpPr>
          <p:cNvPr id="4" name="Slide Number Placeholder 3"/>
          <p:cNvSpPr>
            <a:spLocks noGrp="1"/>
          </p:cNvSpPr>
          <p:nvPr>
            <p:ph type="sldNum" sz="quarter" idx="5"/>
          </p:nvPr>
        </p:nvSpPr>
        <p:spPr/>
        <p:txBody>
          <a:bodyPr/>
          <a:lstStyle/>
          <a:p>
            <a:fld id="{16A5B218-038D-4012-9BB3-4C4BB646AE13}" type="slidenum">
              <a:rPr lang="en-US" smtClean="0"/>
              <a:t>2</a:t>
            </a:fld>
            <a:endParaRPr lang="en-US"/>
          </a:p>
        </p:txBody>
      </p:sp>
    </p:spTree>
    <p:extLst>
      <p:ext uri="{BB962C8B-B14F-4D97-AF65-F5344CB8AC3E}">
        <p14:creationId xmlns:p14="http://schemas.microsoft.com/office/powerpoint/2010/main" val="426975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Enter OPEN: </a:t>
            </a:r>
          </a:p>
          <a:p>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Solution: </a:t>
            </a:r>
            <a:r>
              <a:rPr lang="en-US" b="1" dirty="0"/>
              <a:t> O.P.E.N . Open Prepare Empowered Networks. </a:t>
            </a:r>
            <a:r>
              <a:rPr lang="en-US" dirty="0"/>
              <a:t>Maintain</a:t>
            </a:r>
            <a:r>
              <a:rPr lang="en-US" sz="1200" b="0" i="0" kern="1200" dirty="0">
                <a:solidFill>
                  <a:schemeClr val="tx1"/>
                </a:solidFill>
                <a:effectLst/>
                <a:latin typeface="+mn-lt"/>
                <a:ea typeface="+mn-ea"/>
                <a:cs typeface="+mn-cs"/>
              </a:rPr>
              <a:t> proper infection control practices by encouraging behavioral change through an app. The app will have a reward feature that business could participate in. It also a platform where business could promote themselves. It can also be easily connected with social media to encourage a sense of community. Customers will feel like they are contributing to the efforts and get rewarded for positive behavior. They will also have an added sense of security and safety.</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Social media filter </a:t>
            </a:r>
            <a:r>
              <a:rPr lang="en-US" sz="1200" b="1" i="0" kern="1200" dirty="0" err="1">
                <a:solidFill>
                  <a:schemeClr val="tx1"/>
                </a:solidFill>
                <a:effectLst/>
                <a:latin typeface="+mn-lt"/>
                <a:ea typeface="+mn-ea"/>
                <a:cs typeface="+mn-cs"/>
              </a:rPr>
              <a:t>checkin</a:t>
            </a:r>
            <a:r>
              <a:rPr lang="en-US" sz="1200" b="1" i="0" kern="1200" dirty="0">
                <a:solidFill>
                  <a:schemeClr val="tx1"/>
                </a:solidFill>
                <a:effectLst/>
                <a:latin typeface="+mn-lt"/>
                <a:ea typeface="+mn-ea"/>
                <a:cs typeface="+mn-cs"/>
              </a:rPr>
              <a:t> that acknowledges proper masking and geotags and earns rewards points at </a:t>
            </a:r>
            <a:r>
              <a:rPr lang="en-US" sz="1200" b="1" i="0" kern="1200" dirty="0" err="1">
                <a:solidFill>
                  <a:schemeClr val="tx1"/>
                </a:solidFill>
                <a:effectLst/>
                <a:latin typeface="+mn-lt"/>
                <a:ea typeface="+mn-ea"/>
                <a:cs typeface="+mn-cs"/>
              </a:rPr>
              <a:t>checkin</a:t>
            </a:r>
            <a:r>
              <a:rPr lang="en-US" sz="1200" b="1" i="0" kern="1200" dirty="0">
                <a:solidFill>
                  <a:schemeClr val="tx1"/>
                </a:solidFill>
                <a:effectLst/>
                <a:latin typeface="+mn-lt"/>
                <a:ea typeface="+mn-ea"/>
                <a:cs typeface="+mn-cs"/>
              </a:rPr>
              <a:t> to open businesses</a:t>
            </a:r>
            <a:endParaRPr lang="en-US" dirty="0"/>
          </a:p>
        </p:txBody>
      </p:sp>
      <p:sp>
        <p:nvSpPr>
          <p:cNvPr id="4" name="Slide Number Placeholder 3"/>
          <p:cNvSpPr>
            <a:spLocks noGrp="1"/>
          </p:cNvSpPr>
          <p:nvPr>
            <p:ph type="sldNum" sz="quarter" idx="5"/>
          </p:nvPr>
        </p:nvSpPr>
        <p:spPr/>
        <p:txBody>
          <a:bodyPr/>
          <a:lstStyle/>
          <a:p>
            <a:fld id="{16A5B218-038D-4012-9BB3-4C4BB646AE13}" type="slidenum">
              <a:rPr lang="en-US" smtClean="0"/>
              <a:t>3</a:t>
            </a:fld>
            <a:endParaRPr lang="en-US"/>
          </a:p>
        </p:txBody>
      </p:sp>
    </p:spTree>
    <p:extLst>
      <p:ext uri="{BB962C8B-B14F-4D97-AF65-F5344CB8AC3E}">
        <p14:creationId xmlns:p14="http://schemas.microsoft.com/office/powerpoint/2010/main" val="1108370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as the demo plays imagine yourself walking into your favorite coffee shop where you check in with our the app geotagging capabilities before you enter to confirm using facial recognition properly wearing your mask and once confirmed you could earn rewards with this business for your contribution to safe.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imagine you have visited the coffee shop 10x with O.P.E.N. App and you have confirmed you proper mask wearing each time which has now earned you a free coffee! In our phased approach we could partner with businesses such that they are excited to promote they are participating in O.P.E.N. as well to encourage the general public in their safe practices.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a:p>
            <a:endParaRPr lang="en-US" dirty="0"/>
          </a:p>
          <a:p>
            <a:r>
              <a:rPr lang="en-US" dirty="0"/>
              <a:t>A Gamified app that includes a Geo-tagging component to check-in at businesses</a:t>
            </a:r>
          </a:p>
          <a:p>
            <a:r>
              <a:rPr lang="en-US" dirty="0"/>
              <a:t>And allows you to earn rewards based off of proper mask wearing. The app could easily integrate with various social media platforms to engage followers to take part in the fun of proper hygiene while supporting businesses. </a:t>
            </a:r>
          </a:p>
          <a:p>
            <a:endParaRPr lang="en-US" dirty="0"/>
          </a:p>
          <a:p>
            <a:r>
              <a:rPr lang="en-US" dirty="0"/>
              <a:t>So as the demo plays imagine yourself walking into your favorite coffee shop where you check in with our the apps geotagging capabilities before you enter to confirm using facial recognition properly wearing your mask and once confirmed you earn rewards </a:t>
            </a:r>
          </a:p>
          <a:p>
            <a:endParaRPr lang="en-US" dirty="0"/>
          </a:p>
          <a:p>
            <a:endParaRPr lang="en-US" dirty="0"/>
          </a:p>
          <a:p>
            <a:endParaRPr lang="en-US" dirty="0"/>
          </a:p>
          <a:p>
            <a:endParaRPr lang="en-US" dirty="0"/>
          </a:p>
          <a:p>
            <a:endParaRPr lang="en-US" dirty="0"/>
          </a:p>
          <a:p>
            <a:endParaRPr lang="en-US" dirty="0"/>
          </a:p>
          <a:p>
            <a:r>
              <a:rPr lang="en-US" dirty="0"/>
              <a:t>Gamification/reward system</a:t>
            </a:r>
            <a:br>
              <a:rPr lang="en-US" dirty="0">
                <a:cs typeface="+mn-lt"/>
              </a:rPr>
            </a:br>
            <a:r>
              <a:rPr lang="en-US" dirty="0"/>
              <a:t>Facial recognition to ensure proper mask use</a:t>
            </a:r>
            <a:br>
              <a:rPr lang="en-US" dirty="0">
                <a:cs typeface="+mn-lt"/>
              </a:rPr>
            </a:br>
            <a:r>
              <a:rPr lang="en-US" dirty="0"/>
              <a:t>Geo-tagging component to tag businesses</a:t>
            </a:r>
            <a:br>
              <a:rPr lang="en-US" dirty="0">
                <a:cs typeface="+mn-lt"/>
              </a:rPr>
            </a:br>
            <a:r>
              <a:rPr lang="en-US" dirty="0"/>
              <a:t>Easily integrates with social media platforms</a:t>
            </a:r>
          </a:p>
          <a:p>
            <a:endParaRPr lang="en-US" dirty="0"/>
          </a:p>
          <a:p>
            <a:endParaRPr lang="en-US" dirty="0"/>
          </a:p>
          <a:p>
            <a:endParaRPr lang="en-US" dirty="0"/>
          </a:p>
          <a:p>
            <a:endParaRPr lang="en-US" dirty="0"/>
          </a:p>
          <a:p>
            <a:r>
              <a:rPr lang="en-US" sz="1200" b="0" i="0" kern="1200" dirty="0">
                <a:solidFill>
                  <a:schemeClr val="tx1"/>
                </a:solidFill>
                <a:effectLst/>
                <a:latin typeface="+mn-lt"/>
                <a:ea typeface="+mn-ea"/>
                <a:cs typeface="+mn-cs"/>
              </a:rPr>
              <a:t>Facial Recognition for mask wearing leveraging Social Media </a:t>
            </a:r>
            <a:endParaRPr lang="en-US" dirty="0">
              <a:cs typeface="Calibri" panose="020F0502020204030204"/>
            </a:endParaRPr>
          </a:p>
          <a:p>
            <a:r>
              <a:rPr lang="en-US" sz="1200" b="0" i="0" kern="1200" dirty="0">
                <a:solidFill>
                  <a:schemeClr val="tx1"/>
                </a:solidFill>
                <a:effectLst/>
                <a:latin typeface="+mn-lt"/>
                <a:ea typeface="+mn-ea"/>
                <a:cs typeface="+mn-cs"/>
              </a:rPr>
              <a:t>Geo-tagging to earn points with rewards programs with various companies at </a:t>
            </a:r>
            <a:r>
              <a:rPr lang="en-US" sz="1200" b="0" i="0" kern="1200" dirty="0" err="1">
                <a:solidFill>
                  <a:schemeClr val="tx1"/>
                </a:solidFill>
                <a:effectLst/>
                <a:latin typeface="+mn-lt"/>
                <a:ea typeface="+mn-ea"/>
                <a:cs typeface="+mn-cs"/>
              </a:rPr>
              <a:t>checkin</a:t>
            </a:r>
            <a:r>
              <a:rPr lang="en-US" sz="1200" b="0" i="0" kern="1200" dirty="0">
                <a:solidFill>
                  <a:schemeClr val="tx1"/>
                </a:solidFill>
                <a:effectLst/>
                <a:latin typeface="+mn-lt"/>
                <a:ea typeface="+mn-ea"/>
                <a:cs typeface="+mn-cs"/>
              </a:rPr>
              <a:t> with proper PPE</a:t>
            </a:r>
            <a:endParaRPr lang="en-US" sz="1200" b="0" i="0" kern="1200" dirty="0">
              <a:solidFill>
                <a:schemeClr val="tx1"/>
              </a:solidFill>
              <a:effectLst/>
              <a:latin typeface="+mn-lt"/>
              <a:cs typeface="Calibri"/>
            </a:endParaRPr>
          </a:p>
          <a:p>
            <a:r>
              <a:rPr lang="en-US" sz="1200" b="0" i="0" kern="1200" dirty="0">
                <a:solidFill>
                  <a:schemeClr val="tx1"/>
                </a:solidFill>
                <a:effectLst/>
                <a:latin typeface="+mn-lt"/>
                <a:ea typeface="+mn-ea"/>
                <a:cs typeface="+mn-cs"/>
              </a:rPr>
              <a:t>geo-mapping to encourage safe distancing practices that alerts user when they get too close (think </a:t>
            </a:r>
            <a:r>
              <a:rPr lang="en-US" sz="1200" b="0" i="0" kern="1200" dirty="0" err="1">
                <a:solidFill>
                  <a:schemeClr val="tx1"/>
                </a:solidFill>
                <a:effectLst/>
                <a:latin typeface="+mn-lt"/>
                <a:ea typeface="+mn-ea"/>
                <a:cs typeface="+mn-cs"/>
              </a:rPr>
              <a:t>pokemon</a:t>
            </a:r>
            <a:r>
              <a:rPr lang="en-US" sz="1200" b="0" i="0" kern="1200" dirty="0">
                <a:solidFill>
                  <a:schemeClr val="tx1"/>
                </a:solidFill>
                <a:effectLst/>
                <a:latin typeface="+mn-lt"/>
                <a:ea typeface="+mn-ea"/>
                <a:cs typeface="+mn-cs"/>
              </a:rPr>
              <a:t> Go)</a:t>
            </a:r>
            <a:endParaRPr lang="en-US" sz="1200" b="0" i="0" kern="1200" dirty="0">
              <a:solidFill>
                <a:schemeClr val="tx1"/>
              </a:solidFill>
              <a:effectLst/>
              <a:latin typeface="+mn-lt"/>
              <a:cs typeface="Calibri"/>
            </a:endParaRPr>
          </a:p>
          <a:p>
            <a:r>
              <a:rPr lang="en-US" sz="1200" b="0" i="0" kern="1200" dirty="0">
                <a:solidFill>
                  <a:schemeClr val="tx1"/>
                </a:solidFill>
                <a:effectLst/>
                <a:latin typeface="+mn-lt"/>
                <a:ea typeface="+mn-ea"/>
                <a:cs typeface="+mn-cs"/>
              </a:rPr>
              <a:t>Able to easily integrate with all social media platforms</a:t>
            </a:r>
            <a:endParaRPr lang="en-US" sz="1200" b="0" i="0" kern="1200" dirty="0">
              <a:solidFill>
                <a:schemeClr val="tx1"/>
              </a:solidFill>
              <a:effectLst/>
              <a:latin typeface="+mn-lt"/>
              <a:cs typeface="Calibri"/>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the issue through awards and not punitive</a:t>
            </a:r>
            <a:r>
              <a:rPr lang="en-US" dirty="0"/>
              <a:t>.</a:t>
            </a:r>
            <a:endParaRPr lang="en-US" sz="1200" b="0" i="0" kern="1200" dirty="0">
              <a:solidFill>
                <a:schemeClr val="tx1"/>
              </a:solidFill>
              <a:effectLst/>
              <a:latin typeface="+mn-lt"/>
              <a:cs typeface="Calibri"/>
            </a:endParaRPr>
          </a:p>
          <a:p>
            <a:r>
              <a:rPr lang="en-US" dirty="0">
                <a:cs typeface="Calibri" panose="020F0502020204030204"/>
              </a:rPr>
              <a:t>Could buy into an existing reward problem.</a:t>
            </a:r>
            <a:endParaRPr lang="en-US" dirty="0"/>
          </a:p>
          <a:p>
            <a:r>
              <a:rPr lang="en-US" sz="1200" b="0" i="0" kern="1200" dirty="0">
                <a:solidFill>
                  <a:schemeClr val="tx1"/>
                </a:solidFill>
                <a:effectLst/>
                <a:latin typeface="+mn-lt"/>
                <a:ea typeface="+mn-ea"/>
                <a:cs typeface="+mn-cs"/>
              </a:rPr>
              <a:t>Would like to hear a call to action: What’s going to make a populations that are opposed to mask wearing?</a:t>
            </a:r>
            <a:r>
              <a:rPr lang="en-US" dirty="0"/>
              <a:t>  </a:t>
            </a:r>
            <a:endParaRPr lang="en-US" sz="1200" b="0" i="0" kern="1200" dirty="0">
              <a:solidFill>
                <a:schemeClr val="tx1"/>
              </a:solidFill>
              <a:effectLst/>
              <a:latin typeface="+mn-lt"/>
              <a:cs typeface="Calibri"/>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cs typeface="Calibri"/>
            </a:endParaRPr>
          </a:p>
          <a:p>
            <a:endParaRPr lang="en-US" dirty="0"/>
          </a:p>
        </p:txBody>
      </p:sp>
      <p:sp>
        <p:nvSpPr>
          <p:cNvPr id="4" name="Slide Number Placeholder 3"/>
          <p:cNvSpPr>
            <a:spLocks noGrp="1"/>
          </p:cNvSpPr>
          <p:nvPr>
            <p:ph type="sldNum" sz="quarter" idx="5"/>
          </p:nvPr>
        </p:nvSpPr>
        <p:spPr/>
        <p:txBody>
          <a:bodyPr/>
          <a:lstStyle/>
          <a:p>
            <a:fld id="{16A5B218-038D-4012-9BB3-4C4BB646AE13}" type="slidenum">
              <a:rPr lang="en-US" smtClean="0"/>
              <a:t>4</a:t>
            </a:fld>
            <a:endParaRPr lang="en-US"/>
          </a:p>
        </p:txBody>
      </p:sp>
    </p:spTree>
    <p:extLst>
      <p:ext uri="{BB962C8B-B14F-4D97-AF65-F5344CB8AC3E}">
        <p14:creationId xmlns:p14="http://schemas.microsoft.com/office/powerpoint/2010/main" val="4257644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our market research, we conducted interviews with our target audiences: consumers and business representatives.</a:t>
            </a:r>
          </a:p>
          <a:p>
            <a:r>
              <a:rPr lang="en-US" dirty="0">
                <a:cs typeface="Calibri"/>
              </a:rPr>
              <a:t>Business representatives = persons in leadership positions in their business</a:t>
            </a:r>
          </a:p>
        </p:txBody>
      </p:sp>
      <p:sp>
        <p:nvSpPr>
          <p:cNvPr id="4" name="Slide Number Placeholder 3"/>
          <p:cNvSpPr>
            <a:spLocks noGrp="1"/>
          </p:cNvSpPr>
          <p:nvPr>
            <p:ph type="sldNum" sz="quarter" idx="5"/>
          </p:nvPr>
        </p:nvSpPr>
        <p:spPr/>
        <p:txBody>
          <a:bodyPr/>
          <a:lstStyle/>
          <a:p>
            <a:fld id="{16A5B218-038D-4012-9BB3-4C4BB646AE13}" type="slidenum">
              <a:rPr lang="en-US" smtClean="0"/>
              <a:t>5</a:t>
            </a:fld>
            <a:endParaRPr lang="en-US"/>
          </a:p>
        </p:txBody>
      </p:sp>
    </p:spTree>
    <p:extLst>
      <p:ext uri="{BB962C8B-B14F-4D97-AF65-F5344CB8AC3E}">
        <p14:creationId xmlns:p14="http://schemas.microsoft.com/office/powerpoint/2010/main" val="1404466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following businesses have already expressed support of this app concept and rewards system. </a:t>
            </a:r>
          </a:p>
        </p:txBody>
      </p:sp>
      <p:sp>
        <p:nvSpPr>
          <p:cNvPr id="4" name="Slide Number Placeholder 3"/>
          <p:cNvSpPr>
            <a:spLocks noGrp="1"/>
          </p:cNvSpPr>
          <p:nvPr>
            <p:ph type="sldNum" sz="quarter" idx="5"/>
          </p:nvPr>
        </p:nvSpPr>
        <p:spPr/>
        <p:txBody>
          <a:bodyPr/>
          <a:lstStyle/>
          <a:p>
            <a:fld id="{16A5B218-038D-4012-9BB3-4C4BB646AE13}" type="slidenum">
              <a:rPr lang="en-US" smtClean="0"/>
              <a:t>6</a:t>
            </a:fld>
            <a:endParaRPr lang="en-US"/>
          </a:p>
        </p:txBody>
      </p:sp>
    </p:spTree>
    <p:extLst>
      <p:ext uri="{BB962C8B-B14F-4D97-AF65-F5344CB8AC3E}">
        <p14:creationId xmlns:p14="http://schemas.microsoft.com/office/powerpoint/2010/main" val="3565533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16A5B218-038D-4012-9BB3-4C4BB646AE13}" type="slidenum">
              <a:rPr lang="en-US" smtClean="0"/>
              <a:t>7</a:t>
            </a:fld>
            <a:endParaRPr lang="en-US"/>
          </a:p>
        </p:txBody>
      </p:sp>
    </p:spTree>
    <p:extLst>
      <p:ext uri="{BB962C8B-B14F-4D97-AF65-F5344CB8AC3E}">
        <p14:creationId xmlns:p14="http://schemas.microsoft.com/office/powerpoint/2010/main" val="369028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potential for this app to garner a following could have a huge impact safely re-opening </a:t>
            </a:r>
            <a:r>
              <a:rPr lang="en-US" dirty="0" err="1"/>
              <a:t>buisnesses</a:t>
            </a:r>
            <a:r>
              <a:rPr lang="en-US" dirty="0"/>
              <a:t> and getting back to life.  </a:t>
            </a:r>
          </a:p>
        </p:txBody>
      </p:sp>
      <p:sp>
        <p:nvSpPr>
          <p:cNvPr id="4" name="Slide Number Placeholder 3"/>
          <p:cNvSpPr>
            <a:spLocks noGrp="1"/>
          </p:cNvSpPr>
          <p:nvPr>
            <p:ph type="sldNum" sz="quarter" idx="5"/>
          </p:nvPr>
        </p:nvSpPr>
        <p:spPr/>
        <p:txBody>
          <a:bodyPr/>
          <a:lstStyle/>
          <a:p>
            <a:fld id="{16A5B218-038D-4012-9BB3-4C4BB646AE13}" type="slidenum">
              <a:rPr lang="en-US" smtClean="0"/>
              <a:t>8</a:t>
            </a:fld>
            <a:endParaRPr lang="en-US"/>
          </a:p>
        </p:txBody>
      </p:sp>
    </p:spTree>
    <p:extLst>
      <p:ext uri="{BB962C8B-B14F-4D97-AF65-F5344CB8AC3E}">
        <p14:creationId xmlns:p14="http://schemas.microsoft.com/office/powerpoint/2010/main" val="2455283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5/19/2020</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9668851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5/19/2020</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486415"/>
      </p:ext>
    </p:extLst>
  </p:cSld>
  <p:clrMap bg1="lt1" tx1="dk1" bg2="lt2" tx2="dk2" accent1="accent1" accent2="accent2" accent3="accent3" accent4="accent4" accent5="accent5" accent6="accent6" hlink="hlink" folHlink="folHlink"/>
  <p:sldLayoutIdLst>
    <p:sldLayoutId id="2147483788" r:id="rId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3">
            <a:extLst>
              <a:ext uri="{FF2B5EF4-FFF2-40B4-BE49-F238E27FC236}">
                <a16:creationId xmlns:a16="http://schemas.microsoft.com/office/drawing/2014/main" id="{44A37DD3-1B84-4776-94E1-C0AAA5C0F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5">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3075853-566A-4F29-AECF-0C0EF925BF62}"/>
              </a:ext>
            </a:extLst>
          </p:cNvPr>
          <p:cNvSpPr>
            <a:spLocks noGrp="1"/>
          </p:cNvSpPr>
          <p:nvPr>
            <p:ph type="ctrTitle"/>
          </p:nvPr>
        </p:nvSpPr>
        <p:spPr>
          <a:xfrm>
            <a:off x="828675" y="5120639"/>
            <a:ext cx="7137263" cy="1280161"/>
          </a:xfrm>
        </p:spPr>
        <p:txBody>
          <a:bodyPr anchor="ctr">
            <a:normAutofit/>
          </a:bodyPr>
          <a:lstStyle/>
          <a:p>
            <a:pPr algn="r"/>
            <a:r>
              <a:rPr lang="en-US" sz="4800">
                <a:solidFill>
                  <a:srgbClr val="FFFFFF"/>
                </a:solidFill>
              </a:rPr>
              <a:t>Team 28</a:t>
            </a:r>
          </a:p>
        </p:txBody>
      </p:sp>
      <p:sp>
        <p:nvSpPr>
          <p:cNvPr id="3" name="Subtitle 2">
            <a:extLst>
              <a:ext uri="{FF2B5EF4-FFF2-40B4-BE49-F238E27FC236}">
                <a16:creationId xmlns:a16="http://schemas.microsoft.com/office/drawing/2014/main" id="{D0B49D01-9CEB-4F98-A2C6-BB1A8654C5AA}"/>
              </a:ext>
            </a:extLst>
          </p:cNvPr>
          <p:cNvSpPr>
            <a:spLocks noGrp="1"/>
          </p:cNvSpPr>
          <p:nvPr>
            <p:ph type="subTitle" idx="1"/>
          </p:nvPr>
        </p:nvSpPr>
        <p:spPr>
          <a:xfrm>
            <a:off x="8289580" y="5120639"/>
            <a:ext cx="3073745" cy="1280160"/>
          </a:xfrm>
        </p:spPr>
        <p:txBody>
          <a:bodyPr vert="horz" lIns="91440" tIns="45720" rIns="91440" bIns="45720" rtlCol="0" anchor="ctr">
            <a:normAutofit/>
          </a:bodyPr>
          <a:lstStyle/>
          <a:p>
            <a:pPr>
              <a:lnSpc>
                <a:spcPct val="110000"/>
              </a:lnSpc>
            </a:pPr>
            <a:r>
              <a:rPr lang="en-US" sz="1500">
                <a:solidFill>
                  <a:srgbClr val="FFFFFF"/>
                </a:solidFill>
              </a:rPr>
              <a:t>O.p.e.n.</a:t>
            </a:r>
          </a:p>
          <a:p>
            <a:pPr>
              <a:lnSpc>
                <a:spcPct val="110000"/>
              </a:lnSpc>
            </a:pPr>
            <a:r>
              <a:rPr lang="en-US" sz="1500">
                <a:solidFill>
                  <a:srgbClr val="FFFFFF"/>
                </a:solidFill>
              </a:rPr>
              <a:t>open prepared empowered neighbors</a:t>
            </a:r>
          </a:p>
        </p:txBody>
      </p:sp>
      <p:pic>
        <p:nvPicPr>
          <p:cNvPr id="4" name="Picture 4" descr="A close up of text on a white background&#10;&#10;Description generated with very high confidence">
            <a:extLst>
              <a:ext uri="{FF2B5EF4-FFF2-40B4-BE49-F238E27FC236}">
                <a16:creationId xmlns:a16="http://schemas.microsoft.com/office/drawing/2014/main" id="{748FA8FD-FCEF-41D4-B0B9-9A7E78759E3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60974" y="666486"/>
            <a:ext cx="2703014" cy="3580153"/>
          </a:xfrm>
          <a:prstGeom prst="rect">
            <a:avLst/>
          </a:prstGeom>
        </p:spPr>
      </p:pic>
      <p:pic>
        <p:nvPicPr>
          <p:cNvPr id="5" name="Picture 5" descr="A picture containing shirt&#10;&#10;Description generated with very high confidence">
            <a:extLst>
              <a:ext uri="{FF2B5EF4-FFF2-40B4-BE49-F238E27FC236}">
                <a16:creationId xmlns:a16="http://schemas.microsoft.com/office/drawing/2014/main" id="{89366933-6E79-46D9-AA4C-990A56C2658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57078" y="666486"/>
            <a:ext cx="2676164" cy="3580153"/>
          </a:xfrm>
          <a:prstGeom prst="rect">
            <a:avLst/>
          </a:prstGeom>
        </p:spPr>
      </p:pic>
      <p:pic>
        <p:nvPicPr>
          <p:cNvPr id="6" name="Picture 6" descr="A person smiling for the camera&#10;&#10;Description generated with very high confidence">
            <a:extLst>
              <a:ext uri="{FF2B5EF4-FFF2-40B4-BE49-F238E27FC236}">
                <a16:creationId xmlns:a16="http://schemas.microsoft.com/office/drawing/2014/main" id="{C218E085-DDD2-4559-A111-C73BAABC26B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127173" y="643467"/>
            <a:ext cx="2710578" cy="3626191"/>
          </a:xfrm>
          <a:prstGeom prst="rect">
            <a:avLst/>
          </a:prstGeom>
        </p:spPr>
      </p:pic>
      <p:cxnSp>
        <p:nvCxnSpPr>
          <p:cNvPr id="99" name="Straight Connector 97">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209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165FDF-4956-4903-AEA3-C885624FF387}"/>
              </a:ext>
            </a:extLst>
          </p:cNvPr>
          <p:cNvSpPr>
            <a:spLocks noGrp="1"/>
          </p:cNvSpPr>
          <p:nvPr>
            <p:ph type="ctrTitle"/>
          </p:nvPr>
        </p:nvSpPr>
        <p:spPr>
          <a:xfrm>
            <a:off x="5136385" y="815303"/>
            <a:ext cx="6125311" cy="5054008"/>
          </a:xfrm>
        </p:spPr>
        <p:txBody>
          <a:bodyPr anchor="ctr">
            <a:normAutofit/>
          </a:bodyPr>
          <a:lstStyle/>
          <a:p>
            <a:r>
              <a:rPr lang="en-US" sz="2400"/>
              <a:t>As we reopen, how do we get the general public to practice correct hygiene practices?</a:t>
            </a:r>
          </a:p>
        </p:txBody>
      </p:sp>
      <p:sp>
        <p:nvSpPr>
          <p:cNvPr id="3" name="Subtitle 2">
            <a:extLst>
              <a:ext uri="{FF2B5EF4-FFF2-40B4-BE49-F238E27FC236}">
                <a16:creationId xmlns:a16="http://schemas.microsoft.com/office/drawing/2014/main" id="{3BF93EC0-FCFC-4B27-807B-1D475267364C}"/>
              </a:ext>
            </a:extLst>
          </p:cNvPr>
          <p:cNvSpPr>
            <a:spLocks noGrp="1"/>
          </p:cNvSpPr>
          <p:nvPr>
            <p:ph type="subTitle" idx="1"/>
          </p:nvPr>
        </p:nvSpPr>
        <p:spPr>
          <a:xfrm>
            <a:off x="976602" y="815303"/>
            <a:ext cx="3194468" cy="5054008"/>
          </a:xfrm>
        </p:spPr>
        <p:txBody>
          <a:bodyPr anchor="ctr">
            <a:normAutofit/>
          </a:bodyPr>
          <a:lstStyle/>
          <a:p>
            <a:pPr algn="r"/>
            <a:r>
              <a:rPr lang="en-US"/>
              <a:t>Problem</a:t>
            </a:r>
          </a:p>
        </p:txBody>
      </p:sp>
      <p:cxnSp>
        <p:nvCxnSpPr>
          <p:cNvPr id="37" name="Straight Connector 36">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8328" y="1563203"/>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3DB7FA66-7966-4A39-A523-95F344095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28110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2F8DE9-2200-41D9-AA02-AE08A062D5CA}"/>
              </a:ext>
            </a:extLst>
          </p:cNvPr>
          <p:cNvSpPr>
            <a:spLocks noGrp="1"/>
          </p:cNvSpPr>
          <p:nvPr>
            <p:ph type="ctrTitle"/>
          </p:nvPr>
        </p:nvSpPr>
        <p:spPr>
          <a:xfrm>
            <a:off x="5136385" y="815303"/>
            <a:ext cx="6125311" cy="5054008"/>
          </a:xfrm>
        </p:spPr>
        <p:txBody>
          <a:bodyPr anchor="ctr">
            <a:normAutofit/>
          </a:bodyPr>
          <a:lstStyle/>
          <a:p>
            <a:r>
              <a:rPr lang="en-US" sz="9600" dirty="0"/>
              <a:t>O.P.E.N.</a:t>
            </a:r>
            <a:br>
              <a:rPr lang="en-US" sz="4400" dirty="0"/>
            </a:br>
            <a:r>
              <a:rPr lang="en-US" sz="2400" dirty="0"/>
              <a:t>a mobile app that encourages proper mask wearing and allows the user to earn reward points</a:t>
            </a:r>
          </a:p>
        </p:txBody>
      </p:sp>
      <p:sp>
        <p:nvSpPr>
          <p:cNvPr id="3" name="Subtitle 2">
            <a:extLst>
              <a:ext uri="{FF2B5EF4-FFF2-40B4-BE49-F238E27FC236}">
                <a16:creationId xmlns:a16="http://schemas.microsoft.com/office/drawing/2014/main" id="{06C913BB-8BCA-4868-90E8-5D648CEA63E3}"/>
              </a:ext>
            </a:extLst>
          </p:cNvPr>
          <p:cNvSpPr>
            <a:spLocks noGrp="1"/>
          </p:cNvSpPr>
          <p:nvPr>
            <p:ph type="subTitle" idx="1"/>
          </p:nvPr>
        </p:nvSpPr>
        <p:spPr>
          <a:xfrm>
            <a:off x="976602" y="815303"/>
            <a:ext cx="3194468" cy="5054008"/>
          </a:xfrm>
        </p:spPr>
        <p:txBody>
          <a:bodyPr anchor="ctr">
            <a:normAutofit/>
          </a:bodyPr>
          <a:lstStyle/>
          <a:p>
            <a:pPr algn="r"/>
            <a:r>
              <a:rPr lang="en-US"/>
              <a:t>Solution </a:t>
            </a:r>
          </a:p>
        </p:txBody>
      </p:sp>
      <p:cxnSp>
        <p:nvCxnSpPr>
          <p:cNvPr id="28" name="Straight Connector 27">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8328" y="1563203"/>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3DB7FA66-7966-4A39-A523-95F344095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9469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601567C-4815-45C4-A8C8-DEF236232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B7ED3A0-A490-4993-A255-10D782281744}"/>
              </a:ext>
            </a:extLst>
          </p:cNvPr>
          <p:cNvSpPr>
            <a:spLocks noGrp="1"/>
          </p:cNvSpPr>
          <p:nvPr>
            <p:ph type="subTitle" idx="1"/>
          </p:nvPr>
        </p:nvSpPr>
        <p:spPr>
          <a:xfrm>
            <a:off x="1100051" y="758952"/>
            <a:ext cx="10058400" cy="1263770"/>
          </a:xfrm>
        </p:spPr>
        <p:txBody>
          <a:bodyPr anchor="b">
            <a:normAutofit/>
          </a:bodyPr>
          <a:lstStyle/>
          <a:p>
            <a:r>
              <a:rPr lang="en-US"/>
              <a:t>App Features </a:t>
            </a:r>
          </a:p>
        </p:txBody>
      </p:sp>
      <p:cxnSp>
        <p:nvCxnSpPr>
          <p:cNvPr id="19" name="Straight Connector 18">
            <a:extLst>
              <a:ext uri="{FF2B5EF4-FFF2-40B4-BE49-F238E27FC236}">
                <a16:creationId xmlns:a16="http://schemas.microsoft.com/office/drawing/2014/main" id="{9D2BBCA2-F039-47DF-B36F-39D7E7CC00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1458" y="2265037"/>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2018A1FE-44A4-464F-ACE4-5B01113D42A3}"/>
              </a:ext>
            </a:extLst>
          </p:cNvPr>
          <p:cNvSpPr>
            <a:spLocks noGrp="1"/>
          </p:cNvSpPr>
          <p:nvPr>
            <p:ph type="ctrTitle"/>
          </p:nvPr>
        </p:nvSpPr>
        <p:spPr>
          <a:xfrm>
            <a:off x="1100051" y="2592324"/>
            <a:ext cx="10058400" cy="3566160"/>
          </a:xfrm>
        </p:spPr>
        <p:txBody>
          <a:bodyPr/>
          <a:lstStyle/>
          <a:p>
            <a:r>
              <a:rPr lang="en-US" dirty="0"/>
              <a:t>Video demo removed due to file size limitations of GitHub</a:t>
            </a:r>
          </a:p>
        </p:txBody>
      </p:sp>
    </p:spTree>
    <p:extLst>
      <p:ext uri="{BB962C8B-B14F-4D97-AF65-F5344CB8AC3E}">
        <p14:creationId xmlns:p14="http://schemas.microsoft.com/office/powerpoint/2010/main" val="2137289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01567C-4815-45C4-A8C8-DEF236232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99B007-3A58-41B3-9B3E-3C2C8B0C11FD}"/>
              </a:ext>
            </a:extLst>
          </p:cNvPr>
          <p:cNvSpPr>
            <a:spLocks noGrp="1"/>
          </p:cNvSpPr>
          <p:nvPr>
            <p:ph type="ctrTitle"/>
          </p:nvPr>
        </p:nvSpPr>
        <p:spPr>
          <a:xfrm>
            <a:off x="1097280" y="2507352"/>
            <a:ext cx="6957393" cy="2823069"/>
          </a:xfrm>
        </p:spPr>
        <p:txBody>
          <a:bodyPr anchor="t">
            <a:normAutofit/>
          </a:bodyPr>
          <a:lstStyle/>
          <a:p>
            <a:r>
              <a:rPr lang="en-US" sz="4000"/>
              <a:t>Consumers</a:t>
            </a:r>
            <a:br>
              <a:rPr lang="en-US" sz="4000"/>
            </a:br>
            <a:r>
              <a:rPr lang="en-US" sz="4000"/>
              <a:t>Business representatives</a:t>
            </a:r>
            <a:br>
              <a:rPr lang="en-US" sz="4000"/>
            </a:br>
            <a:endParaRPr lang="en-US" sz="4000"/>
          </a:p>
        </p:txBody>
      </p:sp>
      <p:sp>
        <p:nvSpPr>
          <p:cNvPr id="3" name="Subtitle 2">
            <a:extLst>
              <a:ext uri="{FF2B5EF4-FFF2-40B4-BE49-F238E27FC236}">
                <a16:creationId xmlns:a16="http://schemas.microsoft.com/office/drawing/2014/main" id="{2BE46EC8-4655-4FF6-A4CD-4037BA1F7718}"/>
              </a:ext>
            </a:extLst>
          </p:cNvPr>
          <p:cNvSpPr>
            <a:spLocks noGrp="1"/>
          </p:cNvSpPr>
          <p:nvPr>
            <p:ph type="subTitle" idx="1"/>
          </p:nvPr>
        </p:nvSpPr>
        <p:spPr>
          <a:xfrm>
            <a:off x="1100051" y="758952"/>
            <a:ext cx="10058400" cy="1263770"/>
          </a:xfrm>
        </p:spPr>
        <p:txBody>
          <a:bodyPr anchor="b">
            <a:normAutofit/>
          </a:bodyPr>
          <a:lstStyle/>
          <a:p>
            <a:r>
              <a:rPr lang="en-US"/>
              <a:t>Market Research</a:t>
            </a:r>
          </a:p>
        </p:txBody>
      </p:sp>
      <p:cxnSp>
        <p:nvCxnSpPr>
          <p:cNvPr id="10" name="Straight Connector 9">
            <a:extLst>
              <a:ext uri="{FF2B5EF4-FFF2-40B4-BE49-F238E27FC236}">
                <a16:creationId xmlns:a16="http://schemas.microsoft.com/office/drawing/2014/main" id="{9D2BBCA2-F039-47DF-B36F-39D7E7CC00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1458" y="2265037"/>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118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01567C-4815-45C4-A8C8-DEF236232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1B4DA4E-E35F-4E00-ADDB-334E783D3FAD}"/>
              </a:ext>
            </a:extLst>
          </p:cNvPr>
          <p:cNvSpPr>
            <a:spLocks noGrp="1"/>
          </p:cNvSpPr>
          <p:nvPr>
            <p:ph type="subTitle" idx="1"/>
          </p:nvPr>
        </p:nvSpPr>
        <p:spPr>
          <a:xfrm>
            <a:off x="1100051" y="758952"/>
            <a:ext cx="10058400" cy="1263770"/>
          </a:xfrm>
        </p:spPr>
        <p:txBody>
          <a:bodyPr anchor="b">
            <a:normAutofit/>
          </a:bodyPr>
          <a:lstStyle/>
          <a:p>
            <a:r>
              <a:rPr lang="en-US"/>
              <a:t>Business that Are Supporting US </a:t>
            </a:r>
          </a:p>
        </p:txBody>
      </p:sp>
      <p:cxnSp>
        <p:nvCxnSpPr>
          <p:cNvPr id="10" name="Straight Connector 9">
            <a:extLst>
              <a:ext uri="{FF2B5EF4-FFF2-40B4-BE49-F238E27FC236}">
                <a16:creationId xmlns:a16="http://schemas.microsoft.com/office/drawing/2014/main" id="{9D2BBCA2-F039-47DF-B36F-39D7E7CC00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1458" y="2265037"/>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A close up of a logo&#10;&#10;Description generated with very high confidence">
            <a:extLst>
              <a:ext uri="{FF2B5EF4-FFF2-40B4-BE49-F238E27FC236}">
                <a16:creationId xmlns:a16="http://schemas.microsoft.com/office/drawing/2014/main" id="{EE5AEAE4-0AB0-43E1-A772-5F78736DF20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471603" y="2549856"/>
            <a:ext cx="1580323" cy="1471827"/>
          </a:xfrm>
          <a:prstGeom prst="rect">
            <a:avLst/>
          </a:prstGeom>
        </p:spPr>
      </p:pic>
      <p:pic>
        <p:nvPicPr>
          <p:cNvPr id="5" name="Picture 5" descr="A close up of a sign&#10;&#10;Description generated with very high confidence">
            <a:extLst>
              <a:ext uri="{FF2B5EF4-FFF2-40B4-BE49-F238E27FC236}">
                <a16:creationId xmlns:a16="http://schemas.microsoft.com/office/drawing/2014/main" id="{AFEB0900-359E-4515-A332-AB1367BD68F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082841" y="4380747"/>
            <a:ext cx="3950926" cy="1543328"/>
          </a:xfrm>
          <a:prstGeom prst="rect">
            <a:avLst/>
          </a:prstGeom>
        </p:spPr>
      </p:pic>
      <p:pic>
        <p:nvPicPr>
          <p:cNvPr id="6" name="Picture 6" descr="A close up of a sign&#10;&#10;Description generated with very high confidence">
            <a:extLst>
              <a:ext uri="{FF2B5EF4-FFF2-40B4-BE49-F238E27FC236}">
                <a16:creationId xmlns:a16="http://schemas.microsoft.com/office/drawing/2014/main" id="{077040DA-73BF-45AE-86D3-FA0FE9A82DF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226015" y="4381561"/>
            <a:ext cx="2104769" cy="1208024"/>
          </a:xfrm>
          <a:prstGeom prst="rect">
            <a:avLst/>
          </a:prstGeom>
        </p:spPr>
      </p:pic>
      <p:pic>
        <p:nvPicPr>
          <p:cNvPr id="2" name="Picture 6" descr="A close up of an animal&#10;&#10;Description generated with very high confidence">
            <a:extLst>
              <a:ext uri="{FF2B5EF4-FFF2-40B4-BE49-F238E27FC236}">
                <a16:creationId xmlns:a16="http://schemas.microsoft.com/office/drawing/2014/main" id="{C4AB8602-338D-457A-AAFF-293AC3085D22}"/>
              </a:ext>
            </a:extLst>
          </p:cNvPr>
          <p:cNvPicPr>
            <a:picLocks noChangeAspect="1"/>
          </p:cNvPicPr>
          <p:nvPr/>
        </p:nvPicPr>
        <p:blipFill>
          <a:blip r:embed="rId6"/>
          <a:stretch>
            <a:fillRect/>
          </a:stretch>
        </p:blipFill>
        <p:spPr>
          <a:xfrm>
            <a:off x="4904087" y="2637396"/>
            <a:ext cx="2754526" cy="1377263"/>
          </a:xfrm>
          <a:prstGeom prst="rect">
            <a:avLst/>
          </a:prstGeom>
        </p:spPr>
      </p:pic>
    </p:spTree>
    <p:extLst>
      <p:ext uri="{BB962C8B-B14F-4D97-AF65-F5344CB8AC3E}">
        <p14:creationId xmlns:p14="http://schemas.microsoft.com/office/powerpoint/2010/main" val="1773465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logo&#10;&#10;Description generated with very high confidence">
            <a:extLst>
              <a:ext uri="{FF2B5EF4-FFF2-40B4-BE49-F238E27FC236}">
                <a16:creationId xmlns:a16="http://schemas.microsoft.com/office/drawing/2014/main" id="{93D3FD5A-86C2-4A89-86EC-402D12E1693E}"/>
              </a:ext>
            </a:extLst>
          </p:cNvPr>
          <p:cNvPicPr>
            <a:picLocks noChangeAspect="1"/>
          </p:cNvPicPr>
          <p:nvPr/>
        </p:nvPicPr>
        <p:blipFill>
          <a:blip r:embed="rId3"/>
          <a:stretch>
            <a:fillRect/>
          </a:stretch>
        </p:blipFill>
        <p:spPr>
          <a:xfrm>
            <a:off x="2335427" y="624408"/>
            <a:ext cx="8787712" cy="5423833"/>
          </a:xfrm>
          <a:prstGeom prst="rect">
            <a:avLst/>
          </a:prstGeom>
        </p:spPr>
      </p:pic>
      <p:sp>
        <p:nvSpPr>
          <p:cNvPr id="3" name="Subtitle 2">
            <a:extLst>
              <a:ext uri="{FF2B5EF4-FFF2-40B4-BE49-F238E27FC236}">
                <a16:creationId xmlns:a16="http://schemas.microsoft.com/office/drawing/2014/main" id="{8EA9789E-B874-4A72-AEC2-0A17610D16DE}"/>
              </a:ext>
            </a:extLst>
          </p:cNvPr>
          <p:cNvSpPr>
            <a:spLocks noGrp="1"/>
          </p:cNvSpPr>
          <p:nvPr>
            <p:ph type="subTitle" idx="1"/>
          </p:nvPr>
        </p:nvSpPr>
        <p:spPr>
          <a:xfrm>
            <a:off x="646970" y="340881"/>
            <a:ext cx="10058400" cy="648730"/>
          </a:xfrm>
        </p:spPr>
        <p:txBody>
          <a:bodyPr vert="horz" lIns="91440" tIns="45720" rIns="91440" bIns="45720" rtlCol="0" anchor="t">
            <a:normAutofit/>
          </a:bodyPr>
          <a:lstStyle/>
          <a:p>
            <a:pPr>
              <a:lnSpc>
                <a:spcPct val="100000"/>
              </a:lnSpc>
            </a:pPr>
            <a:r>
              <a:rPr lang="en-US" sz="2800"/>
              <a:t>research results</a:t>
            </a:r>
            <a:endParaRPr lang="en-US" sz="2000"/>
          </a:p>
        </p:txBody>
      </p:sp>
      <p:sp>
        <p:nvSpPr>
          <p:cNvPr id="5" name="Rectangle 4">
            <a:extLst>
              <a:ext uri="{FF2B5EF4-FFF2-40B4-BE49-F238E27FC236}">
                <a16:creationId xmlns:a16="http://schemas.microsoft.com/office/drawing/2014/main" id="{AC1B14BA-200B-475B-B089-91BE0F5FC298}"/>
              </a:ext>
            </a:extLst>
          </p:cNvPr>
          <p:cNvSpPr/>
          <p:nvPr/>
        </p:nvSpPr>
        <p:spPr>
          <a:xfrm>
            <a:off x="634313" y="3424880"/>
            <a:ext cx="2893539" cy="17196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Consumers who WOULD engage </a:t>
            </a:r>
          </a:p>
          <a:p>
            <a:endParaRPr lang="en-US">
              <a:solidFill>
                <a:schemeClr val="tx1"/>
              </a:solidFill>
            </a:endParaRPr>
          </a:p>
          <a:p>
            <a:r>
              <a:rPr lang="en-US">
                <a:solidFill>
                  <a:schemeClr val="tx1"/>
                </a:solidFill>
              </a:rPr>
              <a:t>Consumers who would NOT engage </a:t>
            </a:r>
          </a:p>
        </p:txBody>
      </p:sp>
      <p:sp>
        <p:nvSpPr>
          <p:cNvPr id="6" name="Rectangle 5">
            <a:extLst>
              <a:ext uri="{FF2B5EF4-FFF2-40B4-BE49-F238E27FC236}">
                <a16:creationId xmlns:a16="http://schemas.microsoft.com/office/drawing/2014/main" id="{183DD897-4F73-4BA5-B6FD-34D7E8EFCC93}"/>
              </a:ext>
            </a:extLst>
          </p:cNvPr>
          <p:cNvSpPr/>
          <p:nvPr/>
        </p:nvSpPr>
        <p:spPr>
          <a:xfrm>
            <a:off x="419000" y="3683402"/>
            <a:ext cx="226542" cy="23683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29DA84-D8B0-476F-86E9-C78C03C96210}"/>
              </a:ext>
            </a:extLst>
          </p:cNvPr>
          <p:cNvSpPr/>
          <p:nvPr/>
        </p:nvSpPr>
        <p:spPr>
          <a:xfrm>
            <a:off x="406009" y="4463145"/>
            <a:ext cx="226542" cy="23683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8974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644DB08-082A-41DF-9515-E9F97D27ACBF}"/>
              </a:ext>
            </a:extLst>
          </p:cNvPr>
          <p:cNvSpPr>
            <a:spLocks noGrp="1"/>
          </p:cNvSpPr>
          <p:nvPr>
            <p:ph type="subTitle" idx="1"/>
          </p:nvPr>
        </p:nvSpPr>
        <p:spPr/>
        <p:txBody>
          <a:bodyPr vert="horz" lIns="91440" tIns="45720" rIns="91440" bIns="45720" rtlCol="0" anchor="t">
            <a:noAutofit/>
          </a:bodyPr>
          <a:lstStyle/>
          <a:p>
            <a:r>
              <a:rPr lang="en-US" sz="1000"/>
              <a:t>Team Members</a:t>
            </a:r>
          </a:p>
          <a:p>
            <a:r>
              <a:rPr lang="en-US" sz="1000"/>
              <a:t>Rebecca Steele</a:t>
            </a:r>
          </a:p>
          <a:p>
            <a:r>
              <a:rPr lang="en-US" sz="1000"/>
              <a:t>Kimberly LECORPS</a:t>
            </a:r>
          </a:p>
          <a:p>
            <a:r>
              <a:rPr lang="en-US" sz="1000"/>
              <a:t>Sarah </a:t>
            </a:r>
            <a:r>
              <a:rPr lang="en-US" sz="1000" err="1"/>
              <a:t>portis</a:t>
            </a:r>
            <a:endParaRPr lang="en-US" sz="1000"/>
          </a:p>
          <a:p>
            <a:r>
              <a:rPr lang="en-US" sz="1000"/>
              <a:t>Special thanks to </a:t>
            </a:r>
            <a:r>
              <a:rPr lang="en-US" sz="1000" err="1"/>
              <a:t>andrew</a:t>
            </a:r>
            <a:r>
              <a:rPr lang="en-US" sz="1000"/>
              <a:t> </a:t>
            </a:r>
            <a:r>
              <a:rPr lang="en-US" sz="1000" err="1"/>
              <a:t>penn</a:t>
            </a:r>
            <a:r>
              <a:rPr lang="en-US" sz="1000"/>
              <a:t> and </a:t>
            </a:r>
            <a:r>
              <a:rPr lang="en-US" sz="1000" err="1"/>
              <a:t>david</a:t>
            </a:r>
            <a:r>
              <a:rPr lang="en-US" sz="1000"/>
              <a:t> </a:t>
            </a:r>
            <a:r>
              <a:rPr lang="en-US" sz="1000" err="1"/>
              <a:t>winegar</a:t>
            </a:r>
            <a:endParaRPr lang="en-US" sz="1000"/>
          </a:p>
        </p:txBody>
      </p:sp>
      <p:pic>
        <p:nvPicPr>
          <p:cNvPr id="4" name="Picture 4" descr="A close up of text on a white background&#10;&#10;Description generated with very high confidence">
            <a:extLst>
              <a:ext uri="{FF2B5EF4-FFF2-40B4-BE49-F238E27FC236}">
                <a16:creationId xmlns:a16="http://schemas.microsoft.com/office/drawing/2014/main" id="{D7A8D0BE-F186-4703-9999-0D50DF79209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43913" y="509195"/>
            <a:ext cx="2743200" cy="36565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5" descr="A close up of a logo&#10;&#10;Description generated with very high confidence">
            <a:extLst>
              <a:ext uri="{FF2B5EF4-FFF2-40B4-BE49-F238E27FC236}">
                <a16:creationId xmlns:a16="http://schemas.microsoft.com/office/drawing/2014/main" id="{48C6E49E-D49E-4200-B1BA-01F7A43E8AC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00833" y="509194"/>
            <a:ext cx="2743200" cy="36565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6" descr="A person smiling for the camera&#10;&#10;Description generated with very high confidence">
            <a:extLst>
              <a:ext uri="{FF2B5EF4-FFF2-40B4-BE49-F238E27FC236}">
                <a16:creationId xmlns:a16="http://schemas.microsoft.com/office/drawing/2014/main" id="{DFA0BD78-A1BB-49FF-BC2A-9BD352DD4AC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019536" y="509194"/>
            <a:ext cx="2743200" cy="36565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16820632"/>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1069735E0F1C74AB6DE44E4AEF283E0" ma:contentTypeVersion="12" ma:contentTypeDescription="Create a new document." ma:contentTypeScope="" ma:versionID="ac6123f928cf1c47568d38e9349e77a6">
  <xsd:schema xmlns:xsd="http://www.w3.org/2001/XMLSchema" xmlns:xs="http://www.w3.org/2001/XMLSchema" xmlns:p="http://schemas.microsoft.com/office/2006/metadata/properties" xmlns:ns2="e24a63f3-eb78-4c02-b427-e40ea3e01532" xmlns:ns3="c559991b-f02c-4c14-9d90-11006b84b263" targetNamespace="http://schemas.microsoft.com/office/2006/metadata/properties" ma:root="true" ma:fieldsID="36cec160b7d6c9e1afd0a50828794281" ns2:_="" ns3:_="">
    <xsd:import namespace="e24a63f3-eb78-4c02-b427-e40ea3e01532"/>
    <xsd:import namespace="c559991b-f02c-4c14-9d90-11006b84b26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4a63f3-eb78-4c02-b427-e40ea3e015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59991b-f02c-4c14-9d90-11006b84b26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A2317D-53D1-4FBC-8C02-FCE473DE7746}">
  <ds:schemaRefs>
    <ds:schemaRef ds:uri="http://schemas.microsoft.com/sharepoint/v3/contenttype/forms"/>
  </ds:schemaRefs>
</ds:datastoreItem>
</file>

<file path=customXml/itemProps2.xml><?xml version="1.0" encoding="utf-8"?>
<ds:datastoreItem xmlns:ds="http://schemas.openxmlformats.org/officeDocument/2006/customXml" ds:itemID="{9C45CA1F-135F-4EBE-A600-B2DC307AC3AA}">
  <ds:schemaRefs>
    <ds:schemaRef ds:uri="c559991b-f02c-4c14-9d90-11006b84b263"/>
    <ds:schemaRef ds:uri="e24a63f3-eb78-4c02-b427-e40ea3e0153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579D15B-2535-4C4F-BCD3-E94A1E509E1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50</TotalTime>
  <Words>443</Words>
  <Application>Microsoft Office PowerPoint</Application>
  <PresentationFormat>Widescreen</PresentationFormat>
  <Paragraphs>105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Sagona Book</vt:lpstr>
      <vt:lpstr>Sagona ExtraLight</vt:lpstr>
      <vt:lpstr>RetrospectVTI</vt:lpstr>
      <vt:lpstr>Team 28</vt:lpstr>
      <vt:lpstr>As we reopen, how do we get the general public to practice correct hygiene practices?</vt:lpstr>
      <vt:lpstr>O.P.E.N. a mobile app that encourages proper mask wearing and allows the user to earn reward points</vt:lpstr>
      <vt:lpstr>Video demo removed due to file size limitations of GitHub</vt:lpstr>
      <vt:lpstr>Consumers Business representatives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28</dc:title>
  <dc:creator>Kimberly  Lecorps</dc:creator>
  <cp:lastModifiedBy>Jeffrey Fattic</cp:lastModifiedBy>
  <cp:revision>10</cp:revision>
  <dcterms:created xsi:type="dcterms:W3CDTF">2020-05-16T16:37:16Z</dcterms:created>
  <dcterms:modified xsi:type="dcterms:W3CDTF">2020-05-19T21:42:02Z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0x01010041069735E0F1C74AB6DE44E4AEF283E0</vt:lpwstr>
  </property>
</Properties>
</file>