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63" r:id="rId5"/>
    <p:sldId id="258" r:id="rId6"/>
    <p:sldId id="260" r:id="rId7"/>
    <p:sldId id="261" r:id="rId8"/>
    <p:sldId id="262" r:id="rId9"/>
    <p:sldId id="264" r:id="rId10"/>
    <p:sldId id="265" r:id="rId11"/>
    <p:sldId id="267" r:id="rId12"/>
    <p:sldId id="272" r:id="rId13"/>
    <p:sldId id="273" r:id="rId14"/>
    <p:sldId id="274" r:id="rId15"/>
    <p:sldId id="271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618293" y="2364567"/>
            <a:ext cx="8791575" cy="1189516"/>
          </a:xfrm>
        </p:spPr>
        <p:txBody>
          <a:bodyPr anchor="ctr"/>
          <a:lstStyle/>
          <a:p>
            <a:r>
              <a:rPr lang="tr-T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Voıce</a:t>
            </a:r>
            <a:r>
              <a:rPr lang="tr-T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gender</a:t>
            </a:r>
            <a:r>
              <a:rPr lang="tr-T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analysıs</a:t>
            </a:r>
            <a:endParaRPr lang="tr-T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618294" y="5348377"/>
            <a:ext cx="8791575" cy="101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err="1" smtClean="0"/>
              <a:t>Nurselİ</a:t>
            </a:r>
            <a:r>
              <a:rPr lang="tr-TR" sz="2400" dirty="0" smtClean="0"/>
              <a:t> bal </a:t>
            </a:r>
          </a:p>
          <a:p>
            <a:r>
              <a:rPr lang="tr-TR" sz="2400" dirty="0" smtClean="0"/>
              <a:t>201611656</a:t>
            </a:r>
          </a:p>
          <a:p>
            <a:r>
              <a:rPr lang="tr-TR" sz="2400" dirty="0" smtClean="0"/>
              <a:t>Çankaya </a:t>
            </a:r>
            <a:r>
              <a:rPr lang="tr-TR" sz="2400" dirty="0" err="1" smtClean="0"/>
              <a:t>Unıversıty</a:t>
            </a:r>
            <a:r>
              <a:rPr lang="tr-TR" sz="2400" dirty="0" smtClean="0"/>
              <a:t>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of </a:t>
            </a:r>
            <a:r>
              <a:rPr lang="tr-TR" sz="2400" dirty="0" err="1" smtClean="0"/>
              <a:t>computer</a:t>
            </a:r>
            <a:r>
              <a:rPr lang="tr-TR" sz="2400" dirty="0" smtClean="0"/>
              <a:t> </a:t>
            </a:r>
            <a:r>
              <a:rPr lang="tr-TR" sz="2400" dirty="0" err="1" smtClean="0"/>
              <a:t>engıneerıng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518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141410" y="0"/>
            <a:ext cx="9906000" cy="1477961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endParaRPr lang="tr-T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>
          <a:xfrm>
            <a:off x="888521" y="1201543"/>
            <a:ext cx="4649783" cy="552835"/>
          </a:xfrm>
        </p:spPr>
        <p:txBody>
          <a:bodyPr anchor="ctr">
            <a:normAutofit/>
          </a:bodyPr>
          <a:lstStyle/>
          <a:p>
            <a:pPr algn="ctr"/>
            <a:r>
              <a:rPr lang="tr-TR" sz="2000" dirty="0" err="1" smtClean="0"/>
              <a:t>Before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Preprocessıng</a:t>
            </a:r>
            <a:endParaRPr lang="tr-TR" sz="2000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3"/>
          </p:nvPr>
        </p:nvSpPr>
        <p:spPr>
          <a:xfrm>
            <a:off x="6400808" y="1201542"/>
            <a:ext cx="4646602" cy="552835"/>
          </a:xfrm>
        </p:spPr>
        <p:txBody>
          <a:bodyPr anchor="ctr">
            <a:normAutofit/>
          </a:bodyPr>
          <a:lstStyle/>
          <a:p>
            <a:pPr algn="ctr"/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preprocessıng</a:t>
            </a:r>
            <a:endParaRPr lang="tr-T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092960" y="0"/>
            <a:ext cx="132849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kumimoji="0" lang="tr-TR" altLang="tr-TR" sz="13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" y="0"/>
            <a:ext cx="14292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kumimoji="0" lang="tr-TR" altLang="tr-TR" sz="13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00" y="0"/>
            <a:ext cx="121569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kumimoji="0" lang="tr-TR" altLang="tr-TR" sz="13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İçerik Yer Tutucusu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87702690"/>
              </p:ext>
            </p:extLst>
          </p:nvPr>
        </p:nvGraphicFramePr>
        <p:xfrm>
          <a:off x="6172200" y="1735497"/>
          <a:ext cx="5052527" cy="405570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45704"/>
                <a:gridCol w="688343"/>
                <a:gridCol w="652638"/>
                <a:gridCol w="947642"/>
                <a:gridCol w="1009100"/>
                <a:gridCol w="1009100"/>
              </a:tblGrid>
              <a:tr h="811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Model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Train time [s]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Test time [s]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CA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Precision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Recall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</a:tr>
              <a:tr h="811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kNN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0.090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0.088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0.9864690721649485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0.986532722347536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0.9864690721649485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</a:tr>
              <a:tr h="811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SVM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0.454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0.026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0.9890463917525774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0.9890532114400742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0.9890463917525774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</a:tr>
              <a:tr h="811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Random Forest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0.271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0.034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0.9851804123711341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0.9851994539154811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0.9851804123711341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</a:tr>
              <a:tr h="811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Naive Bayes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0.082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0.013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0.9774484536082474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0.9776721148160527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0.9774484536082474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1" marR="50831" marT="16944" marB="16944" anchor="ctr"/>
                </a:tc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1" y="0"/>
            <a:ext cx="126354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kumimoji="0" lang="tr-TR" altLang="tr-TR" sz="13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İçerik Yer Tutucusu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9736698"/>
              </p:ext>
            </p:extLst>
          </p:nvPr>
        </p:nvGraphicFramePr>
        <p:xfrm>
          <a:off x="888520" y="1754375"/>
          <a:ext cx="5131278" cy="403682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55213"/>
                <a:gridCol w="855213"/>
                <a:gridCol w="855213"/>
                <a:gridCol w="855213"/>
                <a:gridCol w="855213"/>
                <a:gridCol w="855213"/>
              </a:tblGrid>
              <a:tr h="807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Model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Train time [s]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Test time [s]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CA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Precision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Recall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</a:tr>
              <a:tr h="807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kNN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0.272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0.173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0.7196969696969697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0.7204085157835645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0.7196969696969697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</a:tr>
              <a:tr h="807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SVM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2.401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0.079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0.9738005050505051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0.9738837964374766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0.9738005050505051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</a:tr>
              <a:tr h="807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Random Forest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0.755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0.050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0.9753787878787878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0.9753856087237248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0.9753787878787878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</a:tr>
              <a:tr h="807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Naive Bayes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0.246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0.035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0.8873106060606061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0.8932706631361563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0.8873106060606061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9382" marB="9382" anchor="ctr"/>
                </a:tc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-632027" y="0"/>
            <a:ext cx="128240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kumimoji="0" lang="tr-TR" altLang="tr-TR" sz="13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1219201" y="237744"/>
            <a:ext cx="9905998" cy="93268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Confusıon</a:t>
            </a:r>
            <a:r>
              <a:rPr lang="tr-T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matrıx</a:t>
            </a:r>
            <a:r>
              <a:rPr lang="tr-T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tr-T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knn</a:t>
            </a:r>
            <a:endParaRPr lang="tr-TR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İçerik Yer Tutucusu 7"/>
          <p:cNvSpPr>
            <a:spLocks noGrp="1"/>
          </p:cNvSpPr>
          <p:nvPr>
            <p:ph sz="half" idx="1"/>
          </p:nvPr>
        </p:nvSpPr>
        <p:spPr>
          <a:xfrm>
            <a:off x="1129219" y="1530158"/>
            <a:ext cx="4878389" cy="4261042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 smtClean="0"/>
              <a:t>Confusion</a:t>
            </a:r>
            <a:r>
              <a:rPr lang="tr-TR" sz="2000" dirty="0" smtClean="0"/>
              <a:t>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of </a:t>
            </a:r>
            <a:r>
              <a:rPr lang="tr-TR" sz="2000" dirty="0" err="1" smtClean="0"/>
              <a:t>kNN</a:t>
            </a:r>
            <a:r>
              <a:rPr lang="tr-TR" sz="2000" dirty="0" smtClean="0"/>
              <a:t> </a:t>
            </a:r>
            <a:r>
              <a:rPr lang="tr-TR" sz="2000" dirty="0" err="1"/>
              <a:t>b</a:t>
            </a:r>
            <a:r>
              <a:rPr lang="tr-TR" sz="2000" dirty="0" err="1" smtClean="0"/>
              <a:t>efore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preprocessing</a:t>
            </a:r>
            <a:endParaRPr lang="tr-TR" sz="2000" dirty="0" smtClean="0"/>
          </a:p>
          <a:p>
            <a:pPr marL="0" indent="0" algn="ctr">
              <a:buNone/>
            </a:pPr>
            <a:endParaRPr lang="tr-TR" sz="2000" dirty="0"/>
          </a:p>
        </p:txBody>
      </p:sp>
      <p:sp>
        <p:nvSpPr>
          <p:cNvPr id="9" name="İçerik Yer Tutucusu 8"/>
          <p:cNvSpPr>
            <a:spLocks noGrp="1"/>
          </p:cNvSpPr>
          <p:nvPr>
            <p:ph sz="half" idx="2"/>
          </p:nvPr>
        </p:nvSpPr>
        <p:spPr>
          <a:xfrm>
            <a:off x="6172200" y="1530158"/>
            <a:ext cx="4875211" cy="4261042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</a:t>
            </a:r>
            <a:r>
              <a:rPr lang="tr-TR" sz="2000" dirty="0" smtClean="0"/>
              <a:t>of </a:t>
            </a:r>
            <a:r>
              <a:rPr lang="tr-TR" sz="2000" dirty="0" err="1" smtClean="0"/>
              <a:t>kNN</a:t>
            </a:r>
            <a:r>
              <a:rPr lang="tr-TR" sz="2000" dirty="0" smtClean="0"/>
              <a:t> </a:t>
            </a:r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preprocessing</a:t>
            </a:r>
            <a:endParaRPr lang="tr-TR" sz="2000" dirty="0"/>
          </a:p>
          <a:p>
            <a:endParaRPr lang="tr-TR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86630"/>
              </p:ext>
            </p:extLst>
          </p:nvPr>
        </p:nvGraphicFramePr>
        <p:xfrm>
          <a:off x="1240470" y="2578608"/>
          <a:ext cx="4655885" cy="282549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31177"/>
                <a:gridCol w="931177"/>
                <a:gridCol w="931177"/>
                <a:gridCol w="931177"/>
                <a:gridCol w="931177"/>
              </a:tblGrid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Predicted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306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1102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482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393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1191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1495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1673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3168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58375"/>
              </p:ext>
            </p:extLst>
          </p:nvPr>
        </p:nvGraphicFramePr>
        <p:xfrm>
          <a:off x="6446521" y="2578608"/>
          <a:ext cx="4626863" cy="282549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20178"/>
                <a:gridCol w="920178"/>
                <a:gridCol w="920178"/>
                <a:gridCol w="920178"/>
                <a:gridCol w="946151"/>
              </a:tblGrid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Predicted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30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755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766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5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760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792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1552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9201" y="109728"/>
            <a:ext cx="9905998" cy="1076234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Confusıon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matrıx</a:t>
            </a:r>
            <a:r>
              <a:rPr lang="tr-T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tr-T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Naıve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bayes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41410" y="1545336"/>
            <a:ext cx="4878389" cy="4245864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of </a:t>
            </a:r>
            <a:r>
              <a:rPr lang="tr-TR" sz="2000" dirty="0" err="1" smtClean="0"/>
              <a:t>Naive</a:t>
            </a:r>
            <a:r>
              <a:rPr lang="tr-TR" sz="2000" dirty="0" smtClean="0"/>
              <a:t> </a:t>
            </a:r>
            <a:r>
              <a:rPr lang="tr-TR" sz="2000" dirty="0" err="1" smtClean="0"/>
              <a:t>Bayes</a:t>
            </a:r>
            <a:r>
              <a:rPr lang="tr-TR" sz="2000" dirty="0" smtClean="0"/>
              <a:t> </a:t>
            </a:r>
            <a:r>
              <a:rPr lang="tr-TR" sz="2000" dirty="0" err="1"/>
              <a:t>before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preprocessing</a:t>
            </a:r>
            <a:endParaRPr lang="tr-TR" sz="2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545336"/>
            <a:ext cx="4875211" cy="4245864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of </a:t>
            </a:r>
            <a:r>
              <a:rPr lang="tr-TR" sz="2000" dirty="0" err="1"/>
              <a:t>Naive</a:t>
            </a:r>
            <a:r>
              <a:rPr lang="tr-TR" sz="2000" dirty="0"/>
              <a:t> </a:t>
            </a:r>
            <a:r>
              <a:rPr lang="tr-TR" sz="2000" dirty="0" err="1"/>
              <a:t>Bayes</a:t>
            </a:r>
            <a:r>
              <a:rPr lang="tr-TR" sz="2000" dirty="0"/>
              <a:t> </a:t>
            </a:r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preprocessing</a:t>
            </a:r>
            <a:endParaRPr lang="tr-TR" sz="2000" dirty="0"/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7206"/>
              </p:ext>
            </p:extLst>
          </p:nvPr>
        </p:nvGraphicFramePr>
        <p:xfrm>
          <a:off x="1298448" y="2534654"/>
          <a:ext cx="4606861" cy="325654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04088"/>
                <a:gridCol w="987552"/>
                <a:gridCol w="768096"/>
                <a:gridCol w="823788"/>
                <a:gridCol w="1323337"/>
              </a:tblGrid>
              <a:tr h="97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Predicted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tr-TR" sz="3600"/>
                    </a:p>
                  </a:txBody>
                  <a:tcPr/>
                </a:tc>
              </a:tr>
              <a:tr h="58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37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1308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276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8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86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1498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8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1394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1774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3168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3409"/>
              </p:ext>
            </p:extLst>
          </p:nvPr>
        </p:nvGraphicFramePr>
        <p:xfrm>
          <a:off x="6574536" y="2534655"/>
          <a:ext cx="4846322" cy="325654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21208"/>
                <a:gridCol w="960120"/>
                <a:gridCol w="881415"/>
                <a:gridCol w="997057"/>
                <a:gridCol w="1486522"/>
              </a:tblGrid>
              <a:tr h="88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Predicted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endParaRPr lang="tr-TR" sz="3600"/>
                    </a:p>
                  </a:txBody>
                  <a:tcPr/>
                </a:tc>
              </a:tr>
              <a:tr h="527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549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Actual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746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766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59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27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752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800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1552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9201" y="128016"/>
            <a:ext cx="9905998" cy="1030514"/>
          </a:xfrm>
        </p:spPr>
        <p:txBody>
          <a:bodyPr>
            <a:normAutofit/>
          </a:bodyPr>
          <a:lstStyle/>
          <a:p>
            <a:r>
              <a:rPr lang="tr-TR" sz="25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5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r>
              <a:rPr lang="tr-TR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Confusıon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matrıx</a:t>
            </a:r>
            <a:r>
              <a:rPr lang="tr-T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tr-T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SVM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14984" y="1380744"/>
            <a:ext cx="4965193" cy="4410456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of </a:t>
            </a:r>
            <a:r>
              <a:rPr lang="tr-TR" sz="2000" dirty="0" smtClean="0"/>
              <a:t>SVM</a:t>
            </a:r>
            <a:r>
              <a:rPr lang="tr-TR" sz="2000" dirty="0" smtClean="0"/>
              <a:t> </a:t>
            </a:r>
            <a:r>
              <a:rPr lang="tr-TR" sz="2000" dirty="0" err="1"/>
              <a:t>before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preprocessing</a:t>
            </a:r>
            <a:endParaRPr lang="tr-TR" sz="2000" dirty="0"/>
          </a:p>
          <a:p>
            <a:pPr marL="0" indent="0" algn="ctr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380744"/>
            <a:ext cx="4875211" cy="4410456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of </a:t>
            </a:r>
            <a:r>
              <a:rPr lang="tr-TR" sz="2000" dirty="0" smtClean="0"/>
              <a:t>SVM </a:t>
            </a:r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preprocessing</a:t>
            </a:r>
            <a:endParaRPr lang="tr-TR" sz="2000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7538"/>
              </p:ext>
            </p:extLst>
          </p:nvPr>
        </p:nvGraphicFramePr>
        <p:xfrm>
          <a:off x="1141414" y="2295143"/>
          <a:ext cx="4838764" cy="34960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81232"/>
                <a:gridCol w="949154"/>
                <a:gridCol w="813310"/>
                <a:gridCol w="881232"/>
                <a:gridCol w="1313836"/>
              </a:tblGrid>
              <a:tr h="1048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Predicted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tr-TR" sz="3600"/>
                    </a:p>
                  </a:txBody>
                  <a:tcPr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6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1531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53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1584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53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1531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1584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3168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85223"/>
              </p:ext>
            </p:extLst>
          </p:nvPr>
        </p:nvGraphicFramePr>
        <p:xfrm>
          <a:off x="6172202" y="2295143"/>
          <a:ext cx="4875208" cy="34960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87869"/>
                <a:gridCol w="887869"/>
                <a:gridCol w="887869"/>
                <a:gridCol w="887869"/>
                <a:gridCol w="1323732"/>
              </a:tblGrid>
              <a:tr h="1048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Predicted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tr-TR" sz="3600"/>
                    </a:p>
                  </a:txBody>
                  <a:tcPr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6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753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13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766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786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758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794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1552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9201" y="128016"/>
            <a:ext cx="9905998" cy="1030514"/>
          </a:xfrm>
        </p:spPr>
        <p:txBody>
          <a:bodyPr>
            <a:normAutofit fontScale="90000"/>
          </a:bodyPr>
          <a:lstStyle/>
          <a:p>
            <a:r>
              <a:rPr lang="tr-TR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Confusıon</a:t>
            </a:r>
            <a:r>
              <a:rPr lang="tr-T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matrıx</a:t>
            </a:r>
            <a:r>
              <a:rPr lang="tr-T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tr-T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  <a:r>
              <a:rPr lang="tr-T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endParaRPr lang="tr-TR" sz="22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14984" y="1380744"/>
            <a:ext cx="4965193" cy="4410456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of </a:t>
            </a:r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r>
              <a:rPr lang="tr-TR" sz="2000" dirty="0" smtClean="0"/>
              <a:t> </a:t>
            </a:r>
            <a:r>
              <a:rPr lang="tr-TR" sz="2000" dirty="0" err="1"/>
              <a:t>before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preprocessing</a:t>
            </a:r>
            <a:endParaRPr lang="tr-TR" sz="2000" dirty="0"/>
          </a:p>
          <a:p>
            <a:pPr marL="0" indent="0" algn="ctr">
              <a:buNone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380744"/>
            <a:ext cx="4875211" cy="4410456"/>
          </a:xfrm>
        </p:spPr>
        <p:txBody>
          <a:bodyPr/>
          <a:lstStyle/>
          <a:p>
            <a:pPr algn="ctr"/>
            <a:r>
              <a:rPr lang="tr-TR" sz="2000" dirty="0" err="1"/>
              <a:t>Confusion</a:t>
            </a:r>
            <a:r>
              <a:rPr lang="tr-TR" sz="2000" dirty="0"/>
              <a:t> </a:t>
            </a:r>
            <a:r>
              <a:rPr lang="tr-TR" sz="2000" dirty="0" err="1"/>
              <a:t>matrix</a:t>
            </a:r>
            <a:r>
              <a:rPr lang="tr-TR" sz="2000" dirty="0"/>
              <a:t> of </a:t>
            </a:r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r>
              <a:rPr lang="tr-TR" sz="2000" dirty="0" smtClean="0"/>
              <a:t> </a:t>
            </a:r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preprocessing</a:t>
            </a:r>
            <a:endParaRPr lang="tr-TR" sz="2000" dirty="0"/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98016"/>
              </p:ext>
            </p:extLst>
          </p:nvPr>
        </p:nvGraphicFramePr>
        <p:xfrm>
          <a:off x="1014982" y="2295143"/>
          <a:ext cx="4965194" cy="34960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04257"/>
                <a:gridCol w="904257"/>
                <a:gridCol w="904257"/>
                <a:gridCol w="904257"/>
                <a:gridCol w="1348166"/>
              </a:tblGrid>
              <a:tr h="1048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Predicted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tr-TR" sz="3600"/>
                    </a:p>
                  </a:txBody>
                  <a:tcPr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6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1549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35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35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1549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1584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1584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3168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26994"/>
              </p:ext>
            </p:extLst>
          </p:nvPr>
        </p:nvGraphicFramePr>
        <p:xfrm>
          <a:off x="6172200" y="2295143"/>
          <a:ext cx="4875209" cy="34960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87869"/>
                <a:gridCol w="887869"/>
                <a:gridCol w="887869"/>
                <a:gridCol w="887869"/>
                <a:gridCol w="1323733"/>
              </a:tblGrid>
              <a:tr h="1048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Predicted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tr-TR" sz="3600"/>
                    </a:p>
                  </a:txBody>
                  <a:tcPr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female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male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576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Actual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female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761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5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766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male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786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  <a:tr h="62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tr-T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∑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767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785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1552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0" y="82293"/>
            <a:ext cx="9906000" cy="1024128"/>
          </a:xfrm>
        </p:spPr>
        <p:txBody>
          <a:bodyPr>
            <a:normAutofit fontScale="90000"/>
          </a:bodyPr>
          <a:lstStyle/>
          <a:p>
            <a:r>
              <a:rPr lang="tr-TR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Vısualızatıon</a:t>
            </a:r>
            <a:r>
              <a:rPr lang="tr-T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endParaRPr lang="tr-TR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54114" y="1270999"/>
            <a:ext cx="4649783" cy="466375"/>
          </a:xfrm>
        </p:spPr>
        <p:txBody>
          <a:bodyPr anchor="ctr">
            <a:normAutofit/>
          </a:bodyPr>
          <a:lstStyle/>
          <a:p>
            <a:pPr algn="ctr"/>
            <a:r>
              <a:rPr lang="tr-TR" sz="2000" dirty="0" err="1" smtClean="0"/>
              <a:t>before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preprocessıng</a:t>
            </a:r>
            <a:endParaRPr lang="tr-TR" sz="2000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>
          <a:xfrm>
            <a:off x="6400808" y="1024127"/>
            <a:ext cx="4646602" cy="877825"/>
          </a:xfrm>
        </p:spPr>
        <p:txBody>
          <a:bodyPr anchor="ctr">
            <a:normAutofit/>
          </a:bodyPr>
          <a:lstStyle/>
          <a:p>
            <a:pPr algn="ctr"/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preprocessıng</a:t>
            </a:r>
            <a:endParaRPr lang="tr-TR" sz="2000" dirty="0"/>
          </a:p>
        </p:txBody>
      </p:sp>
      <p:pic>
        <p:nvPicPr>
          <p:cNvPr id="8" name="İçerik Yer Tutucusu 7" descr="scatplotbefore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01952"/>
            <a:ext cx="5386387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İçerik Yer Tutucusu 8" descr="scatplotafter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1901952"/>
            <a:ext cx="5321808" cy="4315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1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177259" y="271046"/>
            <a:ext cx="9905998" cy="1478570"/>
          </a:xfrm>
        </p:spPr>
        <p:txBody>
          <a:bodyPr>
            <a:normAutofit/>
          </a:bodyPr>
          <a:lstStyle/>
          <a:p>
            <a:r>
              <a:rPr lang="tr-TR" sz="25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r>
              <a:rPr lang="tr-TR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5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Cont’d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tr-T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Lıne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plot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Vısualızatıon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features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Used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after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Feature</a:t>
            </a:r>
            <a:r>
              <a:rPr lang="tr-T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Selectıon</a:t>
            </a:r>
            <a:endParaRPr lang="tr-T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49616"/>
            <a:ext cx="9977691" cy="4888928"/>
          </a:xfrm>
        </p:spPr>
      </p:pic>
    </p:spTree>
    <p:extLst>
      <p:ext uri="{BB962C8B-B14F-4D97-AF65-F5344CB8AC3E}">
        <p14:creationId xmlns:p14="http://schemas.microsoft.com/office/powerpoint/2010/main" val="4078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4" y="279400"/>
            <a:ext cx="7333488" cy="62992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675888" y="2828835"/>
            <a:ext cx="5101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THANKS FOR LISTENING </a:t>
            </a:r>
          </a:p>
          <a:p>
            <a:r>
              <a:rPr lang="tr-TR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QUESTIONS?</a:t>
            </a:r>
            <a:endParaRPr lang="tr-TR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2" y="69878"/>
            <a:ext cx="9905998" cy="1478570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 of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presentatıon</a:t>
            </a:r>
            <a:endParaRPr lang="tr-T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737360"/>
            <a:ext cx="9905999" cy="4053841"/>
          </a:xfrm>
        </p:spPr>
        <p:txBody>
          <a:bodyPr/>
          <a:lstStyle/>
          <a:p>
            <a:r>
              <a:rPr lang="tr-TR" sz="2000" dirty="0" smtClean="0"/>
              <a:t>Speech </a:t>
            </a:r>
            <a:r>
              <a:rPr lang="tr-TR" sz="2000" dirty="0" err="1" smtClean="0"/>
              <a:t>and</a:t>
            </a:r>
            <a:r>
              <a:rPr lang="tr-TR" sz="2000" dirty="0" smtClean="0"/>
              <a:t> Voice</a:t>
            </a:r>
          </a:p>
          <a:p>
            <a:r>
              <a:rPr lang="tr-TR" sz="2000" dirty="0" smtClean="0"/>
              <a:t>Software Environment</a:t>
            </a:r>
          </a:p>
          <a:p>
            <a:r>
              <a:rPr lang="tr-TR" sz="2000" dirty="0" smtClean="0"/>
              <a:t>Voice Data</a:t>
            </a:r>
          </a:p>
          <a:p>
            <a:r>
              <a:rPr lang="tr-TR" sz="2000" dirty="0" err="1" smtClean="0"/>
              <a:t>Preprocessing</a:t>
            </a:r>
            <a:endParaRPr lang="tr-TR" sz="2000" dirty="0" smtClean="0"/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</a:t>
            </a:r>
            <a:r>
              <a:rPr lang="tr-TR" sz="2000" dirty="0" err="1" smtClean="0"/>
              <a:t>Methods</a:t>
            </a:r>
            <a:endParaRPr lang="tr-TR" sz="2000" dirty="0" smtClean="0"/>
          </a:p>
          <a:p>
            <a:r>
              <a:rPr lang="tr-TR" sz="2000" dirty="0" err="1" smtClean="0"/>
              <a:t>Workflow</a:t>
            </a:r>
            <a:endParaRPr lang="tr-TR" sz="2000" dirty="0" smtClean="0"/>
          </a:p>
          <a:p>
            <a:r>
              <a:rPr lang="tr-TR" sz="2000" dirty="0" err="1" smtClean="0"/>
              <a:t>Results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9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61391" y="661650"/>
            <a:ext cx="9905998" cy="1478570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Speech</a:t>
            </a:r>
            <a:r>
              <a:rPr lang="tr-T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voıce</a:t>
            </a:r>
            <a:endParaRPr lang="tr-T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Speech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voice</a:t>
            </a:r>
            <a:r>
              <a:rPr lang="tr-TR" dirty="0" smtClean="0"/>
              <a:t> </a:t>
            </a:r>
            <a:r>
              <a:rPr lang="tr-TR" dirty="0" err="1" smtClean="0"/>
              <a:t>undentifies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understand</a:t>
            </a:r>
            <a:r>
              <a:rPr lang="tr-TR" dirty="0" smtClean="0"/>
              <a:t> </a:t>
            </a:r>
            <a:r>
              <a:rPr lang="tr-TR" dirty="0" err="1" smtClean="0"/>
              <a:t>emotions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voice</a:t>
            </a:r>
            <a:r>
              <a:rPr lang="tr-TR" dirty="0" smtClean="0"/>
              <a:t> </a:t>
            </a:r>
            <a:r>
              <a:rPr lang="tr-TR" dirty="0" err="1" smtClean="0"/>
              <a:t>melody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speech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2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Software</a:t>
            </a:r>
            <a:r>
              <a:rPr lang="tr-T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envıronment</a:t>
            </a:r>
            <a:endParaRPr lang="tr-T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Orange</a:t>
            </a:r>
            <a:r>
              <a:rPr lang="tr-TR" dirty="0" smtClean="0"/>
              <a:t> software </a:t>
            </a:r>
            <a:r>
              <a:rPr lang="tr-TR" dirty="0" err="1" smtClean="0"/>
              <a:t>environment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endParaRPr lang="tr-TR" dirty="0"/>
          </a:p>
          <a:p>
            <a:r>
              <a:rPr lang="tr-TR" dirty="0" err="1" smtClean="0"/>
              <a:t>Fast</a:t>
            </a:r>
            <a:r>
              <a:rPr lang="tr-T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06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289496"/>
            <a:ext cx="9905998" cy="154844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Voıce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data</a:t>
            </a:r>
            <a:endParaRPr lang="tr-T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837944"/>
            <a:ext cx="9905999" cy="3953257"/>
          </a:xfrm>
        </p:spPr>
        <p:txBody>
          <a:bodyPr>
            <a:normAutofit/>
          </a:bodyPr>
          <a:lstStyle/>
          <a:p>
            <a:r>
              <a:rPr lang="tr-TR" dirty="0" smtClean="0"/>
              <a:t>20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</a:p>
          <a:p>
            <a:r>
              <a:rPr lang="tr-TR" dirty="0" smtClean="0"/>
              <a:t>1 </a:t>
            </a:r>
            <a:r>
              <a:rPr lang="tr-TR" dirty="0" err="1" smtClean="0"/>
              <a:t>label</a:t>
            </a:r>
            <a:r>
              <a:rPr lang="tr-TR" dirty="0" smtClean="0"/>
              <a:t> as </a:t>
            </a:r>
            <a:r>
              <a:rPr lang="tr-TR" dirty="0" err="1" smtClean="0"/>
              <a:t>male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female</a:t>
            </a:r>
            <a:endParaRPr lang="tr-TR" dirty="0" smtClean="0"/>
          </a:p>
          <a:p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numeric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is </a:t>
            </a:r>
            <a:r>
              <a:rPr lang="tr-TR" dirty="0" err="1" smtClean="0"/>
              <a:t>categorical</a:t>
            </a:r>
            <a:endParaRPr lang="tr-TR" dirty="0" smtClean="0"/>
          </a:p>
          <a:p>
            <a:r>
              <a:rPr lang="tr-TR" dirty="0" err="1" smtClean="0"/>
              <a:t>Classification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r>
              <a:rPr lang="tr-TR" dirty="0"/>
              <a:t>Application </a:t>
            </a:r>
            <a:r>
              <a:rPr lang="tr-TR" dirty="0" err="1"/>
              <a:t>areas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en-US" dirty="0"/>
              <a:t>speech emotion recognition, human to machine interaction, muting sounds for a gender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Kaggle</a:t>
            </a:r>
            <a:r>
              <a:rPr lang="tr-TR" dirty="0" smtClean="0"/>
              <a:t> (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://www.kaggle.com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668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Preprocessıng</a:t>
            </a:r>
            <a:endParaRPr lang="tr-T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Preprocessing</a:t>
            </a:r>
            <a:r>
              <a:rPr lang="tr-TR" dirty="0" smtClean="0"/>
              <a:t> is a </a:t>
            </a:r>
            <a:r>
              <a:rPr lang="tr-TR" dirty="0" err="1" smtClean="0"/>
              <a:t>technique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prepare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data. </a:t>
            </a:r>
          </a:p>
          <a:p>
            <a:r>
              <a:rPr lang="tr-TR" dirty="0" smtClean="0"/>
              <a:t>2 </a:t>
            </a:r>
            <a:r>
              <a:rPr lang="tr-TR" dirty="0" err="1" smtClean="0"/>
              <a:t>techniques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 err="1" smtClean="0"/>
              <a:t>Ranking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selection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tr-TR" dirty="0" err="1" smtClean="0"/>
              <a:t>Outliers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clean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outliers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Classıfıcatıon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tr-T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tr-T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preprocessing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ready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classify</a:t>
            </a:r>
            <a:r>
              <a:rPr lang="tr-TR" dirty="0" smtClean="0"/>
              <a:t>.</a:t>
            </a:r>
          </a:p>
          <a:p>
            <a:r>
              <a:rPr lang="tr-TR" dirty="0" smtClean="0"/>
              <a:t>4 </a:t>
            </a:r>
            <a:r>
              <a:rPr lang="tr-TR" dirty="0" err="1" smtClean="0"/>
              <a:t>classification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 smtClean="0"/>
              <a:t>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Forest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tr-TR" dirty="0" err="1" smtClean="0"/>
              <a:t>kNN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tr-TR" dirty="0" err="1" smtClean="0"/>
              <a:t>Naive</a:t>
            </a:r>
            <a:r>
              <a:rPr lang="tr-TR" dirty="0" smtClean="0"/>
              <a:t> </a:t>
            </a:r>
            <a:r>
              <a:rPr lang="tr-TR" dirty="0" err="1" smtClean="0"/>
              <a:t>Bayes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57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92307"/>
            <a:ext cx="9905998" cy="1478570"/>
          </a:xfrm>
        </p:spPr>
        <p:txBody>
          <a:bodyPr/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Workflow</a:t>
            </a:r>
            <a:endParaRPr lang="tr-T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2589"/>
            <a:ext cx="9747849" cy="53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</a:t>
            </a:r>
            <a:endParaRPr lang="tr-T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classification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 smtClean="0"/>
          </a:p>
          <a:p>
            <a:r>
              <a:rPr lang="tr-TR" dirty="0" err="1" smtClean="0"/>
              <a:t>Classification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: CA(</a:t>
            </a:r>
            <a:r>
              <a:rPr lang="en-US" dirty="0"/>
              <a:t>Accuracy Classification </a:t>
            </a:r>
            <a:r>
              <a:rPr lang="en-US" dirty="0" smtClean="0"/>
              <a:t>Score</a:t>
            </a:r>
            <a:r>
              <a:rPr lang="tr-TR" dirty="0" smtClean="0"/>
              <a:t>), Precision, </a:t>
            </a:r>
            <a:r>
              <a:rPr lang="tr-TR" dirty="0" err="1" smtClean="0"/>
              <a:t>Recall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</a:p>
          <a:p>
            <a:r>
              <a:rPr lang="tr-TR" dirty="0" smtClean="0"/>
              <a:t>CA </a:t>
            </a:r>
            <a:r>
              <a:rPr lang="tr-TR" dirty="0" err="1" smtClean="0"/>
              <a:t>gives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unseen</a:t>
            </a:r>
            <a:r>
              <a:rPr lang="tr-TR" dirty="0" smtClean="0"/>
              <a:t> </a:t>
            </a:r>
            <a:r>
              <a:rPr lang="tr-TR" dirty="0" err="1" smtClean="0"/>
              <a:t>records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9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489</TotalTime>
  <Words>502</Words>
  <Application>Microsoft Office PowerPoint</Application>
  <PresentationFormat>Geniş ekran</PresentationFormat>
  <Paragraphs>265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 New Roman</vt:lpstr>
      <vt:lpstr>Trebuchet MS</vt:lpstr>
      <vt:lpstr>Tw Cen MT</vt:lpstr>
      <vt:lpstr>Devre</vt:lpstr>
      <vt:lpstr>Voıce gender analysıs</vt:lpstr>
      <vt:lpstr>Content of presentatıon</vt:lpstr>
      <vt:lpstr>Speech and voıce</vt:lpstr>
      <vt:lpstr>Software envıronment</vt:lpstr>
      <vt:lpstr>Voıce data</vt:lpstr>
      <vt:lpstr>Preprocessıng</vt:lpstr>
      <vt:lpstr>Classıfıcatıon methods </vt:lpstr>
      <vt:lpstr>Workflow</vt:lpstr>
      <vt:lpstr>Results</vt:lpstr>
      <vt:lpstr>Results cont’d</vt:lpstr>
      <vt:lpstr>Results Cont’d  Confusıon matrıx result of knn</vt:lpstr>
      <vt:lpstr>Results Cont’d  Confusıon matrıx result of Naıve bayes</vt:lpstr>
      <vt:lpstr>Results Cont’d  Confusıon matrıx result of SVM</vt:lpstr>
      <vt:lpstr>Results Cont’d  Confusıon matrıx result of random forest</vt:lpstr>
      <vt:lpstr>Results Cont’d  Vısualızatıon results</vt:lpstr>
      <vt:lpstr>Results Cont’d  Lıne plot Vısualızatıon of all features Used after Feature Selectıon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Voıce gender analysıs</dc:title>
  <dc:creator>Nurseli</dc:creator>
  <cp:lastModifiedBy>Nurseli</cp:lastModifiedBy>
  <cp:revision>66</cp:revision>
  <dcterms:created xsi:type="dcterms:W3CDTF">2020-05-23T12:17:34Z</dcterms:created>
  <dcterms:modified xsi:type="dcterms:W3CDTF">2020-05-23T21:30:15Z</dcterms:modified>
</cp:coreProperties>
</file>