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7" r:id="rId4"/>
    <p:sldId id="260" r:id="rId5"/>
    <p:sldId id="259"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7451F-9565-4B34-89F8-38DBFA395DC5}" v="222" dt="2022-10-28T14:37:44.586"/>
    <p1510:client id="{B7E8B03B-24C1-40C8-87E6-3C41024151C8}" v="323" dt="2022-11-10T12:32:48.406"/>
    <p1510:client id="{E27FC5A9-C93C-4EEA-A604-649AC6A9398E}" v="267" dt="2022-11-10T14:12:35.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786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5765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447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205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661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2791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44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2482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5929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3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10.11.2022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10.11.2022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10.11.2022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10.11.2022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10.11.2022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14437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417003"/>
            <a:ext cx="9144000" cy="1082806"/>
          </a:xfrm>
        </p:spPr>
        <p:txBody>
          <a:bodyPr/>
          <a:lstStyle/>
          <a:p>
            <a:r>
              <a:rPr lang="ru-RU" sz="4800" dirty="0">
                <a:latin typeface="Times New Roman"/>
                <a:ea typeface="+mj-lt"/>
                <a:cs typeface="+mj-lt"/>
              </a:rPr>
              <a:t>Data </a:t>
            </a:r>
            <a:r>
              <a:rPr lang="ru-RU" sz="4800" dirty="0" err="1">
                <a:latin typeface="Times New Roman"/>
                <a:ea typeface="+mj-lt"/>
                <a:cs typeface="+mj-lt"/>
              </a:rPr>
              <a:t>Visualization</a:t>
            </a:r>
            <a:endParaRPr lang="ru-RU" sz="4800" dirty="0" err="1">
              <a:latin typeface="Times New Roman"/>
              <a:cs typeface="Calibri Light"/>
            </a:endParaRPr>
          </a:p>
        </p:txBody>
      </p:sp>
      <p:sp>
        <p:nvSpPr>
          <p:cNvPr id="3" name="Подзаголовок 2"/>
          <p:cNvSpPr>
            <a:spLocks noGrp="1"/>
          </p:cNvSpPr>
          <p:nvPr>
            <p:ph type="subTitle" idx="1"/>
          </p:nvPr>
        </p:nvSpPr>
        <p:spPr>
          <a:xfrm>
            <a:off x="3056284" y="4563451"/>
            <a:ext cx="6085005" cy="1520064"/>
          </a:xfrm>
        </p:spPr>
        <p:txBody>
          <a:bodyPr vert="horz" lIns="91440" tIns="45720" rIns="91440" bIns="45720" rtlCol="0" anchor="t">
            <a:normAutofit fontScale="70000" lnSpcReduction="20000"/>
          </a:bodyPr>
          <a:lstStyle/>
          <a:p>
            <a:r>
              <a:rPr lang="ru-RU" dirty="0" err="1">
                <a:latin typeface="Times New Roman"/>
                <a:cs typeface="Calibri"/>
              </a:rPr>
              <a:t>Professor</a:t>
            </a:r>
            <a:r>
              <a:rPr lang="ru-RU" dirty="0">
                <a:latin typeface="Times New Roman"/>
                <a:cs typeface="Calibri"/>
              </a:rPr>
              <a:t>: </a:t>
            </a:r>
            <a:r>
              <a:rPr lang="ru-RU" dirty="0">
                <a:latin typeface="Times New Roman"/>
                <a:ea typeface="+mn-lt"/>
                <a:cs typeface="+mn-lt"/>
              </a:rPr>
              <a:t>Alexander Pak</a:t>
            </a:r>
            <a:endParaRPr lang="ru-RU" dirty="0">
              <a:latin typeface="Times New Roman"/>
              <a:cs typeface="Calibri"/>
            </a:endParaRPr>
          </a:p>
          <a:p>
            <a:r>
              <a:rPr lang="ru-RU" dirty="0">
                <a:latin typeface="Times New Roman"/>
                <a:cs typeface="Calibri"/>
              </a:rPr>
              <a:t>Masters:</a:t>
            </a:r>
          </a:p>
          <a:p>
            <a:r>
              <a:rPr lang="ru-RU" dirty="0" err="1">
                <a:latin typeface="Times New Roman"/>
                <a:cs typeface="Times New Roman"/>
              </a:rPr>
              <a:t>Adilova</a:t>
            </a:r>
            <a:r>
              <a:rPr lang="ru-RU" dirty="0">
                <a:latin typeface="Times New Roman"/>
                <a:cs typeface="Times New Roman"/>
              </a:rPr>
              <a:t> </a:t>
            </a:r>
            <a:r>
              <a:rPr lang="ru-RU" dirty="0" err="1">
                <a:latin typeface="Times New Roman"/>
                <a:cs typeface="Times New Roman"/>
              </a:rPr>
              <a:t>Bakhyt</a:t>
            </a:r>
            <a:r>
              <a:rPr lang="ru-RU" dirty="0">
                <a:latin typeface="Times New Roman"/>
                <a:cs typeface="Calibri"/>
              </a:rPr>
              <a:t> </a:t>
            </a:r>
            <a:endParaRPr lang="ru-RU" dirty="0"/>
          </a:p>
          <a:p>
            <a:r>
              <a:rPr lang="ru-RU" dirty="0" err="1">
                <a:latin typeface="Times New Roman"/>
                <a:cs typeface="Calibri"/>
              </a:rPr>
              <a:t>Zhumabay</a:t>
            </a:r>
            <a:r>
              <a:rPr lang="ru-RU" dirty="0">
                <a:latin typeface="Times New Roman"/>
                <a:cs typeface="Calibri"/>
              </a:rPr>
              <a:t> </a:t>
            </a:r>
            <a:r>
              <a:rPr lang="ru-RU" dirty="0" err="1">
                <a:latin typeface="Times New Roman"/>
                <a:cs typeface="Calibri"/>
              </a:rPr>
              <a:t>Yerdaulet</a:t>
            </a:r>
            <a:endParaRPr lang="ru-RU" dirty="0">
              <a:latin typeface="Times New Roman"/>
              <a:cs typeface="Calibri"/>
            </a:endParaRPr>
          </a:p>
          <a:p>
            <a:r>
              <a:rPr lang="ru-RU" dirty="0" err="1">
                <a:latin typeface="Times New Roman"/>
                <a:cs typeface="Calibri"/>
              </a:rPr>
              <a:t>Zhantileuov</a:t>
            </a:r>
            <a:r>
              <a:rPr lang="ru-RU" dirty="0">
                <a:latin typeface="Times New Roman"/>
                <a:cs typeface="Calibri"/>
              </a:rPr>
              <a:t> </a:t>
            </a:r>
            <a:r>
              <a:rPr lang="ru-RU" dirty="0" err="1">
                <a:latin typeface="Times New Roman"/>
                <a:cs typeface="Calibri"/>
              </a:rPr>
              <a:t>Nursultan</a:t>
            </a:r>
            <a:endParaRPr lang="ru-RU">
              <a:latin typeface="Times New Roman"/>
              <a:cs typeface="Calibri"/>
            </a:endParaRPr>
          </a:p>
          <a:p>
            <a:endParaRPr lang="ru-RU" dirty="0">
              <a:latin typeface="Times New Roman"/>
              <a:cs typeface="Calibri"/>
            </a:endParaRPr>
          </a:p>
        </p:txBody>
      </p:sp>
      <p:sp>
        <p:nvSpPr>
          <p:cNvPr id="4" name="TextBox 3">
            <a:extLst>
              <a:ext uri="{FF2B5EF4-FFF2-40B4-BE49-F238E27FC236}">
                <a16:creationId xmlns:a16="http://schemas.microsoft.com/office/drawing/2014/main" id="{044C105A-49B1-7BBD-6F8A-B7FDAAF6601C}"/>
              </a:ext>
            </a:extLst>
          </p:cNvPr>
          <p:cNvSpPr txBox="1"/>
          <p:nvPr/>
        </p:nvSpPr>
        <p:spPr>
          <a:xfrm>
            <a:off x="726439" y="3053080"/>
            <a:ext cx="107473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2400" dirty="0" err="1">
                <a:latin typeface="Times New Roman"/>
                <a:ea typeface="+mn-lt"/>
                <a:cs typeface="+mn-lt"/>
              </a:rPr>
              <a:t>Classification</a:t>
            </a:r>
            <a:r>
              <a:rPr lang="ru-RU" sz="2400" dirty="0">
                <a:latin typeface="Times New Roman"/>
                <a:ea typeface="+mn-lt"/>
                <a:cs typeface="+mn-lt"/>
              </a:rPr>
              <a:t> </a:t>
            </a:r>
            <a:r>
              <a:rPr lang="ru-RU" sz="2400" dirty="0" err="1">
                <a:latin typeface="Times New Roman"/>
                <a:ea typeface="+mn-lt"/>
                <a:cs typeface="+mn-lt"/>
              </a:rPr>
              <a:t>of</a:t>
            </a:r>
            <a:r>
              <a:rPr lang="ru-RU" sz="2400" dirty="0">
                <a:latin typeface="Times New Roman"/>
                <a:ea typeface="+mn-lt"/>
                <a:cs typeface="+mn-lt"/>
              </a:rPr>
              <a:t> </a:t>
            </a:r>
            <a:r>
              <a:rPr lang="ru-RU" sz="2400" dirty="0" err="1">
                <a:latin typeface="Times New Roman"/>
                <a:ea typeface="+mn-lt"/>
                <a:cs typeface="+mn-lt"/>
              </a:rPr>
              <a:t>heart</a:t>
            </a:r>
            <a:r>
              <a:rPr lang="ru-RU" sz="2400" dirty="0">
                <a:latin typeface="Times New Roman"/>
                <a:ea typeface="+mn-lt"/>
                <a:cs typeface="+mn-lt"/>
              </a:rPr>
              <a:t> </a:t>
            </a:r>
            <a:r>
              <a:rPr lang="ru-RU" sz="2400" dirty="0" err="1">
                <a:latin typeface="Times New Roman"/>
                <a:ea typeface="+mn-lt"/>
                <a:cs typeface="+mn-lt"/>
              </a:rPr>
              <a:t>disease</a:t>
            </a:r>
            <a:endParaRPr lang="ru-RU" sz="2400">
              <a:latin typeface="Times New Roman"/>
              <a:cs typeface="Times New Roman"/>
            </a:endParaRPr>
          </a:p>
        </p:txBody>
      </p:sp>
    </p:spTree>
    <p:extLst>
      <p:ext uri="{BB962C8B-B14F-4D97-AF65-F5344CB8AC3E}">
        <p14:creationId xmlns:p14="http://schemas.microsoft.com/office/powerpoint/2010/main" val="27184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ird landing on a tree">
            <a:extLst>
              <a:ext uri="{FF2B5EF4-FFF2-40B4-BE49-F238E27FC236}">
                <a16:creationId xmlns:a16="http://schemas.microsoft.com/office/drawing/2014/main" id="{0A1163A5-1AC4-B2FE-DFED-ED87AF1F3A08}"/>
              </a:ext>
            </a:extLst>
          </p:cNvPr>
          <p:cNvPicPr>
            <a:picLocks noChangeAspect="1"/>
          </p:cNvPicPr>
          <p:nvPr/>
        </p:nvPicPr>
        <p:blipFill rotWithShape="1">
          <a:blip r:embed="rId2"/>
          <a:srcRect r="3623" b="9"/>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EE08BC25-D05D-5A25-BE88-BED8D51F7A6B}"/>
              </a:ext>
            </a:extLst>
          </p:cNvPr>
          <p:cNvSpPr>
            <a:spLocks noGrp="1"/>
          </p:cNvSpPr>
          <p:nvPr>
            <p:ph type="title"/>
          </p:nvPr>
        </p:nvSpPr>
        <p:spPr>
          <a:xfrm>
            <a:off x="7531610" y="365125"/>
            <a:ext cx="3822189" cy="1899912"/>
          </a:xfrm>
        </p:spPr>
        <p:txBody>
          <a:bodyPr>
            <a:normAutofit/>
          </a:bodyPr>
          <a:lstStyle/>
          <a:p>
            <a:r>
              <a:rPr lang="ru-RU" sz="4000">
                <a:cs typeface="Calibri Light"/>
              </a:rPr>
              <a:t>Context</a:t>
            </a:r>
            <a:endParaRPr lang="ru-RU" sz="4000"/>
          </a:p>
        </p:txBody>
      </p:sp>
      <p:sp>
        <p:nvSpPr>
          <p:cNvPr id="3" name="Объект 2">
            <a:extLst>
              <a:ext uri="{FF2B5EF4-FFF2-40B4-BE49-F238E27FC236}">
                <a16:creationId xmlns:a16="http://schemas.microsoft.com/office/drawing/2014/main" id="{0823644D-7F65-58A6-1649-BEE78D53465B}"/>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ru-RU" sz="2000">
                <a:ea typeface="+mn-lt"/>
                <a:cs typeface="+mn-lt"/>
              </a:rPr>
              <a:t>Character level training to generate bird images from Caltech-UCSD Birds-200-2011 (CUB-200-2011) dataset using WGAN-GP architecture</a:t>
            </a:r>
          </a:p>
        </p:txBody>
      </p:sp>
    </p:spTree>
    <p:extLst>
      <p:ext uri="{BB962C8B-B14F-4D97-AF65-F5344CB8AC3E}">
        <p14:creationId xmlns:p14="http://schemas.microsoft.com/office/powerpoint/2010/main" val="217301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F2F802-DA59-ADA6-F04E-FE2676A3109A}"/>
              </a:ext>
            </a:extLst>
          </p:cNvPr>
          <p:cNvSpPr>
            <a:spLocks noGrp="1"/>
          </p:cNvSpPr>
          <p:nvPr>
            <p:ph type="title"/>
          </p:nvPr>
        </p:nvSpPr>
        <p:spPr/>
        <p:txBody>
          <a:bodyPr/>
          <a:lstStyle/>
          <a:p>
            <a:r>
              <a:rPr lang="ru-RU" dirty="0" err="1">
                <a:cs typeface="Calibri Light"/>
              </a:rPr>
              <a:t>Dataset</a:t>
            </a:r>
            <a:r>
              <a:rPr lang="ru-RU" dirty="0">
                <a:cs typeface="Calibri Light"/>
              </a:rPr>
              <a:t> </a:t>
            </a:r>
            <a:r>
              <a:rPr lang="ru-RU" dirty="0" err="1">
                <a:cs typeface="Calibri Light"/>
              </a:rPr>
              <a:t>Description</a:t>
            </a:r>
            <a:r>
              <a:rPr lang="ru-RU" dirty="0">
                <a:cs typeface="Calibri Light"/>
              </a:rPr>
              <a:t> </a:t>
            </a:r>
            <a:endParaRPr lang="ru-RU" dirty="0"/>
          </a:p>
        </p:txBody>
      </p:sp>
      <p:sp>
        <p:nvSpPr>
          <p:cNvPr id="3" name="Объект 2">
            <a:extLst>
              <a:ext uri="{FF2B5EF4-FFF2-40B4-BE49-F238E27FC236}">
                <a16:creationId xmlns:a16="http://schemas.microsoft.com/office/drawing/2014/main" id="{8FCC02BB-4D87-4371-31D6-32CCBADEB080}"/>
              </a:ext>
            </a:extLst>
          </p:cNvPr>
          <p:cNvSpPr>
            <a:spLocks noGrp="1"/>
          </p:cNvSpPr>
          <p:nvPr>
            <p:ph idx="1"/>
          </p:nvPr>
        </p:nvSpPr>
        <p:spPr>
          <a:xfrm>
            <a:off x="838200" y="2346486"/>
            <a:ext cx="10515600" cy="2798402"/>
          </a:xfrm>
        </p:spPr>
        <p:txBody>
          <a:bodyPr vert="horz" lIns="91440" tIns="45720" rIns="91440" bIns="45720" rtlCol="0" anchor="t">
            <a:normAutofit/>
          </a:bodyPr>
          <a:lstStyle/>
          <a:p>
            <a:pPr marL="0" indent="0">
              <a:buNone/>
            </a:pPr>
            <a:r>
              <a:rPr lang="ru-RU" dirty="0">
                <a:ea typeface="+mn-lt"/>
                <a:cs typeface="+mn-lt"/>
              </a:rPr>
              <a:t>CUB-200-2011 </a:t>
            </a:r>
            <a:r>
              <a:rPr lang="ru-RU" dirty="0" err="1">
                <a:ea typeface="+mn-lt"/>
                <a:cs typeface="+mn-lt"/>
              </a:rPr>
              <a:t>is</a:t>
            </a:r>
            <a:r>
              <a:rPr lang="ru-RU" dirty="0">
                <a:ea typeface="+mn-lt"/>
                <a:cs typeface="+mn-lt"/>
              </a:rPr>
              <a:t> </a:t>
            </a:r>
            <a:r>
              <a:rPr lang="ru-RU" dirty="0" err="1">
                <a:ea typeface="+mn-lt"/>
                <a:cs typeface="+mn-lt"/>
              </a:rPr>
              <a:t>an</a:t>
            </a:r>
            <a:r>
              <a:rPr lang="ru-RU" dirty="0">
                <a:ea typeface="+mn-lt"/>
                <a:cs typeface="+mn-lt"/>
              </a:rPr>
              <a:t> </a:t>
            </a:r>
            <a:r>
              <a:rPr lang="ru-RU" dirty="0" err="1">
                <a:ea typeface="+mn-lt"/>
                <a:cs typeface="+mn-lt"/>
              </a:rPr>
              <a:t>extended</a:t>
            </a:r>
            <a:r>
              <a:rPr lang="ru-RU" dirty="0">
                <a:ea typeface="+mn-lt"/>
                <a:cs typeface="+mn-lt"/>
              </a:rPr>
              <a:t> </a:t>
            </a:r>
            <a:r>
              <a:rPr lang="ru-RU" dirty="0" err="1">
                <a:ea typeface="+mn-lt"/>
                <a:cs typeface="+mn-lt"/>
              </a:rPr>
              <a:t>version</a:t>
            </a:r>
            <a:r>
              <a:rPr lang="ru-RU" dirty="0">
                <a:ea typeface="+mn-lt"/>
                <a:cs typeface="+mn-lt"/>
              </a:rPr>
              <a:t> </a:t>
            </a:r>
            <a:r>
              <a:rPr lang="ru-RU" dirty="0" err="1">
                <a:ea typeface="+mn-lt"/>
                <a:cs typeface="+mn-lt"/>
              </a:rPr>
              <a:t>of</a:t>
            </a:r>
            <a:r>
              <a:rPr lang="ru-RU" dirty="0">
                <a:ea typeface="+mn-lt"/>
                <a:cs typeface="+mn-lt"/>
              </a:rPr>
              <a:t> CUB-200, a </a:t>
            </a:r>
            <a:r>
              <a:rPr lang="ru-RU" dirty="0" err="1">
                <a:ea typeface="+mn-lt"/>
                <a:cs typeface="+mn-lt"/>
              </a:rPr>
              <a:t>challenging</a:t>
            </a:r>
            <a:r>
              <a:rPr lang="ru-RU" dirty="0">
                <a:ea typeface="+mn-lt"/>
                <a:cs typeface="+mn-lt"/>
              </a:rPr>
              <a:t> </a:t>
            </a:r>
            <a:r>
              <a:rPr lang="ru-RU" dirty="0" err="1">
                <a:ea typeface="+mn-lt"/>
                <a:cs typeface="+mn-lt"/>
              </a:rPr>
              <a:t>dataset</a:t>
            </a:r>
            <a:r>
              <a:rPr lang="ru-RU" dirty="0">
                <a:ea typeface="+mn-lt"/>
                <a:cs typeface="+mn-lt"/>
              </a:rPr>
              <a:t> </a:t>
            </a:r>
            <a:r>
              <a:rPr lang="ru-RU" dirty="0" err="1">
                <a:ea typeface="+mn-lt"/>
                <a:cs typeface="+mn-lt"/>
              </a:rPr>
              <a:t>of</a:t>
            </a:r>
            <a:r>
              <a:rPr lang="ru-RU" dirty="0">
                <a:ea typeface="+mn-lt"/>
                <a:cs typeface="+mn-lt"/>
              </a:rPr>
              <a:t> 200 </a:t>
            </a:r>
            <a:r>
              <a:rPr lang="ru-RU" dirty="0" err="1">
                <a:ea typeface="+mn-lt"/>
                <a:cs typeface="+mn-lt"/>
              </a:rPr>
              <a:t>bird</a:t>
            </a:r>
            <a:r>
              <a:rPr lang="ru-RU" dirty="0">
                <a:ea typeface="+mn-lt"/>
                <a:cs typeface="+mn-lt"/>
              </a:rPr>
              <a:t> </a:t>
            </a:r>
            <a:r>
              <a:rPr lang="ru-RU" dirty="0" err="1">
                <a:ea typeface="+mn-lt"/>
                <a:cs typeface="+mn-lt"/>
              </a:rPr>
              <a:t>species</a:t>
            </a:r>
            <a:r>
              <a:rPr lang="ru-RU" dirty="0">
                <a:ea typeface="+mn-lt"/>
                <a:cs typeface="+mn-lt"/>
              </a:rPr>
              <a:t>. The </a:t>
            </a:r>
            <a:r>
              <a:rPr lang="ru-RU" dirty="0" err="1">
                <a:ea typeface="+mn-lt"/>
                <a:cs typeface="+mn-lt"/>
              </a:rPr>
              <a:t>extended</a:t>
            </a:r>
            <a:r>
              <a:rPr lang="ru-RU" dirty="0">
                <a:ea typeface="+mn-lt"/>
                <a:cs typeface="+mn-lt"/>
              </a:rPr>
              <a:t> </a:t>
            </a:r>
            <a:r>
              <a:rPr lang="ru-RU" dirty="0" err="1">
                <a:ea typeface="+mn-lt"/>
                <a:cs typeface="+mn-lt"/>
              </a:rPr>
              <a:t>version</a:t>
            </a:r>
            <a:r>
              <a:rPr lang="ru-RU" dirty="0">
                <a:ea typeface="+mn-lt"/>
                <a:cs typeface="+mn-lt"/>
              </a:rPr>
              <a:t> </a:t>
            </a:r>
            <a:r>
              <a:rPr lang="ru-RU" dirty="0" err="1">
                <a:ea typeface="+mn-lt"/>
                <a:cs typeface="+mn-lt"/>
              </a:rPr>
              <a:t>roughly</a:t>
            </a:r>
            <a:r>
              <a:rPr lang="ru-RU" dirty="0">
                <a:ea typeface="+mn-lt"/>
                <a:cs typeface="+mn-lt"/>
              </a:rPr>
              <a:t> </a:t>
            </a:r>
            <a:r>
              <a:rPr lang="ru-RU" dirty="0" err="1">
                <a:ea typeface="+mn-lt"/>
                <a:cs typeface="+mn-lt"/>
              </a:rPr>
              <a:t>doubles</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number</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images</a:t>
            </a:r>
            <a:r>
              <a:rPr lang="ru-RU" dirty="0">
                <a:ea typeface="+mn-lt"/>
                <a:cs typeface="+mn-lt"/>
              </a:rPr>
              <a:t> </a:t>
            </a:r>
            <a:r>
              <a:rPr lang="ru-RU" dirty="0" err="1">
                <a:ea typeface="+mn-lt"/>
                <a:cs typeface="+mn-lt"/>
              </a:rPr>
              <a:t>per</a:t>
            </a:r>
            <a:r>
              <a:rPr lang="ru-RU" dirty="0">
                <a:ea typeface="+mn-lt"/>
                <a:cs typeface="+mn-lt"/>
              </a:rPr>
              <a:t> </a:t>
            </a:r>
            <a:r>
              <a:rPr lang="ru-RU" dirty="0" err="1">
                <a:ea typeface="+mn-lt"/>
                <a:cs typeface="+mn-lt"/>
              </a:rPr>
              <a:t>category</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adds</a:t>
            </a:r>
            <a:r>
              <a:rPr lang="ru-RU" dirty="0">
                <a:ea typeface="+mn-lt"/>
                <a:cs typeface="+mn-lt"/>
              </a:rPr>
              <a:t> </a:t>
            </a:r>
            <a:r>
              <a:rPr lang="ru-RU" dirty="0" err="1">
                <a:ea typeface="+mn-lt"/>
                <a:cs typeface="+mn-lt"/>
              </a:rPr>
              <a:t>new</a:t>
            </a:r>
            <a:r>
              <a:rPr lang="ru-RU" dirty="0">
                <a:ea typeface="+mn-lt"/>
                <a:cs typeface="+mn-lt"/>
              </a:rPr>
              <a:t> </a:t>
            </a:r>
            <a:r>
              <a:rPr lang="ru-RU" dirty="0" err="1">
                <a:ea typeface="+mn-lt"/>
                <a:cs typeface="+mn-lt"/>
              </a:rPr>
              <a:t>part</a:t>
            </a:r>
            <a:r>
              <a:rPr lang="ru-RU" dirty="0">
                <a:ea typeface="+mn-lt"/>
                <a:cs typeface="+mn-lt"/>
              </a:rPr>
              <a:t> </a:t>
            </a:r>
            <a:r>
              <a:rPr lang="ru-RU" dirty="0" err="1">
                <a:ea typeface="+mn-lt"/>
                <a:cs typeface="+mn-lt"/>
              </a:rPr>
              <a:t>localization</a:t>
            </a:r>
            <a:r>
              <a:rPr lang="ru-RU" dirty="0">
                <a:ea typeface="+mn-lt"/>
                <a:cs typeface="+mn-lt"/>
              </a:rPr>
              <a:t> </a:t>
            </a:r>
            <a:r>
              <a:rPr lang="ru-RU" dirty="0" err="1">
                <a:ea typeface="+mn-lt"/>
                <a:cs typeface="+mn-lt"/>
              </a:rPr>
              <a:t>annotations</a:t>
            </a:r>
            <a:r>
              <a:rPr lang="ru-RU" dirty="0">
                <a:ea typeface="+mn-lt"/>
                <a:cs typeface="+mn-lt"/>
              </a:rPr>
              <a:t>. All </a:t>
            </a:r>
            <a:r>
              <a:rPr lang="ru-RU" dirty="0" err="1">
                <a:ea typeface="+mn-lt"/>
                <a:cs typeface="+mn-lt"/>
              </a:rPr>
              <a:t>images</a:t>
            </a:r>
            <a:r>
              <a:rPr lang="ru-RU" dirty="0">
                <a:ea typeface="+mn-lt"/>
                <a:cs typeface="+mn-lt"/>
              </a:rPr>
              <a:t> </a:t>
            </a:r>
            <a:r>
              <a:rPr lang="ru-RU" dirty="0" err="1">
                <a:ea typeface="+mn-lt"/>
                <a:cs typeface="+mn-lt"/>
              </a:rPr>
              <a:t>are</a:t>
            </a:r>
            <a:r>
              <a:rPr lang="ru-RU" dirty="0">
                <a:ea typeface="+mn-lt"/>
                <a:cs typeface="+mn-lt"/>
              </a:rPr>
              <a:t> </a:t>
            </a:r>
            <a:r>
              <a:rPr lang="ru-RU" dirty="0" err="1">
                <a:ea typeface="+mn-lt"/>
                <a:cs typeface="+mn-lt"/>
              </a:rPr>
              <a:t>annotated</a:t>
            </a:r>
            <a:r>
              <a:rPr lang="ru-RU" dirty="0">
                <a:ea typeface="+mn-lt"/>
                <a:cs typeface="+mn-lt"/>
              </a:rPr>
              <a:t> </a:t>
            </a:r>
            <a:r>
              <a:rPr lang="ru-RU" dirty="0" err="1">
                <a:ea typeface="+mn-lt"/>
                <a:cs typeface="+mn-lt"/>
              </a:rPr>
              <a:t>with</a:t>
            </a:r>
            <a:r>
              <a:rPr lang="ru-RU" dirty="0">
                <a:ea typeface="+mn-lt"/>
                <a:cs typeface="+mn-lt"/>
              </a:rPr>
              <a:t> </a:t>
            </a:r>
            <a:r>
              <a:rPr lang="ru-RU" dirty="0" err="1">
                <a:ea typeface="+mn-lt"/>
                <a:cs typeface="+mn-lt"/>
              </a:rPr>
              <a:t>bounding</a:t>
            </a:r>
            <a:r>
              <a:rPr lang="ru-RU" dirty="0">
                <a:ea typeface="+mn-lt"/>
                <a:cs typeface="+mn-lt"/>
              </a:rPr>
              <a:t> </a:t>
            </a:r>
            <a:r>
              <a:rPr lang="ru-RU" dirty="0" err="1">
                <a:ea typeface="+mn-lt"/>
                <a:cs typeface="+mn-lt"/>
              </a:rPr>
              <a:t>boxes</a:t>
            </a:r>
            <a:r>
              <a:rPr lang="ru-RU" dirty="0">
                <a:ea typeface="+mn-lt"/>
                <a:cs typeface="+mn-lt"/>
              </a:rPr>
              <a:t>, </a:t>
            </a:r>
            <a:r>
              <a:rPr lang="ru-RU" dirty="0" err="1">
                <a:ea typeface="+mn-lt"/>
                <a:cs typeface="+mn-lt"/>
              </a:rPr>
              <a:t>part</a:t>
            </a:r>
            <a:r>
              <a:rPr lang="ru-RU" dirty="0">
                <a:ea typeface="+mn-lt"/>
                <a:cs typeface="+mn-lt"/>
              </a:rPr>
              <a:t> </a:t>
            </a:r>
            <a:r>
              <a:rPr lang="ru-RU" dirty="0" err="1">
                <a:ea typeface="+mn-lt"/>
                <a:cs typeface="+mn-lt"/>
              </a:rPr>
              <a:t>locations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at</a:t>
            </a:r>
            <a:r>
              <a:rPr lang="ru-RU" dirty="0">
                <a:ea typeface="+mn-lt"/>
                <a:cs typeface="+mn-lt"/>
              </a:rPr>
              <a:t>- </a:t>
            </a:r>
            <a:r>
              <a:rPr lang="ru-RU" dirty="0" err="1">
                <a:ea typeface="+mn-lt"/>
                <a:cs typeface="+mn-lt"/>
              </a:rPr>
              <a:t>tribute</a:t>
            </a:r>
            <a:r>
              <a:rPr lang="ru-RU" dirty="0">
                <a:ea typeface="+mn-lt"/>
                <a:cs typeface="+mn-lt"/>
              </a:rPr>
              <a:t> </a:t>
            </a:r>
            <a:r>
              <a:rPr lang="ru-RU" dirty="0" err="1">
                <a:ea typeface="+mn-lt"/>
                <a:cs typeface="+mn-lt"/>
              </a:rPr>
              <a:t>labels</a:t>
            </a:r>
            <a:r>
              <a:rPr lang="ru-RU" dirty="0">
                <a:ea typeface="+mn-lt"/>
                <a:cs typeface="+mn-lt"/>
              </a:rPr>
              <a:t>. </a:t>
            </a:r>
            <a:r>
              <a:rPr lang="ru-RU" dirty="0" err="1">
                <a:ea typeface="+mn-lt"/>
                <a:cs typeface="+mn-lt"/>
              </a:rPr>
              <a:t>Images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annotations</a:t>
            </a:r>
            <a:r>
              <a:rPr lang="ru-RU" dirty="0">
                <a:ea typeface="+mn-lt"/>
                <a:cs typeface="+mn-lt"/>
              </a:rPr>
              <a:t> </a:t>
            </a:r>
            <a:r>
              <a:rPr lang="ru-RU" dirty="0" err="1">
                <a:ea typeface="+mn-lt"/>
                <a:cs typeface="+mn-lt"/>
              </a:rPr>
              <a:t>were</a:t>
            </a:r>
            <a:r>
              <a:rPr lang="ru-RU" dirty="0">
                <a:ea typeface="+mn-lt"/>
                <a:cs typeface="+mn-lt"/>
              </a:rPr>
              <a:t> </a:t>
            </a:r>
            <a:r>
              <a:rPr lang="ru-RU" dirty="0" err="1">
                <a:ea typeface="+mn-lt"/>
                <a:cs typeface="+mn-lt"/>
              </a:rPr>
              <a:t>filtered</a:t>
            </a:r>
            <a:r>
              <a:rPr lang="ru-RU" dirty="0">
                <a:ea typeface="+mn-lt"/>
                <a:cs typeface="+mn-lt"/>
              </a:rPr>
              <a:t> </a:t>
            </a:r>
            <a:r>
              <a:rPr lang="ru-RU" dirty="0" err="1">
                <a:ea typeface="+mn-lt"/>
                <a:cs typeface="+mn-lt"/>
              </a:rPr>
              <a:t>by</a:t>
            </a:r>
            <a:r>
              <a:rPr lang="ru-RU" dirty="0">
                <a:ea typeface="+mn-lt"/>
                <a:cs typeface="+mn-lt"/>
              </a:rPr>
              <a:t> </a:t>
            </a:r>
            <a:r>
              <a:rPr lang="ru-RU" dirty="0" err="1">
                <a:ea typeface="+mn-lt"/>
                <a:cs typeface="+mn-lt"/>
              </a:rPr>
              <a:t>mul</a:t>
            </a:r>
            <a:r>
              <a:rPr lang="ru-RU" dirty="0">
                <a:ea typeface="+mn-lt"/>
                <a:cs typeface="+mn-lt"/>
              </a:rPr>
              <a:t>- </a:t>
            </a:r>
            <a:r>
              <a:rPr lang="ru-RU" dirty="0" err="1">
                <a:ea typeface="+mn-lt"/>
                <a:cs typeface="+mn-lt"/>
              </a:rPr>
              <a:t>tiple</a:t>
            </a:r>
            <a:r>
              <a:rPr lang="ru-RU" dirty="0">
                <a:ea typeface="+mn-lt"/>
                <a:cs typeface="+mn-lt"/>
              </a:rPr>
              <a:t> </a:t>
            </a:r>
            <a:r>
              <a:rPr lang="ru-RU" dirty="0" err="1">
                <a:ea typeface="+mn-lt"/>
                <a:cs typeface="+mn-lt"/>
              </a:rPr>
              <a:t>users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Mechanical</a:t>
            </a:r>
            <a:r>
              <a:rPr lang="ru-RU" dirty="0">
                <a:ea typeface="+mn-lt"/>
                <a:cs typeface="+mn-lt"/>
              </a:rPr>
              <a:t> </a:t>
            </a:r>
            <a:r>
              <a:rPr lang="ru-RU" dirty="0" err="1">
                <a:ea typeface="+mn-lt"/>
                <a:cs typeface="+mn-lt"/>
              </a:rPr>
              <a:t>Turk</a:t>
            </a:r>
            <a:r>
              <a:rPr lang="ru-RU" dirty="0">
                <a:ea typeface="+mn-lt"/>
                <a:cs typeface="+mn-lt"/>
              </a:rPr>
              <a:t>.</a:t>
            </a:r>
            <a:endParaRPr lang="ru-RU"/>
          </a:p>
          <a:p>
            <a:endParaRPr lang="ru-RU" dirty="0">
              <a:cs typeface="Calibri"/>
            </a:endParaRPr>
          </a:p>
        </p:txBody>
      </p:sp>
    </p:spTree>
    <p:extLst>
      <p:ext uri="{BB962C8B-B14F-4D97-AF65-F5344CB8AC3E}">
        <p14:creationId xmlns:p14="http://schemas.microsoft.com/office/powerpoint/2010/main" val="64782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Рисунок 8" descr="Изображение выглядит как текст, другой&#10;&#10;Автоматически созданное описание">
            <a:extLst>
              <a:ext uri="{FF2B5EF4-FFF2-40B4-BE49-F238E27FC236}">
                <a16:creationId xmlns:a16="http://schemas.microsoft.com/office/drawing/2014/main" id="{13875079-6ECE-E6E2-3508-D4DA298E398F}"/>
              </a:ext>
            </a:extLst>
          </p:cNvPr>
          <p:cNvPicPr>
            <a:picLocks noGrp="1" noChangeAspect="1"/>
          </p:cNvPicPr>
          <p:nvPr>
            <p:ph idx="1"/>
          </p:nvPr>
        </p:nvPicPr>
        <p:blipFill>
          <a:blip r:embed="rId2"/>
          <a:stretch>
            <a:fillRect/>
          </a:stretch>
        </p:blipFill>
        <p:spPr>
          <a:xfrm>
            <a:off x="1125538" y="1844675"/>
            <a:ext cx="3937000" cy="4449763"/>
          </a:xfrm>
        </p:spPr>
      </p:pic>
      <p:pic>
        <p:nvPicPr>
          <p:cNvPr id="9" name="Рисунок 9" descr="Изображение выглядит как текст, другой&#10;&#10;Автоматически созданное описание">
            <a:extLst>
              <a:ext uri="{FF2B5EF4-FFF2-40B4-BE49-F238E27FC236}">
                <a16:creationId xmlns:a16="http://schemas.microsoft.com/office/drawing/2014/main" id="{870C4650-3C10-DD47-D803-90647CC0C965}"/>
              </a:ext>
            </a:extLst>
          </p:cNvPr>
          <p:cNvPicPr>
            <a:picLocks noChangeAspect="1"/>
          </p:cNvPicPr>
          <p:nvPr/>
        </p:nvPicPr>
        <p:blipFill>
          <a:blip r:embed="rId3"/>
          <a:stretch>
            <a:fillRect/>
          </a:stretch>
        </p:blipFill>
        <p:spPr>
          <a:xfrm>
            <a:off x="5130800" y="1844675"/>
            <a:ext cx="5935663" cy="4449763"/>
          </a:xfrm>
          <a:prstGeom prst="rect">
            <a:avLst/>
          </a:prstGeom>
        </p:spPr>
      </p:pic>
      <p:sp>
        <p:nvSpPr>
          <p:cNvPr id="2" name="Заголовок 1">
            <a:extLst>
              <a:ext uri="{FF2B5EF4-FFF2-40B4-BE49-F238E27FC236}">
                <a16:creationId xmlns:a16="http://schemas.microsoft.com/office/drawing/2014/main" id="{7E780143-6723-1DBA-7209-BA235CD9664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kern="1200" dirty="0">
                <a:latin typeface="+mj-lt"/>
                <a:ea typeface="+mj-ea"/>
                <a:cs typeface="+mj-cs"/>
              </a:rPr>
              <a:t>Caltech-UCSD Birds-200-2011 (CUB-200-2011) dataset</a:t>
            </a:r>
            <a:endParaRPr lang="en-US" sz="3600" kern="1200">
              <a:latin typeface="+mj-lt"/>
              <a:cs typeface="Calibri Light"/>
            </a:endParaRPr>
          </a:p>
        </p:txBody>
      </p:sp>
    </p:spTree>
    <p:extLst>
      <p:ext uri="{BB962C8B-B14F-4D97-AF65-F5344CB8AC3E}">
        <p14:creationId xmlns:p14="http://schemas.microsoft.com/office/powerpoint/2010/main" val="284085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E84E34-6BD8-4BC0-AFE1-DF4DC7653F69}"/>
              </a:ext>
            </a:extLst>
          </p:cNvPr>
          <p:cNvSpPr>
            <a:spLocks noGrp="1"/>
          </p:cNvSpPr>
          <p:nvPr>
            <p:ph type="title"/>
          </p:nvPr>
        </p:nvSpPr>
        <p:spPr/>
        <p:txBody>
          <a:bodyPr/>
          <a:lstStyle/>
          <a:p>
            <a:pPr algn="ctr"/>
            <a:r>
              <a:rPr lang="ru-RU" dirty="0">
                <a:cs typeface="Calibri Light"/>
              </a:rPr>
              <a:t>WGAN-GP </a:t>
            </a:r>
          </a:p>
        </p:txBody>
      </p:sp>
      <p:pic>
        <p:nvPicPr>
          <p:cNvPr id="4" name="Рисунок 4">
            <a:extLst>
              <a:ext uri="{FF2B5EF4-FFF2-40B4-BE49-F238E27FC236}">
                <a16:creationId xmlns:a16="http://schemas.microsoft.com/office/drawing/2014/main" id="{44FDAEF2-133E-8397-DC3A-1DCCC215D3C3}"/>
              </a:ext>
            </a:extLst>
          </p:cNvPr>
          <p:cNvPicPr>
            <a:picLocks noGrp="1" noChangeAspect="1"/>
          </p:cNvPicPr>
          <p:nvPr>
            <p:ph idx="1"/>
          </p:nvPr>
        </p:nvPicPr>
        <p:blipFill>
          <a:blip r:embed="rId2"/>
          <a:stretch>
            <a:fillRect/>
          </a:stretch>
        </p:blipFill>
        <p:spPr>
          <a:xfrm>
            <a:off x="890392" y="2024664"/>
            <a:ext cx="10515600" cy="2450135"/>
          </a:xfrm>
        </p:spPr>
      </p:pic>
      <p:sp>
        <p:nvSpPr>
          <p:cNvPr id="6" name="TextBox 5">
            <a:extLst>
              <a:ext uri="{FF2B5EF4-FFF2-40B4-BE49-F238E27FC236}">
                <a16:creationId xmlns:a16="http://schemas.microsoft.com/office/drawing/2014/main" id="{AAE782D7-7C9F-AEAE-D883-49816E34AD7E}"/>
              </a:ext>
            </a:extLst>
          </p:cNvPr>
          <p:cNvSpPr txBox="1"/>
          <p:nvPr/>
        </p:nvSpPr>
        <p:spPr>
          <a:xfrm>
            <a:off x="2041743" y="4828783"/>
            <a:ext cx="82233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Note: We deploy a trained GAN model to make sure that any user with any device can generate the bird image</a:t>
            </a:r>
            <a:endParaRPr lang="en-US" sz="2000" dirty="0">
              <a:cs typeface="Calibri"/>
            </a:endParaRPr>
          </a:p>
        </p:txBody>
      </p:sp>
    </p:spTree>
    <p:extLst>
      <p:ext uri="{BB962C8B-B14F-4D97-AF65-F5344CB8AC3E}">
        <p14:creationId xmlns:p14="http://schemas.microsoft.com/office/powerpoint/2010/main" val="83252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12AC39-1512-323A-CB4C-CDDAED0D3F2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Background</a:t>
            </a:r>
          </a:p>
        </p:txBody>
      </p:sp>
      <p:sp>
        <p:nvSpPr>
          <p:cNvPr id="5" name="TextBox 4">
            <a:extLst>
              <a:ext uri="{FF2B5EF4-FFF2-40B4-BE49-F238E27FC236}">
                <a16:creationId xmlns:a16="http://schemas.microsoft.com/office/drawing/2014/main" id="{8792F15A-7452-A219-80E9-029C84398D61}"/>
              </a:ext>
            </a:extLst>
          </p:cNvPr>
          <p:cNvSpPr txBox="1"/>
          <p:nvPr/>
        </p:nvSpPr>
        <p:spPr>
          <a:xfrm>
            <a:off x="648931" y="2438400"/>
            <a:ext cx="3505494"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90000"/>
              </a:lnSpc>
              <a:spcAft>
                <a:spcPts val="600"/>
              </a:spcAft>
            </a:pPr>
            <a:r>
              <a:rPr lang="en-US" sz="2000" dirty="0">
                <a:ea typeface="+mn-lt"/>
                <a:cs typeface="+mn-lt"/>
              </a:rPr>
              <a:t>Density Plotting after each generation of the bird image according to the input text, which may be helpful to compare the differences between real and generated images by plotting, and calculating </a:t>
            </a:r>
            <a:r>
              <a:rPr lang="en-US" sz="2000" dirty="0" err="1">
                <a:ea typeface="+mn-lt"/>
                <a:cs typeface="+mn-lt"/>
              </a:rPr>
              <a:t>wasserstein</a:t>
            </a:r>
            <a:r>
              <a:rPr lang="en-US" sz="2000" dirty="0">
                <a:ea typeface="+mn-lt"/>
                <a:cs typeface="+mn-lt"/>
              </a:rPr>
              <a:t> distance </a:t>
            </a:r>
            <a:endParaRPr lang="ru-RU" dirty="0"/>
          </a:p>
          <a:p>
            <a:pPr>
              <a:lnSpc>
                <a:spcPct val="90000"/>
              </a:lnSpc>
              <a:spcAft>
                <a:spcPts val="600"/>
              </a:spcAft>
            </a:pPr>
            <a:endParaRPr lang="en-US" sz="2000" dirty="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a:extLst>
              <a:ext uri="{FF2B5EF4-FFF2-40B4-BE49-F238E27FC236}">
                <a16:creationId xmlns:a16="http://schemas.microsoft.com/office/drawing/2014/main" id="{70F44A59-9EE6-E748-B916-55041E693BE0}"/>
              </a:ext>
            </a:extLst>
          </p:cNvPr>
          <p:cNvPicPr>
            <a:picLocks noGrp="1" noChangeAspect="1"/>
          </p:cNvPicPr>
          <p:nvPr>
            <p:ph idx="1"/>
          </p:nvPr>
        </p:nvPicPr>
        <p:blipFill>
          <a:blip r:embed="rId2"/>
          <a:stretch>
            <a:fillRect/>
          </a:stretch>
        </p:blipFill>
        <p:spPr>
          <a:xfrm>
            <a:off x="5405862" y="1004596"/>
            <a:ext cx="6019331" cy="4845562"/>
          </a:xfrm>
          <a:prstGeom prst="rect">
            <a:avLst/>
          </a:prstGeom>
          <a:effectLst/>
        </p:spPr>
      </p:pic>
    </p:spTree>
    <p:extLst>
      <p:ext uri="{BB962C8B-B14F-4D97-AF65-F5344CB8AC3E}">
        <p14:creationId xmlns:p14="http://schemas.microsoft.com/office/powerpoint/2010/main" val="343736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EB652F-81F5-0B9F-6634-C12C238C3269}"/>
              </a:ext>
            </a:extLst>
          </p:cNvPr>
          <p:cNvSpPr txBox="1"/>
          <p:nvPr/>
        </p:nvSpPr>
        <p:spPr>
          <a:xfrm>
            <a:off x="316227" y="1536879"/>
            <a:ext cx="4052846" cy="37854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dirty="0"/>
              <a:t>We are not going to visualize evaluate by mistake changing the hyperparameters of the model, because it requires a huge amount of resources and time, the GAN architecture is very sensitive to the hyperparameters, so at the first iteration, it becomes clear that the model cannot learn from the set parameters.</a:t>
            </a:r>
            <a:endParaRPr lang="en-US" sz="2400" dirty="0">
              <a:cs typeface="Calibri"/>
            </a:endParaRPr>
          </a:p>
          <a:p>
            <a:pPr indent="-228600">
              <a:lnSpc>
                <a:spcPct val="90000"/>
              </a:lnSpc>
              <a:spcAft>
                <a:spcPts val="600"/>
              </a:spcAft>
              <a:buFont typeface="Arial" panose="020B0604020202020204" pitchFamily="34" charset="0"/>
              <a:buChar char="•"/>
            </a:pPr>
            <a:endParaRPr lang="en-US" sz="2400" dirty="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a:extLst>
              <a:ext uri="{FF2B5EF4-FFF2-40B4-BE49-F238E27FC236}">
                <a16:creationId xmlns:a16="http://schemas.microsoft.com/office/drawing/2014/main" id="{1621982D-E77D-42FF-C707-65DCDF6B26E8}"/>
              </a:ext>
            </a:extLst>
          </p:cNvPr>
          <p:cNvPicPr>
            <a:picLocks noGrp="1" noChangeAspect="1"/>
          </p:cNvPicPr>
          <p:nvPr>
            <p:ph idx="1"/>
          </p:nvPr>
        </p:nvPicPr>
        <p:blipFill>
          <a:blip r:embed="rId2"/>
          <a:stretch>
            <a:fillRect/>
          </a:stretch>
        </p:blipFill>
        <p:spPr>
          <a:xfrm>
            <a:off x="5405862" y="2193414"/>
            <a:ext cx="6019331" cy="2467925"/>
          </a:xfrm>
          <a:prstGeom prst="rect">
            <a:avLst/>
          </a:prstGeom>
          <a:effectLst/>
        </p:spPr>
      </p:pic>
    </p:spTree>
    <p:extLst>
      <p:ext uri="{BB962C8B-B14F-4D97-AF65-F5344CB8AC3E}">
        <p14:creationId xmlns:p14="http://schemas.microsoft.com/office/powerpoint/2010/main" val="14494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Объект 2">
            <a:extLst>
              <a:ext uri="{FF2B5EF4-FFF2-40B4-BE49-F238E27FC236}">
                <a16:creationId xmlns:a16="http://schemas.microsoft.com/office/drawing/2014/main" id="{BEDD0E9B-19B8-6549-C95D-26BE5DFE264A}"/>
              </a:ext>
            </a:extLst>
          </p:cNvPr>
          <p:cNvSpPr>
            <a:spLocks noGrp="1"/>
          </p:cNvSpPr>
          <p:nvPr>
            <p:ph idx="1"/>
          </p:nvPr>
        </p:nvSpPr>
        <p:spPr>
          <a:xfrm>
            <a:off x="1149035" y="1843560"/>
            <a:ext cx="4804659" cy="3341075"/>
          </a:xfrm>
        </p:spPr>
        <p:txBody>
          <a:bodyPr vert="horz" lIns="91440" tIns="45720" rIns="91440" bIns="45720" rtlCol="0" anchor="t">
            <a:normAutofit/>
          </a:bodyPr>
          <a:lstStyle/>
          <a:p>
            <a:pPr marL="0" indent="0">
              <a:buNone/>
            </a:pPr>
            <a:r>
              <a:rPr lang="ru-RU" sz="1800" dirty="0">
                <a:ea typeface="+mn-lt"/>
                <a:cs typeface="+mn-lt"/>
              </a:rPr>
              <a:t>We </a:t>
            </a:r>
            <a:r>
              <a:rPr lang="ru-RU" sz="1800" dirty="0" err="1">
                <a:ea typeface="+mn-lt"/>
                <a:cs typeface="+mn-lt"/>
              </a:rPr>
              <a:t>have</a:t>
            </a:r>
            <a:r>
              <a:rPr lang="ru-RU" sz="1800" dirty="0">
                <a:ea typeface="+mn-lt"/>
                <a:cs typeface="+mn-lt"/>
              </a:rPr>
              <a:t> </a:t>
            </a:r>
            <a:r>
              <a:rPr lang="ru-RU" sz="1800" dirty="0" err="1">
                <a:ea typeface="+mn-lt"/>
                <a:cs typeface="+mn-lt"/>
              </a:rPr>
              <a:t>three</a:t>
            </a:r>
            <a:r>
              <a:rPr lang="ru-RU" sz="1800" dirty="0">
                <a:ea typeface="+mn-lt"/>
                <a:cs typeface="+mn-lt"/>
              </a:rPr>
              <a:t> </a:t>
            </a:r>
            <a:r>
              <a:rPr lang="ru-RU" sz="1800" dirty="0" err="1">
                <a:ea typeface="+mn-lt"/>
                <a:cs typeface="+mn-lt"/>
              </a:rPr>
              <a:t>metrics</a:t>
            </a:r>
            <a:r>
              <a:rPr lang="ru-RU" sz="1800" dirty="0">
                <a:ea typeface="+mn-lt"/>
                <a:cs typeface="+mn-lt"/>
              </a:rPr>
              <a:t> </a:t>
            </a:r>
            <a:r>
              <a:rPr lang="ru-RU" sz="1800" dirty="0" err="1">
                <a:ea typeface="+mn-lt"/>
                <a:cs typeface="+mn-lt"/>
              </a:rPr>
              <a:t>to</a:t>
            </a:r>
            <a:r>
              <a:rPr lang="ru-RU" sz="1800" dirty="0">
                <a:ea typeface="+mn-lt"/>
                <a:cs typeface="+mn-lt"/>
              </a:rPr>
              <a:t> </a:t>
            </a:r>
            <a:r>
              <a:rPr lang="ru-RU" sz="1800" dirty="0" err="1">
                <a:ea typeface="+mn-lt"/>
                <a:cs typeface="+mn-lt"/>
              </a:rPr>
              <a:t>evaluate</a:t>
            </a:r>
            <a:r>
              <a:rPr lang="ru-RU" sz="1800" dirty="0">
                <a:ea typeface="+mn-lt"/>
                <a:cs typeface="+mn-lt"/>
              </a:rPr>
              <a:t> </a:t>
            </a:r>
            <a:r>
              <a:rPr lang="ru-RU" sz="1800" dirty="0" err="1">
                <a:ea typeface="+mn-lt"/>
                <a:cs typeface="+mn-lt"/>
              </a:rPr>
              <a:t>the</a:t>
            </a:r>
            <a:r>
              <a:rPr lang="ru-RU" sz="1800" dirty="0">
                <a:ea typeface="+mn-lt"/>
                <a:cs typeface="+mn-lt"/>
              </a:rPr>
              <a:t> </a:t>
            </a:r>
            <a:r>
              <a:rPr lang="ru-RU" sz="1800" dirty="0" err="1">
                <a:ea typeface="+mn-lt"/>
                <a:cs typeface="+mn-lt"/>
              </a:rPr>
              <a:t>model</a:t>
            </a:r>
            <a:r>
              <a:rPr lang="ru-RU" sz="1800" dirty="0">
                <a:ea typeface="+mn-lt"/>
                <a:cs typeface="+mn-lt"/>
              </a:rPr>
              <a:t>: </a:t>
            </a:r>
          </a:p>
          <a:p>
            <a:pPr marL="0" indent="0">
              <a:buNone/>
            </a:pPr>
            <a:r>
              <a:rPr lang="ru-RU" sz="1800" dirty="0">
                <a:ea typeface="+mn-lt"/>
                <a:cs typeface="+mn-lt"/>
              </a:rPr>
              <a:t>1. </a:t>
            </a:r>
            <a:r>
              <a:rPr lang="ru-RU" sz="1800" dirty="0" err="1">
                <a:ea typeface="+mn-lt"/>
                <a:cs typeface="+mn-lt"/>
              </a:rPr>
              <a:t>Loss</a:t>
            </a:r>
          </a:p>
          <a:p>
            <a:pPr marL="0" indent="0">
              <a:buNone/>
            </a:pPr>
            <a:r>
              <a:rPr lang="ru-RU" sz="1800" dirty="0">
                <a:ea typeface="+mn-lt"/>
                <a:cs typeface="+mn-lt"/>
              </a:rPr>
              <a:t>2. </a:t>
            </a:r>
            <a:r>
              <a:rPr lang="ru-RU" sz="1800" dirty="0" err="1">
                <a:ea typeface="+mn-lt"/>
                <a:cs typeface="+mn-lt"/>
              </a:rPr>
              <a:t>Wasserstein</a:t>
            </a:r>
            <a:r>
              <a:rPr lang="ru-RU" sz="1800" dirty="0">
                <a:ea typeface="+mn-lt"/>
                <a:cs typeface="+mn-lt"/>
              </a:rPr>
              <a:t> </a:t>
            </a:r>
            <a:r>
              <a:rPr lang="ru-RU" sz="1800" dirty="0" err="1">
                <a:ea typeface="+mn-lt"/>
                <a:cs typeface="+mn-lt"/>
              </a:rPr>
              <a:t>distance</a:t>
            </a:r>
          </a:p>
          <a:p>
            <a:pPr marL="0" indent="0">
              <a:buNone/>
            </a:pPr>
            <a:r>
              <a:rPr lang="ru-RU" sz="1800" dirty="0">
                <a:ea typeface="+mn-lt"/>
                <a:cs typeface="+mn-lt"/>
              </a:rPr>
              <a:t>3. Visual </a:t>
            </a:r>
            <a:r>
              <a:rPr lang="ru-RU" sz="1800" dirty="0" err="1">
                <a:ea typeface="+mn-lt"/>
                <a:cs typeface="+mn-lt"/>
              </a:rPr>
              <a:t>results</a:t>
            </a:r>
            <a:r>
              <a:rPr lang="ru-RU" sz="1800" dirty="0">
                <a:ea typeface="+mn-lt"/>
                <a:cs typeface="+mn-lt"/>
              </a:rPr>
              <a:t>.</a:t>
            </a:r>
            <a:endParaRPr lang="ru-RU" sz="1800">
              <a:cs typeface="Calibri"/>
            </a:endParaRPr>
          </a:p>
        </p:txBody>
      </p:sp>
      <p:pic>
        <p:nvPicPr>
          <p:cNvPr id="6" name="Рисунок 6">
            <a:extLst>
              <a:ext uri="{FF2B5EF4-FFF2-40B4-BE49-F238E27FC236}">
                <a16:creationId xmlns:a16="http://schemas.microsoft.com/office/drawing/2014/main" id="{C4DD64FE-A698-17A9-E8BE-B5603ACA01EC}"/>
              </a:ext>
            </a:extLst>
          </p:cNvPr>
          <p:cNvPicPr>
            <a:picLocks noChangeAspect="1"/>
          </p:cNvPicPr>
          <p:nvPr/>
        </p:nvPicPr>
        <p:blipFill rotWithShape="1">
          <a:blip r:embed="rId3"/>
          <a:srcRect r="4" b="11650"/>
          <a:stretch/>
        </p:blipFill>
        <p:spPr>
          <a:xfrm>
            <a:off x="6381684" y="163375"/>
            <a:ext cx="5093140" cy="3171420"/>
          </a:xfrm>
          <a:prstGeom prst="rect">
            <a:avLst/>
          </a:prstGeom>
        </p:spPr>
      </p:pic>
      <p:pic>
        <p:nvPicPr>
          <p:cNvPr id="5" name="Рисунок 5">
            <a:extLst>
              <a:ext uri="{FF2B5EF4-FFF2-40B4-BE49-F238E27FC236}">
                <a16:creationId xmlns:a16="http://schemas.microsoft.com/office/drawing/2014/main" id="{EAADD867-40A4-11F8-16C0-C532924AD446}"/>
              </a:ext>
            </a:extLst>
          </p:cNvPr>
          <p:cNvPicPr>
            <a:picLocks noChangeAspect="1"/>
          </p:cNvPicPr>
          <p:nvPr/>
        </p:nvPicPr>
        <p:blipFill rotWithShape="1">
          <a:blip r:embed="rId4"/>
          <a:srcRect r="-1" b="16975"/>
          <a:stretch/>
        </p:blipFill>
        <p:spPr>
          <a:xfrm>
            <a:off x="6381684" y="3514863"/>
            <a:ext cx="5093140" cy="3171420"/>
          </a:xfrm>
          <a:prstGeom prst="rect">
            <a:avLst/>
          </a:prstGeom>
        </p:spPr>
      </p:pic>
    </p:spTree>
    <p:extLst>
      <p:ext uri="{BB962C8B-B14F-4D97-AF65-F5344CB8AC3E}">
        <p14:creationId xmlns:p14="http://schemas.microsoft.com/office/powerpoint/2010/main" val="42814318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8</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8</vt:i4>
      </vt:variant>
    </vt:vector>
  </HeadingPairs>
  <TitlesOfParts>
    <vt:vector size="10" baseType="lpstr">
      <vt:lpstr>Тема Office</vt:lpstr>
      <vt:lpstr>Office Theme</vt:lpstr>
      <vt:lpstr>Data Visualization</vt:lpstr>
      <vt:lpstr>Context</vt:lpstr>
      <vt:lpstr>Dataset Description </vt:lpstr>
      <vt:lpstr>Caltech-UCSD Birds-200-2011 (CUB-200-2011) dataset</vt:lpstr>
      <vt:lpstr>WGAN-GP </vt:lpstr>
      <vt:lpstr>Background</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127</cp:revision>
  <dcterms:created xsi:type="dcterms:W3CDTF">2022-10-28T14:10:04Z</dcterms:created>
  <dcterms:modified xsi:type="dcterms:W3CDTF">2022-11-10T14:13:07Z</dcterms:modified>
</cp:coreProperties>
</file>